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5"/>
  </p:notesMasterIdLst>
  <p:handoutMasterIdLst>
    <p:handoutMasterId r:id="rId106"/>
  </p:handoutMasterIdLst>
  <p:sldIdLst>
    <p:sldId id="307" r:id="rId2"/>
    <p:sldId id="533" r:id="rId3"/>
    <p:sldId id="836" r:id="rId4"/>
    <p:sldId id="968" r:id="rId5"/>
    <p:sldId id="309" r:id="rId6"/>
    <p:sldId id="842" r:id="rId7"/>
    <p:sldId id="843" r:id="rId8"/>
    <p:sldId id="844" r:id="rId9"/>
    <p:sldId id="947" r:id="rId10"/>
    <p:sldId id="845" r:id="rId11"/>
    <p:sldId id="846" r:id="rId12"/>
    <p:sldId id="948" r:id="rId13"/>
    <p:sldId id="949" r:id="rId14"/>
    <p:sldId id="974" r:id="rId15"/>
    <p:sldId id="315" r:id="rId16"/>
    <p:sldId id="749" r:id="rId17"/>
    <p:sldId id="750" r:id="rId18"/>
    <p:sldId id="751" r:id="rId19"/>
    <p:sldId id="975" r:id="rId20"/>
    <p:sldId id="951" r:id="rId21"/>
    <p:sldId id="952" r:id="rId22"/>
    <p:sldId id="953" r:id="rId23"/>
    <p:sldId id="954" r:id="rId24"/>
    <p:sldId id="944" r:id="rId25"/>
    <p:sldId id="955" r:id="rId26"/>
    <p:sldId id="618" r:id="rId27"/>
    <p:sldId id="753" r:id="rId28"/>
    <p:sldId id="841" r:id="rId29"/>
    <p:sldId id="969" r:id="rId30"/>
    <p:sldId id="467" r:id="rId31"/>
    <p:sldId id="539" r:id="rId32"/>
    <p:sldId id="767" r:id="rId33"/>
    <p:sldId id="772" r:id="rId34"/>
    <p:sldId id="978" r:id="rId35"/>
    <p:sldId id="477" r:id="rId36"/>
    <p:sldId id="784" r:id="rId37"/>
    <p:sldId id="785" r:id="rId38"/>
    <p:sldId id="853" r:id="rId39"/>
    <p:sldId id="635" r:id="rId40"/>
    <p:sldId id="636" r:id="rId41"/>
    <p:sldId id="786" r:id="rId42"/>
    <p:sldId id="787" r:id="rId43"/>
    <p:sldId id="859" r:id="rId44"/>
    <p:sldId id="860" r:id="rId45"/>
    <p:sldId id="956" r:id="rId46"/>
    <p:sldId id="957" r:id="rId47"/>
    <p:sldId id="945" r:id="rId48"/>
    <p:sldId id="976" r:id="rId49"/>
    <p:sldId id="489" r:id="rId50"/>
    <p:sldId id="970" r:id="rId51"/>
    <p:sldId id="791" r:id="rId52"/>
    <p:sldId id="808" r:id="rId53"/>
    <p:sldId id="977" r:id="rId54"/>
    <p:sldId id="815" r:id="rId55"/>
    <p:sldId id="864" r:id="rId56"/>
    <p:sldId id="959" r:id="rId57"/>
    <p:sldId id="865" r:id="rId58"/>
    <p:sldId id="866" r:id="rId59"/>
    <p:sldId id="657" r:id="rId60"/>
    <p:sldId id="972" r:id="rId61"/>
    <p:sldId id="817" r:id="rId62"/>
    <p:sldId id="819" r:id="rId63"/>
    <p:sldId id="960" r:id="rId64"/>
    <p:sldId id="820" r:id="rId65"/>
    <p:sldId id="821" r:id="rId66"/>
    <p:sldId id="961" r:id="rId67"/>
    <p:sldId id="962" r:id="rId68"/>
    <p:sldId id="823" r:id="rId69"/>
    <p:sldId id="930" r:id="rId70"/>
    <p:sldId id="931" r:id="rId71"/>
    <p:sldId id="963" r:id="rId72"/>
    <p:sldId id="964" r:id="rId73"/>
    <p:sldId id="965" r:id="rId74"/>
    <p:sldId id="510" r:id="rId75"/>
    <p:sldId id="973" r:id="rId76"/>
    <p:sldId id="933" r:id="rId77"/>
    <p:sldId id="690" r:id="rId78"/>
    <p:sldId id="827" r:id="rId79"/>
    <p:sldId id="695" r:id="rId80"/>
    <p:sldId id="697" r:id="rId81"/>
    <p:sldId id="698" r:id="rId82"/>
    <p:sldId id="700" r:id="rId83"/>
    <p:sldId id="702" r:id="rId84"/>
    <p:sldId id="704" r:id="rId85"/>
    <p:sldId id="935" r:id="rId86"/>
    <p:sldId id="706" r:id="rId87"/>
    <p:sldId id="966" r:id="rId88"/>
    <p:sldId id="830" r:id="rId89"/>
    <p:sldId id="709" r:id="rId90"/>
    <p:sldId id="710" r:id="rId91"/>
    <p:sldId id="711" r:id="rId92"/>
    <p:sldId id="712" r:id="rId93"/>
    <p:sldId id="937" r:id="rId94"/>
    <p:sldId id="938" r:id="rId95"/>
    <p:sldId id="714" r:id="rId96"/>
    <p:sldId id="831" r:id="rId97"/>
    <p:sldId id="940" r:id="rId98"/>
    <p:sldId id="967" r:id="rId99"/>
    <p:sldId id="717" r:id="rId100"/>
    <p:sldId id="718" r:id="rId101"/>
    <p:sldId id="728" r:id="rId102"/>
    <p:sldId id="941" r:id="rId103"/>
    <p:sldId id="441" r:id="rId10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7" autoAdjust="0"/>
    <p:restoredTop sz="92254" autoAdjust="0"/>
  </p:normalViewPr>
  <p:slideViewPr>
    <p:cSldViewPr>
      <p:cViewPr>
        <p:scale>
          <a:sx n="66" d="100"/>
          <a:sy n="66" d="100"/>
        </p:scale>
        <p:origin x="-1236"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44976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5.emf"/><Relationship Id="rId2" Type="http://schemas.openxmlformats.org/officeDocument/2006/relationships/slideLayout" Target="../slideLayouts/slideLayout1.xml"/><Relationship Id="rId16" Type="http://schemas.openxmlformats.org/officeDocument/2006/relationships/package" Target="../embeddings/Microsoft_Word_Document49.docx"/><Relationship Id="rId1" Type="http://schemas.openxmlformats.org/officeDocument/2006/relationships/vmlDrawing" Target="../drawings/vmlDrawing30.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10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2.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6.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package" Target="../embeddings/Microsoft_Word_Document10.docx"/><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11.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0.xml"/><Relationship Id="rId3" Type="http://schemas.openxmlformats.org/officeDocument/2006/relationships/package" Target="../embeddings/Microsoft_Word_Document11.docx"/><Relationship Id="rId7" Type="http://schemas.openxmlformats.org/officeDocument/2006/relationships/slide" Target="slide15.xml"/><Relationship Id="rId12" Type="http://schemas.openxmlformats.org/officeDocument/2006/relationships/slide" Target="slide27.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slide" Target="slide26.xml"/><Relationship Id="rId5" Type="http://schemas.openxmlformats.org/officeDocument/2006/relationships/package" Target="../embeddings/Microsoft_Word_Document12.docx"/><Relationship Id="rId10" Type="http://schemas.openxmlformats.org/officeDocument/2006/relationships/slide" Target="slide18.xml"/><Relationship Id="rId4" Type="http://schemas.openxmlformats.org/officeDocument/2006/relationships/image" Target="../media/image20.emf"/><Relationship Id="rId9" Type="http://schemas.openxmlformats.org/officeDocument/2006/relationships/slide" Target="slide17.xml"/><Relationship Id="rId14"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10" Type="http://schemas.openxmlformats.org/officeDocument/2006/relationships/slide" Target="slide22.xml"/><Relationship Id="rId4" Type="http://schemas.openxmlformats.org/officeDocument/2006/relationships/slide" Target="slide16.xml"/><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notesSlide" Target="../notesSlides/notesSlide1.xml"/><Relationship Id="rId7" Type="http://schemas.openxmlformats.org/officeDocument/2006/relationships/slide" Target="slide59.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49.xml"/><Relationship Id="rId11" Type="http://schemas.openxmlformats.org/officeDocument/2006/relationships/oleObject" Target="../embeddings/oleObject2.bin"/><Relationship Id="rId5" Type="http://schemas.openxmlformats.org/officeDocument/2006/relationships/slide" Target="slide28.xml"/><Relationship Id="rId10" Type="http://schemas.openxmlformats.org/officeDocument/2006/relationships/image" Target="../media/image3.wmf"/><Relationship Id="rId4" Type="http://schemas.openxmlformats.org/officeDocument/2006/relationships/slide" Target="slide3.xml"/><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7.png"/><Relationship Id="rId7" Type="http://schemas.openxmlformats.org/officeDocument/2006/relationships/package" Target="../embeddings/Microsoft_Word_Document14.docx"/><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13.docx"/><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package" Target="../embeddings/Microsoft_Word_Document16.docx"/><Relationship Id="rId7" Type="http://schemas.openxmlformats.org/officeDocument/2006/relationships/slide" Target="slide38.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6.xml"/><Relationship Id="rId11" Type="http://schemas.openxmlformats.org/officeDocument/2006/relationships/slide" Target="slide45.xml"/><Relationship Id="rId5" Type="http://schemas.openxmlformats.org/officeDocument/2006/relationships/slide" Target="slide35.xml"/><Relationship Id="rId10" Type="http://schemas.openxmlformats.org/officeDocument/2006/relationships/slide" Target="slide41.xml"/><Relationship Id="rId4" Type="http://schemas.openxmlformats.org/officeDocument/2006/relationships/image" Target="../media/image31.emf"/><Relationship Id="rId9" Type="http://schemas.openxmlformats.org/officeDocument/2006/relationships/slide" Target="slide40.xml"/></Relationships>
</file>

<file path=ppt/slides/_rels/slide3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 Id="rId9" Type="http://schemas.openxmlformats.org/officeDocument/2006/relationships/image" Target="../media/image32.png"/></Relationships>
</file>

<file path=ppt/slides/_rels/slide39.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slide" Target="slide40.xml"/><Relationship Id="rId3" Type="http://schemas.openxmlformats.org/officeDocument/2006/relationships/package" Target="../embeddings/Microsoft_Word_Document17.docx"/><Relationship Id="rId7" Type="http://schemas.openxmlformats.org/officeDocument/2006/relationships/package" Target="../embeddings/Microsoft_Word_Document19.docx"/><Relationship Id="rId12"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4.emf"/><Relationship Id="rId11" Type="http://schemas.openxmlformats.org/officeDocument/2006/relationships/slide" Target="slide38.xml"/><Relationship Id="rId5" Type="http://schemas.openxmlformats.org/officeDocument/2006/relationships/package" Target="../embeddings/Microsoft_Word_Document18.docx"/><Relationship Id="rId15" Type="http://schemas.openxmlformats.org/officeDocument/2006/relationships/slide" Target="slide45.xml"/><Relationship Id="rId10" Type="http://schemas.openxmlformats.org/officeDocument/2006/relationships/slide" Target="slide36.xml"/><Relationship Id="rId4" Type="http://schemas.openxmlformats.org/officeDocument/2006/relationships/image" Target="../media/image33.emf"/><Relationship Id="rId9" Type="http://schemas.openxmlformats.org/officeDocument/2006/relationships/slide" Target="slide35.xml"/><Relationship Id="rId14" Type="http://schemas.openxmlformats.org/officeDocument/2006/relationships/slide" Target="slide4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package" Target="../embeddings/Microsoft_Word_Document20.docx"/><Relationship Id="rId7" Type="http://schemas.openxmlformats.org/officeDocument/2006/relationships/slide" Target="slide38.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6.xml"/><Relationship Id="rId11" Type="http://schemas.openxmlformats.org/officeDocument/2006/relationships/slide" Target="slide45.xml"/><Relationship Id="rId5" Type="http://schemas.openxmlformats.org/officeDocument/2006/relationships/slide" Target="slide35.xml"/><Relationship Id="rId10" Type="http://schemas.openxmlformats.org/officeDocument/2006/relationships/slide" Target="slide41.xml"/><Relationship Id="rId4" Type="http://schemas.openxmlformats.org/officeDocument/2006/relationships/image" Target="../media/image36.emf"/><Relationship Id="rId9" Type="http://schemas.openxmlformats.org/officeDocument/2006/relationships/slide" Target="slide40.xml"/></Relationships>
</file>

<file path=ppt/slides/_rels/slide4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slide" Target="slide45.xml"/></Relationships>
</file>

<file path=ppt/slides/_rels/slide4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43.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5.xml"/><Relationship Id="rId3" Type="http://schemas.openxmlformats.org/officeDocument/2006/relationships/package" Target="../embeddings/Microsoft_Word_Document21.docx"/><Relationship Id="rId7" Type="http://schemas.openxmlformats.org/officeDocument/2006/relationships/slide" Target="slide35.xml"/><Relationship Id="rId12" Type="http://schemas.openxmlformats.org/officeDocument/2006/relationships/slide" Target="slide41.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9.emf"/><Relationship Id="rId11" Type="http://schemas.openxmlformats.org/officeDocument/2006/relationships/slide" Target="slide40.xml"/><Relationship Id="rId5" Type="http://schemas.openxmlformats.org/officeDocument/2006/relationships/package" Target="../embeddings/Microsoft_Word_Document22.docx"/><Relationship Id="rId10" Type="http://schemas.openxmlformats.org/officeDocument/2006/relationships/slide" Target="slide39.xml"/><Relationship Id="rId4" Type="http://schemas.openxmlformats.org/officeDocument/2006/relationships/image" Target="../media/image38.emf"/><Relationship Id="rId9" Type="http://schemas.openxmlformats.org/officeDocument/2006/relationships/slide" Target="slide38.xml"/></Relationships>
</file>

<file path=ppt/slides/_rels/slide44.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package" Target="../embeddings/Microsoft_Word_Document23.docx"/><Relationship Id="rId7" Type="http://schemas.openxmlformats.org/officeDocument/2006/relationships/slide" Target="slide38.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6.xml"/><Relationship Id="rId11" Type="http://schemas.openxmlformats.org/officeDocument/2006/relationships/slide" Target="slide45.xml"/><Relationship Id="rId5" Type="http://schemas.openxmlformats.org/officeDocument/2006/relationships/slide" Target="slide35.xml"/><Relationship Id="rId10" Type="http://schemas.openxmlformats.org/officeDocument/2006/relationships/slide" Target="slide41.xml"/><Relationship Id="rId4" Type="http://schemas.openxmlformats.org/officeDocument/2006/relationships/image" Target="../media/image40.emf"/><Relationship Id="rId9" Type="http://schemas.openxmlformats.org/officeDocument/2006/relationships/slide" Target="slide40.xml"/></Relationships>
</file>

<file path=ppt/slides/_rels/slide45.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5.xml"/><Relationship Id="rId3" Type="http://schemas.openxmlformats.org/officeDocument/2006/relationships/package" Target="../embeddings/Microsoft_Word_Document24.docx"/><Relationship Id="rId7" Type="http://schemas.openxmlformats.org/officeDocument/2006/relationships/slide" Target="slide35.xml"/><Relationship Id="rId12" Type="http://schemas.openxmlformats.org/officeDocument/2006/relationships/slide" Target="slide41.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2.emf"/><Relationship Id="rId11" Type="http://schemas.openxmlformats.org/officeDocument/2006/relationships/slide" Target="slide40.xml"/><Relationship Id="rId5" Type="http://schemas.openxmlformats.org/officeDocument/2006/relationships/package" Target="../embeddings/Microsoft_Word_Document25.docx"/><Relationship Id="rId10" Type="http://schemas.openxmlformats.org/officeDocument/2006/relationships/slide" Target="slide39.xml"/><Relationship Id="rId4" Type="http://schemas.openxmlformats.org/officeDocument/2006/relationships/image" Target="../media/image41.emf"/><Relationship Id="rId9" Type="http://schemas.openxmlformats.org/officeDocument/2006/relationships/slide" Target="slide38.xml"/></Relationships>
</file>

<file path=ppt/slides/_rels/slide4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4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11.xml"/><Relationship Id="rId5" Type="http://schemas.openxmlformats.org/officeDocument/2006/relationships/slide" Target="slide55.xml"/><Relationship Id="rId4" Type="http://schemas.openxmlformats.org/officeDocument/2006/relationships/slide" Target="slide54.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4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8" Type="http://schemas.openxmlformats.org/officeDocument/2006/relationships/package" Target="../embeddings/Microsoft_Word_Document28.docx"/><Relationship Id="rId3" Type="http://schemas.openxmlformats.org/officeDocument/2006/relationships/slide" Target="slide60.xml"/><Relationship Id="rId7" Type="http://schemas.openxmlformats.org/officeDocument/2006/relationships/slide" Target="slide68.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slide" Target="slide64.xml"/><Relationship Id="rId11" Type="http://schemas.openxmlformats.org/officeDocument/2006/relationships/image" Target="../media/image47.emf"/><Relationship Id="rId5" Type="http://schemas.openxmlformats.org/officeDocument/2006/relationships/slide" Target="slide62.xml"/><Relationship Id="rId10" Type="http://schemas.openxmlformats.org/officeDocument/2006/relationships/package" Target="../embeddings/Microsoft_Word_Document29.docx"/><Relationship Id="rId4" Type="http://schemas.openxmlformats.org/officeDocument/2006/relationships/slide" Target="slide61.xml"/><Relationship Id="rId9" Type="http://schemas.openxmlformats.org/officeDocument/2006/relationships/image" Target="../media/image46.emf"/></Relationships>
</file>

<file path=ppt/slides/_rels/slide61.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package" Target="../embeddings/Microsoft_Word_Document30.docx"/><Relationship Id="rId7" Type="http://schemas.openxmlformats.org/officeDocument/2006/relationships/slide" Target="slide60.xml"/><Relationship Id="rId12" Type="http://schemas.openxmlformats.org/officeDocument/2006/relationships/slide" Target="slide71.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49.emf"/><Relationship Id="rId11" Type="http://schemas.openxmlformats.org/officeDocument/2006/relationships/slide" Target="slide68.xml"/><Relationship Id="rId5" Type="http://schemas.openxmlformats.org/officeDocument/2006/relationships/package" Target="../embeddings/Microsoft_Word_Document31.docx"/><Relationship Id="rId10" Type="http://schemas.openxmlformats.org/officeDocument/2006/relationships/slide" Target="slide64.xml"/><Relationship Id="rId4" Type="http://schemas.openxmlformats.org/officeDocument/2006/relationships/image" Target="../media/image48.emf"/><Relationship Id="rId9" Type="http://schemas.openxmlformats.org/officeDocument/2006/relationships/slide" Target="slide62.xml"/></Relationships>
</file>

<file path=ppt/slides/_rels/slide6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5.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6.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61.xml"/><Relationship Id="rId7" Type="http://schemas.openxmlformats.org/officeDocument/2006/relationships/slide" Target="slide71.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slide" Target="slide68.xml"/><Relationship Id="rId5" Type="http://schemas.openxmlformats.org/officeDocument/2006/relationships/slide" Target="slide64.xml"/><Relationship Id="rId4" Type="http://schemas.openxmlformats.org/officeDocument/2006/relationships/slide" Target="slide62.xml"/></Relationships>
</file>

<file path=ppt/slides/_rels/slide67.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68.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image" Target="../media/image53.png"/><Relationship Id="rId7" Type="http://schemas.openxmlformats.org/officeDocument/2006/relationships/slide" Target="slide62.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slide" Target="slide61.xml"/><Relationship Id="rId11" Type="http://schemas.openxmlformats.org/officeDocument/2006/relationships/slide" Target="slide60.xml"/><Relationship Id="rId5" Type="http://schemas.openxmlformats.org/officeDocument/2006/relationships/image" Target="../media/image52.emf"/><Relationship Id="rId10" Type="http://schemas.openxmlformats.org/officeDocument/2006/relationships/slide" Target="slide71.xml"/><Relationship Id="rId4" Type="http://schemas.openxmlformats.org/officeDocument/2006/relationships/package" Target="../embeddings/Microsoft_Word_Document32.docx"/><Relationship Id="rId9" Type="http://schemas.openxmlformats.org/officeDocument/2006/relationships/slide" Target="slide68.xml"/></Relationships>
</file>

<file path=ppt/slides/_rels/slide69.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package" Target="../embeddings/Microsoft_Word_Document5.docx"/><Relationship Id="rId4" Type="http://schemas.openxmlformats.org/officeDocument/2006/relationships/image" Target="../media/image13.emf"/></Relationships>
</file>

<file path=ppt/slides/_rels/slide70.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1.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2.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60.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8.xml"/><Relationship Id="rId4" Type="http://schemas.openxmlformats.org/officeDocument/2006/relationships/slide" Target="slide64.xml"/></Relationships>
</file>

<file path=ppt/slides/_rels/slide73.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package" Target="../embeddings/Microsoft_Word_Document33.docx"/><Relationship Id="rId7" Type="http://schemas.openxmlformats.org/officeDocument/2006/relationships/slide" Target="slide61.xml"/><Relationship Id="rId12" Type="http://schemas.openxmlformats.org/officeDocument/2006/relationships/slide" Target="slide60.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55.emf"/><Relationship Id="rId11" Type="http://schemas.openxmlformats.org/officeDocument/2006/relationships/slide" Target="slide71.xml"/><Relationship Id="rId5" Type="http://schemas.openxmlformats.org/officeDocument/2006/relationships/package" Target="../embeddings/Microsoft_Word_Document34.docx"/><Relationship Id="rId10" Type="http://schemas.openxmlformats.org/officeDocument/2006/relationships/slide" Target="slide68.xml"/><Relationship Id="rId4" Type="http://schemas.openxmlformats.org/officeDocument/2006/relationships/image" Target="../media/image54.emf"/><Relationship Id="rId9" Type="http://schemas.openxmlformats.org/officeDocument/2006/relationships/slide" Target="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6" Type="http://schemas.openxmlformats.org/officeDocument/2006/relationships/slide" Target="slide76.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6.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7.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2"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7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7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1.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36.docx"/><Relationship Id="rId3" Type="http://schemas.openxmlformats.org/officeDocument/2006/relationships/slide" Target="slide77.xml"/><Relationship Id="rId21" Type="http://schemas.openxmlformats.org/officeDocument/2006/relationships/image" Target="../media/image58.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56.emf"/><Relationship Id="rId2" Type="http://schemas.openxmlformats.org/officeDocument/2006/relationships/slideLayout" Target="../slideLayouts/slideLayout1.xml"/><Relationship Id="rId16" Type="http://schemas.openxmlformats.org/officeDocument/2006/relationships/package" Target="../embeddings/Microsoft_Word_Document35.docx"/><Relationship Id="rId20" Type="http://schemas.openxmlformats.org/officeDocument/2006/relationships/package" Target="../embeddings/Microsoft_Word_Document37.docx"/><Relationship Id="rId1" Type="http://schemas.openxmlformats.org/officeDocument/2006/relationships/vmlDrawing" Target="../drawings/vmlDrawing23.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57.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39.docx"/><Relationship Id="rId3" Type="http://schemas.openxmlformats.org/officeDocument/2006/relationships/slide" Target="slide77.xml"/><Relationship Id="rId21" Type="http://schemas.openxmlformats.org/officeDocument/2006/relationships/image" Target="../media/image61.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59.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20" Type="http://schemas.openxmlformats.org/officeDocument/2006/relationships/package" Target="../embeddings/Microsoft_Word_Document40.docx"/><Relationship Id="rId1" Type="http://schemas.openxmlformats.org/officeDocument/2006/relationships/vmlDrawing" Target="../drawings/vmlDrawing24.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0.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84.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5.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75.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1" Type="http://schemas.openxmlformats.org/officeDocument/2006/relationships/vmlDrawing" Target="../drawings/vmlDrawing25.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8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7.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8.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89.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8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90.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slide" Target="slide91.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63.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1.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2.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image" Target="../media/image65.png"/><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4.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1" Type="http://schemas.openxmlformats.org/officeDocument/2006/relationships/vmlDrawing" Target="../drawings/vmlDrawing26.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3.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slide" Target="slide94.xml"/><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6.emf"/><Relationship Id="rId2" Type="http://schemas.openxmlformats.org/officeDocument/2006/relationships/slideLayout" Target="../slideLayouts/slideLayout1.xml"/><Relationship Id="rId16" Type="http://schemas.openxmlformats.org/officeDocument/2006/relationships/package" Target="../embeddings/Microsoft_Word_Document43.docx"/><Relationship Id="rId1" Type="http://schemas.openxmlformats.org/officeDocument/2006/relationships/vmlDrawing" Target="../drawings/vmlDrawing27.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slide" Target="slide75.xml"/><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4.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5.docx"/><Relationship Id="rId3" Type="http://schemas.openxmlformats.org/officeDocument/2006/relationships/slide" Target="slide77.xml"/><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67.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20" Type="http://schemas.openxmlformats.org/officeDocument/2006/relationships/slide" Target="slide75.xml"/><Relationship Id="rId1" Type="http://schemas.openxmlformats.org/officeDocument/2006/relationships/vmlDrawing" Target="../drawings/vmlDrawing28.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68.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17" Type="http://schemas.openxmlformats.org/officeDocument/2006/relationships/slide" Target="slide75.xml"/><Relationship Id="rId2" Type="http://schemas.openxmlformats.org/officeDocument/2006/relationships/slide" Target="slide77.xml"/><Relationship Id="rId16"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69.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6.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7.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slide" Target="slide75.xml"/><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_rels/slide98.xml.rels><?xml version="1.0" encoding="UTF-8" standalone="yes"?>
<Relationships xmlns="http://schemas.openxmlformats.org/package/2006/relationships"><Relationship Id="rId8" Type="http://schemas.openxmlformats.org/officeDocument/2006/relationships/slide" Target="slide83.xml"/><Relationship Id="rId13" Type="http://schemas.openxmlformats.org/officeDocument/2006/relationships/slide" Target="slide92.xml"/><Relationship Id="rId18" Type="http://schemas.openxmlformats.org/officeDocument/2006/relationships/package" Target="../embeddings/Microsoft_Word_Document47.docx"/><Relationship Id="rId3" Type="http://schemas.openxmlformats.org/officeDocument/2006/relationships/slide" Target="slide77.xml"/><Relationship Id="rId21" Type="http://schemas.openxmlformats.org/officeDocument/2006/relationships/image" Target="../media/image73.emf"/><Relationship Id="rId7" Type="http://schemas.openxmlformats.org/officeDocument/2006/relationships/slide" Target="slide82.xml"/><Relationship Id="rId12" Type="http://schemas.openxmlformats.org/officeDocument/2006/relationships/slide" Target="slide90.xml"/><Relationship Id="rId17" Type="http://schemas.openxmlformats.org/officeDocument/2006/relationships/image" Target="../media/image71.emf"/><Relationship Id="rId2" Type="http://schemas.openxmlformats.org/officeDocument/2006/relationships/slideLayout" Target="../slideLayouts/slideLayout1.xml"/><Relationship Id="rId16" Type="http://schemas.openxmlformats.org/officeDocument/2006/relationships/package" Target="../embeddings/Microsoft_Word_Document46.docx"/><Relationship Id="rId20" Type="http://schemas.openxmlformats.org/officeDocument/2006/relationships/package" Target="../embeddings/Microsoft_Word_Document48.docx"/><Relationship Id="rId1" Type="http://schemas.openxmlformats.org/officeDocument/2006/relationships/vmlDrawing" Target="../drawings/vmlDrawing29.vml"/><Relationship Id="rId6" Type="http://schemas.openxmlformats.org/officeDocument/2006/relationships/slide" Target="slide80.xml"/><Relationship Id="rId11" Type="http://schemas.openxmlformats.org/officeDocument/2006/relationships/slide" Target="slide88.xml"/><Relationship Id="rId5" Type="http://schemas.openxmlformats.org/officeDocument/2006/relationships/slide" Target="slide79.xml"/><Relationship Id="rId15" Type="http://schemas.openxmlformats.org/officeDocument/2006/relationships/slide" Target="slide99.xml"/><Relationship Id="rId10" Type="http://schemas.openxmlformats.org/officeDocument/2006/relationships/slide" Target="slide86.xml"/><Relationship Id="rId19" Type="http://schemas.openxmlformats.org/officeDocument/2006/relationships/image" Target="../media/image72.emf"/><Relationship Id="rId4" Type="http://schemas.openxmlformats.org/officeDocument/2006/relationships/slide" Target="slide78.xml"/><Relationship Id="rId9" Type="http://schemas.openxmlformats.org/officeDocument/2006/relationships/slide" Target="slide84.xml"/><Relationship Id="rId14" Type="http://schemas.openxmlformats.org/officeDocument/2006/relationships/slide" Target="slide95.xml"/><Relationship Id="rId22" Type="http://schemas.openxmlformats.org/officeDocument/2006/relationships/slide" Target="slide75.xml"/></Relationships>
</file>

<file path=ppt/slides/_rels/slide99.xml.rels><?xml version="1.0" encoding="UTF-8" standalone="yes"?>
<Relationships xmlns="http://schemas.openxmlformats.org/package/2006/relationships"><Relationship Id="rId8" Type="http://schemas.openxmlformats.org/officeDocument/2006/relationships/slide" Target="slide84.xml"/><Relationship Id="rId13" Type="http://schemas.openxmlformats.org/officeDocument/2006/relationships/slide" Target="slide95.xml"/><Relationship Id="rId3" Type="http://schemas.openxmlformats.org/officeDocument/2006/relationships/slide" Target="slide78.xml"/><Relationship Id="rId7" Type="http://schemas.openxmlformats.org/officeDocument/2006/relationships/slide" Target="slide83.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0.xml"/><Relationship Id="rId15" Type="http://schemas.openxmlformats.org/officeDocument/2006/relationships/image" Target="../media/image74.png"/><Relationship Id="rId10" Type="http://schemas.openxmlformats.org/officeDocument/2006/relationships/slide" Target="slide88.xml"/><Relationship Id="rId4" Type="http://schemas.openxmlformats.org/officeDocument/2006/relationships/slide" Target="slide79.xml"/><Relationship Id="rId9" Type="http://schemas.openxmlformats.org/officeDocument/2006/relationships/slide" Target="slide86.xml"/><Relationship Id="rId14" Type="http://schemas.openxmlformats.org/officeDocument/2006/relationships/slide" Target="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4758263"/>
              </p:ext>
            </p:extLst>
          </p:nvPr>
        </p:nvGraphicFramePr>
        <p:xfrm>
          <a:off x="609600" y="477466"/>
          <a:ext cx="11017224" cy="2405658"/>
        </p:xfrm>
        <a:graphic>
          <a:graphicData uri="http://schemas.openxmlformats.org/drawingml/2006/table">
            <a:tbl>
              <a:tblPr/>
              <a:tblGrid>
                <a:gridCol w="2117518"/>
                <a:gridCol w="8899706"/>
              </a:tblGrid>
              <a:tr h="2405658">
                <a:tc>
                  <a:txBody>
                    <a:bodyPr/>
                    <a:lstStyle/>
                    <a:p>
                      <a:pPr algn="ctr">
                        <a:lnSpc>
                          <a:spcPts val="5500"/>
                        </a:lnSpc>
                        <a:spcAft>
                          <a:spcPts val="0"/>
                        </a:spcAft>
                      </a:pPr>
                      <a:r>
                        <a:rPr lang="zh-CN" sz="2800" kern="100" smtClean="0">
                          <a:effectLst/>
                          <a:latin typeface="Times New Roman"/>
                          <a:ea typeface="华文细黑"/>
                          <a:cs typeface="Times New Roman"/>
                        </a:rPr>
                        <a:t>二者的关系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500"/>
                        </a:lnSpc>
                        <a:spcAft>
                          <a:spcPts val="0"/>
                        </a:spcAft>
                      </a:pPr>
                      <a:r>
                        <a:rPr lang="zh-CN" sz="2800" kern="100" dirty="0" smtClean="0">
                          <a:effectLst/>
                          <a:latin typeface="Times New Roman"/>
                          <a:ea typeface="华文细黑"/>
                          <a:cs typeface="Times New Roman"/>
                        </a:rPr>
                        <a:t>在空气中，</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r>
                        <a:rPr lang="zh-CN" sz="2800" kern="100" dirty="0" smtClean="0">
                          <a:effectLst/>
                          <a:latin typeface="Times New Roman"/>
                          <a:ea typeface="华文细黑"/>
                          <a:cs typeface="Times New Roman"/>
                        </a:rPr>
                        <a:t>能够非常迅速地被氧气氧化成</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，现象是白色絮状沉淀</a:t>
                      </a:r>
                      <a:r>
                        <a:rPr lang="zh-CN" sz="2800" b="1" kern="100" dirty="0" smtClean="0">
                          <a:solidFill>
                            <a:srgbClr val="FF0000"/>
                          </a:solidFill>
                          <a:effectLst/>
                          <a:latin typeface="Times New Roman"/>
                          <a:ea typeface="华文细黑"/>
                          <a:cs typeface="Times New Roman"/>
                        </a:rPr>
                        <a:t>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b="1" kern="100" dirty="0" smtClean="0">
                          <a:solidFill>
                            <a:srgbClr val="FF0000"/>
                          </a:solidFill>
                          <a:effectLst/>
                          <a:latin typeface="Times New Roman"/>
                          <a:ea typeface="华文细黑"/>
                          <a:cs typeface="Times New Roman"/>
                        </a:rPr>
                        <a:t>最后</a:t>
                      </a:r>
                      <a:r>
                        <a:rPr lang="zh-CN" sz="2800" kern="100" dirty="0" smtClean="0">
                          <a:effectLst/>
                          <a:latin typeface="Times New Roman"/>
                          <a:ea typeface="华文细黑"/>
                          <a:cs typeface="Times New Roman"/>
                        </a:rPr>
                        <a:t>变成红褐色，化学方程式为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47334" y="143830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灰绿</a:t>
            </a:r>
            <a:endParaRPr lang="zh-CN" altLang="en-US" sz="2800" b="1" dirty="0">
              <a:solidFill>
                <a:srgbClr val="0000FF"/>
              </a:solidFill>
              <a:latin typeface="华文细黑" pitchFamily="2" charset="-122"/>
              <a:ea typeface="华文细黑" pitchFamily="2" charset="-122"/>
            </a:endParaRPr>
          </a:p>
        </p:txBody>
      </p:sp>
      <p:sp>
        <p:nvSpPr>
          <p:cNvPr id="5" name="矩形 4"/>
          <p:cNvSpPr/>
          <p:nvPr/>
        </p:nvSpPr>
        <p:spPr>
          <a:xfrm>
            <a:off x="5356426" y="2061642"/>
            <a:ext cx="570733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3</a:t>
            </a:r>
            <a:endParaRPr lang="zh-CN" altLang="en-US"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816" name="文档" r:id="rId16" imgW="6303106" imgH="923736" progId="Word.Document.12">
                  <p:embed/>
                </p:oleObj>
              </mc:Choice>
              <mc:Fallback>
                <p:oleObj name="文档" r:id="rId16" imgW="6303106" imgH="923736" progId="Word.Document.12">
                  <p:embed/>
                  <p:pic>
                    <p:nvPicPr>
                      <p:cNvPr id="0" name=""/>
                      <p:cNvPicPr/>
                      <p:nvPr/>
                    </p:nvPicPr>
                    <p:blipFill>
                      <a:blip r:embed="rId17"/>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氧化</a:t>
            </a:r>
            <a:endParaRPr lang="zh-CN" altLang="en-US" sz="2800" b="1"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还原</a:t>
            </a:r>
            <a:endParaRPr lang="zh-CN" altLang="en-US" sz="2800" b="1" dirty="0">
              <a:solidFill>
                <a:srgbClr val="0000FF"/>
              </a:solidFill>
              <a:latin typeface="华文细黑" pitchFamily="2" charset="-122"/>
              <a:ea typeface="华文细黑" pitchFamily="2" charset="-122"/>
            </a:endParaRPr>
          </a:p>
        </p:txBody>
      </p:sp>
      <p:sp>
        <p:nvSpPr>
          <p:cNvPr id="8" name="矩形 7"/>
          <p:cNvSpPr/>
          <p:nvPr/>
        </p:nvSpPr>
        <p:spPr>
          <a:xfrm>
            <a:off x="7103318" y="1864668"/>
            <a:ext cx="3851054" cy="523220"/>
          </a:xfrm>
          <a:prstGeom prst="rect">
            <a:avLst/>
          </a:prstGeom>
        </p:spPr>
        <p:txBody>
          <a:bodyPr wrap="none">
            <a:spAutoFit/>
          </a:bodyPr>
          <a:lstStyle/>
          <a:p>
            <a:r>
              <a:rPr lang="en-US" altLang="zh-CN" sz="2800" b="1" kern="100" dirty="0">
                <a:solidFill>
                  <a:srgbClr val="0000FF"/>
                </a:solidFill>
                <a:latin typeface="Times New Roman"/>
                <a:ea typeface="华文细黑"/>
              </a:rPr>
              <a:t>Zn</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=Zn</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endParaRPr lang="zh-CN" altLang="en-US" sz="2800" b="1" dirty="0">
              <a:solidFill>
                <a:srgbClr val="0000FF"/>
              </a:solidFill>
            </a:endParaRPr>
          </a:p>
        </p:txBody>
      </p:sp>
      <p:sp>
        <p:nvSpPr>
          <p:cNvPr id="10" name="矩形 9"/>
          <p:cNvSpPr/>
          <p:nvPr/>
        </p:nvSpPr>
        <p:spPr>
          <a:xfrm>
            <a:off x="290870" y="2402632"/>
            <a:ext cx="4588436"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Cl</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2Cl</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棕黄</a:t>
            </a:r>
            <a:endParaRPr lang="zh-CN" altLang="en-US" sz="2800" b="1" dirty="0">
              <a:solidFill>
                <a:srgbClr val="0000FF"/>
              </a:solidFill>
              <a:latin typeface="华文细黑" pitchFamily="2" charset="-122"/>
              <a:ea typeface="华文细黑" pitchFamily="2" charset="-122"/>
            </a:endParaRPr>
          </a:p>
        </p:txBody>
      </p:sp>
      <p:sp>
        <p:nvSpPr>
          <p:cNvPr id="14" name="矩形 13"/>
          <p:cNvSpPr/>
          <p:nvPr/>
        </p:nvSpPr>
        <p:spPr>
          <a:xfrm>
            <a:off x="2685808" y="4188318"/>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5" name="矩形 14"/>
          <p:cNvSpPr/>
          <p:nvPr/>
        </p:nvSpPr>
        <p:spPr>
          <a:xfrm>
            <a:off x="5490114" y="4740452"/>
            <a:ext cx="1096775" cy="584775"/>
          </a:xfrm>
          <a:prstGeom prst="rect">
            <a:avLst/>
          </a:prstGeom>
        </p:spPr>
        <p:txBody>
          <a:bodyPr wrap="none">
            <a:spAutoFit/>
          </a:bodyPr>
          <a:lstStyle/>
          <a:p>
            <a:pPr>
              <a:defRPr/>
            </a:pPr>
            <a:r>
              <a:rPr lang="en-US" altLang="zh-CN" sz="3200" b="1" dirty="0" smtClean="0">
                <a:solidFill>
                  <a:srgbClr val="0000FF"/>
                </a:solidFill>
                <a:latin typeface="Times New Roman" pitchFamily="18" charset="0"/>
                <a:ea typeface="Times New Roman" pitchFamily="18" charset="0"/>
                <a:cs typeface="Times New Roman" pitchFamily="18" charset="0"/>
              </a:rPr>
              <a:t>SCN</a:t>
            </a:r>
            <a:r>
              <a:rPr lang="en-US" altLang="zh-CN" sz="3200" b="1" baseline="30000" dirty="0" smtClean="0">
                <a:solidFill>
                  <a:srgbClr val="0000FF"/>
                </a:solidFill>
                <a:latin typeface="Times New Roman" pitchFamily="18" charset="0"/>
                <a:ea typeface="Times New Roman" pitchFamily="18" charset="0"/>
                <a:cs typeface="Times New Roman" pitchFamily="18" charset="0"/>
              </a:rPr>
              <a:t>-</a:t>
            </a:r>
            <a:endParaRPr lang="zh-CN" altLang="en-US" sz="3200" b="1" baseline="300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977229265"/>
              </p:ext>
            </p:extLst>
          </p:nvPr>
        </p:nvGraphicFramePr>
        <p:xfrm>
          <a:off x="291194" y="5719536"/>
          <a:ext cx="6362700" cy="838200"/>
        </p:xfrm>
        <a:graphic>
          <a:graphicData uri="http://schemas.openxmlformats.org/presentationml/2006/ole">
            <mc:AlternateContent xmlns:mc="http://schemas.openxmlformats.org/markup-compatibility/2006">
              <mc:Choice xmlns:v="urn:schemas-microsoft-com:vml" Requires="v">
                <p:oleObj spid="_x0000_s72909" name="文档" r:id="rId3" imgW="6449454" imgH="846342" progId="Word.Document.12">
                  <p:embed/>
                </p:oleObj>
              </mc:Choice>
              <mc:Fallback>
                <p:oleObj name="文档" r:id="rId3" imgW="6449454" imgH="846342" progId="Word.Document.12">
                  <p:embed/>
                  <p:pic>
                    <p:nvPicPr>
                      <p:cNvPr id="0" name=""/>
                      <p:cNvPicPr/>
                      <p:nvPr/>
                    </p:nvPicPr>
                    <p:blipFill>
                      <a:blip r:embed="rId4"/>
                      <a:stretch>
                        <a:fillRect/>
                      </a:stretch>
                    </p:blipFill>
                    <p:spPr>
                      <a:xfrm>
                        <a:off x="291194" y="5719536"/>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都可以。</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3Cl</a:t>
            </a:r>
            <a:r>
              <a:rPr lang="en-US" altLang="zh-CN" sz="2800" b="1" kern="100" baseline="-25000" dirty="0" smtClean="0">
                <a:solidFill>
                  <a:srgbClr val="FF0000"/>
                </a:solidFill>
                <a:latin typeface="Times New Roman"/>
                <a:ea typeface="华文细黑"/>
                <a:cs typeface="Courier New"/>
              </a:rPr>
              <a:t>2	  </a:t>
            </a:r>
            <a:r>
              <a:rPr lang="en-US" altLang="zh-CN" sz="2800" b="1" kern="100" dirty="0" smtClean="0">
                <a:solidFill>
                  <a:srgbClr val="FF0000"/>
                </a:solidFill>
                <a:latin typeface="Times New Roman"/>
                <a:ea typeface="华文细黑"/>
                <a:cs typeface="Courier New"/>
              </a:rPr>
              <a:t>2FeCl</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2FeCl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43408819"/>
              </p:ext>
            </p:extLst>
          </p:nvPr>
        </p:nvGraphicFramePr>
        <p:xfrm>
          <a:off x="4343537" y="4445589"/>
          <a:ext cx="1120775" cy="792162"/>
        </p:xfrm>
        <a:graphic>
          <a:graphicData uri="http://schemas.openxmlformats.org/presentationml/2006/ole">
            <mc:AlternateContent xmlns:mc="http://schemas.openxmlformats.org/markup-compatibility/2006">
              <mc:Choice xmlns:v="urn:schemas-microsoft-com:vml" Requires="v">
                <p:oleObj spid="_x0000_s71886" name="文档" r:id="rId3" imgW="1122998" imgH="791035" progId="Word.Document.12">
                  <p:embed/>
                </p:oleObj>
              </mc:Choice>
              <mc:Fallback>
                <p:oleObj name="文档" r:id="rId3" imgW="1122998" imgH="791035" progId="Word.Document.12">
                  <p:embed/>
                  <p:pic>
                    <p:nvPicPr>
                      <p:cNvPr id="0" name=""/>
                      <p:cNvPicPr/>
                      <p:nvPr/>
                    </p:nvPicPr>
                    <p:blipFill>
                      <a:blip r:embed="rId4"/>
                      <a:stretch>
                        <a:fillRect/>
                      </a:stretch>
                    </p:blipFill>
                    <p:spPr>
                      <a:xfrm>
                        <a:off x="4343537" y="4445589"/>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①⑥</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④⑤⑦⑧</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②③</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3FeO</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10H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a:t>
            </a:r>
            <a:r>
              <a:rPr lang="en-US" altLang="zh-CN" sz="2800" b="1" kern="100" baseline="-25000" dirty="0">
                <a:solidFill>
                  <a:srgbClr val="FF0000"/>
                </a:solidFill>
                <a:latin typeface="Times New Roman"/>
                <a:ea typeface="华文细黑"/>
                <a:cs typeface="Courier New"/>
              </a:rPr>
              <a:t>3</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4</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28H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=9Fe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14H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FF0000"/>
                </a:solidFill>
                <a:latin typeface="Times New Roman"/>
                <a:ea typeface="华文细黑"/>
                <a:cs typeface="Courier New"/>
              </a:rPr>
              <a:t>2Fe(OH)</a:t>
            </a:r>
            <a:r>
              <a:rPr lang="en-US" altLang="zh-CN" sz="2800" b="1" kern="100" baseline="-25000" dirty="0" smtClean="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2I</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zh-CN" altLang="zh-CN" sz="2800" b="1" kern="100" baseline="30000" dirty="0" smtClean="0">
                <a:solidFill>
                  <a:srgbClr val="FF0000"/>
                </a:solidFill>
                <a:latin typeface="Times New Roman"/>
                <a:ea typeface="华文细黑"/>
                <a:cs typeface="Times New Roman"/>
              </a:rPr>
              <a:t>＋</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=2Fe</a:t>
            </a:r>
            <a:r>
              <a:rPr lang="en-US" altLang="zh-CN" sz="2800" b="1" kern="100" baseline="30000" dirty="0" smtClean="0">
                <a:solidFill>
                  <a:srgbClr val="FF0000"/>
                </a:solidFill>
                <a:latin typeface="Times New Roman"/>
                <a:ea typeface="华文细黑"/>
                <a:cs typeface="Courier New"/>
              </a:rPr>
              <a:t>2</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I</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422684"/>
              </p:ext>
            </p:extLst>
          </p:nvPr>
        </p:nvGraphicFramePr>
        <p:xfrm>
          <a:off x="3153668" y="1722105"/>
          <a:ext cx="349250" cy="619125"/>
        </p:xfrm>
        <a:graphic>
          <a:graphicData uri="http://schemas.openxmlformats.org/presentationml/2006/ole">
            <mc:AlternateContent xmlns:mc="http://schemas.openxmlformats.org/markup-compatibility/2006">
              <mc:Choice xmlns:v="urn:schemas-microsoft-com:vml" Requires="v">
                <p:oleObj spid="_x0000_s74134" name="文档" r:id="rId3" imgW="348351" imgH="618165" progId="Word.Document.12">
                  <p:embed/>
                </p:oleObj>
              </mc:Choice>
              <mc:Fallback>
                <p:oleObj name="文档" r:id="rId3" imgW="348351" imgH="618165" progId="Word.Document.12">
                  <p:embed/>
                  <p:pic>
                    <p:nvPicPr>
                      <p:cNvPr id="0" name=""/>
                      <p:cNvPicPr/>
                      <p:nvPr/>
                    </p:nvPicPr>
                    <p:blipFill>
                      <a:blip r:embed="rId4"/>
                      <a:stretch>
                        <a:fillRect/>
                      </a:stretch>
                    </p:blipFill>
                    <p:spPr>
                      <a:xfrm>
                        <a:off x="3153668"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49042856"/>
              </p:ext>
            </p:extLst>
          </p:nvPr>
        </p:nvGraphicFramePr>
        <p:xfrm>
          <a:off x="3402444" y="3119204"/>
          <a:ext cx="349250" cy="619125"/>
        </p:xfrm>
        <a:graphic>
          <a:graphicData uri="http://schemas.openxmlformats.org/presentationml/2006/ole">
            <mc:AlternateContent xmlns:mc="http://schemas.openxmlformats.org/markup-compatibility/2006">
              <mc:Choice xmlns:v="urn:schemas-microsoft-com:vml" Requires="v">
                <p:oleObj spid="_x0000_s74135" name="文档" r:id="rId5" imgW="348351" imgH="618165" progId="Word.Document.12">
                  <p:embed/>
                </p:oleObj>
              </mc:Choice>
              <mc:Fallback>
                <p:oleObj name="文档" r:id="rId5" imgW="348351" imgH="618165" progId="Word.Document.12">
                  <p:embed/>
                  <p:pic>
                    <p:nvPicPr>
                      <p:cNvPr id="0" name=""/>
                      <p:cNvPicPr/>
                      <p:nvPr/>
                    </p:nvPicPr>
                    <p:blipFill>
                      <a:blip r:embed="rId6"/>
                      <a:stretch>
                        <a:fillRect/>
                      </a:stretch>
                    </p:blipFill>
                    <p:spPr>
                      <a:xfrm>
                        <a:off x="3402444"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648879" y="5085978"/>
            <a:ext cx="5894883"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① 2Fe(OH)</a:t>
            </a:r>
            <a:r>
              <a:rPr lang="en-US" altLang="zh-CN" sz="2800" b="1" kern="100" baseline="-25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3</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zh-CN" sz="2800" b="1" kern="100" dirty="0">
              <a:solidFill>
                <a:srgbClr val="0000FF"/>
              </a:solidFill>
              <a:latin typeface="宋体"/>
              <a:cs typeface="Courier New"/>
            </a:endParaRPr>
          </a:p>
        </p:txBody>
      </p:sp>
      <p:sp>
        <p:nvSpPr>
          <p:cNvPr id="7" name="矩形 6"/>
          <p:cNvSpPr/>
          <p:nvPr/>
        </p:nvSpPr>
        <p:spPr>
          <a:xfrm>
            <a:off x="2285536" y="5728484"/>
            <a:ext cx="4585230"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② 2Fe</a:t>
            </a:r>
            <a:r>
              <a:rPr lang="en-US" altLang="zh-CN" sz="2800" b="1" kern="100" baseline="30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2I</a:t>
            </a:r>
            <a:r>
              <a:rPr lang="zh-CN" altLang="zh-CN"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2</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 I</a:t>
            </a:r>
            <a:r>
              <a:rPr lang="en-US" altLang="zh-CN" sz="2800" b="1" kern="100" baseline="-25000" dirty="0">
                <a:solidFill>
                  <a:srgbClr val="0000FF"/>
                </a:solidFill>
                <a:latin typeface="Times New Roman"/>
                <a:ea typeface="华文细黑"/>
                <a:cs typeface="Courier New"/>
              </a:rPr>
              <a:t>2</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509688"/>
            <a:ext cx="12071871" cy="572464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(2016-9-18)</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63-64</a:t>
            </a:r>
            <a:r>
              <a:rPr lang="zh-CN" altLang="en-US" sz="4000" b="1" dirty="0" smtClean="0">
                <a:solidFill>
                  <a:schemeClr val="bg1"/>
                </a:solidFill>
                <a:latin typeface="+mj-ea"/>
                <a:ea typeface="+mj-ea"/>
              </a:rPr>
              <a:t>页”</a:t>
            </a:r>
            <a:r>
              <a:rPr lang="en-US" altLang="zh-CN" sz="4000" b="1" dirty="0" smtClean="0">
                <a:solidFill>
                  <a:schemeClr val="bg1"/>
                </a:solidFill>
                <a:latin typeface="+mj-ea"/>
                <a:ea typeface="+mj-ea"/>
              </a:rPr>
              <a:t>,</a:t>
            </a: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小本 </a:t>
            </a:r>
            <a:r>
              <a:rPr lang="en-US" altLang="zh-CN" sz="4000" b="1" dirty="0" smtClean="0">
                <a:solidFill>
                  <a:schemeClr val="bg1"/>
                </a:solidFill>
                <a:latin typeface="+mj-ea"/>
                <a:ea typeface="+mj-ea"/>
              </a:rPr>
              <a:t>305</a:t>
            </a:r>
            <a:r>
              <a:rPr lang="zh-CN" altLang="en-US" sz="4000" b="1" dirty="0" smtClean="0">
                <a:solidFill>
                  <a:schemeClr val="bg1"/>
                </a:solidFill>
                <a:latin typeface="+mj-ea"/>
                <a:ea typeface="+mj-ea"/>
              </a:rPr>
              <a:t>页 </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半页</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：铁的方程式</a:t>
            </a:r>
            <a:r>
              <a:rPr lang="zh-CN" altLang="en-US" sz="4000" b="1" dirty="0">
                <a:solidFill>
                  <a:schemeClr val="bg1"/>
                </a:solidFill>
                <a:latin typeface="+mj-ea"/>
                <a:ea typeface="+mj-ea"/>
              </a:rPr>
              <a:t>书写</a:t>
            </a:r>
            <a:r>
              <a:rPr lang="zh-CN" altLang="en-US" sz="4000" b="1" dirty="0" smtClean="0">
                <a:solidFill>
                  <a:schemeClr val="bg1"/>
                </a:solidFill>
                <a:latin typeface="+mj-ea"/>
                <a:ea typeface="+mj-ea"/>
              </a:rPr>
              <a:t>；</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昨天下午化学培优选择题</a:t>
            </a:r>
            <a:r>
              <a:rPr lang="en-US" altLang="zh-CN" sz="4000" b="1" dirty="0">
                <a:solidFill>
                  <a:schemeClr val="bg1"/>
                </a:solidFill>
                <a:latin typeface="+mj-ea"/>
                <a:ea typeface="+mj-ea"/>
              </a:rPr>
              <a:t>18-29-30</a:t>
            </a:r>
            <a:r>
              <a:rPr lang="zh-CN" altLang="en-US" sz="4000" b="1" dirty="0">
                <a:solidFill>
                  <a:schemeClr val="bg1"/>
                </a:solidFill>
                <a:latin typeface="+mj-ea"/>
                <a:ea typeface="+mj-ea"/>
              </a:rPr>
              <a:t>题。</a:t>
            </a:r>
            <a:endParaRPr lang="en-US" altLang="zh-CN" sz="3600" b="1" dirty="0">
              <a:solidFill>
                <a:srgbClr val="FFFF00"/>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a:solidFill>
                  <a:schemeClr val="bg1"/>
                </a:solidFill>
                <a:latin typeface="+mj-ea"/>
                <a:ea typeface="+mj-ea"/>
              </a:rPr>
              <a:t>反思</a:t>
            </a:r>
            <a:r>
              <a:rPr lang="zh-CN" altLang="en-US" sz="4000" b="1" dirty="0" smtClean="0">
                <a:solidFill>
                  <a:schemeClr val="bg1"/>
                </a:solidFill>
                <a:latin typeface="+mj-ea"/>
                <a:ea typeface="+mj-ea"/>
              </a:rPr>
              <a:t>第三周周末作业“钠铝及其化合物”；</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rPr>
              <a:t> </a:t>
            </a:r>
            <a:r>
              <a:rPr lang="en-US" altLang="zh-CN" sz="4000" b="1" dirty="0" smtClean="0">
                <a:solidFill>
                  <a:schemeClr val="bg1"/>
                </a:solidFill>
                <a:latin typeface="+mj-ea"/>
              </a:rPr>
              <a:t>  </a:t>
            </a:r>
            <a:r>
              <a:rPr lang="zh-CN" altLang="en-US" sz="4000" b="1" dirty="0" smtClean="0">
                <a:solidFill>
                  <a:srgbClr val="FFFF00"/>
                </a:solidFill>
                <a:latin typeface="+mj-ea"/>
                <a:ea typeface="+mj-ea"/>
              </a:rPr>
              <a:t>“摘抄”</a:t>
            </a:r>
            <a:r>
              <a:rPr lang="zh-CN" altLang="en-US" sz="4000" b="1" dirty="0">
                <a:solidFill>
                  <a:srgbClr val="FFFF00"/>
                </a:solidFill>
                <a:latin typeface="+mj-ea"/>
                <a:ea typeface="+mj-ea"/>
              </a:rPr>
              <a:t>钠、铝“不熟悉的反应方程式到精选本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193024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765498"/>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a:t>
            </a:r>
            <a:r>
              <a:rPr lang="zh-CN" altLang="zh-CN" sz="2800" kern="100" dirty="0" smtClean="0">
                <a:latin typeface="Times New Roman"/>
                <a:ea typeface="华文细黑"/>
                <a:cs typeface="Times New Roman"/>
              </a:rPr>
              <a:t>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自然界</a:t>
            </a:r>
            <a:r>
              <a:rPr lang="zh-CN" altLang="zh-CN" sz="2800" b="1" kern="100" dirty="0">
                <a:solidFill>
                  <a:srgbClr val="0000FF"/>
                </a:solidFill>
                <a:latin typeface="Times New Roman"/>
                <a:ea typeface="华文细黑"/>
                <a:cs typeface="Times New Roman"/>
              </a:rPr>
              <a:t>中有少量铁以单质形式存在</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如陨铁</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D</a:t>
            </a:r>
            <a:r>
              <a:rPr lang="zh-CN" altLang="zh-CN" sz="2800" b="1" kern="100" dirty="0">
                <a:solidFill>
                  <a:srgbClr val="0000FF"/>
                </a:solidFill>
                <a:latin typeface="Times New Roman"/>
                <a:ea typeface="华文细黑"/>
                <a:cs typeface="Times New Roman"/>
              </a:rPr>
              <a:t>错</a:t>
            </a:r>
            <a:r>
              <a:rPr lang="zh-CN" altLang="zh-CN" sz="2800" b="1" kern="100" dirty="0" smtClean="0">
                <a:solidFill>
                  <a:srgbClr val="0000FF"/>
                </a:solidFill>
                <a:latin typeface="Times New Roman"/>
                <a:ea typeface="华文细黑"/>
                <a:cs typeface="Times New Roman"/>
              </a:rPr>
              <a:t>。</a:t>
            </a:r>
            <a:endParaRPr lang="zh-CN" altLang="zh-CN" sz="2800" b="1" kern="100" dirty="0">
              <a:solidFill>
                <a:srgbClr val="0000FF"/>
              </a:solidFill>
              <a:latin typeface="宋体"/>
              <a:cs typeface="Courier New"/>
            </a:endParaRPr>
          </a:p>
        </p:txBody>
      </p:sp>
      <p:sp>
        <p:nvSpPr>
          <p:cNvPr id="2" name="矩形 1"/>
          <p:cNvSpPr/>
          <p:nvPr/>
        </p:nvSpPr>
        <p:spPr>
          <a:xfrm>
            <a:off x="5087573" y="1559327"/>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6286058" y="1828195"/>
            <a:ext cx="5929828" cy="1169551"/>
          </a:xfrm>
          <a:prstGeom prst="rect">
            <a:avLst/>
          </a:prstGeom>
        </p:spPr>
        <p:txBody>
          <a:bodyPr wrap="none">
            <a:spAutoFit/>
          </a:bodyPr>
          <a:lstStyle/>
          <a:p>
            <a:pPr algn="ctr">
              <a:lnSpc>
                <a:spcPct val="125000"/>
              </a:lnSpc>
            </a:pPr>
            <a:r>
              <a:rPr lang="zh-CN" altLang="en-US" sz="2800" dirty="0">
                <a:solidFill>
                  <a:srgbClr val="0000FF"/>
                </a:solidFill>
              </a:rPr>
              <a:t>黑色金属主要</a:t>
            </a:r>
            <a:r>
              <a:rPr lang="zh-CN" altLang="en-US" sz="2800" dirty="0">
                <a:solidFill>
                  <a:srgbClr val="FF0000"/>
                </a:solidFill>
              </a:rPr>
              <a:t>指</a:t>
            </a:r>
            <a:r>
              <a:rPr lang="zh-CN" altLang="en-US" sz="2800" dirty="0" smtClean="0">
                <a:solidFill>
                  <a:srgbClr val="FF0000"/>
                </a:solidFill>
              </a:rPr>
              <a:t>铁、铬、锰及其合金</a:t>
            </a:r>
            <a:endParaRPr lang="en-US" altLang="zh-CN" sz="2800" dirty="0" smtClean="0">
              <a:solidFill>
                <a:srgbClr val="FF0000"/>
              </a:solidFill>
            </a:endParaRPr>
          </a:p>
          <a:p>
            <a:pPr algn="ctr">
              <a:lnSpc>
                <a:spcPct val="125000"/>
              </a:lnSpc>
            </a:pPr>
            <a:r>
              <a:rPr lang="zh-CN" altLang="en-US" sz="2800" dirty="0" smtClean="0">
                <a:solidFill>
                  <a:srgbClr val="0000FF"/>
                </a:solidFill>
              </a:rPr>
              <a:t>除黑色金属外，其他为有色金属</a:t>
            </a:r>
            <a:endParaRPr lang="zh-CN" altLang="en-US" sz="2800" dirty="0">
              <a:solidFill>
                <a:srgbClr val="0000FF"/>
              </a:solidFill>
            </a:endParaRPr>
          </a:p>
        </p:txBody>
      </p:sp>
      <p:sp>
        <p:nvSpPr>
          <p:cNvPr id="17" name="矩形 16"/>
          <p:cNvSpPr/>
          <p:nvPr/>
        </p:nvSpPr>
        <p:spPr>
          <a:xfrm>
            <a:off x="5195888" y="604059"/>
            <a:ext cx="7092006" cy="1169551"/>
          </a:xfrm>
          <a:prstGeom prst="rect">
            <a:avLst/>
          </a:prstGeom>
        </p:spPr>
        <p:txBody>
          <a:bodyPr wrap="none">
            <a:spAutoFit/>
          </a:bodyPr>
          <a:lstStyle/>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重金属：密度比重大于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Cu</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Hg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Cd</a:t>
            </a:r>
          </a:p>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轻金属：</a:t>
            </a:r>
            <a:r>
              <a:rPr lang="zh-CN" altLang="en-US" sz="2800" dirty="0">
                <a:solidFill>
                  <a:srgbClr val="0000FF"/>
                </a:solidFill>
                <a:latin typeface="Times New Roman" panose="02020603050405020304" pitchFamily="18" charset="0"/>
                <a:cs typeface="Times New Roman" panose="02020603050405020304" pitchFamily="18" charset="0"/>
              </a:rPr>
              <a:t>密度</a:t>
            </a:r>
            <a:r>
              <a:rPr lang="zh-CN" altLang="en-US" sz="2800" dirty="0" smtClean="0">
                <a:solidFill>
                  <a:srgbClr val="0000FF"/>
                </a:solidFill>
                <a:latin typeface="Times New Roman" panose="02020603050405020304" pitchFamily="18" charset="0"/>
                <a:cs typeface="Times New Roman" panose="02020603050405020304" pitchFamily="18" charset="0"/>
              </a:rPr>
              <a:t>比重小于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Na</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Mg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Al</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593570" y="2738742"/>
            <a:ext cx="23042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94451" y="2507909"/>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cxnSp>
        <p:nvCxnSpPr>
          <p:cNvPr id="19" name="直接连接符 18"/>
          <p:cNvCxnSpPr/>
          <p:nvPr/>
        </p:nvCxnSpPr>
        <p:spPr>
          <a:xfrm>
            <a:off x="3909232" y="2738741"/>
            <a:ext cx="2304256"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60460" y="2493690"/>
            <a:ext cx="466794" cy="707886"/>
          </a:xfrm>
          <a:prstGeom prst="rect">
            <a:avLst/>
          </a:prstGeom>
        </p:spPr>
        <p:txBody>
          <a:bodyPr wrap="none">
            <a:spAutoFit/>
          </a:bodyPr>
          <a:lstStyle/>
          <a:p>
            <a:r>
              <a:rPr lang="zh-CN" altLang="en-US" sz="4000" dirty="0">
                <a:solidFill>
                  <a:srgbClr val="FF0000"/>
                </a:solidFill>
              </a:rPr>
              <a:t>√</a:t>
            </a:r>
          </a:p>
        </p:txBody>
      </p:sp>
      <p:sp>
        <p:nvSpPr>
          <p:cNvPr id="21" name="矩形 20"/>
          <p:cNvSpPr/>
          <p:nvPr/>
        </p:nvSpPr>
        <p:spPr>
          <a:xfrm>
            <a:off x="9335566" y="3645818"/>
            <a:ext cx="466794" cy="707886"/>
          </a:xfrm>
          <a:prstGeom prst="rect">
            <a:avLst/>
          </a:prstGeom>
        </p:spPr>
        <p:txBody>
          <a:bodyPr wrap="none">
            <a:spAutoFit/>
          </a:bodyPr>
          <a:lstStyle/>
          <a:p>
            <a:r>
              <a:rPr lang="zh-CN" altLang="en-US" sz="4000" dirty="0">
                <a:solidFill>
                  <a:srgbClr val="FF0000"/>
                </a:solidFill>
              </a:rPr>
              <a:t>√</a:t>
            </a:r>
          </a:p>
        </p:txBody>
      </p:sp>
      <p:sp>
        <p:nvSpPr>
          <p:cNvPr id="22" name="矩形 21"/>
          <p:cNvSpPr/>
          <p:nvPr/>
        </p:nvSpPr>
        <p:spPr>
          <a:xfrm>
            <a:off x="10127654" y="422188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3" name="矩形 22"/>
          <p:cNvSpPr/>
          <p:nvPr/>
        </p:nvSpPr>
        <p:spPr>
          <a:xfrm>
            <a:off x="4922504" y="2909188"/>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4" name="矩形 23"/>
          <p:cNvSpPr/>
          <p:nvPr/>
        </p:nvSpPr>
        <p:spPr>
          <a:xfrm>
            <a:off x="9604233" y="3343272"/>
            <a:ext cx="2698175" cy="523220"/>
          </a:xfrm>
          <a:prstGeom prst="rect">
            <a:avLst/>
          </a:prstGeom>
        </p:spPr>
        <p:txBody>
          <a:bodyPr wrap="none">
            <a:spAutoFit/>
          </a:bodyPr>
          <a:lstStyle/>
          <a:p>
            <a:r>
              <a:rPr lang="zh-CN" altLang="en-US" sz="2800" dirty="0" smtClean="0">
                <a:solidFill>
                  <a:srgbClr val="FF0000"/>
                </a:solidFill>
              </a:rPr>
              <a:t>不易形成原电池</a:t>
            </a:r>
            <a:endParaRPr lang="zh-CN" altLang="en-US" sz="2800"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1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linds(horizont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animEffect transition="in" filter="blinds(horizontal)">
                                      <p:cBhvr>
                                        <p:cTn id="72" dur="500"/>
                                        <p:tgtEl>
                                          <p:spTgt spid="7">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P spid="20" grpId="0"/>
      <p:bldP spid="21" grpId="0"/>
      <p:bldP spid="22"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122524" y="2061642"/>
            <a:ext cx="492443" cy="646331"/>
          </a:xfrm>
          <a:prstGeom prst="rect">
            <a:avLst/>
          </a:prstGeom>
        </p:spPr>
        <p:txBody>
          <a:bodyPr wrap="none">
            <a:spAutoFit/>
          </a:bodyPr>
          <a:lstStyle/>
          <a:p>
            <a:r>
              <a:rPr lang="en-US" altLang="zh-CN" sz="3600" b="1" kern="100" dirty="0">
                <a:solidFill>
                  <a:srgbClr val="FF0000"/>
                </a:solidFill>
                <a:latin typeface="Times New Roman"/>
                <a:cs typeface="Times New Roman"/>
              </a:rPr>
              <a:t>B</a:t>
            </a:r>
            <a:endParaRPr lang="zh-CN" altLang="en-US" sz="36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74" y="117426"/>
            <a:ext cx="11990338" cy="640172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en-US" altLang="zh-CN" sz="2800" kern="100" dirty="0" smtClean="0">
              <a:latin typeface="Times New Roman"/>
              <a:ea typeface="华文细黑"/>
              <a:cs typeface="Times New Roman"/>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HNO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具有强氧化性，与</a:t>
            </a:r>
            <a:r>
              <a:rPr lang="en-US" altLang="zh-CN" sz="2800" b="1" kern="100" dirty="0">
                <a:solidFill>
                  <a:srgbClr val="FF0000"/>
                </a:solidFill>
                <a:latin typeface="Times New Roman"/>
                <a:ea typeface="华文细黑"/>
                <a:cs typeface="Courier New"/>
              </a:rPr>
              <a:t>Fe</a:t>
            </a:r>
            <a:r>
              <a:rPr lang="zh-CN" altLang="zh-CN" sz="2800" b="1" kern="100" dirty="0">
                <a:solidFill>
                  <a:srgbClr val="FF0000"/>
                </a:solidFill>
                <a:latin typeface="Times New Roman"/>
                <a:ea typeface="华文细黑"/>
                <a:cs typeface="Times New Roman"/>
              </a:rPr>
              <a:t>反应产生的气体为</a:t>
            </a:r>
            <a:r>
              <a:rPr lang="en-US" altLang="zh-CN" sz="2800" b="1" kern="100" dirty="0">
                <a:solidFill>
                  <a:srgbClr val="FF0000"/>
                </a:solidFill>
                <a:latin typeface="Times New Roman"/>
                <a:ea typeface="华文细黑"/>
                <a:cs typeface="Courier New"/>
              </a:rPr>
              <a:t>NO</a:t>
            </a:r>
            <a:r>
              <a:rPr lang="zh-CN"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非置换反应，</a:t>
            </a:r>
            <a:r>
              <a:rPr lang="en-US" altLang="zh-CN" sz="2800" b="1" kern="100" dirty="0" smtClean="0">
                <a:solidFill>
                  <a:srgbClr val="FF0000"/>
                </a:solidFill>
                <a:latin typeface="Times New Roman"/>
                <a:ea typeface="华文细黑"/>
                <a:cs typeface="Courier New"/>
              </a:rPr>
              <a:t>A</a:t>
            </a:r>
            <a:r>
              <a:rPr lang="zh-CN" altLang="zh-CN" sz="2800" b="1" kern="100" dirty="0">
                <a:solidFill>
                  <a:srgbClr val="FF0000"/>
                </a:solidFill>
                <a:latin typeface="Times New Roman"/>
                <a:ea typeface="华文细黑"/>
                <a:cs typeface="Times New Roman"/>
              </a:rPr>
              <a:t>项错；</a:t>
            </a:r>
            <a:endParaRPr lang="en-US" altLang="zh-CN" sz="2800" b="1" kern="100" dirty="0">
              <a:solidFill>
                <a:srgbClr val="FF0000"/>
              </a:solidFill>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先后将等物质的量的</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分别溶于同一稀盐酸时无气体放出</a:t>
            </a:r>
            <a:endParaRPr lang="zh-CN" altLang="zh-CN" sz="2800" kern="100" dirty="0">
              <a:latin typeface="宋体"/>
              <a:cs typeface="Courier New"/>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溶解产生</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，氧化性更强，优先与</a:t>
            </a:r>
            <a:r>
              <a:rPr lang="en-US" altLang="zh-CN" sz="2800" b="1" kern="100" dirty="0" smtClean="0">
                <a:solidFill>
                  <a:srgbClr val="FF0000"/>
                </a:solidFill>
                <a:latin typeface="Times New Roman"/>
                <a:ea typeface="华文细黑"/>
                <a:cs typeface="Times New Roman"/>
              </a:rPr>
              <a:t>Fe</a:t>
            </a:r>
            <a:r>
              <a:rPr lang="zh-CN" altLang="zh-CN" sz="2800" b="1" kern="100" dirty="0" smtClean="0">
                <a:solidFill>
                  <a:srgbClr val="FF0000"/>
                </a:solidFill>
                <a:latin typeface="Times New Roman"/>
                <a:ea typeface="华文细黑"/>
                <a:cs typeface="Times New Roman"/>
              </a:rPr>
              <a:t>单质</a:t>
            </a:r>
            <a:r>
              <a:rPr lang="zh-CN" altLang="en-US" sz="2800" b="1" kern="100" dirty="0" smtClean="0">
                <a:solidFill>
                  <a:srgbClr val="FF0000"/>
                </a:solidFill>
                <a:latin typeface="Times New Roman"/>
                <a:ea typeface="华文细黑"/>
                <a:cs typeface="Times New Roman"/>
              </a:rPr>
              <a:t>反应，无</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放出；</a:t>
            </a:r>
            <a:endParaRPr lang="en-US" altLang="zh-CN" sz="2800" b="1" kern="100" dirty="0">
              <a:solidFill>
                <a:srgbClr val="FF0000"/>
              </a:solidFill>
              <a:latin typeface="Times New Roman"/>
              <a:ea typeface="华文细黑"/>
              <a:cs typeface="Times New Roman"/>
            </a:endParaRPr>
          </a:p>
          <a:p>
            <a:pPr algn="just">
              <a:lnSpc>
                <a:spcPct val="150000"/>
              </a:lnSpc>
              <a:spcBef>
                <a:spcPts val="1800"/>
              </a:spcBef>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marL="457200" indent="-457200" algn="just">
              <a:lnSpc>
                <a:spcPct val="150000"/>
              </a:lnSpc>
              <a:spcBef>
                <a:spcPts val="1800"/>
              </a:spcBef>
              <a:buFont typeface="Wingdings" panose="05000000000000000000" pitchFamily="2" charset="2"/>
              <a:buChar char="Ø"/>
            </a:pP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溶液加热时易</a:t>
            </a:r>
            <a:r>
              <a:rPr lang="zh-CN" altLang="zh-CN" sz="2800" b="1" kern="100" dirty="0" smtClean="0">
                <a:solidFill>
                  <a:srgbClr val="FF0000"/>
                </a:solidFill>
                <a:latin typeface="Times New Roman"/>
                <a:ea typeface="华文细黑"/>
                <a:cs typeface="Times New Roman"/>
              </a:rPr>
              <a:t>水解</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D</a:t>
            </a:r>
            <a:r>
              <a:rPr lang="zh-CN" altLang="zh-CN" sz="2800" b="1" kern="100" dirty="0">
                <a:solidFill>
                  <a:srgbClr val="FF0000"/>
                </a:solidFill>
                <a:latin typeface="Times New Roman"/>
                <a:ea typeface="华文细黑"/>
                <a:cs typeface="Times New Roman"/>
              </a:rPr>
              <a:t>项错。</a:t>
            </a:r>
            <a:endParaRPr lang="zh-CN" altLang="zh-CN" sz="280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93311799"/>
              </p:ext>
            </p:extLst>
          </p:nvPr>
        </p:nvGraphicFramePr>
        <p:xfrm>
          <a:off x="1299698" y="4783432"/>
          <a:ext cx="1606550" cy="792163"/>
        </p:xfrm>
        <a:graphic>
          <a:graphicData uri="http://schemas.openxmlformats.org/presentationml/2006/ole">
            <mc:AlternateContent xmlns:mc="http://schemas.openxmlformats.org/markup-compatibility/2006">
              <mc:Choice xmlns:v="urn:schemas-microsoft-com:vml" Requires="v">
                <p:oleObj spid="_x0000_s7946" name="文档" r:id="rId3" imgW="1607160" imgH="792388" progId="Word.Document.12">
                  <p:embed/>
                </p:oleObj>
              </mc:Choice>
              <mc:Fallback>
                <p:oleObj name="文档" r:id="rId3" imgW="1607160" imgH="792388" progId="Word.Document.12">
                  <p:embed/>
                  <p:pic>
                    <p:nvPicPr>
                      <p:cNvPr id="0" name=""/>
                      <p:cNvPicPr/>
                      <p:nvPr/>
                    </p:nvPicPr>
                    <p:blipFill>
                      <a:blip r:embed="rId4"/>
                      <a:stretch>
                        <a:fillRect/>
                      </a:stretch>
                    </p:blipFill>
                    <p:spPr>
                      <a:xfrm>
                        <a:off x="1299698" y="4783432"/>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50169499"/>
              </p:ext>
            </p:extLst>
          </p:nvPr>
        </p:nvGraphicFramePr>
        <p:xfrm>
          <a:off x="4128588" y="4785742"/>
          <a:ext cx="1016000" cy="876300"/>
        </p:xfrm>
        <a:graphic>
          <a:graphicData uri="http://schemas.openxmlformats.org/presentationml/2006/ole">
            <mc:AlternateContent xmlns:mc="http://schemas.openxmlformats.org/markup-compatibility/2006">
              <mc:Choice xmlns:v="urn:schemas-microsoft-com:vml" Requires="v">
                <p:oleObj spid="_x0000_s7947" name="文档" r:id="rId5" imgW="1016716" imgH="876271" progId="Word.Document.12">
                  <p:embed/>
                </p:oleObj>
              </mc:Choice>
              <mc:Fallback>
                <p:oleObj name="文档" r:id="rId5" imgW="1016716" imgH="876271" progId="Word.Document.12">
                  <p:embed/>
                  <p:pic>
                    <p:nvPicPr>
                      <p:cNvPr id="0" name=""/>
                      <p:cNvPicPr/>
                      <p:nvPr/>
                    </p:nvPicPr>
                    <p:blipFill>
                      <a:blip r:embed="rId6"/>
                      <a:stretch>
                        <a:fillRect/>
                      </a:stretch>
                    </p:blipFill>
                    <p:spPr>
                      <a:xfrm>
                        <a:off x="4128588" y="4785742"/>
                        <a:ext cx="1016000" cy="876300"/>
                      </a:xfrm>
                      <a:prstGeom prst="rect">
                        <a:avLst/>
                      </a:prstGeom>
                    </p:spPr>
                  </p:pic>
                </p:oleObj>
              </mc:Fallback>
            </mc:AlternateContent>
          </a:graphicData>
        </a:graphic>
      </p:graphicFrame>
      <p:sp>
        <p:nvSpPr>
          <p:cNvPr id="10" name="矩形 9"/>
          <p:cNvSpPr/>
          <p:nvPr/>
        </p:nvSpPr>
        <p:spPr>
          <a:xfrm>
            <a:off x="3444862" y="263183"/>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7"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4" name="直接连接符 3"/>
          <p:cNvCxnSpPr/>
          <p:nvPr/>
        </p:nvCxnSpPr>
        <p:spPr>
          <a:xfrm>
            <a:off x="4367014" y="2709714"/>
            <a:ext cx="844925" cy="7009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a:off x="5591150" y="5518026"/>
            <a:ext cx="2232248" cy="64807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22924" y="5630378"/>
            <a:ext cx="3467616" cy="823752"/>
          </a:xfrm>
          <a:prstGeom prst="rect">
            <a:avLst/>
          </a:prstGeom>
        </p:spPr>
        <p:txBody>
          <a:bodyPr wrap="none">
            <a:spAutoFit/>
          </a:bodyPr>
          <a:lstStyle/>
          <a:p>
            <a:pPr algn="just">
              <a:lnSpc>
                <a:spcPct val="150000"/>
              </a:lnSpc>
              <a:spcBef>
                <a:spcPts val="1800"/>
              </a:spcBef>
            </a:pPr>
            <a:r>
              <a:rPr lang="en-US" altLang="zh-CN" sz="3600" b="1" kern="100" dirty="0">
                <a:solidFill>
                  <a:srgbClr val="FF0000"/>
                </a:solidFill>
                <a:latin typeface="Times New Roman"/>
                <a:ea typeface="华文细黑"/>
                <a:cs typeface="Times New Roman"/>
              </a:rPr>
              <a:t>Fe(OH)</a:t>
            </a:r>
            <a:r>
              <a:rPr lang="en-US" altLang="zh-CN" sz="3600" b="1" kern="100" baseline="-25000" dirty="0">
                <a:solidFill>
                  <a:srgbClr val="FF0000"/>
                </a:solidFill>
                <a:latin typeface="Times New Roman"/>
                <a:ea typeface="华文细黑"/>
                <a:cs typeface="Times New Roman"/>
              </a:rPr>
              <a:t>3</a:t>
            </a:r>
            <a:r>
              <a:rPr lang="en-US" altLang="zh-CN" sz="3600" b="1" kern="100" dirty="0">
                <a:solidFill>
                  <a:srgbClr val="FF0000"/>
                </a:solidFill>
                <a:latin typeface="Times New Roman"/>
                <a:ea typeface="华文细黑"/>
                <a:cs typeface="Times New Roman"/>
              </a:rPr>
              <a:t>→Fe</a:t>
            </a:r>
            <a:r>
              <a:rPr lang="en-US" altLang="zh-CN" sz="3600" b="1" kern="100" baseline="-25000" dirty="0" smtClean="0">
                <a:solidFill>
                  <a:srgbClr val="FF0000"/>
                </a:solidFill>
                <a:latin typeface="Times New Roman"/>
                <a:ea typeface="华文细黑"/>
                <a:cs typeface="Times New Roman"/>
              </a:rPr>
              <a:t>2</a:t>
            </a:r>
            <a:r>
              <a:rPr lang="en-US" altLang="zh-CN" sz="3600" b="1" kern="100" dirty="0" smtClean="0">
                <a:solidFill>
                  <a:srgbClr val="FF0000"/>
                </a:solidFill>
                <a:latin typeface="Times New Roman"/>
                <a:ea typeface="华文细黑"/>
                <a:cs typeface="Times New Roman"/>
              </a:rPr>
              <a:t>O</a:t>
            </a:r>
            <a:r>
              <a:rPr lang="en-US" altLang="zh-CN" sz="3600" b="1" kern="100" baseline="-25000" dirty="0" smtClean="0">
                <a:solidFill>
                  <a:srgbClr val="FF0000"/>
                </a:solidFill>
                <a:latin typeface="Times New Roman"/>
                <a:ea typeface="华文细黑"/>
                <a:cs typeface="Times New Roman"/>
              </a:rPr>
              <a:t>3</a:t>
            </a:r>
            <a:endParaRPr lang="zh-CN" altLang="zh-CN" sz="3600" b="1" kern="100" baseline="-25000" dirty="0">
              <a:solidFill>
                <a:srgbClr val="FF0000"/>
              </a:solidFill>
              <a:latin typeface="宋体"/>
              <a:cs typeface="Courier New"/>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870"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998862" y="4717227"/>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①</a:t>
            </a:r>
            <a:endParaRPr lang="zh-CN" altLang="en-US" sz="3200" b="1" dirty="0">
              <a:solidFill>
                <a:srgbClr val="FF0000"/>
              </a:solidFill>
            </a:endParaRPr>
          </a:p>
        </p:txBody>
      </p:sp>
      <p:sp>
        <p:nvSpPr>
          <p:cNvPr id="3" name="矩形 2"/>
          <p:cNvSpPr/>
          <p:nvPr/>
        </p:nvSpPr>
        <p:spPr>
          <a:xfrm>
            <a:off x="3619878" y="4725938"/>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4" name="矩形 13"/>
          <p:cNvSpPr/>
          <p:nvPr/>
        </p:nvSpPr>
        <p:spPr>
          <a:xfrm>
            <a:off x="2907883" y="5336271"/>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④</a:t>
            </a:r>
            <a:endParaRPr lang="zh-CN" altLang="en-US" sz="3200" b="1" dirty="0">
              <a:solidFill>
                <a:srgbClr val="FF0000"/>
              </a:solidFill>
            </a:endParaRPr>
          </a:p>
        </p:txBody>
      </p:sp>
      <p:sp>
        <p:nvSpPr>
          <p:cNvPr id="15" name="矩形 14"/>
          <p:cNvSpPr/>
          <p:nvPr/>
        </p:nvSpPr>
        <p:spPr>
          <a:xfrm>
            <a:off x="3358902" y="5187041"/>
            <a:ext cx="1838965" cy="737510"/>
          </a:xfrm>
          <a:prstGeom prst="rect">
            <a:avLst/>
          </a:prstGeom>
        </p:spPr>
        <p:txBody>
          <a:bodyPr wrap="none">
            <a:spAutoFit/>
          </a:bodyPr>
          <a:lstStyle/>
          <a:p>
            <a:pPr algn="just">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7" name="矩形 16"/>
          <p:cNvSpPr/>
          <p:nvPr/>
        </p:nvSpPr>
        <p:spPr>
          <a:xfrm>
            <a:off x="3157131" y="5857577"/>
            <a:ext cx="595035" cy="711541"/>
          </a:xfrm>
          <a:prstGeom prst="rect">
            <a:avLst/>
          </a:prstGeom>
        </p:spPr>
        <p:txBody>
          <a:bodyPr wrap="none">
            <a:spAutoFit/>
          </a:bodyPr>
          <a:lstStyle/>
          <a:p>
            <a:pPr lvl="0" algn="just">
              <a:lnSpc>
                <a:spcPts val="5500"/>
              </a:lnSpc>
            </a:pPr>
            <a:r>
              <a:rPr lang="en-US" altLang="zh-CN" sz="3200" b="1" kern="100" dirty="0">
                <a:solidFill>
                  <a:srgbClr val="FF0000"/>
                </a:solidFill>
                <a:latin typeface="宋体"/>
                <a:ea typeface="华文细黑"/>
                <a:cs typeface="Times New Roman"/>
              </a:rPr>
              <a:t>③</a:t>
            </a:r>
            <a:endParaRPr lang="zh-CN" altLang="zh-CN" sz="3200" b="1" kern="100" dirty="0">
              <a:solidFill>
                <a:srgbClr val="FF0000"/>
              </a:solidFill>
              <a:latin typeface="宋体"/>
              <a:cs typeface="Courier New"/>
            </a:endParaRPr>
          </a:p>
        </p:txBody>
      </p:sp>
      <p:sp>
        <p:nvSpPr>
          <p:cNvPr id="19" name="矩形 18"/>
          <p:cNvSpPr/>
          <p:nvPr/>
        </p:nvSpPr>
        <p:spPr>
          <a:xfrm>
            <a:off x="3673815" y="6042399"/>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8" name="矩形 17"/>
          <p:cNvSpPr/>
          <p:nvPr/>
        </p:nvSpPr>
        <p:spPr>
          <a:xfrm>
            <a:off x="5809839" y="1970470"/>
            <a:ext cx="647805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A-B</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Fe+4HNO</a:t>
            </a:r>
            <a:r>
              <a:rPr lang="en-US" altLang="zh-CN" sz="2800" b="1" kern="100" baseline="-25000" dirty="0" smtClean="0">
                <a:solidFill>
                  <a:srgbClr val="0000FF"/>
                </a:solidFill>
                <a:latin typeface="Times New Roman"/>
                <a:ea typeface="华文细黑"/>
                <a:cs typeface="Courier New"/>
              </a:rPr>
              <a:t>3</a:t>
            </a:r>
            <a:r>
              <a:rPr lang="en-US" altLang="zh-CN" sz="2800" b="1" kern="100" dirty="0" smtClean="0">
                <a:solidFill>
                  <a:srgbClr val="0000FF"/>
                </a:solidFill>
                <a:latin typeface="Times New Roman"/>
                <a:ea typeface="华文细黑"/>
                <a:cs typeface="Times New Roman"/>
              </a:rPr>
              <a:t>==Fe(NO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+NO↑+H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5875667" y="2670977"/>
            <a:ext cx="4113627"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B-C</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 + 2Fe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Times New Roman"/>
              </a:rPr>
              <a:t>== 3Fe</a:t>
            </a:r>
            <a:r>
              <a:rPr lang="en-US" altLang="zh-CN" sz="2800" b="1" kern="100" baseline="30000" dirty="0" smtClean="0">
                <a:solidFill>
                  <a:srgbClr val="0000FF"/>
                </a:solidFill>
                <a:latin typeface="Times New Roman"/>
                <a:ea typeface="华文细黑"/>
                <a:cs typeface="Times New Roman"/>
              </a:rPr>
              <a:t>2+</a:t>
            </a:r>
            <a:endParaRPr lang="zh-CN" altLang="en-US" sz="2800" b="1" baseline="30000" dirty="0">
              <a:solidFill>
                <a:srgbClr val="0000FF"/>
              </a:solidFill>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5" grpId="0"/>
      <p:bldP spid="17" grpId="0"/>
      <p:bldP spid="19" grpId="0"/>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572189"/>
            <a:ext cx="11733224"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①</a:t>
            </a:r>
            <a:r>
              <a:rPr lang="zh-CN" altLang="zh-CN" sz="2800" b="1" kern="100" dirty="0">
                <a:solidFill>
                  <a:srgbClr val="0000FF"/>
                </a:solidFill>
                <a:latin typeface="Times New Roman"/>
                <a:ea typeface="华文细黑"/>
                <a:cs typeface="Times New Roman"/>
              </a:rPr>
              <a:t>溶液中不含</a:t>
            </a:r>
            <a:r>
              <a:rPr lang="en-US" altLang="zh-CN" sz="2800" b="1" kern="100" dirty="0">
                <a:solidFill>
                  <a:srgbClr val="0000FF"/>
                </a:solidFill>
                <a:latin typeface="Times New Roman"/>
                <a:ea typeface="华文细黑"/>
                <a:cs typeface="Courier New"/>
              </a:rPr>
              <a:t>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等氧化性物质</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加热煮沸或通</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赶走</a:t>
            </a:r>
            <a:r>
              <a:rPr lang="en-US" altLang="zh-CN" sz="2800" b="1" kern="100" dirty="0" smtClean="0">
                <a:solidFill>
                  <a:srgbClr val="FF0000"/>
                </a:solidFill>
                <a:latin typeface="Times New Roman"/>
                <a:ea typeface="华文细黑"/>
                <a:cs typeface="Times New Roman"/>
              </a:rPr>
              <a:t>O</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②</a:t>
            </a:r>
            <a:r>
              <a:rPr lang="zh-CN" altLang="zh-CN" sz="2800" b="1" kern="100" dirty="0">
                <a:solidFill>
                  <a:srgbClr val="0000FF"/>
                </a:solidFill>
                <a:latin typeface="Times New Roman"/>
                <a:ea typeface="华文细黑"/>
                <a:cs typeface="Times New Roman"/>
              </a:rPr>
              <a:t>制备过程中，保证生成的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14207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659"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660"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稀硫酸、铁屑</a:t>
            </a:r>
            <a:endParaRPr lang="zh-CN" altLang="en-US" sz="2800" b="1" dirty="0">
              <a:solidFill>
                <a:srgbClr val="FF0000"/>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Courier New"/>
              </a:rPr>
              <a:t>加热煮沸</a:t>
            </a:r>
            <a:endParaRPr lang="zh-CN" altLang="en-US" sz="2800" b="1" kern="100" dirty="0">
              <a:solidFill>
                <a:srgbClr val="FF0000"/>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避免生成的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与氧气接触而被氧化</a:t>
            </a:r>
            <a:endParaRPr lang="zh-CN" altLang="en-US" sz="2800" b="1" dirty="0">
              <a:solidFill>
                <a:srgbClr val="FF0000"/>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58358"/>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899"/>
          <a:stretch/>
        </p:blipFill>
        <p:spPr bwMode="auto">
          <a:xfrm>
            <a:off x="14274" y="1194877"/>
            <a:ext cx="3128604"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50713" y="45418"/>
            <a:ext cx="1620957" cy="632994"/>
          </a:xfrm>
          <a:prstGeom prst="rect">
            <a:avLst/>
          </a:prstGeom>
        </p:spPr>
        <p:txBody>
          <a:bodyPr wrap="none">
            <a:spAutoFit/>
          </a:bodyPr>
          <a:lstStyle/>
          <a:p>
            <a:pPr algn="just">
              <a:lnSpc>
                <a:spcPts val="4800"/>
              </a:lnSpc>
              <a:spcAft>
                <a:spcPts val="0"/>
              </a:spcAft>
            </a:pP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latin typeface="宋体"/>
              <a:cs typeface="Courier New"/>
            </a:endParaRPr>
          </a:p>
        </p:txBody>
      </p:sp>
      <p:pic>
        <p:nvPicPr>
          <p:cNvPr id="15"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56"/>
          <a:stretch/>
        </p:blipFill>
        <p:spPr bwMode="auto">
          <a:xfrm>
            <a:off x="3070870" y="1072215"/>
            <a:ext cx="3304476" cy="34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8" r="70939"/>
          <a:stretch/>
        </p:blipFill>
        <p:spPr bwMode="auto">
          <a:xfrm>
            <a:off x="6714446" y="690821"/>
            <a:ext cx="1757024" cy="38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034" r="4262"/>
          <a:stretch/>
        </p:blipFill>
        <p:spPr bwMode="auto">
          <a:xfrm>
            <a:off x="10469676" y="790946"/>
            <a:ext cx="1674202" cy="371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865" r="39891"/>
          <a:stretch/>
        </p:blipFill>
        <p:spPr bwMode="auto">
          <a:xfrm>
            <a:off x="8556574" y="948597"/>
            <a:ext cx="1643088" cy="355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00" t="30496" r="56899" b="13066"/>
          <a:stretch/>
        </p:blipFill>
        <p:spPr bwMode="auto">
          <a:xfrm>
            <a:off x="5533656" y="1271364"/>
            <a:ext cx="1195304" cy="1645563"/>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5792608" y="4665777"/>
            <a:ext cx="3542958" cy="1569660"/>
          </a:xfrm>
          <a:prstGeom prst="rect">
            <a:avLst/>
          </a:prstGeom>
        </p:spPr>
        <p:txBody>
          <a:bodyPr wrap="none">
            <a:spAutoFit/>
          </a:bodyPr>
          <a:lstStyle/>
          <a:p>
            <a:pPr algn="ctr">
              <a:lnSpc>
                <a:spcPct val="150000"/>
              </a:lnSpc>
              <a:spcAft>
                <a:spcPts val="0"/>
              </a:spcAft>
            </a:pPr>
            <a:r>
              <a:rPr lang="zh-CN" altLang="en-US" sz="3200" b="1" kern="100" dirty="0" smtClean="0">
                <a:solidFill>
                  <a:srgbClr val="FF0000"/>
                </a:solidFill>
                <a:latin typeface="Times New Roman"/>
                <a:ea typeface="华文细黑"/>
                <a:cs typeface="Courier New"/>
              </a:rPr>
              <a:t>阳极：</a:t>
            </a:r>
            <a:r>
              <a:rPr lang="en-US" altLang="zh-CN" sz="3200" b="1" kern="100" dirty="0" smtClean="0">
                <a:solidFill>
                  <a:srgbClr val="FF0000"/>
                </a:solidFill>
                <a:latin typeface="Times New Roman"/>
                <a:ea typeface="华文细黑"/>
                <a:cs typeface="Courier New"/>
              </a:rPr>
              <a:t>Fe-2e-=Fe</a:t>
            </a:r>
            <a:r>
              <a:rPr lang="en-US" altLang="zh-CN" sz="3200" b="1" kern="100" baseline="30000" dirty="0" smtClean="0">
                <a:solidFill>
                  <a:srgbClr val="FF0000"/>
                </a:solidFill>
                <a:latin typeface="Times New Roman"/>
                <a:ea typeface="华文细黑"/>
                <a:cs typeface="Courier New"/>
              </a:rPr>
              <a:t>2+</a:t>
            </a:r>
          </a:p>
          <a:p>
            <a:pPr algn="ctr">
              <a:lnSpc>
                <a:spcPct val="150000"/>
              </a:lnSpc>
            </a:pPr>
            <a:r>
              <a:rPr lang="zh-CN" altLang="en-US" sz="3200" b="1" kern="100" dirty="0" smtClean="0">
                <a:solidFill>
                  <a:srgbClr val="FF0000"/>
                </a:solidFill>
                <a:latin typeface="Times New Roman"/>
                <a:ea typeface="华文细黑"/>
                <a:cs typeface="Courier New"/>
              </a:rPr>
              <a:t>阴极：</a:t>
            </a:r>
            <a:r>
              <a:rPr lang="en-US" altLang="zh-CN" sz="3200" b="1" kern="100" dirty="0" smtClean="0">
                <a:solidFill>
                  <a:srgbClr val="FF0000"/>
                </a:solidFill>
                <a:latin typeface="Times New Roman"/>
                <a:ea typeface="华文细黑"/>
                <a:cs typeface="Courier New"/>
              </a:rPr>
              <a:t>2H</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+2e-=H</a:t>
            </a:r>
            <a:r>
              <a:rPr lang="en-US" altLang="zh-CN" sz="3200" b="1" kern="100" baseline="-25000" dirty="0" smtClean="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
        <p:nvSpPr>
          <p:cNvPr id="4" name="矩形 3"/>
          <p:cNvSpPr/>
          <p:nvPr/>
        </p:nvSpPr>
        <p:spPr>
          <a:xfrm>
            <a:off x="9224627" y="4075197"/>
            <a:ext cx="831019" cy="769441"/>
          </a:xfrm>
          <a:prstGeom prst="rect">
            <a:avLst/>
          </a:prstGeom>
        </p:spPr>
        <p:txBody>
          <a:bodyPr wrap="square">
            <a:spAutoFit/>
          </a:bodyPr>
          <a:lstStyle/>
          <a:p>
            <a:r>
              <a:rPr lang="en-US" altLang="zh-CN" sz="4400" b="1" dirty="0" smtClean="0">
                <a:solidFill>
                  <a:srgbClr val="FF0000"/>
                </a:solidFill>
              </a:rPr>
              <a:t>×</a:t>
            </a:r>
            <a:endParaRPr lang="zh-CN" altLang="en-US" sz="4400" b="1" dirty="0">
              <a:solidFill>
                <a:srgbClr val="FF0000"/>
              </a:solidFill>
            </a:endParaRPr>
          </a:p>
        </p:txBody>
      </p:sp>
      <p:sp>
        <p:nvSpPr>
          <p:cNvPr id="21" name="矩形 20"/>
          <p:cNvSpPr/>
          <p:nvPr/>
        </p:nvSpPr>
        <p:spPr>
          <a:xfrm>
            <a:off x="1611589" y="4313868"/>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2" name="矩形 21"/>
          <p:cNvSpPr/>
          <p:nvPr/>
        </p:nvSpPr>
        <p:spPr>
          <a:xfrm>
            <a:off x="4554572"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3" name="矩形 22"/>
          <p:cNvSpPr/>
          <p:nvPr/>
        </p:nvSpPr>
        <p:spPr>
          <a:xfrm>
            <a:off x="7290314" y="4284840"/>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4" name="矩形 23"/>
          <p:cNvSpPr/>
          <p:nvPr/>
        </p:nvSpPr>
        <p:spPr>
          <a:xfrm>
            <a:off x="10756604"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5" name="矩形 24"/>
          <p:cNvSpPr/>
          <p:nvPr/>
        </p:nvSpPr>
        <p:spPr>
          <a:xfrm>
            <a:off x="118542" y="5913754"/>
            <a:ext cx="9217024" cy="828408"/>
          </a:xfrm>
          <a:prstGeom prst="rect">
            <a:avLst/>
          </a:prstGeom>
        </p:spPr>
        <p:txBody>
          <a:bodyPr wrap="square" lIns="121898" tIns="60948" rIns="121898" bIns="60948">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关键：</a:t>
            </a:r>
            <a:r>
              <a:rPr lang="zh-CN" altLang="zh-CN" sz="2800" b="1" kern="100" dirty="0" smtClean="0">
                <a:solidFill>
                  <a:srgbClr val="0000FF"/>
                </a:solidFill>
                <a:latin typeface="Times New Roman"/>
                <a:ea typeface="华文细黑"/>
                <a:cs typeface="Times New Roman"/>
              </a:rPr>
              <a:t>保证</a:t>
            </a:r>
            <a:r>
              <a:rPr lang="zh-CN" altLang="zh-CN" sz="2800" b="1" kern="100" dirty="0">
                <a:solidFill>
                  <a:srgbClr val="0000FF"/>
                </a:solidFill>
                <a:latin typeface="Times New Roman"/>
                <a:ea typeface="华文细黑"/>
                <a:cs typeface="Times New Roman"/>
              </a:rPr>
              <a:t>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cxnSp>
        <p:nvCxnSpPr>
          <p:cNvPr id="6" name="曲线连接符 5"/>
          <p:cNvCxnSpPr/>
          <p:nvPr/>
        </p:nvCxnSpPr>
        <p:spPr>
          <a:xfrm flipV="1">
            <a:off x="7564087" y="5302002"/>
            <a:ext cx="1771479" cy="360041"/>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77510" y="4976231"/>
            <a:ext cx="21900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OH</a:t>
            </a:r>
            <a:r>
              <a:rPr lang="en-US" altLang="zh-CN" sz="3200" b="1" kern="100" baseline="30000" dirty="0" smtClean="0">
                <a:solidFill>
                  <a:srgbClr val="FF0000"/>
                </a:solidFill>
                <a:latin typeface="Times New Roman"/>
                <a:ea typeface="华文细黑"/>
                <a:cs typeface="Courier New"/>
              </a:rPr>
              <a:t>-</a:t>
            </a:r>
            <a:r>
              <a:rPr lang="zh-CN" altLang="en-US" sz="3200" b="1" kern="100" dirty="0" smtClean="0">
                <a:solidFill>
                  <a:srgbClr val="FF0000"/>
                </a:solidFill>
                <a:latin typeface="Times New Roman"/>
                <a:ea typeface="华文细黑"/>
                <a:cs typeface="Courier New"/>
              </a:rPr>
              <a:t>多出来</a:t>
            </a:r>
            <a:endParaRPr lang="zh-CN" altLang="en-US" sz="3200" dirty="0"/>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wipe(left)">
                                      <p:cBhvr>
                                        <p:cTn id="32" dur="10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arn(inVertic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558999"/>
            <a:ext cx="11755638" cy="6247864"/>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b="1" kern="100" dirty="0">
                <a:solidFill>
                  <a:srgbClr val="FF0000"/>
                </a:solidFill>
                <a:latin typeface="Times New Roman"/>
                <a:ea typeface="华文细黑"/>
                <a:cs typeface="Courier New"/>
              </a:rPr>
              <a:t>(1</a:t>
            </a:r>
            <a:r>
              <a:rPr lang="en-US" altLang="zh-CN"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Courier New"/>
              </a:rPr>
              <a:t>单一的</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溶液和氯</a:t>
            </a:r>
            <a:r>
              <a:rPr lang="zh-CN" altLang="zh-CN"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35302" y="2772948"/>
            <a:ext cx="5743880"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a:t>
            </a:r>
            <a:r>
              <a:rPr lang="zh-CN" altLang="en-US" sz="2800" b="1" kern="100" dirty="0">
                <a:solidFill>
                  <a:srgbClr val="FF0000"/>
                </a:solidFill>
                <a:latin typeface="Times New Roman"/>
                <a:ea typeface="华文细黑"/>
                <a:cs typeface="Courier New"/>
              </a:rPr>
              <a:t>单一的</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en-US" sz="2800" b="1" kern="100" dirty="0">
                <a:solidFill>
                  <a:srgbClr val="FF0000"/>
                </a:solidFill>
                <a:latin typeface="Times New Roman"/>
                <a:ea typeface="华文细黑"/>
                <a:cs typeface="Courier New"/>
              </a:rPr>
              <a:t>或</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err="1">
                <a:solidFill>
                  <a:srgbClr val="FF0000"/>
                </a:solidFill>
                <a:latin typeface="Times New Roman"/>
                <a:ea typeface="华文细黑"/>
                <a:cs typeface="Courier New"/>
              </a:rPr>
              <a:t>NaOH</a:t>
            </a:r>
            <a:r>
              <a:rPr lang="zh-CN" altLang="zh-CN" sz="2800" b="1" kern="100" dirty="0">
                <a:solidFill>
                  <a:srgbClr val="FF0000"/>
                </a:solidFill>
                <a:latin typeface="Times New Roman"/>
                <a:ea typeface="华文细黑"/>
                <a:cs typeface="Times New Roman"/>
              </a:rPr>
              <a:t>溶液</a:t>
            </a:r>
            <a:endParaRPr lang="zh-CN" altLang="zh-CN" sz="2800" b="1" kern="100" dirty="0">
              <a:solidFill>
                <a:srgbClr val="FF0000"/>
              </a:solidFill>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28520" y="4337432"/>
            <a:ext cx="11799334" cy="738664"/>
          </a:xfrm>
          <a:prstGeom prst="rect">
            <a:avLst/>
          </a:prstGeom>
        </p:spPr>
        <p:txBody>
          <a:bodyPr wrap="squar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a:t>
            </a:r>
            <a:r>
              <a:rPr lang="en-US" altLang="zh-CN" sz="2800" b="1" kern="100" dirty="0" smtClean="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混合溶液含</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的</a:t>
            </a:r>
            <a:r>
              <a:rPr lang="zh-CN" altLang="zh-CN" sz="2800" b="1" kern="100" dirty="0" smtClean="0">
                <a:solidFill>
                  <a:srgbClr val="FF0000"/>
                </a:solidFill>
                <a:latin typeface="Times New Roman"/>
                <a:ea typeface="华文细黑"/>
                <a:cs typeface="Times New Roman"/>
              </a:rPr>
              <a:t>检验</a:t>
            </a:r>
            <a:r>
              <a:rPr lang="zh-CN" altLang="en-US" sz="2800" b="1" kern="100" dirty="0" smtClean="0">
                <a:solidFill>
                  <a:srgbClr val="FF0000"/>
                </a:solidFill>
                <a:latin typeface="Times New Roman"/>
                <a:ea typeface="华文细黑"/>
                <a:cs typeface="Times New Roman"/>
              </a:rPr>
              <a:t>：先用</a:t>
            </a:r>
            <a:r>
              <a:rPr lang="en-US" altLang="zh-CN" sz="2800" b="1" kern="100" dirty="0" smtClean="0">
                <a:solidFill>
                  <a:srgbClr val="FF0000"/>
                </a:solidFill>
                <a:latin typeface="Times New Roman"/>
                <a:ea typeface="华文细黑"/>
                <a:cs typeface="Times New Roman"/>
              </a:rPr>
              <a:t>KSCN</a:t>
            </a:r>
            <a:r>
              <a:rPr lang="zh-CN" altLang="en-US" sz="2800" b="1" kern="100" dirty="0" smtClean="0">
                <a:solidFill>
                  <a:srgbClr val="FF0000"/>
                </a:solidFill>
                <a:latin typeface="Times New Roman"/>
                <a:ea typeface="华文细黑"/>
                <a:cs typeface="Times New Roman"/>
              </a:rPr>
              <a:t>，再用</a:t>
            </a:r>
            <a:r>
              <a:rPr lang="en-US" altLang="zh-CN" sz="2800" b="1" kern="100" dirty="0" smtClean="0">
                <a:solidFill>
                  <a:srgbClr val="FF0000"/>
                </a:solidFill>
                <a:latin typeface="Times New Roman"/>
                <a:ea typeface="华文细黑"/>
                <a:cs typeface="Times New Roman"/>
              </a:rPr>
              <a:t>KMnO</a:t>
            </a:r>
            <a:r>
              <a:rPr lang="en-US" altLang="zh-CN" sz="2800" b="1" kern="100" baseline="-25000" dirty="0" smtClean="0">
                <a:solidFill>
                  <a:srgbClr val="FF0000"/>
                </a:solidFill>
                <a:latin typeface="Times New Roman"/>
                <a:ea typeface="华文细黑"/>
                <a:cs typeface="Times New Roman"/>
              </a:rPr>
              <a:t>4</a:t>
            </a:r>
            <a:r>
              <a:rPr lang="en-US" altLang="zh-CN" sz="2800" b="1" kern="100" dirty="0" smtClean="0">
                <a:solidFill>
                  <a:srgbClr val="FF0000"/>
                </a:solidFill>
                <a:latin typeface="Times New Roman"/>
                <a:ea typeface="华文细黑"/>
                <a:cs typeface="Times New Roman"/>
              </a:rPr>
              <a:t>(H</a:t>
            </a:r>
            <a:r>
              <a:rPr lang="en-US" altLang="zh-CN" sz="2800" b="1" kern="100" baseline="300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endParaRPr lang="zh-CN" altLang="zh-CN" sz="2800" b="1" kern="100" dirty="0">
              <a:solidFill>
                <a:srgbClr val="FF0000"/>
              </a:solidFill>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192" name="文档" r:id="rId5" imgW="10194078" imgH="877496" progId="Word.Document.12">
                  <p:embed/>
                </p:oleObj>
              </mc:Choice>
              <mc:Fallback>
                <p:oleObj name="文档" r:id="rId5" imgW="10194078" imgH="877496" progId="Word.Document.12">
                  <p:embed/>
                  <p:pic>
                    <p:nvPicPr>
                      <p:cNvPr id="0" name=""/>
                      <p:cNvPicPr/>
                      <p:nvPr/>
                    </p:nvPicPr>
                    <p:blipFill>
                      <a:blip r:embed="rId6"/>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193" name="文档" r:id="rId7" imgW="10194078" imgH="992140" progId="Word.Document.12">
                  <p:embed/>
                </p:oleObj>
              </mc:Choice>
              <mc:Fallback>
                <p:oleObj name="文档" r:id="rId7" imgW="10194078" imgH="992140" progId="Word.Document.12">
                  <p:embed/>
                  <p:pic>
                    <p:nvPicPr>
                      <p:cNvPr id="0" name=""/>
                      <p:cNvPicPr/>
                      <p:nvPr/>
                    </p:nvPicPr>
                    <p:blipFill>
                      <a:blip r:embed="rId8"/>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
        <p:nvSpPr>
          <p:cNvPr id="2" name="矩形 1"/>
          <p:cNvSpPr/>
          <p:nvPr/>
        </p:nvSpPr>
        <p:spPr>
          <a:xfrm>
            <a:off x="9222847" y="1485578"/>
            <a:ext cx="2459328" cy="1246495"/>
          </a:xfrm>
          <a:prstGeom prst="rect">
            <a:avLst/>
          </a:prstGeom>
        </p:spPr>
        <p:txBody>
          <a:bodyPr wrap="none">
            <a:spAutoFit/>
          </a:bodyPr>
          <a:lstStyle/>
          <a:p>
            <a:pPr algn="ctr">
              <a:lnSpc>
                <a:spcPts val="4500"/>
              </a:lnSpc>
              <a:spcAft>
                <a:spcPts val="0"/>
              </a:spcAft>
            </a:pPr>
            <a:r>
              <a:rPr lang="zh-CN" altLang="en-US" sz="2800" b="1" kern="100" dirty="0" smtClean="0">
                <a:solidFill>
                  <a:srgbClr val="FF0000"/>
                </a:solidFill>
                <a:latin typeface="Times New Roman"/>
                <a:ea typeface="华文细黑"/>
                <a:cs typeface="Times New Roman"/>
              </a:rPr>
              <a:t>先加</a:t>
            </a:r>
            <a:r>
              <a:rPr lang="en-US" altLang="zh-CN" sz="2800" b="1" kern="100" dirty="0" smtClean="0">
                <a:solidFill>
                  <a:srgbClr val="FF0000"/>
                </a:solidFill>
                <a:latin typeface="Times New Roman"/>
                <a:ea typeface="华文细黑"/>
                <a:cs typeface="Times New Roman"/>
              </a:rPr>
              <a:t>KSCN</a:t>
            </a:r>
          </a:p>
          <a:p>
            <a:pPr algn="ctr">
              <a:lnSpc>
                <a:spcPts val="4500"/>
              </a:lnSpc>
              <a:spcAft>
                <a:spcPts val="0"/>
              </a:spcAft>
            </a:pPr>
            <a:r>
              <a:rPr lang="zh-CN" altLang="en-US" sz="2800" b="1" kern="100" dirty="0" smtClean="0">
                <a:solidFill>
                  <a:srgbClr val="FF0000"/>
                </a:solidFill>
                <a:latin typeface="Times New Roman"/>
                <a:ea typeface="华文细黑"/>
                <a:cs typeface="Times New Roman"/>
              </a:rPr>
              <a:t>不能先加</a:t>
            </a:r>
            <a:r>
              <a:rPr lang="en-US" altLang="zh-CN" sz="2800" b="1" kern="100" dirty="0" smtClean="0">
                <a:solidFill>
                  <a:srgbClr val="FF0000"/>
                </a:solidFill>
                <a:latin typeface="Times New Roman"/>
                <a:ea typeface="华文细黑"/>
                <a:cs typeface="Times New Roman"/>
              </a:rPr>
              <a:t>Cl</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6802"/>
                                        </p:tgtEl>
                                        <p:attrNameLst>
                                          <p:attrName>style.visibility</p:attrName>
                                        </p:attrNameLst>
                                      </p:cBhvr>
                                      <p:to>
                                        <p:strVal val="visible"/>
                                      </p:to>
                                    </p:set>
                                    <p:animEffect transition="in" filter="wipe(left)">
                                      <p:cBhvr>
                                        <p:cTn id="14" dur="1000"/>
                                        <p:tgtEl>
                                          <p:spTgt spid="768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803"/>
                                        </p:tgtEl>
                                        <p:attrNameLst>
                                          <p:attrName>style.visibility</p:attrName>
                                        </p:attrNameLst>
                                      </p:cBhvr>
                                      <p:to>
                                        <p:strVal val="visible"/>
                                      </p:to>
                                    </p:set>
                                    <p:animEffect transition="in" filter="wipe(left)">
                                      <p:cBhvr>
                                        <p:cTn id="31" dur="1000"/>
                                        <p:tgtEl>
                                          <p:spTgt spid="7680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4" y="-98598"/>
            <a:ext cx="11864795" cy="701730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(1)Fe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Cl</a:t>
            </a:r>
            <a:r>
              <a:rPr lang="zh-CN" altLang="zh-CN" sz="2800" b="1" kern="100" baseline="30000" dirty="0">
                <a:solidFill>
                  <a:srgbClr val="FF0000"/>
                </a:solidFill>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en-US" sz="2800" kern="100" dirty="0" smtClean="0">
                <a:latin typeface="Times New Roman"/>
                <a:ea typeface="华文细黑"/>
                <a:cs typeface="Times New Roman"/>
              </a:rPr>
              <a:t>在    酸性条件下也能</a:t>
            </a:r>
            <a:r>
              <a:rPr lang="zh-CN" altLang="zh-CN" sz="2800" kern="100" dirty="0" smtClean="0">
                <a:latin typeface="Times New Roman"/>
                <a:ea typeface="华文细黑"/>
                <a:cs typeface="Times New Roman"/>
              </a:rPr>
              <a:t>还原</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zh-CN" altLang="zh-CN" sz="2800" b="1" kern="100" dirty="0">
                <a:solidFill>
                  <a:srgbClr val="FF0000"/>
                </a:solidFill>
                <a:latin typeface="Times New Roman"/>
                <a:ea typeface="华文细黑"/>
                <a:cs typeface="Times New Roman"/>
              </a:rPr>
              <a:t>也</a:t>
            </a:r>
            <a:r>
              <a:rPr lang="zh-CN" altLang="zh-CN" sz="2800" b="1" kern="100" dirty="0" smtClean="0">
                <a:solidFill>
                  <a:srgbClr val="FF0000"/>
                </a:solidFill>
                <a:latin typeface="Times New Roman"/>
                <a:ea typeface="华文细黑"/>
                <a:cs typeface="Times New Roman"/>
              </a:rPr>
              <a:t>不能</a:t>
            </a:r>
            <a:r>
              <a:rPr lang="zh-CN" altLang="en-US" sz="2800" b="1" i="1" kern="100" dirty="0">
                <a:solidFill>
                  <a:srgbClr val="0000FF"/>
                </a:solidFill>
                <a:latin typeface="Times New Roman"/>
                <a:ea typeface="华文细黑"/>
                <a:cs typeface="Times New Roman"/>
              </a:rPr>
              <a:t>先</a:t>
            </a:r>
            <a:r>
              <a:rPr lang="zh-CN" altLang="zh-CN" sz="2800" b="1" i="1" kern="100" dirty="0" smtClean="0">
                <a:solidFill>
                  <a:srgbClr val="0000FF"/>
                </a:solidFill>
                <a:latin typeface="Times New Roman"/>
                <a:ea typeface="华文细黑"/>
                <a:cs typeface="Times New Roman"/>
              </a:rPr>
              <a:t>将</a:t>
            </a:r>
            <a:r>
              <a:rPr lang="zh-CN" altLang="zh-CN" sz="2800" b="1" kern="100" dirty="0">
                <a:solidFill>
                  <a:srgbClr val="FF0000"/>
                </a:solidFill>
                <a:latin typeface="Times New Roman"/>
                <a:ea typeface="华文细黑"/>
                <a:cs typeface="Times New Roman"/>
              </a:rPr>
              <a:t>加</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后的混合溶液加入到</a:t>
            </a:r>
            <a:r>
              <a:rPr lang="zh-CN" altLang="zh-CN" sz="2800" b="1" i="1" kern="100" dirty="0">
                <a:solidFill>
                  <a:srgbClr val="0000FF"/>
                </a:solidFill>
                <a:latin typeface="Times New Roman"/>
                <a:ea typeface="华文细黑"/>
                <a:cs typeface="Times New Roman"/>
              </a:rPr>
              <a:t>足量</a:t>
            </a:r>
            <a:r>
              <a:rPr lang="zh-CN" altLang="zh-CN" sz="2800" b="1" kern="100" dirty="0">
                <a:solidFill>
                  <a:srgbClr val="FF0000"/>
                </a:solidFill>
                <a:latin typeface="Times New Roman"/>
                <a:ea typeface="华文细黑"/>
                <a:cs typeface="Times New Roman"/>
              </a:rPr>
              <a:t>的新制氯水中</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新制氯水可能氧化</a:t>
            </a:r>
            <a:r>
              <a:rPr lang="en-US" altLang="zh-CN" sz="2800" b="1" kern="100" dirty="0">
                <a:solidFill>
                  <a:srgbClr val="FF0000"/>
                </a:solidFill>
                <a:latin typeface="Times New Roman"/>
                <a:ea typeface="华文细黑"/>
                <a:cs typeface="Courier New"/>
              </a:rPr>
              <a:t>SCN</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a:p>
            <a:pPr algn="just">
              <a:lnSpc>
                <a:spcPts val="5500"/>
              </a:lnSpc>
              <a:spcBef>
                <a:spcPts val="1800"/>
              </a:spcBef>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panose="02020603050405020304" pitchFamily="18" charset="0"/>
                <a:ea typeface="华文细黑"/>
                <a:cs typeface="Times New Roman" panose="02020603050405020304" pitchFamily="18" charset="0"/>
              </a:rPr>
              <a:t>①</a:t>
            </a:r>
            <a:r>
              <a:rPr lang="zh-CN" altLang="zh-CN" sz="2800" kern="100" dirty="0">
                <a:latin typeface="Times New Roman" panose="02020603050405020304" pitchFamily="18" charset="0"/>
                <a:ea typeface="华文细黑"/>
                <a:cs typeface="Times New Roman" panose="02020603050405020304" pitchFamily="18" charset="0"/>
              </a:rPr>
              <a:t>检验</a:t>
            </a:r>
            <a:r>
              <a:rPr lang="en-US" altLang="zh-CN" sz="2800" kern="100" dirty="0">
                <a:latin typeface="Times New Roman" panose="02020603050405020304" pitchFamily="18" charset="0"/>
                <a:ea typeface="华文细黑"/>
                <a:cs typeface="Times New Roman" panose="02020603050405020304" pitchFamily="18" charset="0"/>
              </a:rPr>
              <a:t>Fe</a:t>
            </a:r>
            <a:r>
              <a:rPr lang="en-US" altLang="zh-CN" sz="2800" kern="100" baseline="30000" dirty="0">
                <a:latin typeface="Times New Roman" panose="02020603050405020304" pitchFamily="18" charset="0"/>
                <a:ea typeface="华文细黑"/>
                <a:cs typeface="Times New Roman" panose="02020603050405020304" pitchFamily="18" charset="0"/>
              </a:rPr>
              <a:t>2</a:t>
            </a:r>
            <a:r>
              <a:rPr lang="zh-CN" altLang="zh-CN" sz="2800" kern="100" baseline="30000" dirty="0">
                <a:latin typeface="Times New Roman" panose="02020603050405020304" pitchFamily="18" charset="0"/>
                <a:ea typeface="华文细黑"/>
                <a:cs typeface="Times New Roman" panose="02020603050405020304" pitchFamily="18" charset="0"/>
              </a:rPr>
              <a:t>＋</a:t>
            </a:r>
            <a:r>
              <a:rPr lang="zh-CN" altLang="zh-CN" sz="2800" kern="100" dirty="0">
                <a:latin typeface="Times New Roman" panose="02020603050405020304" pitchFamily="18" charset="0"/>
                <a:ea typeface="华文细黑"/>
                <a:cs typeface="Times New Roman" panose="02020603050405020304" pitchFamily="18" charset="0"/>
              </a:rPr>
              <a:t>最好、最灵敏的试剂是</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铁氰化钾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赤</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血</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kern="100" dirty="0" smtClean="0">
                <a:latin typeface="Times New Roman" panose="02020603050405020304" pitchFamily="18" charset="0"/>
                <a:ea typeface="华文细黑"/>
                <a:cs typeface="Times New Roman" panose="02020603050405020304" pitchFamily="18" charset="0"/>
              </a:rPr>
              <a:t>：</a:t>
            </a:r>
            <a:endParaRPr lang="en-US" altLang="zh-CN" sz="2800" kern="100" dirty="0" smtClean="0">
              <a:latin typeface="Times New Roman" panose="02020603050405020304" pitchFamily="18" charset="0"/>
              <a:ea typeface="华文细黑"/>
              <a:cs typeface="Times New Roman" panose="02020603050405020304" pitchFamily="18" charset="0"/>
            </a:endParaRPr>
          </a:p>
          <a:p>
            <a:pPr algn="just">
              <a:lnSpc>
                <a:spcPts val="5500"/>
              </a:lnSpc>
              <a:spcAft>
                <a:spcPts val="0"/>
              </a:spcAft>
            </a:pP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3Fe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2</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2[Fe(CN)</a:t>
            </a:r>
            <a:r>
              <a:rPr lang="en-US" altLang="zh-CN" sz="2800" b="1" kern="100" baseline="-25000" dirty="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a:p>
            <a:pPr algn="just">
              <a:lnSpc>
                <a:spcPts val="5000"/>
              </a:lnSpc>
              <a:spcAft>
                <a:spcPts val="0"/>
              </a:spcAft>
            </a:pPr>
            <a:endParaRPr lang="en-US" altLang="zh-CN" sz="2800" kern="100" dirty="0" smtClean="0">
              <a:latin typeface="宋体"/>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422088" y="4937426"/>
            <a:ext cx="1266693" cy="523220"/>
          </a:xfrm>
          <a:prstGeom prst="rect">
            <a:avLst/>
          </a:prstGeom>
        </p:spPr>
        <p:txBody>
          <a:bodyPr wrap="none">
            <a:spAutoFit/>
          </a:bodyPr>
          <a:lstStyle/>
          <a:p>
            <a:r>
              <a:rPr lang="zh-CN" altLang="en-US" sz="2800" b="1" dirty="0">
                <a:solidFill>
                  <a:srgbClr val="0000FF"/>
                </a:solidFill>
              </a:rPr>
              <a:t>滕氏蓝</a:t>
            </a:r>
          </a:p>
        </p:txBody>
      </p:sp>
      <p:sp>
        <p:nvSpPr>
          <p:cNvPr id="3" name="矩形 2"/>
          <p:cNvSpPr/>
          <p:nvPr/>
        </p:nvSpPr>
        <p:spPr>
          <a:xfrm>
            <a:off x="1391816" y="5446018"/>
            <a:ext cx="8519814" cy="797654"/>
          </a:xfrm>
          <a:prstGeom prst="rect">
            <a:avLst/>
          </a:prstGeom>
        </p:spPr>
        <p:txBody>
          <a:bodyPr wrap="square">
            <a:spAutoFit/>
          </a:bodyPr>
          <a:lstStyle/>
          <a:p>
            <a:pPr algn="just">
              <a:lnSpc>
                <a:spcPts val="5500"/>
              </a:lnSpc>
              <a:spcAft>
                <a:spcPts val="0"/>
              </a:spcAft>
            </a:pP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4Fe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3[Fe(CN)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4</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407574" y="5628056"/>
            <a:ext cx="1627369" cy="523220"/>
          </a:xfrm>
          <a:prstGeom prst="rect">
            <a:avLst/>
          </a:prstGeom>
        </p:spPr>
        <p:txBody>
          <a:bodyPr wrap="none">
            <a:spAutoFit/>
          </a:bodyPr>
          <a:lstStyle/>
          <a:p>
            <a:r>
              <a:rPr lang="zh-CN" altLang="en-US" sz="2800" b="1" dirty="0" smtClean="0">
                <a:solidFill>
                  <a:srgbClr val="0000FF"/>
                </a:solidFill>
              </a:rPr>
              <a:t>普鲁士蓝</a:t>
            </a:r>
            <a:endParaRPr lang="zh-CN" altLang="en-US" sz="2800" b="1" dirty="0">
              <a:solidFill>
                <a:srgbClr val="0000FF"/>
              </a:solidFill>
            </a:endParaRPr>
          </a:p>
        </p:txBody>
      </p:sp>
      <p:sp>
        <p:nvSpPr>
          <p:cNvPr id="4" name="矩形 3"/>
          <p:cNvSpPr/>
          <p:nvPr/>
        </p:nvSpPr>
        <p:spPr>
          <a:xfrm>
            <a:off x="5292041" y="3069754"/>
            <a:ext cx="5195653"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亚</a:t>
            </a:r>
            <a:r>
              <a:rPr lang="zh-CN"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铁</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氰化钾</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黄血</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a:t>
            </a:r>
            <a:endParaRPr lang="zh-CN" altLang="en-US" sz="2800" dirty="0">
              <a:solidFill>
                <a:srgbClr val="0000FF"/>
              </a:solidFill>
            </a:endParaRPr>
          </a:p>
        </p:txBody>
      </p:sp>
      <p:cxnSp>
        <p:nvCxnSpPr>
          <p:cNvPr id="8" name="曲线连接符 7"/>
          <p:cNvCxnSpPr/>
          <p:nvPr/>
        </p:nvCxnSpPr>
        <p:spPr>
          <a:xfrm rot="10800000" flipV="1">
            <a:off x="2883312" y="3312199"/>
            <a:ext cx="2448272" cy="261610"/>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wipe(left)">
                                      <p:cBhvr>
                                        <p:cTn id="63"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195680" y="1068044"/>
            <a:ext cx="561372" cy="769441"/>
          </a:xfrm>
          <a:prstGeom prst="rect">
            <a:avLst/>
          </a:prstGeom>
        </p:spPr>
        <p:txBody>
          <a:bodyPr wrap="none">
            <a:spAutoFit/>
          </a:bodyPr>
          <a:lstStyle/>
          <a:p>
            <a:r>
              <a:rPr lang="en-US" altLang="zh-CN" sz="4400" b="1" kern="100" dirty="0">
                <a:solidFill>
                  <a:srgbClr val="FF0000"/>
                </a:solidFill>
                <a:latin typeface="Times New Roman"/>
                <a:cs typeface="Times New Roman"/>
              </a:rPr>
              <a:t>B</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加入足量</a:t>
            </a:r>
            <a:r>
              <a:rPr lang="zh-CN" altLang="zh-CN" sz="2800" kern="100" dirty="0">
                <a:latin typeface="Times New Roman"/>
                <a:ea typeface="华文细黑"/>
                <a:cs typeface="Times New Roman"/>
              </a:rPr>
              <a:t>氯</a:t>
            </a:r>
            <a:r>
              <a:rPr lang="zh-CN" altLang="zh-CN" sz="2800" kern="100" dirty="0" smtClean="0">
                <a:latin typeface="Times New Roman"/>
                <a:ea typeface="华文细黑"/>
                <a:cs typeface="Times New Roman"/>
              </a:rPr>
              <a:t>水</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14945" y="134156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C</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1351544" y="2565698"/>
            <a:ext cx="1143262" cy="523220"/>
          </a:xfrm>
          <a:prstGeom prst="rect">
            <a:avLst/>
          </a:prstGeom>
          <a:noFill/>
        </p:spPr>
        <p:txBody>
          <a:bodyPr wrap="none" rtlCol="0">
            <a:spAutoFit/>
          </a:bodyPr>
          <a:lstStyle/>
          <a:p>
            <a:r>
              <a:rPr lang="en-US" altLang="zh-CN" sz="2800" dirty="0" smtClean="0">
                <a:solidFill>
                  <a:srgbClr val="0000FF"/>
                </a:solidFill>
              </a:rPr>
              <a:t>(</a:t>
            </a:r>
            <a:r>
              <a:rPr lang="zh-CN" altLang="en-US" sz="2800" dirty="0" smtClean="0">
                <a:solidFill>
                  <a:srgbClr val="0000FF"/>
                </a:solidFill>
              </a:rPr>
              <a:t>适量</a:t>
            </a:r>
            <a:r>
              <a:rPr lang="en-US" altLang="zh-CN" sz="2800" dirty="0" smtClean="0">
                <a:solidFill>
                  <a:srgbClr val="0000FF"/>
                </a:solidFill>
              </a:rPr>
              <a:t>)</a:t>
            </a:r>
            <a:endParaRPr lang="zh-CN" altLang="en-US" sz="2800" dirty="0">
              <a:solidFill>
                <a:srgbClr val="0000FF"/>
              </a:solidFill>
            </a:endParaRPr>
          </a:p>
        </p:txBody>
      </p:sp>
      <p:cxnSp>
        <p:nvCxnSpPr>
          <p:cNvPr id="15" name="直接连接符 14"/>
          <p:cNvCxnSpPr/>
          <p:nvPr/>
        </p:nvCxnSpPr>
        <p:spPr>
          <a:xfrm>
            <a:off x="4294444" y="2637706"/>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57666" y="2623192"/>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14886" y="1485578"/>
            <a:ext cx="4616970" cy="584775"/>
          </a:xfrm>
          <a:prstGeom prst="rect">
            <a:avLst/>
          </a:prstGeom>
        </p:spPr>
        <p:txBody>
          <a:bodyPr wrap="none">
            <a:spAutoFit/>
          </a:bodyPr>
          <a:lstStyle/>
          <a:p>
            <a:r>
              <a:rPr lang="zh-CN" altLang="en-US" sz="3200" b="1" kern="100" dirty="0" smtClean="0">
                <a:solidFill>
                  <a:srgbClr val="FF0000"/>
                </a:solidFill>
                <a:latin typeface="Times New Roman"/>
                <a:cs typeface="Times New Roman"/>
              </a:rPr>
              <a:t>若</a:t>
            </a:r>
            <a:r>
              <a:rPr lang="en-US" altLang="zh-CN" sz="3200" b="1" kern="100" dirty="0" smtClean="0">
                <a:solidFill>
                  <a:srgbClr val="FF0000"/>
                </a:solidFill>
                <a:latin typeface="Times New Roman"/>
                <a:cs typeface="Times New Roman"/>
              </a:rPr>
              <a:t>Fe</a:t>
            </a:r>
            <a:r>
              <a:rPr lang="en-US" altLang="zh-CN" sz="3200" b="1" kern="100" baseline="30000" dirty="0" smtClean="0">
                <a:solidFill>
                  <a:srgbClr val="FF0000"/>
                </a:solidFill>
                <a:latin typeface="Times New Roman"/>
                <a:cs typeface="Times New Roman"/>
              </a:rPr>
              <a:t>2+</a:t>
            </a:r>
            <a:r>
              <a:rPr lang="zh-CN" altLang="en-US" sz="3200" b="1" kern="100" dirty="0" smtClean="0">
                <a:solidFill>
                  <a:srgbClr val="FF0000"/>
                </a:solidFill>
                <a:latin typeface="Times New Roman"/>
                <a:cs typeface="Times New Roman"/>
              </a:rPr>
              <a:t>不够多，无法褪色</a:t>
            </a:r>
            <a:endParaRPr lang="zh-CN" altLang="en-US" sz="3200" b="1" kern="100" dirty="0">
              <a:solidFill>
                <a:srgbClr val="FF0000"/>
              </a:solidFill>
              <a:latin typeface="Times New Roman"/>
              <a:cs typeface="Times New Roman"/>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36" y="1393894"/>
            <a:ext cx="10056830" cy="542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rot="19426303">
            <a:off x="1979072" y="3223421"/>
            <a:ext cx="3864142"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94050" y="3076253"/>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615486" y="2501370"/>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284160">
            <a:off x="6982701" y="2853368"/>
            <a:ext cx="3234061" cy="946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49961" y="5518588"/>
            <a:ext cx="5882497" cy="79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9426303">
            <a:off x="2817110" y="3682788"/>
            <a:ext cx="3864142" cy="55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01369">
            <a:off x="6154961" y="3664114"/>
            <a:ext cx="3234061" cy="58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031310" y="4490750"/>
            <a:ext cx="19447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3731386" y="4596436"/>
            <a:ext cx="5180215"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331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9"/>
                                        </p:tgtEl>
                                      </p:cBhvr>
                                    </p:animEffect>
                                    <p:set>
                                      <p:cBhvr>
                                        <p:cTn id="27" dur="1" fill="hold">
                                          <p:stCondLst>
                                            <p:cond delay="9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0" nodeType="clickEffect">
                                  <p:stCondLst>
                                    <p:cond delay="0"/>
                                  </p:stCondLst>
                                  <p:childTnLst>
                                    <p:animEffect transition="out" filter="wipe(right)">
                                      <p:cBhvr>
                                        <p:cTn id="46" dur="1000"/>
                                        <p:tgtEl>
                                          <p:spTgt spid="14"/>
                                        </p:tgtEl>
                                      </p:cBhvr>
                                    </p:animEffect>
                                    <p:set>
                                      <p:cBhvr>
                                        <p:cTn id="4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 grpId="0" animBg="1"/>
      <p:bldP spid="6" grpId="0" animBg="1"/>
      <p:bldP spid="7" grpId="0" animBg="1"/>
      <p:bldP spid="9" grpId="0" animBg="1"/>
      <p:bldP spid="12" grpId="0" animBg="1"/>
      <p:bldP spid="14" grpId="0" animBg="1"/>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60657" y="1777628"/>
            <a:ext cx="5548635" cy="523220"/>
          </a:xfrm>
          <a:prstGeom prst="rect">
            <a:avLst/>
          </a:prstGeom>
        </p:spPr>
        <p:txBody>
          <a:bodyPr wrap="none">
            <a:spAutoFit/>
          </a:bodyPr>
          <a:lstStyle/>
          <a:p>
            <a:r>
              <a:rPr lang="en-US" altLang="zh-CN" sz="2800" b="1" kern="100" dirty="0">
                <a:solidFill>
                  <a:srgbClr val="0000FF"/>
                </a:solidFill>
                <a:latin typeface="Times New Roman"/>
                <a:ea typeface="华文细黑"/>
              </a:rPr>
              <a:t>H</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S</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=S</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2H</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0" name="矩形 9"/>
          <p:cNvSpPr/>
          <p:nvPr/>
        </p:nvSpPr>
        <p:spPr>
          <a:xfrm>
            <a:off x="390323" y="3189213"/>
            <a:ext cx="4149213" cy="523220"/>
          </a:xfrm>
          <a:prstGeom prst="rect">
            <a:avLst/>
          </a:prstGeom>
        </p:spPr>
        <p:txBody>
          <a:bodyPr wrap="none">
            <a:spAutoFit/>
          </a:bodyPr>
          <a:lstStyle/>
          <a:p>
            <a:r>
              <a:rPr lang="en-US" altLang="zh-CN" sz="2800" b="1" kern="100" dirty="0">
                <a:solidFill>
                  <a:srgbClr val="0000FF"/>
                </a:solidFill>
                <a:latin typeface="Times New Roman"/>
                <a:ea typeface="华文细黑"/>
              </a:rPr>
              <a:t>2I</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=I</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3" name="矩形 12"/>
          <p:cNvSpPr/>
          <p:nvPr/>
        </p:nvSpPr>
        <p:spPr>
          <a:xfrm>
            <a:off x="352633" y="4610209"/>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Cu</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604396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423898550"/>
              </p:ext>
            </p:extLst>
          </p:nvPr>
        </p:nvGraphicFramePr>
        <p:xfrm>
          <a:off x="566738" y="2786063"/>
          <a:ext cx="7285037" cy="682625"/>
        </p:xfrm>
        <a:graphic>
          <a:graphicData uri="http://schemas.openxmlformats.org/presentationml/2006/ole">
            <mc:AlternateContent xmlns:mc="http://schemas.openxmlformats.org/markup-compatibility/2006">
              <mc:Choice xmlns:v="urn:schemas-microsoft-com:vml" Requires="v">
                <p:oleObj spid="_x0000_s12651" name="文档" r:id="rId3" imgW="7499172" imgH="703668" progId="Word.Document.12">
                  <p:embed/>
                </p:oleObj>
              </mc:Choice>
              <mc:Fallback>
                <p:oleObj name="文档" r:id="rId3" imgW="7499172" imgH="703668" progId="Word.Document.12">
                  <p:embed/>
                  <p:pic>
                    <p:nvPicPr>
                      <p:cNvPr id="0" name=""/>
                      <p:cNvPicPr/>
                      <p:nvPr/>
                    </p:nvPicPr>
                    <p:blipFill>
                      <a:blip r:embed="rId4"/>
                      <a:stretch>
                        <a:fillRect/>
                      </a:stretch>
                    </p:blipFill>
                    <p:spPr>
                      <a:xfrm>
                        <a:off x="566738" y="2786063"/>
                        <a:ext cx="7285037" cy="68262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3200" b="1" kern="100" dirty="0">
                <a:solidFill>
                  <a:srgbClr val="FF0000"/>
                </a:solidFill>
                <a:latin typeface="Times New Roman"/>
                <a:ea typeface="华文细黑"/>
                <a:cs typeface="Times New Roman"/>
              </a:rPr>
              <a:t>先</a:t>
            </a:r>
            <a:r>
              <a:rPr lang="zh-CN" altLang="en-US" sz="3200" b="1" kern="100" dirty="0">
                <a:solidFill>
                  <a:srgbClr val="FF0000"/>
                </a:solidFill>
                <a:latin typeface="Times New Roman"/>
                <a:ea typeface="华文细黑"/>
                <a:cs typeface="Times New Roman"/>
              </a:rPr>
              <a:t>直接</a:t>
            </a:r>
            <a:r>
              <a:rPr lang="zh-CN" altLang="zh-CN" sz="3200" b="1" kern="100" dirty="0">
                <a:solidFill>
                  <a:srgbClr val="FF0000"/>
                </a:solidFill>
                <a:latin typeface="Times New Roman"/>
                <a:ea typeface="华文细黑"/>
                <a:cs typeface="Times New Roman"/>
              </a:rPr>
              <a:t>将固体溶于</a:t>
            </a:r>
            <a:r>
              <a:rPr lang="zh-CN" altLang="zh-CN" sz="3200" b="1" kern="100" dirty="0">
                <a:solidFill>
                  <a:srgbClr val="0000FF"/>
                </a:solidFill>
                <a:latin typeface="Times New Roman"/>
                <a:ea typeface="华文细黑"/>
                <a:cs typeface="Times New Roman"/>
              </a:rPr>
              <a:t>适量的稀盐酸中</a:t>
            </a:r>
            <a:r>
              <a:rPr lang="zh-CN" altLang="zh-CN" sz="3200" b="1" kern="100" dirty="0">
                <a:solidFill>
                  <a:srgbClr val="FF0000"/>
                </a:solidFill>
                <a:latin typeface="Times New Roman"/>
                <a:ea typeface="华文细黑"/>
                <a:cs typeface="Times New Roman"/>
              </a:rPr>
              <a:t>，冷却后，再加蒸馏水稀释至指定浓度；配制的</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溶液中还需加成铁钉或铁屑。</a:t>
            </a:r>
            <a:endParaRPr lang="zh-CN" altLang="zh-CN" sz="1100" b="1"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544189" y="3933850"/>
            <a:ext cx="5184575" cy="797654"/>
          </a:xfrm>
          <a:prstGeom prst="rect">
            <a:avLst/>
          </a:prstGeom>
        </p:spPr>
        <p:txBody>
          <a:bodyPr wrap="square">
            <a:spAutoFit/>
          </a:bodyPr>
          <a:lstStyle/>
          <a:p>
            <a:pPr algn="just">
              <a:lnSpc>
                <a:spcPts val="5500"/>
              </a:lnSpc>
              <a:spcAft>
                <a:spcPts val="0"/>
              </a:spcAft>
            </a:pPr>
            <a:r>
              <a:rPr lang="zh-CN" altLang="en-US" sz="3200" b="1" kern="100" dirty="0" smtClean="0">
                <a:solidFill>
                  <a:srgbClr val="FF0000"/>
                </a:solidFill>
                <a:latin typeface="Times New Roman"/>
                <a:ea typeface="华文细黑"/>
                <a:cs typeface="Times New Roman"/>
              </a:rPr>
              <a:t>而不是将</a:t>
            </a:r>
            <a:r>
              <a:rPr lang="zh-CN" altLang="zh-CN" sz="3200" b="1" kern="100" dirty="0" smtClean="0">
                <a:solidFill>
                  <a:srgbClr val="FF0000"/>
                </a:solidFill>
                <a:latin typeface="Times New Roman"/>
                <a:ea typeface="华文细黑"/>
                <a:cs typeface="Times New Roman"/>
              </a:rPr>
              <a:t>固体</a:t>
            </a:r>
            <a:r>
              <a:rPr lang="zh-CN" altLang="zh-CN" sz="3200" b="1" kern="100" dirty="0">
                <a:solidFill>
                  <a:srgbClr val="FF0000"/>
                </a:solidFill>
                <a:latin typeface="Times New Roman"/>
                <a:ea typeface="华文细黑"/>
                <a:cs typeface="Times New Roman"/>
              </a:rPr>
              <a:t>溶</a:t>
            </a:r>
            <a:r>
              <a:rPr lang="zh-CN" altLang="zh-CN" sz="3200" b="1" kern="100" dirty="0" smtClean="0">
                <a:solidFill>
                  <a:srgbClr val="FF0000"/>
                </a:solidFill>
                <a:latin typeface="Times New Roman"/>
                <a:ea typeface="华文细黑"/>
                <a:cs typeface="Times New Roman"/>
              </a:rPr>
              <a:t>于</a:t>
            </a:r>
            <a:r>
              <a:rPr lang="en-US" altLang="zh-CN" sz="3200" b="1" kern="100" dirty="0" smtClean="0">
                <a:solidFill>
                  <a:srgbClr val="0000FF"/>
                </a:solidFill>
                <a:latin typeface="Times New Roman"/>
                <a:ea typeface="华文细黑"/>
                <a:cs typeface="Times New Roman"/>
              </a:rPr>
              <a:t>H</a:t>
            </a:r>
            <a:r>
              <a:rPr lang="en-US" altLang="zh-CN" sz="3200" b="1" kern="100" baseline="-25000" dirty="0" smtClean="0">
                <a:solidFill>
                  <a:srgbClr val="0000FF"/>
                </a:solidFill>
                <a:latin typeface="Times New Roman"/>
                <a:ea typeface="华文细黑"/>
                <a:cs typeface="Times New Roman"/>
              </a:rPr>
              <a:t>2</a:t>
            </a:r>
            <a:r>
              <a:rPr lang="en-US" altLang="zh-CN" sz="3200" b="1" kern="100" dirty="0" smtClean="0">
                <a:solidFill>
                  <a:srgbClr val="0000FF"/>
                </a:solidFill>
                <a:latin typeface="Times New Roman"/>
                <a:ea typeface="华文细黑"/>
                <a:cs typeface="Times New Roman"/>
              </a:rPr>
              <a:t>O</a:t>
            </a:r>
            <a:r>
              <a:rPr lang="zh-CN" altLang="en-US" sz="3200" b="1" kern="100" dirty="0" smtClean="0">
                <a:solidFill>
                  <a:srgbClr val="0000FF"/>
                </a:solidFill>
                <a:latin typeface="Times New Roman"/>
                <a:ea typeface="华文细黑"/>
                <a:cs typeface="Times New Roman"/>
              </a:rPr>
              <a:t>中。</a:t>
            </a:r>
            <a:endParaRPr lang="zh-CN" altLang="zh-CN" sz="1100" b="1" kern="100" dirty="0">
              <a:solidFill>
                <a:srgbClr val="FF0000"/>
              </a:solidFill>
              <a:latin typeface="宋体"/>
              <a:cs typeface="Courier New"/>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686338" y="1063399"/>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加过量铁粉，过滤</a:t>
            </a:r>
            <a:endParaRPr lang="zh-CN" altLang="en-US" b="1" dirty="0">
              <a:solidFill>
                <a:srgbClr val="FF0000"/>
              </a:solidFill>
            </a:endParaRPr>
          </a:p>
        </p:txBody>
      </p:sp>
      <p:sp>
        <p:nvSpPr>
          <p:cNvPr id="10" name="矩形 9"/>
          <p:cNvSpPr/>
          <p:nvPr/>
        </p:nvSpPr>
        <p:spPr>
          <a:xfrm>
            <a:off x="2873787" y="1812054"/>
            <a:ext cx="241925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加氯水或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endParaRPr lang="zh-CN" altLang="en-US" b="1" dirty="0">
              <a:solidFill>
                <a:srgbClr val="FF0000"/>
              </a:solidFill>
            </a:endParaRPr>
          </a:p>
        </p:txBody>
      </p:sp>
      <p:sp>
        <p:nvSpPr>
          <p:cNvPr id="11" name="矩形 10"/>
          <p:cNvSpPr/>
          <p:nvPr/>
        </p:nvSpPr>
        <p:spPr>
          <a:xfrm>
            <a:off x="2905363" y="2595890"/>
            <a:ext cx="3057247" cy="523220"/>
          </a:xfrm>
          <a:prstGeom prst="rect">
            <a:avLst/>
          </a:prstGeom>
        </p:spPr>
        <p:txBody>
          <a:bodyPr wrap="none">
            <a:spAutoFit/>
          </a:bodyPr>
          <a:lstStyle/>
          <a:p>
            <a:pPr>
              <a:defRPr/>
            </a:pPr>
            <a:r>
              <a:rPr lang="zh-CN" altLang="zh-CN" sz="2800" b="1" kern="100" dirty="0">
                <a:solidFill>
                  <a:srgbClr val="FF0000"/>
                </a:solidFill>
                <a:latin typeface="Times New Roman"/>
                <a:ea typeface="华文细黑"/>
                <a:cs typeface="Times New Roman"/>
              </a:rPr>
              <a:t>加过量铁粉，过滤</a:t>
            </a:r>
            <a:endParaRPr lang="zh-CN" altLang="en-US" sz="2800" b="1" kern="100" dirty="0">
              <a:solidFill>
                <a:srgbClr val="FF0000"/>
              </a:solidFill>
              <a:latin typeface="Times New Roman"/>
              <a:ea typeface="华文细黑"/>
              <a:cs typeface="Times New Roman"/>
            </a:endParaRPr>
          </a:p>
        </p:txBody>
      </p:sp>
      <p:sp>
        <p:nvSpPr>
          <p:cNvPr id="12" name="矩形 11"/>
          <p:cNvSpPr/>
          <p:nvPr/>
        </p:nvSpPr>
        <p:spPr>
          <a:xfrm>
            <a:off x="2007289" y="3333294"/>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3" name="矩形 12"/>
          <p:cNvSpPr/>
          <p:nvPr/>
        </p:nvSpPr>
        <p:spPr>
          <a:xfrm>
            <a:off x="4030107" y="4116310"/>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5" name="矩形 14"/>
          <p:cNvSpPr/>
          <p:nvPr/>
        </p:nvSpPr>
        <p:spPr>
          <a:xfrm>
            <a:off x="3636050" y="4874490"/>
            <a:ext cx="235994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a:solidFill>
                  <a:srgbClr val="FF0000"/>
                </a:solidFill>
                <a:latin typeface="Times New Roman"/>
                <a:ea typeface="华文细黑"/>
                <a:cs typeface="Courier New"/>
              </a:rPr>
              <a:t>CuO</a:t>
            </a:r>
            <a:r>
              <a:rPr lang="zh-CN" altLang="zh-CN" sz="2800" b="1" kern="100" dirty="0">
                <a:solidFill>
                  <a:srgbClr val="FF0000"/>
                </a:solidFill>
                <a:latin typeface="Times New Roman"/>
                <a:ea typeface="华文细黑"/>
                <a:cs typeface="Times New Roman"/>
              </a:rPr>
              <a:t>，过滤</a:t>
            </a:r>
            <a:endParaRPr lang="zh-CN" altLang="en-US"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3" name="曲线连接符 2"/>
          <p:cNvCxnSpPr/>
          <p:nvPr/>
        </p:nvCxnSpPr>
        <p:spPr>
          <a:xfrm>
            <a:off x="1926021" y="5528552"/>
            <a:ext cx="2798233" cy="539496"/>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39815" y="5479857"/>
            <a:ext cx="2736304" cy="0"/>
          </a:xfrm>
          <a:prstGeom prst="line">
            <a:avLst/>
          </a:prstGeom>
          <a:ln w="317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84397" y="5772380"/>
            <a:ext cx="7315465" cy="523220"/>
          </a:xfrm>
          <a:prstGeom prst="rect">
            <a:avLst/>
          </a:prstGeom>
        </p:spPr>
        <p:txBody>
          <a:bodyPr wrap="squar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Times New Roman"/>
              </a:rPr>
              <a:t>相当于调节</a:t>
            </a:r>
            <a:r>
              <a:rPr lang="en-US" altLang="zh-CN" sz="2800" b="1" kern="100" dirty="0" smtClean="0">
                <a:solidFill>
                  <a:srgbClr val="FF0000"/>
                </a:solidFill>
                <a:latin typeface="Times New Roman"/>
                <a:ea typeface="华文细黑"/>
                <a:cs typeface="Times New Roman"/>
              </a:rPr>
              <a:t>pH&gt;3.7</a:t>
            </a:r>
            <a:r>
              <a:rPr lang="zh-CN" altLang="en-US" sz="2800" b="1" kern="100" dirty="0" smtClean="0">
                <a:solidFill>
                  <a:srgbClr val="FF0000"/>
                </a:solidFill>
                <a:latin typeface="Times New Roman"/>
                <a:ea typeface="华文细黑"/>
                <a:cs typeface="Times New Roman"/>
              </a:rPr>
              <a:t>，让</a:t>
            </a:r>
            <a:r>
              <a:rPr lang="en-US" altLang="zh-CN" sz="2800" b="1" kern="100" dirty="0" smtClean="0">
                <a:solidFill>
                  <a:srgbClr val="FF0000"/>
                </a:solidFill>
                <a:latin typeface="Times New Roman"/>
                <a:ea typeface="华文细黑"/>
                <a:cs typeface="Times New Roman"/>
              </a:rPr>
              <a:t>Fe</a:t>
            </a:r>
            <a:r>
              <a:rPr lang="en-US" altLang="zh-CN" sz="2800" b="1" kern="100" baseline="30000" dirty="0" smtClean="0">
                <a:solidFill>
                  <a:srgbClr val="FF0000"/>
                </a:solidFill>
                <a:latin typeface="Times New Roman"/>
                <a:ea typeface="华文细黑"/>
                <a:cs typeface="Times New Roman"/>
              </a:rPr>
              <a:t>3+</a:t>
            </a:r>
            <a:r>
              <a:rPr lang="zh-CN" altLang="en-US" sz="2800" b="1" kern="100" dirty="0" smtClean="0">
                <a:solidFill>
                  <a:srgbClr val="FF0000"/>
                </a:solidFill>
                <a:latin typeface="Times New Roman"/>
                <a:ea typeface="华文细黑"/>
                <a:cs typeface="Times New Roman"/>
              </a:rPr>
              <a:t>沉淀完全</a:t>
            </a:r>
            <a:endParaRPr lang="zh-CN" altLang="en-US" b="1" dirty="0">
              <a:solidFill>
                <a:srgbClr val="FF0000"/>
              </a:solidFill>
            </a:endParaRPr>
          </a:p>
        </p:txBody>
      </p:sp>
      <p:sp>
        <p:nvSpPr>
          <p:cNvPr id="16" name="矩形 15"/>
          <p:cNvSpPr/>
          <p:nvPr/>
        </p:nvSpPr>
        <p:spPr>
          <a:xfrm>
            <a:off x="6127763" y="1075218"/>
            <a:ext cx="31357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2Fe</a:t>
            </a:r>
            <a:r>
              <a:rPr lang="en-US" altLang="zh-CN" sz="2800" b="1" kern="100" baseline="30000" dirty="0" smtClean="0">
                <a:solidFill>
                  <a:srgbClr val="0000FF"/>
                </a:solidFill>
                <a:latin typeface="Times New Roman"/>
                <a:ea typeface="华文细黑"/>
                <a:cs typeface="Times New Roman"/>
              </a:rPr>
              <a:t>3+ </a:t>
            </a:r>
            <a:r>
              <a:rPr lang="en-US" altLang="zh-CN" sz="2800" b="1" kern="100" dirty="0" smtClean="0">
                <a:solidFill>
                  <a:srgbClr val="0000FF"/>
                </a:solidFill>
                <a:latin typeface="Times New Roman"/>
                <a:ea typeface="华文细黑"/>
                <a:cs typeface="Times New Roman"/>
              </a:rPr>
              <a:t>+ Fe == 3Fe</a:t>
            </a:r>
            <a:r>
              <a:rPr lang="en-US" altLang="zh-CN" sz="2800" b="1" kern="100" baseline="30000" dirty="0" smtClean="0">
                <a:solidFill>
                  <a:srgbClr val="0000FF"/>
                </a:solidFill>
                <a:latin typeface="Times New Roman"/>
                <a:ea typeface="华文细黑"/>
                <a:cs typeface="Times New Roman"/>
              </a:rPr>
              <a:t>2+</a:t>
            </a:r>
            <a:endParaRPr lang="zh-CN" altLang="en-US" b="1" baseline="30000" dirty="0">
              <a:solidFill>
                <a:srgbClr val="0000FF"/>
              </a:solidFill>
            </a:endParaRPr>
          </a:p>
        </p:txBody>
      </p:sp>
      <p:sp>
        <p:nvSpPr>
          <p:cNvPr id="17" name="矩形 16"/>
          <p:cNvSpPr/>
          <p:nvPr/>
        </p:nvSpPr>
        <p:spPr>
          <a:xfrm>
            <a:off x="5842661" y="1826454"/>
            <a:ext cx="601318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2H</a:t>
            </a:r>
            <a:r>
              <a:rPr lang="en-US" altLang="zh-CN" sz="2800" b="1" kern="100" baseline="300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+ 2Fe</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 == 2Fe</a:t>
            </a:r>
            <a:r>
              <a:rPr lang="en-US" altLang="zh-CN" sz="2800" b="1" kern="100" baseline="30000" dirty="0" smtClean="0">
                <a:solidFill>
                  <a:srgbClr val="0000FF"/>
                </a:solidFill>
                <a:latin typeface="Times New Roman"/>
                <a:ea typeface="华文细黑"/>
                <a:cs typeface="Times New Roman"/>
              </a:rPr>
              <a:t>3+</a:t>
            </a:r>
            <a:r>
              <a:rPr lang="en-US" altLang="zh-CN" b="1" kern="1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18" name="矩形 17"/>
          <p:cNvSpPr/>
          <p:nvPr/>
        </p:nvSpPr>
        <p:spPr>
          <a:xfrm>
            <a:off x="6455246" y="2618542"/>
            <a:ext cx="3659976"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Fe</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Cu</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Fe</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Cu</a:t>
            </a:r>
            <a:endParaRPr lang="zh-CN" altLang="en-US" sz="2800" b="1" dirty="0">
              <a:solidFill>
                <a:srgbClr val="0000FF"/>
              </a:solidFill>
            </a:endParaRPr>
          </a:p>
        </p:txBody>
      </p:sp>
      <p:sp>
        <p:nvSpPr>
          <p:cNvPr id="19" name="矩形 18"/>
          <p:cNvSpPr/>
          <p:nvPr/>
        </p:nvSpPr>
        <p:spPr>
          <a:xfrm>
            <a:off x="7425666" y="4538942"/>
            <a:ext cx="4862228"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Al</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0" name="矩形 19"/>
          <p:cNvSpPr/>
          <p:nvPr/>
        </p:nvSpPr>
        <p:spPr>
          <a:xfrm>
            <a:off x="7643674" y="5085978"/>
            <a:ext cx="4546739"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Times New Roman"/>
              </a:rPr>
              <a:t>SiO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SiO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6401474" y="3316795"/>
            <a:ext cx="5814412"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2Al</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3H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a:t>
            </a:r>
            <a:endParaRPr lang="zh-CN" altLang="en-US" sz="2800" b="1" dirty="0">
              <a:solidFill>
                <a:srgbClr val="0000FF"/>
              </a:solidFill>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arn(inVertic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5" grpId="0"/>
      <p:bldP spid="14"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971353"/>
            <a:ext cx="12071871"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(2016-9-19)</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加练半小时 </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 ；</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428987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9038" name="文档" r:id="rId3" imgW="359307" imgH="594381" progId="Word.Document.12">
                  <p:embed/>
                </p:oleObj>
              </mc:Choice>
              <mc:Fallback>
                <p:oleObj name="文档" r:id="rId3" imgW="359307" imgH="594381" progId="Word.Document.12">
                  <p:embed/>
                  <p:pic>
                    <p:nvPicPr>
                      <p:cNvPr id="0" name=""/>
                      <p:cNvPicPr/>
                      <p:nvPr/>
                    </p:nvPicPr>
                    <p:blipFill>
                      <a:blip r:embed="rId4"/>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98549" y="171611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7"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6" name="直接连接符 5"/>
          <p:cNvCxnSpPr/>
          <p:nvPr/>
        </p:nvCxnSpPr>
        <p:spPr>
          <a:xfrm>
            <a:off x="3358902" y="2362447"/>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68317" y="3087042"/>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0590" y="3087041"/>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03118" y="3061043"/>
            <a:ext cx="5952270"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Times New Roman"/>
              </a:rPr>
              <a:t>NO</a:t>
            </a:r>
            <a:r>
              <a:rPr lang="en-US" altLang="zh-CN" sz="3200" b="1" kern="100" baseline="-25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Times New Roman"/>
              </a:rPr>
              <a:t>-</a:t>
            </a:r>
            <a:r>
              <a:rPr lang="zh-CN" altLang="en-US" sz="3200" b="1" kern="100" dirty="0" smtClean="0">
                <a:solidFill>
                  <a:srgbClr val="FF0000"/>
                </a:solidFill>
                <a:latin typeface="Times New Roman"/>
                <a:ea typeface="华文细黑"/>
                <a:cs typeface="Times New Roman"/>
              </a:rPr>
              <a:t>要在酸性条件下才有氧化性</a:t>
            </a:r>
            <a:endParaRPr lang="zh-CN" altLang="en-US" sz="32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4871070" y="119754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cxnSp>
        <p:nvCxnSpPr>
          <p:cNvPr id="12" name="直接连接符 11"/>
          <p:cNvCxnSpPr/>
          <p:nvPr/>
        </p:nvCxnSpPr>
        <p:spPr>
          <a:xfrm>
            <a:off x="1918742" y="3645818"/>
            <a:ext cx="504056" cy="5007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807174" y="1197546"/>
            <a:ext cx="6244017"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有固体剩余，则一定没有</a:t>
            </a:r>
            <a:r>
              <a:rPr lang="en-US" altLang="zh-CN" sz="3600" b="1" kern="100" dirty="0" smtClean="0">
                <a:solidFill>
                  <a:srgbClr val="FF0000"/>
                </a:solidFill>
                <a:latin typeface="Times New Roman"/>
                <a:ea typeface="华文细黑"/>
                <a:cs typeface="Times New Roman"/>
              </a:rPr>
              <a:t>Fe</a:t>
            </a:r>
            <a:r>
              <a:rPr lang="en-US" altLang="zh-CN" sz="3600" b="1" kern="100" baseline="30000" dirty="0" smtClean="0">
                <a:solidFill>
                  <a:srgbClr val="FF0000"/>
                </a:solidFill>
                <a:latin typeface="Times New Roman"/>
                <a:ea typeface="华文细黑"/>
                <a:cs typeface="Times New Roman"/>
              </a:rPr>
              <a:t>3+</a:t>
            </a:r>
            <a:endParaRPr lang="zh-CN" altLang="en-US" sz="3600" b="1" kern="100" baseline="30000" dirty="0">
              <a:solidFill>
                <a:srgbClr val="FF0000"/>
              </a:solidFill>
              <a:latin typeface="Times New Roman"/>
              <a:ea typeface="华文细黑"/>
              <a:cs typeface="Times New Roman"/>
            </a:endParaRPr>
          </a:p>
        </p:txBody>
      </p:sp>
      <p:sp>
        <p:nvSpPr>
          <p:cNvPr id="15" name="矩形 14"/>
          <p:cNvSpPr/>
          <p:nvPr/>
        </p:nvSpPr>
        <p:spPr>
          <a:xfrm>
            <a:off x="2008106" y="2423423"/>
            <a:ext cx="3411511"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可能有</a:t>
            </a:r>
            <a:r>
              <a:rPr lang="en-US" altLang="zh-CN" sz="3600" b="1" kern="100" dirty="0" smtClean="0">
                <a:solidFill>
                  <a:srgbClr val="FF0000"/>
                </a:solidFill>
                <a:latin typeface="Times New Roman"/>
                <a:ea typeface="华文细黑"/>
                <a:cs typeface="Times New Roman"/>
              </a:rPr>
              <a:t>Cu</a:t>
            </a:r>
            <a:r>
              <a:rPr lang="en-US" altLang="zh-CN" sz="3600" b="1" kern="100" baseline="30000" dirty="0" smtClean="0">
                <a:solidFill>
                  <a:srgbClr val="FF0000"/>
                </a:solidFill>
                <a:latin typeface="Times New Roman"/>
                <a:ea typeface="华文细黑"/>
                <a:cs typeface="Times New Roman"/>
              </a:rPr>
              <a:t>2+</a:t>
            </a:r>
            <a:r>
              <a:rPr lang="zh-CN" altLang="en-US" sz="3600" b="1" kern="100" dirty="0" smtClean="0">
                <a:solidFill>
                  <a:srgbClr val="FF0000"/>
                </a:solidFill>
                <a:latin typeface="Times New Roman"/>
                <a:ea typeface="华文细黑"/>
                <a:cs typeface="Times New Roman"/>
              </a:rPr>
              <a:t>剩余</a:t>
            </a:r>
            <a:endParaRPr lang="zh-CN" altLang="en-US" sz="36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2"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7542" y="1652352"/>
            <a:ext cx="9484248" cy="140345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181337" y="3077331"/>
            <a:ext cx="5242461" cy="712503"/>
          </a:xfrm>
          <a:prstGeom prst="rect">
            <a:avLst/>
          </a:prstGeom>
        </p:spPr>
        <p:txBody>
          <a:bodyPr wrap="non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=2Fe</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3" name="矩形 12"/>
          <p:cNvSpPr/>
          <p:nvPr/>
        </p:nvSpPr>
        <p:spPr>
          <a:xfrm>
            <a:off x="6193778" y="3824103"/>
            <a:ext cx="3876382" cy="584775"/>
          </a:xfrm>
          <a:prstGeom prst="rect">
            <a:avLst/>
          </a:prstGeom>
        </p:spPr>
        <p:txBody>
          <a:bodyPr wrap="none">
            <a:spAutoFit/>
          </a:bodyPr>
          <a:lstStyle/>
          <a:p>
            <a:r>
              <a:rPr lang="zh-CN" altLang="zh-CN" sz="3200" b="1" kern="100" dirty="0">
                <a:solidFill>
                  <a:srgbClr val="FF0000"/>
                </a:solidFill>
                <a:latin typeface="Times New Roman"/>
                <a:ea typeface="华文细黑"/>
                <a:cs typeface="Times New Roman"/>
              </a:rPr>
              <a:t>反应掉</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CuCl</a:t>
            </a:r>
            <a:r>
              <a:rPr lang="en-US" altLang="zh-CN" sz="3200" b="1" kern="100" baseline="-25000" dirty="0">
                <a:solidFill>
                  <a:srgbClr val="FF0000"/>
                </a:solidFill>
                <a:latin typeface="Times New Roman"/>
                <a:ea typeface="华文细黑"/>
                <a:cs typeface="Courier New"/>
              </a:rPr>
              <a:t>2</a:t>
            </a:r>
            <a:endParaRPr lang="zh-CN" altLang="en-US" sz="3200" b="1" dirty="0">
              <a:solidFill>
                <a:srgbClr val="FF0000"/>
              </a:solidFill>
            </a:endParaRPr>
          </a:p>
        </p:txBody>
      </p:sp>
      <p:sp>
        <p:nvSpPr>
          <p:cNvPr id="14" name="矩形 13"/>
          <p:cNvSpPr/>
          <p:nvPr/>
        </p:nvSpPr>
        <p:spPr>
          <a:xfrm>
            <a:off x="6703418" y="4509914"/>
            <a:ext cx="1552028" cy="584775"/>
          </a:xfrm>
          <a:prstGeom prst="rect">
            <a:avLst/>
          </a:prstGeom>
        </p:spPr>
        <p:txBody>
          <a:bodyPr wrap="none">
            <a:spAutoFit/>
          </a:bodyPr>
          <a:lstStyle/>
          <a:p>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endParaRPr lang="zh-CN" altLang="en-US" sz="3200" b="1" dirty="0">
              <a:solidFill>
                <a:srgbClr val="FF0000"/>
              </a:solidFill>
            </a:endParaRPr>
          </a:p>
        </p:txBody>
      </p:sp>
      <p:sp>
        <p:nvSpPr>
          <p:cNvPr id="15" name="矩形 14"/>
          <p:cNvSpPr/>
          <p:nvPr/>
        </p:nvSpPr>
        <p:spPr>
          <a:xfrm>
            <a:off x="6415365" y="5022509"/>
            <a:ext cx="4288353" cy="711541"/>
          </a:xfrm>
          <a:prstGeom prst="rect">
            <a:avLst/>
          </a:prstGeom>
        </p:spPr>
        <p:txBody>
          <a:bodyPr wrap="none">
            <a:spAutoFit/>
          </a:bodyPr>
          <a:lstStyle/>
          <a:p>
            <a:pPr algn="just">
              <a:lnSpc>
                <a:spcPts val="5500"/>
              </a:lnSpc>
              <a:spcAft>
                <a:spcPts val="0"/>
              </a:spcAft>
            </a:pPr>
            <a:r>
              <a:rPr lang="zh-CN" altLang="zh-CN" sz="3200" b="1" kern="100" dirty="0">
                <a:solidFill>
                  <a:srgbClr val="FF0000"/>
                </a:solidFill>
                <a:latin typeface="Times New Roman"/>
                <a:ea typeface="华文细黑"/>
                <a:cs typeface="Times New Roman"/>
              </a:rPr>
              <a:t>加入足量稀盐酸后过滤</a:t>
            </a:r>
            <a:endParaRPr lang="zh-CN" altLang="zh-CN" sz="3200" b="1" kern="100" dirty="0">
              <a:solidFill>
                <a:srgbClr val="FF0000"/>
              </a:solidFill>
              <a:latin typeface="宋体"/>
              <a:cs typeface="Courier New"/>
            </a:endParaRPr>
          </a:p>
        </p:txBody>
      </p:sp>
      <p:sp>
        <p:nvSpPr>
          <p:cNvPr id="16" name="矩形 15"/>
          <p:cNvSpPr/>
          <p:nvPr/>
        </p:nvSpPr>
        <p:spPr>
          <a:xfrm>
            <a:off x="2494806" y="5512460"/>
            <a:ext cx="9937104" cy="797654"/>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4FeCl</a:t>
            </a:r>
            <a:r>
              <a:rPr lang="en-US" altLang="zh-CN" sz="3200" b="1" kern="100" baseline="-25000" dirty="0" smtClean="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4Ca(OH)</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O</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2H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=4Fe(OH)</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4CaCl</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438" name="文档" r:id="rId3" imgW="10936774" imgH="4101592" progId="Word.Document.12">
                  <p:embed/>
                </p:oleObj>
              </mc:Choice>
              <mc:Fallback>
                <p:oleObj name="文档" r:id="rId3" imgW="10936774" imgH="4101592" progId="Word.Document.12">
                  <p:embed/>
                  <p:pic>
                    <p:nvPicPr>
                      <p:cNvPr id="0" name=""/>
                      <p:cNvPicPr/>
                      <p:nvPr/>
                    </p:nvPicPr>
                    <p:blipFill>
                      <a:blip r:embed="rId4"/>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439" name="文档" r:id="rId5" imgW="9841802" imgH="1249549" progId="Word.Document.12">
                  <p:embed/>
                </p:oleObj>
              </mc:Choice>
              <mc:Fallback>
                <p:oleObj name="文档" r:id="rId5" imgW="9841802" imgH="1249549" progId="Word.Document.12">
                  <p:embed/>
                  <p:pic>
                    <p:nvPicPr>
                      <p:cNvPr id="0" name=""/>
                      <p:cNvPicPr/>
                      <p:nvPr/>
                    </p:nvPicPr>
                    <p:blipFill>
                      <a:blip r:embed="rId6"/>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440" name="文档" r:id="rId7" imgW="9841802" imgH="1250991" progId="Word.Document.12">
                  <p:embed/>
                </p:oleObj>
              </mc:Choice>
              <mc:Fallback>
                <p:oleObj name="文档" r:id="rId7" imgW="9841802" imgH="1250991" progId="Word.Document.12">
                  <p:embed/>
                  <p:pic>
                    <p:nvPicPr>
                      <p:cNvPr id="0" name=""/>
                      <p:cNvPicPr/>
                      <p:nvPr/>
                    </p:nvPicPr>
                    <p:blipFill>
                      <a:blip r:embed="rId8"/>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47134" y="7654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A</a:t>
            </a:r>
            <a:endParaRPr lang="zh-CN" altLang="en-US" sz="3600" b="1" kern="100" dirty="0">
              <a:solidFill>
                <a:srgbClr val="FF0000"/>
              </a:solidFill>
              <a:latin typeface="Times New Roman"/>
              <a:ea typeface="华文细黑"/>
              <a:cs typeface="Times New Roman"/>
            </a:endParaRPr>
          </a:p>
        </p:txBody>
      </p:sp>
      <p:sp>
        <p:nvSpPr>
          <p:cNvPr id="9"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7" name="直接连接符 16"/>
          <p:cNvCxnSpPr/>
          <p:nvPr/>
        </p:nvCxnSpPr>
        <p:spPr>
          <a:xfrm>
            <a:off x="646730" y="284814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88404" y="281520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3166" y="3606750"/>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0212" y="3621264"/>
            <a:ext cx="72008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5578" y="4351384"/>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02718" y="4365898"/>
            <a:ext cx="9361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a:t>
            </a:r>
            <a:r>
              <a:rPr lang="zh-CN" altLang="zh-CN" sz="2800" b="1" kern="100" dirty="0">
                <a:solidFill>
                  <a:srgbClr val="0000FF"/>
                </a:solidFill>
                <a:latin typeface="Times New Roman"/>
                <a:ea typeface="华文细黑"/>
                <a:cs typeface="Times New Roman"/>
              </a:rPr>
              <a:t>能被磁铁吸引</a:t>
            </a:r>
            <a:r>
              <a:rPr lang="zh-CN" altLang="zh-CN" sz="2800" b="1" kern="100" dirty="0" smtClean="0">
                <a:solidFill>
                  <a:srgbClr val="0000FF"/>
                </a:solidFill>
                <a:latin typeface="Times New Roman"/>
                <a:ea typeface="华文细黑"/>
                <a:cs typeface="Times New Roman"/>
              </a:rPr>
              <a:t>。</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23274"/>
            <a:ext cx="6373668" cy="27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34" y="6151022"/>
            <a:ext cx="12143879"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Times New Roman"/>
              </a:rPr>
              <a:t>元素的化合价一般与最外层电子数目有关，有时还和倒数第二层电子数相关。</a:t>
            </a:r>
            <a:endParaRPr lang="zh-CN" altLang="en-US" sz="2800" dirty="0"/>
          </a:p>
        </p:txBody>
      </p:sp>
      <p:sp>
        <p:nvSpPr>
          <p:cNvPr id="3" name="矩形 2"/>
          <p:cNvSpPr/>
          <p:nvPr/>
        </p:nvSpPr>
        <p:spPr>
          <a:xfrm>
            <a:off x="3751069" y="1197546"/>
            <a:ext cx="4288353" cy="830997"/>
          </a:xfrm>
          <a:prstGeom prst="rect">
            <a:avLst/>
          </a:prstGeom>
        </p:spPr>
        <p:txBody>
          <a:bodyPr wrap="none">
            <a:spAutoFit/>
          </a:bodyPr>
          <a:lstStyle/>
          <a:p>
            <a:pPr algn="just">
              <a:lnSpc>
                <a:spcPct val="150000"/>
              </a:lnSpc>
              <a:spcAft>
                <a:spcPts val="0"/>
              </a:spcAft>
            </a:pPr>
            <a:r>
              <a:rPr lang="zh-CN" altLang="en-US" sz="3200" b="1" kern="100" dirty="0" smtClean="0">
                <a:solidFill>
                  <a:srgbClr val="FF0000"/>
                </a:solidFill>
                <a:latin typeface="Times New Roman"/>
                <a:ea typeface="华文细黑"/>
                <a:cs typeface="Times New Roman"/>
              </a:rPr>
              <a:t>粉末时：铁粉是黑色的</a:t>
            </a:r>
            <a:endParaRPr lang="en-US" altLang="zh-CN" sz="3200" b="1" kern="100" dirty="0">
              <a:solidFill>
                <a:srgbClr val="FF0000"/>
              </a:solidFill>
              <a:latin typeface="Times New Roman"/>
              <a:ea typeface="华文细黑"/>
              <a:cs typeface="Times New Roman"/>
            </a:endParaRPr>
          </a:p>
        </p:txBody>
      </p:sp>
      <p:sp>
        <p:nvSpPr>
          <p:cNvPr id="4" name="TextBox 3"/>
          <p:cNvSpPr txBox="1"/>
          <p:nvPr/>
        </p:nvSpPr>
        <p:spPr>
          <a:xfrm>
            <a:off x="838622" y="3458260"/>
            <a:ext cx="648072"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Fe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486694" y="3458260"/>
            <a:ext cx="2304256"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(26</a:t>
            </a:r>
            <a:r>
              <a:rPr lang="zh-CN" altLang="en-US" sz="3200" b="1" dirty="0" smtClean="0">
                <a:solidFill>
                  <a:srgbClr val="FF0000"/>
                </a:solidFill>
                <a:latin typeface="Times New Roman" panose="02020603050405020304" pitchFamily="18" charset="0"/>
                <a:cs typeface="Times New Roman" panose="02020603050405020304" pitchFamily="18" charset="0"/>
              </a:rPr>
              <a:t>号元素</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735166" y="462267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2558" y="2637706"/>
            <a:ext cx="18722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18251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10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wipe(left)">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86"/>
                                        </p:tgtEl>
                                        <p:attrNameLst>
                                          <p:attrName>style.visibility</p:attrName>
                                        </p:attrNameLst>
                                      </p:cBhvr>
                                      <p:to>
                                        <p:strVal val="visible"/>
                                      </p:to>
                                    </p:set>
                                    <p:animEffect transition="in" filter="wipe(left)">
                                      <p:cBhvr>
                                        <p:cTn id="44" dur="1000"/>
                                        <p:tgtEl>
                                          <p:spTgt spid="6758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0" nodeType="clickEffect">
                                  <p:stCondLst>
                                    <p:cond delay="0"/>
                                  </p:stCondLst>
                                  <p:childTnLst>
                                    <p:animEffect transition="out" filter="barn(inVertical)">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0" nodeType="click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934" name="文档" r:id="rId3" imgW="10641351" imgH="4149180" progId="Word.Document.12">
                  <p:embed/>
                </p:oleObj>
              </mc:Choice>
              <mc:Fallback>
                <p:oleObj name="文档" r:id="rId3" imgW="10641351" imgH="4149180" progId="Word.Document.12">
                  <p:embed/>
                  <p:pic>
                    <p:nvPicPr>
                      <p:cNvPr id="0" name=""/>
                      <p:cNvPicPr/>
                      <p:nvPr/>
                    </p:nvPicPr>
                    <p:blipFill>
                      <a:blip r:embed="rId4"/>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69349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5"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218572" y="4869954"/>
            <a:ext cx="2140330" cy="954107"/>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FeSO</a:t>
            </a:r>
            <a:r>
              <a:rPr lang="en-US" altLang="zh-CN" sz="2800" b="1" kern="100" baseline="-25000" dirty="0" smtClean="0">
                <a:solidFill>
                  <a:srgbClr val="FF0000"/>
                </a:solidFill>
                <a:latin typeface="Times New Roman"/>
                <a:ea typeface="华文细黑"/>
                <a:cs typeface="Courier New"/>
              </a:rPr>
              <a:t>4</a:t>
            </a:r>
            <a:r>
              <a:rPr lang="en-US" altLang="zh-CN" sz="2800" b="1" kern="100" dirty="0" smtClean="0">
                <a:solidFill>
                  <a:srgbClr val="FF0000"/>
                </a:solidFill>
                <a:latin typeface="Times New Roman"/>
                <a:ea typeface="华文细黑"/>
                <a:cs typeface="Courier New"/>
              </a:rPr>
              <a:t>·7H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ctr"/>
            <a:r>
              <a:rPr lang="zh-CN" altLang="en-US" sz="2800" b="1" kern="100" dirty="0">
                <a:solidFill>
                  <a:srgbClr val="FF0000"/>
                </a:solidFill>
                <a:latin typeface="Times New Roman"/>
                <a:ea typeface="华文细黑"/>
                <a:cs typeface="Courier New"/>
              </a:rPr>
              <a:t>杂质</a:t>
            </a:r>
            <a:endParaRPr lang="zh-CN" altLang="en-US" sz="2800" b="1" dirty="0">
              <a:solidFill>
                <a:srgbClr val="FF0000"/>
              </a:solidFill>
            </a:endParaRPr>
          </a:p>
        </p:txBody>
      </p:sp>
      <p:sp>
        <p:nvSpPr>
          <p:cNvPr id="12" name="矩形 11"/>
          <p:cNvSpPr/>
          <p:nvPr/>
        </p:nvSpPr>
        <p:spPr>
          <a:xfrm>
            <a:off x="5707799" y="2618542"/>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p>
        </p:txBody>
      </p:sp>
      <p:sp>
        <p:nvSpPr>
          <p:cNvPr id="13" name="矩形 12"/>
          <p:cNvSpPr/>
          <p:nvPr/>
        </p:nvSpPr>
        <p:spPr>
          <a:xfrm>
            <a:off x="7291975" y="2853730"/>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p>
        </p:txBody>
      </p:sp>
      <p:sp>
        <p:nvSpPr>
          <p:cNvPr id="14" name="矩形 13"/>
          <p:cNvSpPr/>
          <p:nvPr/>
        </p:nvSpPr>
        <p:spPr>
          <a:xfrm>
            <a:off x="9510255" y="3141762"/>
            <a:ext cx="148149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Fe(OH)</a:t>
            </a:r>
            <a:r>
              <a:rPr lang="en-US" altLang="zh-CN" sz="2800" b="1" kern="100" baseline="-25000" dirty="0" smtClean="0">
                <a:solidFill>
                  <a:srgbClr val="FF0000"/>
                </a:solidFill>
                <a:latin typeface="Times New Roman"/>
                <a:ea typeface="华文细黑"/>
                <a:cs typeface="Courier New"/>
              </a:rPr>
              <a:t>3</a:t>
            </a:r>
          </a:p>
        </p:txBody>
      </p:sp>
      <p:sp>
        <p:nvSpPr>
          <p:cNvPr id="15" name="矩形 14"/>
          <p:cNvSpPr/>
          <p:nvPr/>
        </p:nvSpPr>
        <p:spPr>
          <a:xfrm>
            <a:off x="9837394" y="5426854"/>
            <a:ext cx="1082348"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p>
        </p:txBody>
      </p:sp>
      <p:sp>
        <p:nvSpPr>
          <p:cNvPr id="11" name="矩形 10"/>
          <p:cNvSpPr/>
          <p:nvPr/>
        </p:nvSpPr>
        <p:spPr>
          <a:xfrm>
            <a:off x="10953035" y="2637706"/>
            <a:ext cx="902811" cy="3724096"/>
          </a:xfrm>
          <a:prstGeom prst="rect">
            <a:avLst/>
          </a:prstGeom>
        </p:spPr>
        <p:txBody>
          <a:bodyPr wrap="none">
            <a:spAutoFit/>
          </a:bodyPr>
          <a:lstStyle/>
          <a:p>
            <a:pPr>
              <a:spcAft>
                <a:spcPts val="0"/>
              </a:spcAft>
            </a:pPr>
            <a:r>
              <a:rPr lang="zh-CN" altLang="zh-CN" sz="2800" b="1" kern="100" dirty="0" smtClean="0">
                <a:solidFill>
                  <a:srgbClr val="0000FF"/>
                </a:solidFill>
                <a:latin typeface="Times New Roman"/>
                <a:ea typeface="华文细黑"/>
                <a:cs typeface="Times New Roman"/>
              </a:rPr>
              <a:t>过滤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a:solidFill>
                  <a:srgbClr val="0000FF"/>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 </a:t>
            </a:r>
            <a:r>
              <a:rPr lang="en-US" altLang="zh-CN" sz="3200" b="1" kern="100" dirty="0">
                <a:solidFill>
                  <a:srgbClr val="FF0000"/>
                </a:solidFill>
                <a:latin typeface="Times New Roman"/>
                <a:ea typeface="华文细黑"/>
                <a:cs typeface="Times New Roman"/>
              </a:rPr>
              <a:t>↓</a:t>
            </a:r>
            <a:endParaRPr lang="en-US" altLang="zh-CN" sz="3200" b="1" kern="100" dirty="0" smtClean="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洗涤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灼烧</a:t>
            </a:r>
            <a:endParaRPr lang="en-US" altLang="zh-CN" sz="2800" b="1" kern="100" dirty="0" smtClean="0">
              <a:solidFill>
                <a:srgbClr val="0000FF"/>
              </a:solidFill>
              <a:latin typeface="Times New Roman"/>
              <a:ea typeface="华文细黑"/>
              <a:cs typeface="Times New Roman"/>
            </a:endParaRPr>
          </a:p>
          <a:p>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冷却</a:t>
            </a:r>
            <a:endParaRPr lang="en-US" altLang="zh-CN" sz="2800" b="1" kern="100" dirty="0" smtClean="0">
              <a:solidFill>
                <a:srgbClr val="0000FF"/>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称量</a:t>
            </a:r>
            <a:endParaRPr lang="en-US" altLang="zh-CN" sz="2800" b="1"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up)">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down)">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up)">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wipe(down)">
                                      <p:cBhvr>
                                        <p:cTn id="52" dur="500"/>
                                        <p:tgtEl>
                                          <p:spTgt spid="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
                                            <p:txEl>
                                              <p:pRg st="5" end="5"/>
                                            </p:txEl>
                                          </p:spTgt>
                                        </p:tgtEl>
                                        <p:attrNameLst>
                                          <p:attrName>style.visibility</p:attrName>
                                        </p:attrNameLst>
                                      </p:cBhvr>
                                      <p:to>
                                        <p:strVal val="visible"/>
                                      </p:to>
                                    </p:set>
                                    <p:animEffect transition="in" filter="wipe(up)">
                                      <p:cBhvr>
                                        <p:cTn id="57" dur="500"/>
                                        <p:tgtEl>
                                          <p:spTgt spid="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
                                            <p:txEl>
                                              <p:pRg st="6" end="6"/>
                                            </p:txEl>
                                          </p:spTgt>
                                        </p:tgtEl>
                                        <p:attrNameLst>
                                          <p:attrName>style.visibility</p:attrName>
                                        </p:attrNameLst>
                                      </p:cBhvr>
                                      <p:to>
                                        <p:strVal val="visible"/>
                                      </p:to>
                                    </p:set>
                                    <p:animEffect transition="in" filter="wipe(up)">
                                      <p:cBhvr>
                                        <p:cTn id="62" dur="500"/>
                                        <p:tgtEl>
                                          <p:spTgt spid="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7" end="7"/>
                                            </p:txEl>
                                          </p:spTgt>
                                        </p:tgtEl>
                                        <p:attrNameLst>
                                          <p:attrName>style.visibility</p:attrName>
                                        </p:attrNameLst>
                                      </p:cBhvr>
                                      <p:to>
                                        <p:strVal val="visible"/>
                                      </p:to>
                                    </p:set>
                                    <p:animEffect transition="in" filter="wipe(down)">
                                      <p:cBhvr>
                                        <p:cTn id="6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氯水</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或双氧水、稀硝酸等合理氧化剂</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由</a:t>
            </a:r>
            <a:endParaRPr lang="zh-CN" altLang="en-US" sz="2800" b="1" kern="100" dirty="0">
              <a:solidFill>
                <a:srgbClr val="FF0000"/>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浅绿色变为血红色</a:t>
            </a:r>
            <a:endParaRPr lang="zh-CN" altLang="en-US" sz="2800" b="1" kern="100" dirty="0">
              <a:solidFill>
                <a:srgbClr val="FF0000"/>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81386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全部氧化为</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177" name="文档" r:id="rId3" imgW="407190" imgH="594381" progId="Word.Document.12">
                  <p:embed/>
                </p:oleObj>
              </mc:Choice>
              <mc:Fallback>
                <p:oleObj name="文档" r:id="rId3" imgW="407190" imgH="594381" progId="Word.Document.12">
                  <p:embed/>
                  <p:pic>
                    <p:nvPicPr>
                      <p:cNvPr id="0" name=""/>
                      <p:cNvPicPr/>
                      <p:nvPr/>
                    </p:nvPicPr>
                    <p:blipFill>
                      <a:blip r:embed="rId4"/>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509889" cy="523220"/>
          </a:xfrm>
          <a:prstGeom prst="rect">
            <a:avLst/>
          </a:prstGeom>
        </p:spPr>
        <p:txBody>
          <a:bodyPr wrap="none">
            <a:spAutoFit/>
          </a:bodyPr>
          <a:lstStyle/>
          <a:p>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3OH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33425018"/>
              </p:ext>
            </p:extLst>
          </p:nvPr>
        </p:nvGraphicFramePr>
        <p:xfrm>
          <a:off x="566738" y="3411538"/>
          <a:ext cx="7677150" cy="985837"/>
        </p:xfrm>
        <a:graphic>
          <a:graphicData uri="http://schemas.openxmlformats.org/presentationml/2006/ole">
            <mc:AlternateContent xmlns:mc="http://schemas.openxmlformats.org/markup-compatibility/2006">
              <mc:Choice xmlns:v="urn:schemas-microsoft-com:vml" Requires="v">
                <p:oleObj spid="_x0000_s22178" name="文档" r:id="rId5" imgW="7775850" imgH="998361" progId="Word.Document.12">
                  <p:embed/>
                </p:oleObj>
              </mc:Choice>
              <mc:Fallback>
                <p:oleObj name="文档" r:id="rId5" imgW="7775850" imgH="998361" progId="Word.Document.12">
                  <p:embed/>
                  <p:pic>
                    <p:nvPicPr>
                      <p:cNvPr id="0" name=""/>
                      <p:cNvPicPr/>
                      <p:nvPr/>
                    </p:nvPicPr>
                    <p:blipFill>
                      <a:blip r:embed="rId6"/>
                      <a:stretch>
                        <a:fillRect/>
                      </a:stretch>
                    </p:blipFill>
                    <p:spPr>
                      <a:xfrm>
                        <a:off x="566738" y="3411538"/>
                        <a:ext cx="7677150" cy="985837"/>
                      </a:xfrm>
                      <a:prstGeom prst="rect">
                        <a:avLst/>
                      </a:prstGeom>
                    </p:spPr>
                  </p:pic>
                </p:oleObj>
              </mc:Fallback>
            </mc:AlternateContent>
          </a:graphicData>
        </a:graphic>
      </p:graphicFrame>
      <p:sp>
        <p:nvSpPr>
          <p:cNvPr id="7"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洗涤</a:t>
            </a:r>
            <a:endParaRPr lang="zh-CN" altLang="en-US" sz="2800" b="1" kern="100" dirty="0">
              <a:solidFill>
                <a:srgbClr val="FF0000"/>
              </a:solidFill>
              <a:latin typeface="Times New Roman"/>
              <a:ea typeface="华文细黑"/>
              <a:cs typeface="Times New Roman"/>
            </a:endParaRPr>
          </a:p>
        </p:txBody>
      </p:sp>
      <p:sp>
        <p:nvSpPr>
          <p:cNvPr id="4" name="矩形 3"/>
          <p:cNvSpPr/>
          <p:nvPr/>
        </p:nvSpPr>
        <p:spPr>
          <a:xfrm>
            <a:off x="9613519"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冷却</a:t>
            </a:r>
            <a:endParaRPr lang="zh-CN" altLang="en-US" sz="2800" b="1" kern="100" dirty="0">
              <a:solidFill>
                <a:srgbClr val="FF0000"/>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132" name="文档" r:id="rId3" imgW="2407500" imgH="1009476" progId="Word.Document.12">
                  <p:embed/>
                </p:oleObj>
              </mc:Choice>
              <mc:Fallback>
                <p:oleObj name="文档" r:id="rId3" imgW="2407500" imgH="1009476" progId="Word.Document.12">
                  <p:embed/>
                  <p:pic>
                    <p:nvPicPr>
                      <p:cNvPr id="0" name=""/>
                      <p:cNvPicPr/>
                      <p:nvPr/>
                    </p:nvPicPr>
                    <p:blipFill>
                      <a:blip r:embed="rId4"/>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99540" y="2902043"/>
            <a:ext cx="992579" cy="523220"/>
          </a:xfrm>
          <a:prstGeom prst="rect">
            <a:avLst/>
          </a:prstGeom>
        </p:spPr>
        <p:txBody>
          <a:bodyPr wrap="none">
            <a:spAutoFit/>
          </a:bodyPr>
          <a:lstStyle/>
          <a:p>
            <a:r>
              <a:rPr lang="en-US" altLang="zh-CN" sz="2800" b="1" kern="100" dirty="0">
                <a:solidFill>
                  <a:srgbClr val="FF0000"/>
                </a:solidFill>
                <a:latin typeface="Times New Roman"/>
                <a:ea typeface="华文细黑"/>
              </a:rPr>
              <a:t>0.07</a:t>
            </a:r>
            <a:r>
              <a:rPr lang="en-US" altLang="zh-CN" sz="2800" b="1" i="1" kern="100" dirty="0">
                <a:solidFill>
                  <a:srgbClr val="FF0000"/>
                </a:solidFill>
                <a:latin typeface="Times New Roman"/>
                <a:ea typeface="华文细黑"/>
              </a:rPr>
              <a:t>a</a:t>
            </a:r>
            <a:endParaRPr lang="zh-CN" altLang="en-US" sz="2800" b="1" dirty="0">
              <a:solidFill>
                <a:srgbClr val="FF0000"/>
              </a:solidFill>
            </a:endParaRPr>
          </a:p>
        </p:txBody>
      </p:sp>
      <p:sp>
        <p:nvSpPr>
          <p:cNvPr id="8"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9698666"/>
              </p:ext>
            </p:extLst>
          </p:nvPr>
        </p:nvGraphicFramePr>
        <p:xfrm>
          <a:off x="5849938" y="1639888"/>
          <a:ext cx="3714750" cy="871537"/>
        </p:xfrm>
        <a:graphic>
          <a:graphicData uri="http://schemas.openxmlformats.org/presentationml/2006/ole">
            <mc:AlternateContent xmlns:mc="http://schemas.openxmlformats.org/markup-compatibility/2006">
              <mc:Choice xmlns:v="urn:schemas-microsoft-com:vml" Requires="v">
                <p:oleObj spid="_x0000_s82292" name="文档" r:id="rId3" imgW="3770222" imgH="884479" progId="Word.Document.12">
                  <p:embed/>
                </p:oleObj>
              </mc:Choice>
              <mc:Fallback>
                <p:oleObj name="文档" r:id="rId3" imgW="3770222" imgH="884479" progId="Word.Document.12">
                  <p:embed/>
                  <p:pic>
                    <p:nvPicPr>
                      <p:cNvPr id="0" name=""/>
                      <p:cNvPicPr/>
                      <p:nvPr/>
                    </p:nvPicPr>
                    <p:blipFill>
                      <a:blip r:embed="rId4"/>
                      <a:stretch>
                        <a:fillRect/>
                      </a:stretch>
                    </p:blipFill>
                    <p:spPr>
                      <a:xfrm>
                        <a:off x="5849938" y="1639888"/>
                        <a:ext cx="3714750" cy="871537"/>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7366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和</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670256" y="4841379"/>
            <a:ext cx="1261884" cy="1384995"/>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变</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血红</a:t>
            </a:r>
            <a:r>
              <a:rPr lang="zh-CN" altLang="zh-CN" sz="2800" b="1" kern="100" dirty="0">
                <a:solidFill>
                  <a:srgbClr val="FF0000"/>
                </a:solidFill>
                <a:latin typeface="Times New Roman"/>
                <a:ea typeface="华文细黑"/>
                <a:cs typeface="Times New Roman"/>
              </a:rPr>
              <a:t>色</a:t>
            </a:r>
            <a:endParaRPr lang="zh-CN" altLang="en-US" sz="2800" b="1" kern="100" dirty="0">
              <a:solidFill>
                <a:srgbClr val="FF0000"/>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443448392"/>
              </p:ext>
            </p:extLst>
          </p:nvPr>
        </p:nvGraphicFramePr>
        <p:xfrm>
          <a:off x="6459538" y="5776913"/>
          <a:ext cx="4194175" cy="869950"/>
        </p:xfrm>
        <a:graphic>
          <a:graphicData uri="http://schemas.openxmlformats.org/presentationml/2006/ole">
            <mc:AlternateContent xmlns:mc="http://schemas.openxmlformats.org/markup-compatibility/2006">
              <mc:Choice xmlns:v="urn:schemas-microsoft-com:vml" Requires="v">
                <p:oleObj spid="_x0000_s82293" name="文档" r:id="rId5" imgW="4243604" imgH="884479" progId="Word.Document.12">
                  <p:embed/>
                </p:oleObj>
              </mc:Choice>
              <mc:Fallback>
                <p:oleObj name="文档" r:id="rId5" imgW="4243604" imgH="884479" progId="Word.Document.12">
                  <p:embed/>
                  <p:pic>
                    <p:nvPicPr>
                      <p:cNvPr id="0" name=""/>
                      <p:cNvPicPr/>
                      <p:nvPr/>
                    </p:nvPicPr>
                    <p:blipFill>
                      <a:blip r:embed="rId6"/>
                      <a:stretch>
                        <a:fillRect/>
                      </a:stretch>
                    </p:blipFill>
                    <p:spPr>
                      <a:xfrm>
                        <a:off x="6459538" y="5776913"/>
                        <a:ext cx="4194175" cy="869950"/>
                      </a:xfrm>
                      <a:prstGeom prst="rect">
                        <a:avLst/>
                      </a:prstGeom>
                    </p:spPr>
                  </p:pic>
                </p:oleObj>
              </mc:Fallback>
            </mc:AlternateContent>
          </a:graphicData>
        </a:graphic>
      </p:graphicFrame>
      <p:sp>
        <p:nvSpPr>
          <p:cNvPr id="10"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因为</a:t>
            </a:r>
            <a:r>
              <a:rPr lang="zh-CN" altLang="zh-CN" sz="2800" b="1" kern="100" dirty="0">
                <a:solidFill>
                  <a:srgbClr val="FF0000"/>
                </a:solidFill>
                <a:latin typeface="Times New Roman"/>
                <a:ea typeface="华文细黑"/>
                <a:cs typeface="Times New Roman"/>
              </a:rPr>
              <a:t>还原性</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&gt;Cl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，逐滴加入酸性</a:t>
            </a:r>
            <a:r>
              <a:rPr lang="en-US" altLang="zh-CN" sz="2800" b="1" kern="100" dirty="0">
                <a:solidFill>
                  <a:srgbClr val="FF0000"/>
                </a:solidFill>
                <a:latin typeface="Times New Roman"/>
                <a:ea typeface="华文细黑"/>
              </a:rPr>
              <a:t>KMnO</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溶液，</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将</a:t>
            </a:r>
            <a:r>
              <a:rPr lang="en-US" altLang="zh-CN" sz="2800" b="1" kern="100" dirty="0" smtClean="0">
                <a:solidFill>
                  <a:srgbClr val="FF0000"/>
                </a:solidFill>
                <a:latin typeface="Times New Roman"/>
                <a:ea typeface="华文细黑"/>
              </a:rPr>
              <a:t>MnO</a:t>
            </a:r>
            <a:r>
              <a:rPr lang="en-US" altLang="zh-CN" sz="2800" b="1" kern="100" baseline="-25000" dirty="0" smtClean="0">
                <a:solidFill>
                  <a:srgbClr val="FF0000"/>
                </a:solidFill>
                <a:latin typeface="Times New Roman"/>
                <a:ea typeface="华文细黑"/>
              </a:rPr>
              <a:t>4</a:t>
            </a:r>
            <a:r>
              <a:rPr lang="en-US" altLang="zh-CN" sz="2800" b="1" kern="100" baseline="30000" dirty="0" smtClean="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，使紫色褪去，故可能含有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；若溶液中无</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也能将</a:t>
            </a:r>
            <a:r>
              <a:rPr lang="en-US" altLang="zh-CN" sz="2800" b="1" kern="100" dirty="0" smtClean="0">
                <a:solidFill>
                  <a:srgbClr val="FF0000"/>
                </a:solidFill>
                <a:latin typeface="Times New Roman"/>
                <a:ea typeface="华文细黑"/>
              </a:rPr>
              <a:t>MnO</a:t>
            </a:r>
            <a:r>
              <a:rPr lang="en-US" altLang="zh-CN" sz="2800" b="1" kern="100" baseline="-25000" dirty="0">
                <a:solidFill>
                  <a:srgbClr val="FF0000"/>
                </a:solidFill>
                <a:latin typeface="Times New Roman"/>
                <a:ea typeface="华文细黑"/>
              </a:rPr>
              <a:t>4</a:t>
            </a:r>
            <a:r>
              <a:rPr lang="en-US" altLang="zh-CN" sz="2800" b="1" kern="100" baseline="30000" dirty="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，紫色褪去</a:t>
            </a:r>
            <a:r>
              <a:rPr lang="zh-CN" altLang="zh-CN" sz="2800" b="1" kern="100" dirty="0" smtClean="0">
                <a:solidFill>
                  <a:srgbClr val="FF0000"/>
                </a:solidFill>
                <a:latin typeface="Times New Roman"/>
                <a:ea typeface="华文细黑"/>
                <a:cs typeface="Times New Roman"/>
              </a:rPr>
              <a:t>，</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因而</a:t>
            </a:r>
            <a:r>
              <a:rPr lang="zh-CN" altLang="zh-CN" sz="2800" b="1" kern="100" dirty="0">
                <a:solidFill>
                  <a:srgbClr val="FF0000"/>
                </a:solidFill>
                <a:latin typeface="Times New Roman"/>
                <a:ea typeface="华文细黑"/>
                <a:cs typeface="Times New Roman"/>
              </a:rPr>
              <a:t>溶液中也可能</a:t>
            </a:r>
            <a:r>
              <a:rPr lang="zh-CN" altLang="zh-CN" sz="2800" b="1" kern="100" dirty="0" smtClean="0">
                <a:solidFill>
                  <a:srgbClr val="FF0000"/>
                </a:solidFill>
                <a:latin typeface="Times New Roman"/>
                <a:ea typeface="华文细黑"/>
                <a:cs typeface="Times New Roman"/>
              </a:rPr>
              <a:t>无</a:t>
            </a:r>
            <a:r>
              <a:rPr lang="en-US" altLang="zh-CN" sz="2800" b="1" kern="100" dirty="0" smtClean="0">
                <a:solidFill>
                  <a:srgbClr val="FF0000"/>
                </a:solidFill>
                <a:latin typeface="Times New Roman"/>
                <a:ea typeface="华文细黑"/>
              </a:rPr>
              <a:t>Fe</a:t>
            </a:r>
            <a:r>
              <a:rPr lang="en-US" altLang="zh-CN" sz="2800" b="1" kern="100" baseline="30000" dirty="0" smtClean="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6" name="矩形 5"/>
          <p:cNvSpPr/>
          <p:nvPr/>
        </p:nvSpPr>
        <p:spPr>
          <a:xfrm>
            <a:off x="6815286" y="2421682"/>
            <a:ext cx="617477" cy="584775"/>
          </a:xfrm>
          <a:prstGeom prst="rect">
            <a:avLst/>
          </a:prstGeom>
        </p:spPr>
        <p:txBody>
          <a:bodyPr wrap="none">
            <a:spAutoFit/>
          </a:bodyPr>
          <a:lstStyle/>
          <a:p>
            <a:r>
              <a:rPr lang="en-US" altLang="zh-CN" sz="3200" b="1" kern="100" dirty="0" err="1">
                <a:solidFill>
                  <a:srgbClr val="FF0000"/>
                </a:solidFill>
                <a:latin typeface="Times New Roman" pitchFamily="18" charset="0"/>
                <a:ea typeface="Times New Roman" pitchFamily="18" charset="0"/>
                <a:cs typeface="Times New Roman" pitchFamily="18" charset="0"/>
              </a:rPr>
              <a:t>ab</a:t>
            </a:r>
            <a:endParaRPr lang="zh-CN" altLang="en-US" sz="3200" b="1" kern="100" dirty="0">
              <a:solidFill>
                <a:srgbClr val="FF0000"/>
              </a:solidFill>
              <a:latin typeface="Times New Roman" pitchFamily="18" charset="0"/>
              <a:ea typeface="华文细黑"/>
              <a:cs typeface="Times New Roman" pitchFamily="18" charset="0"/>
            </a:endParaRPr>
          </a:p>
        </p:txBody>
      </p:sp>
      <p:sp>
        <p:nvSpPr>
          <p:cNvPr id="8"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280285473"/>
              </p:ext>
            </p:extLst>
          </p:nvPr>
        </p:nvGraphicFramePr>
        <p:xfrm>
          <a:off x="90076" y="707442"/>
          <a:ext cx="12090400" cy="3409950"/>
        </p:xfrm>
        <a:graphic>
          <a:graphicData uri="http://schemas.openxmlformats.org/presentationml/2006/ole">
            <mc:AlternateContent xmlns:mc="http://schemas.openxmlformats.org/markup-compatibility/2006">
              <mc:Choice xmlns:v="urn:schemas-microsoft-com:vml" Requires="v">
                <p:oleObj spid="_x0000_s84155" name="文档" r:id="rId3" imgW="11555557" imgH="3238024" progId="Word.Document.12">
                  <p:embed/>
                </p:oleObj>
              </mc:Choice>
              <mc:Fallback>
                <p:oleObj name="文档" r:id="rId3" imgW="11555557" imgH="3238024" progId="Word.Document.12">
                  <p:embed/>
                  <p:pic>
                    <p:nvPicPr>
                      <p:cNvPr id="0" name=""/>
                      <p:cNvPicPr/>
                      <p:nvPr/>
                    </p:nvPicPr>
                    <p:blipFill>
                      <a:blip r:embed="rId4"/>
                      <a:stretch>
                        <a:fillRect/>
                      </a:stretch>
                    </p:blipFill>
                    <p:spPr>
                      <a:xfrm>
                        <a:off x="90076" y="707442"/>
                        <a:ext cx="12090400" cy="34099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endParaRPr lang="en-US" altLang="zh-CN" sz="3200" b="1" dirty="0">
              <a:solidFill>
                <a:schemeClr val="bg1"/>
              </a:solidFill>
              <a:latin typeface="+mj-ea"/>
              <a:ea typeface="+mj-ea"/>
            </a:endParaRPr>
          </a:p>
        </p:txBody>
      </p:sp>
      <p:sp>
        <p:nvSpPr>
          <p:cNvPr id="16" name="矩形 15"/>
          <p:cNvSpPr/>
          <p:nvPr/>
        </p:nvSpPr>
        <p:spPr>
          <a:xfrm>
            <a:off x="3554" y="6688940"/>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9247" y="4077866"/>
            <a:ext cx="1008962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与</a:t>
            </a:r>
            <a:r>
              <a:rPr lang="en-US" altLang="zh-CN" sz="2800" b="1" dirty="0" smtClean="0">
                <a:latin typeface="Times New Roman" panose="02020603050405020304" pitchFamily="18" charset="0"/>
                <a:cs typeface="Times New Roman" panose="02020603050405020304" pitchFamily="18" charset="0"/>
              </a:rPr>
              <a:t>HCO</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SO</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baseline="30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不能共存，因生成</a:t>
            </a:r>
            <a:r>
              <a:rPr lang="en-US" altLang="zh-CN" sz="2800" b="1" dirty="0" smtClean="0">
                <a:latin typeface="Times New Roman" panose="02020603050405020304" pitchFamily="18" charset="0"/>
                <a:cs typeface="Times New Roman" panose="02020603050405020304" pitchFamily="18" charset="0"/>
              </a:rPr>
              <a:t>FeCO</a:t>
            </a:r>
            <a:r>
              <a:rPr lang="en-US" altLang="zh-CN" sz="2800" b="1" baseline="-25000" dirty="0" smtClean="0">
                <a:latin typeface="Times New Roman" panose="02020603050405020304" pitchFamily="18" charset="0"/>
                <a:cs typeface="Times New Roman" panose="02020603050405020304" pitchFamily="18" charset="0"/>
              </a:rPr>
              <a:t>3 </a:t>
            </a:r>
            <a:r>
              <a:rPr lang="zh-CN" altLang="en-US" sz="2800" b="1" dirty="0" smtClean="0">
                <a:latin typeface="Times New Roman" panose="02020603050405020304" pitchFamily="18" charset="0"/>
                <a:cs typeface="Times New Roman" panose="02020603050405020304" pitchFamily="18" charset="0"/>
              </a:rPr>
              <a:t>或 </a:t>
            </a:r>
            <a:r>
              <a:rPr lang="en-US" altLang="zh-CN" sz="2800" b="1" dirty="0" smtClean="0">
                <a:latin typeface="Times New Roman" panose="02020603050405020304" pitchFamily="18" charset="0"/>
                <a:cs typeface="Times New Roman" panose="02020603050405020304" pitchFamily="18" charset="0"/>
              </a:rPr>
              <a:t>FeSO</a:t>
            </a:r>
            <a:r>
              <a:rPr lang="en-US" altLang="zh-CN" sz="2800" b="1" baseline="-25000"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沉淀。</a:t>
            </a:r>
            <a:endParaRPr lang="zh-CN" altLang="en-US"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474" y="4698643"/>
            <a:ext cx="12223961" cy="2062103"/>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信息型反应方程式的书写</a:t>
            </a:r>
            <a:r>
              <a:rPr lang="en-US" altLang="zh-CN" sz="3200" b="1"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FeSO</a:t>
            </a:r>
            <a:r>
              <a:rPr lang="en-US" altLang="zh-CN" sz="3200" b="1" baseline="-25000" dirty="0" smtClean="0">
                <a:latin typeface="Times New Roman" panose="02020603050405020304" pitchFamily="18" charset="0"/>
                <a:cs typeface="Times New Roman" panose="02020603050405020304" pitchFamily="18" charset="0"/>
              </a:rPr>
              <a:t>4</a:t>
            </a:r>
            <a:r>
              <a:rPr lang="zh-CN" altLang="en-US" sz="3200" b="1" dirty="0" smtClean="0">
                <a:latin typeface="Times New Roman" panose="02020603050405020304" pitchFamily="18" charset="0"/>
                <a:cs typeface="Times New Roman" panose="02020603050405020304" pitchFamily="18" charset="0"/>
              </a:rPr>
              <a:t>与</a:t>
            </a:r>
            <a:r>
              <a:rPr lang="en-US" altLang="zh-CN" sz="3200" b="1" dirty="0" smtClean="0">
                <a:latin typeface="Times New Roman" panose="02020603050405020304" pitchFamily="18" charset="0"/>
                <a:cs typeface="Times New Roman" panose="02020603050405020304" pitchFamily="18" charset="0"/>
              </a:rPr>
              <a:t>NH</a:t>
            </a:r>
            <a:r>
              <a:rPr lang="en-US" altLang="zh-CN" sz="3200" b="1" baseline="-25000" dirty="0" smtClean="0">
                <a:latin typeface="Times New Roman" panose="02020603050405020304" pitchFamily="18" charset="0"/>
                <a:cs typeface="Times New Roman" panose="02020603050405020304" pitchFamily="18" charset="0"/>
              </a:rPr>
              <a:t>4</a:t>
            </a:r>
            <a:r>
              <a:rPr lang="en-US" altLang="zh-CN" sz="3200" b="1" dirty="0" smtClean="0">
                <a:latin typeface="Times New Roman" panose="02020603050405020304" pitchFamily="18" charset="0"/>
                <a:cs typeface="Times New Roman" panose="02020603050405020304" pitchFamily="18" charset="0"/>
              </a:rPr>
              <a:t>HCO</a:t>
            </a:r>
            <a:r>
              <a:rPr lang="en-US" altLang="zh-CN" sz="3200" b="1" baseline="-25000" dirty="0" smtClean="0">
                <a:latin typeface="Times New Roman" panose="02020603050405020304" pitchFamily="18" charset="0"/>
                <a:cs typeface="Times New Roman" panose="02020603050405020304" pitchFamily="18" charset="0"/>
              </a:rPr>
              <a:t>3</a:t>
            </a:r>
            <a:r>
              <a:rPr lang="zh-CN" altLang="en-US" sz="3200" b="1" dirty="0" smtClean="0">
                <a:latin typeface="Times New Roman" panose="02020603050405020304" pitchFamily="18" charset="0"/>
                <a:cs typeface="Times New Roman" panose="02020603050405020304" pitchFamily="18" charset="0"/>
              </a:rPr>
              <a:t>反应时生成大量沉淀和气体，且加热时，有利于反应，解释原因？</a:t>
            </a:r>
            <a:endParaRPr lang="zh-CN" altLang="en-US" sz="3200" b="1" dirty="0">
              <a:latin typeface="Times New Roman" panose="02020603050405020304" pitchFamily="18" charset="0"/>
              <a:cs typeface="Times New Roman" panose="02020603050405020304" pitchFamily="18" charset="0"/>
            </a:endParaRPr>
          </a:p>
        </p:txBody>
      </p:sp>
      <p:sp>
        <p:nvSpPr>
          <p:cNvPr id="4" name="矩形 3"/>
          <p:cNvSpPr/>
          <p:nvPr/>
        </p:nvSpPr>
        <p:spPr>
          <a:xfrm>
            <a:off x="4193171" y="6022082"/>
            <a:ext cx="7662675"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cs typeface="Times New Roman" panose="02020603050405020304" pitchFamily="18" charset="0"/>
              </a:rPr>
              <a:t>Fe</a:t>
            </a:r>
            <a:r>
              <a:rPr lang="en-US" altLang="zh-CN" sz="3200" b="1" baseline="30000" dirty="0">
                <a:solidFill>
                  <a:srgbClr val="0000FF"/>
                </a:solidFill>
                <a:latin typeface="Times New Roman" panose="02020603050405020304" pitchFamily="18" charset="0"/>
                <a:cs typeface="Times New Roman" panose="02020603050405020304" pitchFamily="18" charset="0"/>
              </a:rPr>
              <a:t>2+</a:t>
            </a:r>
            <a:r>
              <a:rPr lang="en-US" altLang="zh-CN" sz="3200" b="1" dirty="0">
                <a:solidFill>
                  <a:srgbClr val="0000FF"/>
                </a:solidFill>
                <a:latin typeface="Times New Roman" panose="02020603050405020304" pitchFamily="18" charset="0"/>
                <a:cs typeface="Times New Roman" panose="02020603050405020304" pitchFamily="18" charset="0"/>
              </a:rPr>
              <a:t> + 2HCO</a:t>
            </a:r>
            <a:r>
              <a:rPr lang="en-US" altLang="zh-CN" sz="3200" b="1" baseline="-25000" dirty="0">
                <a:solidFill>
                  <a:srgbClr val="0000FF"/>
                </a:solidFill>
                <a:latin typeface="Times New Roman" panose="02020603050405020304" pitchFamily="18" charset="0"/>
                <a:cs typeface="Times New Roman" panose="02020603050405020304" pitchFamily="18" charset="0"/>
              </a:rPr>
              <a:t>3</a:t>
            </a:r>
            <a:r>
              <a:rPr lang="en-US" altLang="zh-CN" sz="3200" b="1" baseline="30000" dirty="0">
                <a:solidFill>
                  <a:srgbClr val="0000FF"/>
                </a:solidFill>
                <a:latin typeface="Times New Roman" panose="02020603050405020304" pitchFamily="18" charset="0"/>
                <a:cs typeface="Times New Roman" panose="02020603050405020304" pitchFamily="18" charset="0"/>
              </a:rPr>
              <a:t>- </a:t>
            </a: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FeCO</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3200" b="1" dirty="0" smtClean="0">
                <a:solidFill>
                  <a:srgbClr val="0000FF"/>
                </a:solidFill>
                <a:latin typeface="Times New Roman" panose="02020603050405020304" pitchFamily="18" charset="0"/>
                <a:cs typeface="Times New Roman" panose="02020603050405020304" pitchFamily="18" charset="0"/>
              </a:rPr>
              <a:t>↓ + H</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200" b="1" dirty="0" smtClean="0">
                <a:solidFill>
                  <a:srgbClr val="0000FF"/>
                </a:solidFill>
                <a:latin typeface="Times New Roman" panose="02020603050405020304" pitchFamily="18" charset="0"/>
                <a:cs typeface="Times New Roman" panose="02020603050405020304" pitchFamily="18" charset="0"/>
              </a:rPr>
              <a:t>O + CO</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200" b="1" dirty="0">
                <a:solidFill>
                  <a:srgbClr val="0000FF"/>
                </a:solidFill>
                <a:latin typeface="Times New Roman" panose="02020603050405020304" pitchFamily="18" charset="0"/>
                <a:cs typeface="Times New Roman" panose="02020603050405020304" pitchFamily="18" charset="0"/>
              </a:rPr>
              <a:t>↑ </a:t>
            </a:r>
            <a:endParaRPr lang="zh-CN" altLang="en-US" sz="32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1126654" y="1629594"/>
            <a:ext cx="10873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6654" y="2421682"/>
            <a:ext cx="1044116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26654" y="3213770"/>
            <a:ext cx="1044116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9934" y="4639416"/>
            <a:ext cx="972670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68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
                                        </p:tgtEl>
                                      </p:cBhvr>
                                    </p:animEffect>
                                    <p:set>
                                      <p:cBhvr>
                                        <p:cTn id="7" dur="1" fill="hold">
                                          <p:stCondLst>
                                            <p:cond delay="9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18"/>
                                        </p:tgtEl>
                                      </p:cBhvr>
                                    </p:animEffect>
                                    <p:set>
                                      <p:cBhvr>
                                        <p:cTn id="12" dur="1" fill="hold">
                                          <p:stCondLst>
                                            <p:cond delay="9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9"/>
                                        </p:tgtEl>
                                      </p:cBhvr>
                                    </p:animEffect>
                                    <p:set>
                                      <p:cBhvr>
                                        <p:cTn id="17" dur="1" fill="hold">
                                          <p:stCondLst>
                                            <p:cond delay="9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1000"/>
                                        <p:tgtEl>
                                          <p:spTgt spid="10">
                                            <p:txEl>
                                              <p:pRg st="0" end="0"/>
                                            </p:txEl>
                                          </p:spTgt>
                                        </p:tgtEl>
                                      </p:cBhvr>
                                    </p:animEffect>
                                    <p:anim calcmode="lin" valueType="num">
                                      <p:cBhvr>
                                        <p:cTn id="3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1000"/>
                                        <p:tgtEl>
                                          <p:spTgt spid="10">
                                            <p:txEl>
                                              <p:pRg st="1" end="1"/>
                                            </p:txEl>
                                          </p:spTgt>
                                        </p:tgtEl>
                                      </p:cBhvr>
                                    </p:animEffect>
                                    <p:anim calcmode="lin" valueType="num">
                                      <p:cBhvr>
                                        <p:cTn id="3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7" grpId="0" animBg="1"/>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82555" y="981522"/>
            <a:ext cx="12442457"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a:t>
            </a:r>
            <a:r>
              <a:rPr lang="en-US" altLang="zh-CN" sz="4400" b="1" dirty="0" smtClean="0">
                <a:solidFill>
                  <a:schemeClr val="bg1"/>
                </a:solidFill>
                <a:latin typeface="+mj-ea"/>
                <a:ea typeface="+mj-ea"/>
              </a:rPr>
              <a:t>2016-9-20)</a:t>
            </a:r>
            <a:endParaRPr lang="en-US" altLang="zh-CN" sz="44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完成小本</a:t>
            </a:r>
            <a:r>
              <a:rPr lang="en-US" altLang="zh-CN" sz="4000" b="1" dirty="0" smtClean="0">
                <a:solidFill>
                  <a:schemeClr val="bg1"/>
                </a:solidFill>
                <a:latin typeface="+mj-ea"/>
                <a:ea typeface="+mj-ea"/>
              </a:rPr>
              <a:t>301</a:t>
            </a:r>
            <a:r>
              <a:rPr lang="zh-CN" altLang="en-US" sz="4000" b="1" dirty="0" smtClean="0">
                <a:solidFill>
                  <a:schemeClr val="bg1"/>
                </a:solidFill>
                <a:latin typeface="+mj-ea"/>
                <a:ea typeface="+mj-ea"/>
              </a:rPr>
              <a:t>页</a:t>
            </a:r>
            <a:r>
              <a:rPr lang="zh-CN" altLang="en-US" sz="4000" b="1" dirty="0" smtClean="0">
                <a:solidFill>
                  <a:schemeClr val="bg1"/>
                </a:solidFill>
                <a:latin typeface="+mj-ea"/>
                <a:ea typeface="+mj-ea"/>
              </a:rPr>
              <a:t>；未</a:t>
            </a:r>
            <a:r>
              <a:rPr lang="zh-CN" altLang="en-US" sz="4000" b="1" dirty="0">
                <a:solidFill>
                  <a:schemeClr val="bg1"/>
                </a:solidFill>
                <a:latin typeface="+mj-ea"/>
                <a:ea typeface="+mj-ea"/>
              </a:rPr>
              <a:t>写</a:t>
            </a:r>
            <a:r>
              <a:rPr lang="zh-CN" altLang="en-US" sz="4000" b="1" dirty="0" smtClean="0">
                <a:solidFill>
                  <a:schemeClr val="bg1"/>
                </a:solidFill>
                <a:latin typeface="+mj-ea"/>
                <a:ea typeface="+mj-ea"/>
              </a:rPr>
              <a:t>完的继续完成加练</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7586349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1888378"/>
            <a:ext cx="10070309" cy="44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70975" y="1575531"/>
            <a:ext cx="248523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59102" y="3006578"/>
            <a:ext cx="5564578" cy="20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534" y="3645818"/>
            <a:ext cx="362036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71751" y="4725938"/>
            <a:ext cx="1935423" cy="162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599262" y="4596436"/>
            <a:ext cx="112242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106841" y="4533730"/>
            <a:ext cx="2044149"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5518537" y="117426"/>
            <a:ext cx="6627316" cy="3529092"/>
            <a:chOff x="5559542" y="16952"/>
            <a:chExt cx="6627316" cy="3529092"/>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6628"/>
            <a:stretch/>
          </p:blipFill>
          <p:spPr>
            <a:xfrm>
              <a:off x="5559542" y="261442"/>
              <a:ext cx="3612655" cy="314746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2470" t="9150"/>
            <a:stretch/>
          </p:blipFill>
          <p:spPr>
            <a:xfrm>
              <a:off x="8853618" y="16952"/>
              <a:ext cx="3333240" cy="3529092"/>
            </a:xfrm>
            <a:prstGeom prst="rect">
              <a:avLst/>
            </a:prstGeom>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222" y="293930"/>
            <a:ext cx="5064522" cy="3279880"/>
          </a:xfrm>
          <a:prstGeom prst="rect">
            <a:avLst/>
          </a:prstGeom>
        </p:spPr>
      </p:pic>
      <p:sp>
        <p:nvSpPr>
          <p:cNvPr id="14" name="TextBox 13"/>
          <p:cNvSpPr txBox="1"/>
          <p:nvPr/>
        </p:nvSpPr>
        <p:spPr>
          <a:xfrm>
            <a:off x="6230638" y="314286"/>
            <a:ext cx="4689104"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如何检验是否有</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生成？</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335566" y="2744968"/>
            <a:ext cx="176041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 </a:t>
            </a:r>
            <a:r>
              <a:rPr lang="en-US" altLang="zh-CN" sz="2800" b="1" dirty="0" smtClean="0">
                <a:solidFill>
                  <a:srgbClr val="FF0000"/>
                </a:solidFill>
                <a:latin typeface="Times New Roman" panose="02020603050405020304" pitchFamily="18" charset="0"/>
                <a:cs typeface="Times New Roman" panose="02020603050405020304" pitchFamily="18" charset="0"/>
              </a:rPr>
              <a:t>(Fe)</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994971" y="5178686"/>
            <a:ext cx="1244251"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CuSO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39222" y="2744968"/>
            <a:ext cx="2182008"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cs typeface="Times New Roman" panose="02020603050405020304" pitchFamily="18" charset="0"/>
              </a:rPr>
              <a:t>HCl</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par>
                          <p:cTn id="39" fill="hold">
                            <p:stCondLst>
                              <p:cond delay="1000"/>
                            </p:stCondLst>
                            <p:childTnLst>
                              <p:par>
                                <p:cTn id="40" presetID="10" presetClass="exit" presetSubtype="0" fill="hold" grpId="1"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0" nodeType="clickEffect">
                                  <p:stCondLst>
                                    <p:cond delay="0"/>
                                  </p:stCondLst>
                                  <p:childTnLst>
                                    <p:animEffect transition="out" filter="wipe(left)">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0" nodeType="clickEffect">
                                  <p:stCondLst>
                                    <p:cond delay="0"/>
                                  </p:stCondLst>
                                  <p:childTnLst>
                                    <p:animEffect transition="out" filter="barn(inVertical)">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0" nodeType="clickEffect">
                                  <p:stCondLst>
                                    <p:cond delay="0"/>
                                  </p:stCondLst>
                                  <p:childTnLst>
                                    <p:animEffect transition="out" filter="wipe(up)">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 grpId="0"/>
      <p:bldP spid="9" grpId="0"/>
      <p:bldP spid="14" grpId="0"/>
      <p:bldP spid="14" grpId="1"/>
      <p:bldP spid="15" grpId="0"/>
      <p:bldP spid="15" grpId="1"/>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776436" y="2090670"/>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720652" y="2106363"/>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rPr>
              <a:t>D</a:t>
            </a:r>
            <a:endParaRPr lang="zh-CN" altLang="en-US" sz="3600" b="1" kern="100" dirty="0">
              <a:solidFill>
                <a:srgbClr val="FF0000"/>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45418"/>
            <a:ext cx="11737304" cy="4616648"/>
          </a:xfrm>
          <a:prstGeom prst="rect">
            <a:avLst/>
          </a:prstGeom>
        </p:spPr>
        <p:txBody>
          <a:bodyPr wrap="square">
            <a:spAutoFit/>
          </a:bodyPr>
          <a:lstStyle/>
          <a:p>
            <a:pPr>
              <a:lnSpc>
                <a:spcPct val="150000"/>
              </a:lnSpc>
            </a:pPr>
            <a:r>
              <a:rPr lang="en-US" altLang="zh-CN" sz="3600" dirty="0" smtClean="0">
                <a:solidFill>
                  <a:srgbClr val="FF0000"/>
                </a:solidFill>
                <a:latin typeface="Times New Roman" panose="02020603050405020304" pitchFamily="18" charset="0"/>
                <a:cs typeface="Times New Roman" panose="02020603050405020304" pitchFamily="18" charset="0"/>
              </a:rPr>
              <a:t>[</a:t>
            </a:r>
            <a:r>
              <a:rPr lang="zh-CN" altLang="en-US" sz="3600" dirty="0" smtClean="0">
                <a:solidFill>
                  <a:srgbClr val="FF0000"/>
                </a:solidFill>
                <a:latin typeface="Times New Roman" panose="02020603050405020304" pitchFamily="18" charset="0"/>
                <a:cs typeface="Times New Roman" panose="02020603050405020304" pitchFamily="18" charset="0"/>
              </a:rPr>
              <a:t>例</a:t>
            </a:r>
            <a:r>
              <a:rPr lang="en-US" altLang="zh-CN" sz="3600" dirty="0" smtClean="0">
                <a:solidFill>
                  <a:srgbClr val="FF0000"/>
                </a:solidFill>
                <a:latin typeface="Times New Roman" panose="02020603050405020304" pitchFamily="18" charset="0"/>
                <a:cs typeface="Times New Roman" panose="02020603050405020304" pitchFamily="18" charset="0"/>
              </a:rPr>
              <a:t>3</a:t>
            </a:r>
            <a:r>
              <a:rPr lang="zh-CN" altLang="en-US" sz="3600" dirty="0" smtClean="0">
                <a:solidFill>
                  <a:srgbClr val="FF0000"/>
                </a:solidFill>
                <a:latin typeface="Times New Roman" panose="02020603050405020304" pitchFamily="18" charset="0"/>
                <a:cs typeface="Times New Roman" panose="02020603050405020304" pitchFamily="18" charset="0"/>
              </a:rPr>
              <a:t>前例</a:t>
            </a:r>
            <a:r>
              <a:rPr lang="en-US" altLang="zh-CN" sz="3600"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r>
              <a:rPr lang="zh-CN" altLang="en-US" sz="3200" dirty="0" smtClean="0">
                <a:latin typeface="Times New Roman" panose="02020603050405020304" pitchFamily="18" charset="0"/>
                <a:cs typeface="Times New Roman" panose="02020603050405020304" pitchFamily="18" charset="0"/>
              </a:rPr>
              <a:t>        向</a:t>
            </a:r>
            <a:r>
              <a:rPr lang="zh-CN" altLang="en-US" sz="3200" dirty="0">
                <a:latin typeface="Times New Roman" panose="02020603050405020304" pitchFamily="18" charset="0"/>
                <a:cs typeface="Times New Roman" panose="02020603050405020304" pitchFamily="18" charset="0"/>
              </a:rPr>
              <a:t>一定物质的量的</a:t>
            </a:r>
            <a:r>
              <a:rPr lang="en-US" altLang="zh-CN" sz="3200" dirty="0">
                <a:latin typeface="Times New Roman" panose="02020603050405020304" pitchFamily="18" charset="0"/>
                <a:cs typeface="Times New Roman" panose="02020603050405020304" pitchFamily="18" charset="0"/>
              </a:rPr>
              <a:t>Fe</a:t>
            </a:r>
            <a:r>
              <a:rPr lang="en-US" altLang="zh-CN" sz="3200" baseline="-25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Fe</a:t>
            </a:r>
            <a:r>
              <a:rPr lang="zh-CN" altLang="en-US" sz="3200" dirty="0">
                <a:latin typeface="Times New Roman" panose="02020603050405020304" pitchFamily="18" charset="0"/>
                <a:cs typeface="Times New Roman" panose="02020603050405020304" pitchFamily="18" charset="0"/>
              </a:rPr>
              <a:t>混合物中加入</a:t>
            </a:r>
            <a:r>
              <a:rPr lang="en-US" altLang="zh-CN" sz="3200" dirty="0" smtClean="0">
                <a:latin typeface="Times New Roman" panose="02020603050405020304" pitchFamily="18" charset="0"/>
                <a:cs typeface="Times New Roman" panose="02020603050405020304" pitchFamily="18" charset="0"/>
              </a:rPr>
              <a:t>50mL 2mol/L</a:t>
            </a:r>
            <a:r>
              <a:rPr lang="zh-CN" altLang="en-US" sz="3200" dirty="0">
                <a:latin typeface="Times New Roman" panose="02020603050405020304" pitchFamily="18" charset="0"/>
                <a:cs typeface="Times New Roman" panose="02020603050405020304" pitchFamily="18" charset="0"/>
              </a:rPr>
              <a:t>的</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SO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溶液，</a:t>
            </a:r>
            <a:r>
              <a:rPr lang="zh-CN" altLang="en-US" sz="3200" dirty="0">
                <a:latin typeface="Times New Roman" panose="02020603050405020304" pitchFamily="18" charset="0"/>
                <a:cs typeface="Times New Roman" panose="02020603050405020304" pitchFamily="18" charset="0"/>
              </a:rPr>
              <a:t>在一定条件下，</a:t>
            </a:r>
            <a:r>
              <a:rPr lang="zh-CN" altLang="en-US" sz="3200" dirty="0" smtClean="0">
                <a:latin typeface="Times New Roman" panose="02020603050405020304" pitchFamily="18" charset="0"/>
                <a:cs typeface="Times New Roman" panose="02020603050405020304" pitchFamily="18" charset="0"/>
              </a:rPr>
              <a:t>恰好</a:t>
            </a:r>
            <a:r>
              <a:rPr lang="zh-CN" altLang="en-US" sz="3200" dirty="0">
                <a:latin typeface="Times New Roman" panose="02020603050405020304" pitchFamily="18" charset="0"/>
                <a:cs typeface="Times New Roman" panose="02020603050405020304" pitchFamily="18" charset="0"/>
              </a:rPr>
              <a:t>使混合物完全</a:t>
            </a:r>
            <a:r>
              <a:rPr lang="zh-CN" altLang="en-US" sz="3200" dirty="0" smtClean="0">
                <a:latin typeface="Times New Roman" panose="02020603050405020304" pitchFamily="18" charset="0"/>
                <a:cs typeface="Times New Roman" panose="02020603050405020304" pitchFamily="18" charset="0"/>
              </a:rPr>
              <a:t>溶解，放出</a:t>
            </a:r>
            <a:r>
              <a:rPr lang="en-US" altLang="zh-CN" sz="3200" dirty="0">
                <a:latin typeface="Times New Roman" panose="02020603050405020304" pitchFamily="18" charset="0"/>
                <a:cs typeface="Times New Roman" panose="02020603050405020304" pitchFamily="18" charset="0"/>
              </a:rPr>
              <a:t>448mL</a:t>
            </a:r>
            <a:r>
              <a:rPr lang="zh-CN" altLang="en-US" sz="3200" dirty="0">
                <a:latin typeface="Times New Roman" panose="02020603050405020304" pitchFamily="18" charset="0"/>
                <a:cs typeface="Times New Roman" panose="02020603050405020304" pitchFamily="18" charset="0"/>
              </a:rPr>
              <a:t>（标准状况）</a:t>
            </a:r>
            <a:r>
              <a:rPr lang="zh-CN" altLang="en-US" sz="3200" dirty="0" smtClean="0">
                <a:latin typeface="Times New Roman" panose="02020603050405020304" pitchFamily="18" charset="0"/>
                <a:cs typeface="Times New Roman" panose="02020603050405020304" pitchFamily="18" charset="0"/>
              </a:rPr>
              <a:t>气体，在</a:t>
            </a:r>
            <a:r>
              <a:rPr lang="zh-CN" altLang="en-US" sz="3200" dirty="0">
                <a:latin typeface="Times New Roman" panose="02020603050405020304" pitchFamily="18" charset="0"/>
                <a:cs typeface="Times New Roman" panose="02020603050405020304" pitchFamily="18" charset="0"/>
              </a:rPr>
              <a:t>所得溶液中加入</a:t>
            </a:r>
            <a:r>
              <a:rPr lang="en-US" altLang="zh-CN" sz="3200" dirty="0">
                <a:latin typeface="Times New Roman" panose="02020603050405020304" pitchFamily="18" charset="0"/>
                <a:cs typeface="Times New Roman" panose="02020603050405020304" pitchFamily="18" charset="0"/>
              </a:rPr>
              <a:t>KSCN</a:t>
            </a:r>
            <a:r>
              <a:rPr lang="zh-CN" altLang="en-US" sz="3200" dirty="0" smtClean="0">
                <a:latin typeface="Times New Roman" panose="02020603050405020304" pitchFamily="18" charset="0"/>
                <a:cs typeface="Times New Roman" panose="02020603050405020304" pitchFamily="18" charset="0"/>
              </a:rPr>
              <a:t>溶液，无</a:t>
            </a:r>
            <a:r>
              <a:rPr lang="zh-CN" altLang="en-US" sz="3200" dirty="0">
                <a:latin typeface="Times New Roman" panose="02020603050405020304" pitchFamily="18" charset="0"/>
                <a:cs typeface="Times New Roman" panose="02020603050405020304" pitchFamily="18" charset="0"/>
              </a:rPr>
              <a:t>红色</a:t>
            </a:r>
            <a:r>
              <a:rPr lang="zh-CN" altLang="en-US" sz="3200" dirty="0" smtClean="0">
                <a:latin typeface="Times New Roman" panose="02020603050405020304" pitchFamily="18" charset="0"/>
                <a:cs typeface="Times New Roman" panose="02020603050405020304" pitchFamily="18" charset="0"/>
              </a:rPr>
              <a:t>出现，那么，用</a:t>
            </a:r>
            <a:r>
              <a:rPr lang="zh-CN" altLang="en-US" sz="3200" dirty="0">
                <a:latin typeface="Times New Roman" panose="02020603050405020304" pitchFamily="18" charset="0"/>
                <a:cs typeface="Times New Roman" panose="02020603050405020304" pitchFamily="18" charset="0"/>
              </a:rPr>
              <a:t>足量的</a:t>
            </a:r>
            <a:r>
              <a:rPr lang="en-US" altLang="zh-CN" sz="3200" dirty="0">
                <a:latin typeface="Times New Roman" panose="02020603050405020304" pitchFamily="18" charset="0"/>
                <a:cs typeface="Times New Roman" panose="02020603050405020304" pitchFamily="18" charset="0"/>
              </a:rPr>
              <a:t>CO</a:t>
            </a:r>
            <a:r>
              <a:rPr lang="zh-CN" altLang="en-US" sz="3200" dirty="0">
                <a:latin typeface="Times New Roman" panose="02020603050405020304" pitchFamily="18" charset="0"/>
                <a:cs typeface="Times New Roman" panose="02020603050405020304" pitchFamily="18" charset="0"/>
              </a:rPr>
              <a:t>在高温下与相同质量的此混合物充分</a:t>
            </a:r>
            <a:r>
              <a:rPr lang="zh-CN" altLang="en-US" sz="3200" dirty="0" smtClean="0">
                <a:latin typeface="Times New Roman" panose="02020603050405020304" pitchFamily="18" charset="0"/>
                <a:cs typeface="Times New Roman" panose="02020603050405020304" pitchFamily="18" charset="0"/>
              </a:rPr>
              <a:t>反应，能得到固体多少</a:t>
            </a:r>
            <a:r>
              <a:rPr lang="zh-CN" altLang="en-US" sz="3200" dirty="0">
                <a:latin typeface="Times New Roman" panose="02020603050405020304" pitchFamily="18" charset="0"/>
                <a:cs typeface="Times New Roman" panose="02020603050405020304" pitchFamily="18" charset="0"/>
              </a:rPr>
              <a:t>克</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3" name="矩形 2"/>
          <p:cNvSpPr/>
          <p:nvPr/>
        </p:nvSpPr>
        <p:spPr>
          <a:xfrm>
            <a:off x="8903518" y="4954736"/>
            <a:ext cx="165618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414686" y="4882728"/>
            <a:ext cx="230425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600" b="1" dirty="0" smtClean="0">
                <a:solidFill>
                  <a:srgbClr val="FF0000"/>
                </a:solidFill>
                <a:latin typeface="Times New Roman" panose="02020603050405020304" pitchFamily="18" charset="0"/>
                <a:cs typeface="Times New Roman" panose="02020603050405020304" pitchFamily="18" charset="0"/>
              </a:rPr>
              <a:t>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3600" b="1" dirty="0" smtClean="0">
                <a:solidFill>
                  <a:srgbClr val="FF0000"/>
                </a:solidFill>
                <a:latin typeface="Times New Roman" panose="02020603050405020304" pitchFamily="18" charset="0"/>
                <a:cs typeface="Times New Roman" panose="02020603050405020304" pitchFamily="18" charset="0"/>
              </a:rPr>
              <a:t>、</a:t>
            </a:r>
            <a:r>
              <a:rPr lang="en-US" altLang="zh-CN" sz="3600" b="1" dirty="0" smtClean="0">
                <a:solidFill>
                  <a:srgbClr val="FF0000"/>
                </a:solidFill>
                <a:latin typeface="Times New Roman" panose="02020603050405020304" pitchFamily="18" charset="0"/>
                <a:cs typeface="Times New Roman" panose="02020603050405020304" pitchFamily="18" charset="0"/>
              </a:rPr>
              <a:t>Fe</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1198662" y="5518026"/>
            <a:ext cx="2664296" cy="818173"/>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起始混合物</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a:off x="3934966" y="5446018"/>
            <a:ext cx="187220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006974" y="4581922"/>
            <a:ext cx="1512168"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H</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600" b="1" dirty="0" smtClean="0">
                <a:solidFill>
                  <a:srgbClr val="FF0000"/>
                </a:solidFill>
                <a:latin typeface="Times New Roman" panose="02020603050405020304" pitchFamily="18" charset="0"/>
                <a:cs typeface="Times New Roman" panose="02020603050405020304" pitchFamily="18" charset="0"/>
              </a:rPr>
              <a:t>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5879182" y="4869954"/>
            <a:ext cx="1512168" cy="823752"/>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a:off x="7434892" y="5446018"/>
            <a:ext cx="15121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15386" y="4653930"/>
            <a:ext cx="104411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CO</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9263558" y="3730600"/>
            <a:ext cx="273630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5.6g</a:t>
            </a:r>
            <a:r>
              <a:rPr lang="en-US" altLang="zh-CN" sz="3600" b="1" i="1" dirty="0" smtClean="0">
                <a:solidFill>
                  <a:srgbClr val="FF0000"/>
                </a:solidFill>
                <a:latin typeface="Times New Roman" panose="02020603050405020304" pitchFamily="18" charset="0"/>
                <a:cs typeface="Times New Roman" panose="02020603050405020304" pitchFamily="18" charset="0"/>
              </a:rPr>
              <a:t>  </a:t>
            </a: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8528964" y="5547054"/>
            <a:ext cx="2664296" cy="923330"/>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最终形式</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P spid="11" grpId="0"/>
      <p:bldP spid="13"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98598"/>
            <a:ext cx="11737304" cy="4355014"/>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69" y="453950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54683" y="2637706"/>
            <a:ext cx="5688633" cy="3323987"/>
          </a:xfrm>
          <a:prstGeom prst="rect">
            <a:avLst/>
          </a:prstGeom>
        </p:spPr>
        <p:txBody>
          <a:bodyPr wrap="square">
            <a:spAutoFit/>
          </a:bodyPr>
          <a:lstStyle/>
          <a:p>
            <a:pPr>
              <a:lnSpc>
                <a:spcPct val="150000"/>
              </a:lnSpc>
            </a:pP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(HNO</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0.6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0.1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smtClean="0">
                <a:solidFill>
                  <a:srgbClr val="FF0000"/>
                </a:solidFill>
                <a:latin typeface="Times New Roman" panose="02020603050405020304" pitchFamily="18" charset="0"/>
                <a:cs typeface="Times New Roman" panose="02020603050405020304" pitchFamily="18" charset="0"/>
              </a:rPr>
              <a:t>，</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反应</a:t>
            </a:r>
            <a:r>
              <a:rPr lang="zh-CN" altLang="zh-CN" sz="2800" dirty="0">
                <a:latin typeface="Times New Roman" panose="02020603050405020304" pitchFamily="18" charset="0"/>
                <a:cs typeface="Times New Roman" panose="02020603050405020304" pitchFamily="18" charset="0"/>
              </a:rPr>
              <a:t>后</a:t>
            </a:r>
            <a:r>
              <a:rPr lang="zh-CN" altLang="zh-CN" sz="2800" dirty="0" smtClean="0">
                <a:latin typeface="Times New Roman" panose="02020603050405020304" pitchFamily="18" charset="0"/>
                <a:cs typeface="Times New Roman" panose="02020603050405020304" pitchFamily="18" charset="0"/>
              </a:rPr>
              <a:t>铁的</a:t>
            </a:r>
            <a:r>
              <a:rPr lang="zh-CN" altLang="zh-CN" sz="2800" dirty="0">
                <a:latin typeface="Times New Roman" panose="02020603050405020304" pitchFamily="18" charset="0"/>
                <a:cs typeface="Times New Roman" panose="02020603050405020304" pitchFamily="18" charset="0"/>
              </a:rPr>
              <a:t>存在形式</a:t>
            </a:r>
            <a:r>
              <a:rPr lang="zh-CN" altLang="zh-CN"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Fe(NO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根据</a:t>
            </a:r>
            <a:r>
              <a:rPr lang="zh-CN" altLang="zh-CN" sz="2800" dirty="0">
                <a:latin typeface="Times New Roman" panose="02020603050405020304" pitchFamily="18" charset="0"/>
                <a:cs typeface="Times New Roman" panose="02020603050405020304" pitchFamily="18" charset="0"/>
              </a:rPr>
              <a:t>元素守恒，可知反应</a:t>
            </a:r>
            <a:r>
              <a:rPr lang="zh-CN" altLang="zh-CN" sz="2800" dirty="0" smtClean="0">
                <a:latin typeface="Times New Roman" panose="02020603050405020304" pitchFamily="18" charset="0"/>
                <a:cs typeface="Times New Roman" panose="02020603050405020304" pitchFamily="18" charset="0"/>
              </a:rPr>
              <a:t>后</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0.5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2800" b="1" baseline="30000"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a:t>
            </a:r>
            <a:br>
              <a:rPr lang="en-US" altLang="zh-CN" sz="2800" b="1" dirty="0" smtClean="0">
                <a:solidFill>
                  <a:srgbClr val="FF0000"/>
                </a:solidFill>
                <a:latin typeface="Times New Roman" panose="02020603050405020304" pitchFamily="18" charset="0"/>
                <a:cs typeface="Times New Roman" panose="02020603050405020304" pitchFamily="18" charset="0"/>
              </a:rPr>
            </a:b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zh-CN" altLang="zh-CN" sz="2800" b="1" dirty="0" smtClean="0">
                <a:solidFill>
                  <a:srgbClr val="FF0000"/>
                </a:solidFill>
                <a:latin typeface="Times New Roman" panose="02020603050405020304" pitchFamily="18" charset="0"/>
                <a:cs typeface="Times New Roman" panose="02020603050405020304" pitchFamily="18" charset="0"/>
              </a:rPr>
              <a:t>即</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(Fe)</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a:solidFill>
                  <a:srgbClr val="FF0000"/>
                </a:solidFill>
                <a:latin typeface="Times New Roman" panose="02020603050405020304" pitchFamily="18" charset="0"/>
                <a:cs typeface="Times New Roman" panose="02020603050405020304" pitchFamily="18" charset="0"/>
              </a:rPr>
              <a:t>。</a:t>
            </a:r>
          </a:p>
        </p:txBody>
      </p:sp>
      <p:sp>
        <p:nvSpPr>
          <p:cNvPr id="10" name="矩形 9"/>
          <p:cNvSpPr/>
          <p:nvPr/>
        </p:nvSpPr>
        <p:spPr>
          <a:xfrm>
            <a:off x="6692200" y="2116816"/>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1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1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1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1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26590"/>
            <a:ext cx="11881320" cy="5029582"/>
          </a:xfrm>
          <a:prstGeom prst="rect">
            <a:avLst/>
          </a:prstGeom>
        </p:spPr>
        <p:txBody>
          <a:bodyPr wrap="square">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441520" y="4985100"/>
            <a:ext cx="1008112"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 Cl</a:t>
            </a:r>
            <a:r>
              <a:rPr lang="en-US" altLang="zh-CN" sz="3200" b="1" kern="100" baseline="30000" dirty="0" smtClean="0">
                <a:solidFill>
                  <a:srgbClr val="FF0000"/>
                </a:solidFill>
                <a:latin typeface="Times New Roman"/>
                <a:ea typeface="华文细黑"/>
                <a:cs typeface="Courier New"/>
              </a:rPr>
              <a:t>-</a:t>
            </a:r>
            <a:endParaRPr lang="zh-CN" altLang="zh-CN" sz="3200" b="1" kern="100" dirty="0">
              <a:solidFill>
                <a:srgbClr val="FF0000"/>
              </a:solidFill>
              <a:effectLst/>
              <a:latin typeface="宋体"/>
              <a:cs typeface="Courier New"/>
            </a:endParaRPr>
          </a:p>
        </p:txBody>
      </p:sp>
      <p:sp>
        <p:nvSpPr>
          <p:cNvPr id="5" name="矩形 4"/>
          <p:cNvSpPr/>
          <p:nvPr/>
        </p:nvSpPr>
        <p:spPr>
          <a:xfrm>
            <a:off x="5087095" y="4985100"/>
            <a:ext cx="1224135"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1OH</a:t>
            </a:r>
            <a:r>
              <a:rPr lang="en-US" altLang="zh-CN" sz="3200" b="1" kern="100" baseline="30000" dirty="0" smtClean="0">
                <a:solidFill>
                  <a:srgbClr val="FF0000"/>
                </a:solidFill>
                <a:latin typeface="Times New Roman"/>
                <a:ea typeface="华文细黑"/>
                <a:cs typeface="Courier New"/>
              </a:rPr>
              <a:t>-</a:t>
            </a:r>
            <a:endParaRPr lang="zh-CN" altLang="zh-CN" sz="3200" b="1" kern="100" baseline="30000" dirty="0">
              <a:solidFill>
                <a:srgbClr val="FF0000"/>
              </a:solidFill>
              <a:effectLst/>
              <a:latin typeface="宋体"/>
              <a:cs typeface="Courier New"/>
            </a:endParaRPr>
          </a:p>
        </p:txBody>
      </p:sp>
      <p:sp>
        <p:nvSpPr>
          <p:cNvPr id="6" name="矩形 5"/>
          <p:cNvSpPr/>
          <p:nvPr/>
        </p:nvSpPr>
        <p:spPr>
          <a:xfrm>
            <a:off x="6815287" y="4985504"/>
            <a:ext cx="1080119"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1H</a:t>
            </a:r>
            <a:r>
              <a:rPr lang="en-US" altLang="zh-CN" sz="3200" b="1" kern="100" baseline="30000" dirty="0" smtClean="0">
                <a:solidFill>
                  <a:srgbClr val="FF0000"/>
                </a:solidFill>
                <a:latin typeface="Times New Roman"/>
                <a:ea typeface="华文细黑"/>
                <a:cs typeface="Courier New"/>
              </a:rPr>
              <a:t>+</a:t>
            </a:r>
            <a:endParaRPr lang="zh-CN" altLang="zh-CN" sz="3200" b="1" kern="100" baseline="30000" dirty="0">
              <a:solidFill>
                <a:srgbClr val="FF0000"/>
              </a:solidFill>
              <a:effectLst/>
              <a:latin typeface="宋体"/>
              <a:cs typeface="Courier New"/>
            </a:endParaRPr>
          </a:p>
        </p:txBody>
      </p:sp>
      <p:sp>
        <p:nvSpPr>
          <p:cNvPr id="2" name="TextBox 1"/>
          <p:cNvSpPr txBox="1"/>
          <p:nvPr/>
        </p:nvSpPr>
        <p:spPr>
          <a:xfrm>
            <a:off x="4498472" y="4941962"/>
            <a:ext cx="588623" cy="923330"/>
          </a:xfrm>
          <a:prstGeom prst="rect">
            <a:avLst/>
          </a:prstGeom>
          <a:noFill/>
        </p:spPr>
        <p:txBody>
          <a:bodyPr wrap="none" rtlCol="0">
            <a:spAutoFit/>
          </a:bodyPr>
          <a:lstStyle/>
          <a:p>
            <a:r>
              <a:rPr lang="en-US" altLang="zh-CN" sz="5400" b="1" dirty="0" smtClean="0">
                <a:solidFill>
                  <a:srgbClr val="FF0000"/>
                </a:solidFill>
              </a:rPr>
              <a:t>~</a:t>
            </a:r>
            <a:endParaRPr lang="zh-CN" altLang="en-US" sz="5400" b="1" dirty="0">
              <a:solidFill>
                <a:srgbClr val="FF0000"/>
              </a:solidFill>
            </a:endParaRPr>
          </a:p>
        </p:txBody>
      </p:sp>
      <p:sp>
        <p:nvSpPr>
          <p:cNvPr id="8" name="TextBox 7"/>
          <p:cNvSpPr txBox="1"/>
          <p:nvPr/>
        </p:nvSpPr>
        <p:spPr>
          <a:xfrm>
            <a:off x="6226664" y="4941962"/>
            <a:ext cx="588623" cy="923330"/>
          </a:xfrm>
          <a:prstGeom prst="rect">
            <a:avLst/>
          </a:prstGeom>
          <a:noFill/>
        </p:spPr>
        <p:txBody>
          <a:bodyPr wrap="none" rtlCol="0">
            <a:spAutoFit/>
          </a:bodyPr>
          <a:lstStyle/>
          <a:p>
            <a:r>
              <a:rPr lang="en-US" altLang="zh-CN" sz="5400" b="1" dirty="0" smtClean="0">
                <a:solidFill>
                  <a:srgbClr val="FF0000"/>
                </a:solidFill>
              </a:rPr>
              <a:t>~</a:t>
            </a:r>
            <a:endParaRPr lang="zh-CN" altLang="en-US" sz="5400" b="1" dirty="0">
              <a:solidFill>
                <a:srgbClr val="FF0000"/>
              </a:solidFill>
            </a:endParaRPr>
          </a:p>
        </p:txBody>
      </p:sp>
      <p:sp>
        <p:nvSpPr>
          <p:cNvPr id="3" name="矩形 2"/>
          <p:cNvSpPr/>
          <p:nvPr/>
        </p:nvSpPr>
        <p:spPr>
          <a:xfrm>
            <a:off x="6835705" y="5662042"/>
            <a:ext cx="1851789"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0000FF"/>
                </a:solidFill>
                <a:latin typeface="Times New Roman"/>
                <a:ea typeface="华文细黑"/>
                <a:cs typeface="Courier New"/>
              </a:rPr>
              <a:t>0.01 </a:t>
            </a:r>
            <a:r>
              <a:rPr lang="en-US" altLang="zh-CN" sz="3600" b="1" kern="100" dirty="0" err="1">
                <a:solidFill>
                  <a:srgbClr val="0000FF"/>
                </a:solidFill>
                <a:latin typeface="Times New Roman"/>
                <a:ea typeface="华文细黑"/>
                <a:cs typeface="Courier New"/>
              </a:rPr>
              <a:t>mol</a:t>
            </a:r>
            <a:endParaRPr lang="zh-CN" altLang="zh-CN" sz="3600" b="1" kern="100" dirty="0">
              <a:solidFill>
                <a:srgbClr val="0000FF"/>
              </a:solidFill>
              <a:latin typeface="宋体"/>
              <a:cs typeface="Courier New"/>
            </a:endParaRPr>
          </a:p>
        </p:txBody>
      </p:sp>
      <p:sp>
        <p:nvSpPr>
          <p:cNvPr id="10" name="矩形 9"/>
          <p:cNvSpPr/>
          <p:nvPr/>
        </p:nvSpPr>
        <p:spPr>
          <a:xfrm>
            <a:off x="2998862" y="5656476"/>
            <a:ext cx="1851789"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0000FF"/>
                </a:solidFill>
                <a:latin typeface="Times New Roman"/>
                <a:ea typeface="华文细黑"/>
                <a:cs typeface="Courier New"/>
              </a:rPr>
              <a:t>0.01 </a:t>
            </a:r>
            <a:r>
              <a:rPr lang="en-US" altLang="zh-CN" sz="3600" b="1" kern="100" dirty="0" err="1">
                <a:solidFill>
                  <a:srgbClr val="0000FF"/>
                </a:solidFill>
                <a:latin typeface="Times New Roman"/>
                <a:ea typeface="华文细黑"/>
                <a:cs typeface="Courier New"/>
              </a:rPr>
              <a:t>mol</a:t>
            </a:r>
            <a:endParaRPr lang="zh-CN" altLang="zh-CN" sz="3600" b="1" kern="100" dirty="0">
              <a:solidFill>
                <a:srgbClr val="0000FF"/>
              </a:solidFill>
              <a:latin typeface="宋体"/>
              <a:cs typeface="Courier New"/>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p:bldP spid="8" grpId="0"/>
      <p:bldP spid="3"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1773610"/>
            <a:ext cx="10793813" cy="3549818"/>
          </a:xfrm>
          <a:prstGeom prst="rect">
            <a:avLst/>
          </a:prstGeom>
        </p:spPr>
        <p:txBody>
          <a:bodyPr>
            <a:spAutoFit/>
          </a:bodyPr>
          <a:lstStyle/>
          <a:p>
            <a:pPr algn="just">
              <a:lnSpc>
                <a:spcPts val="7000"/>
              </a:lnSpc>
              <a:spcAft>
                <a:spcPts val="0"/>
              </a:spcAft>
            </a:pPr>
            <a:r>
              <a:rPr lang="zh-CN" altLang="zh-CN" sz="3200" b="1" kern="100" dirty="0">
                <a:solidFill>
                  <a:srgbClr val="0000FF"/>
                </a:solidFill>
                <a:latin typeface="Times New Roman"/>
                <a:cs typeface="Times New Roman"/>
              </a:rPr>
              <a:t>答案　</a:t>
            </a:r>
            <a:r>
              <a:rPr lang="en-US" altLang="zh-CN" sz="3200" b="1" i="1" kern="100" dirty="0" smtClean="0">
                <a:solidFill>
                  <a:srgbClr val="FF0000"/>
                </a:solidFill>
                <a:latin typeface="Times New Roman"/>
                <a:ea typeface="华文细黑"/>
                <a:cs typeface="Courier New"/>
              </a:rPr>
              <a:t>n</a:t>
            </a:r>
            <a:r>
              <a:rPr lang="en-US" altLang="zh-CN" sz="3200" b="1" kern="100" dirty="0" smtClean="0">
                <a:solidFill>
                  <a:srgbClr val="FF0000"/>
                </a:solidFill>
                <a:latin typeface="Times New Roman"/>
                <a:ea typeface="华文细黑"/>
                <a:cs typeface="Courier New"/>
              </a:rPr>
              <a:t>(Cl</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0.025 0 L</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0.40 </a:t>
            </a:r>
            <a:r>
              <a:rPr lang="en-US" altLang="zh-CN" sz="3200" b="1" kern="100" dirty="0" err="1">
                <a:solidFill>
                  <a:srgbClr val="FF0000"/>
                </a:solidFill>
                <a:latin typeface="Times New Roman"/>
                <a:ea typeface="华文细黑"/>
                <a:cs typeface="Courier New"/>
              </a:rPr>
              <a:t>mol·L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0.010 </a:t>
            </a:r>
            <a:r>
              <a:rPr lang="en-US" altLang="zh-CN" sz="3200" b="1" kern="100" dirty="0" err="1">
                <a:solidFill>
                  <a:srgbClr val="FF0000"/>
                </a:solidFill>
                <a:latin typeface="Times New Roman"/>
                <a:ea typeface="华文细黑"/>
                <a:cs typeface="Courier New"/>
              </a:rPr>
              <a:t>mol</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m</a:t>
            </a:r>
            <a:r>
              <a:rPr lang="en-US" altLang="zh-CN" sz="3200" b="1" kern="100" dirty="0" smtClean="0">
                <a:solidFill>
                  <a:srgbClr val="FF0000"/>
                </a:solidFill>
                <a:latin typeface="Times New Roman"/>
                <a:ea typeface="华文细黑"/>
                <a:cs typeface="Courier New"/>
              </a:rPr>
              <a:t>(Fe</a:t>
            </a:r>
            <a:r>
              <a:rPr lang="en-US" altLang="zh-CN" sz="3200" b="1" kern="100" dirty="0">
                <a:solidFill>
                  <a:srgbClr val="FF0000"/>
                </a:solidFill>
                <a:latin typeface="Times New Roman"/>
                <a:ea typeface="华文细黑"/>
                <a:cs typeface="Courier New"/>
              </a:rPr>
              <a:t>)</a:t>
            </a:r>
            <a:r>
              <a:rPr lang="zh-CN" altLang="zh-CN" sz="3200" b="1" kern="100" dirty="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0</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54 </a:t>
            </a:r>
            <a:r>
              <a:rPr lang="en-US" altLang="zh-CN" sz="3200" b="1" kern="100" dirty="0">
                <a:solidFill>
                  <a:srgbClr val="FF0000"/>
                </a:solidFill>
                <a:latin typeface="Times New Roman"/>
                <a:ea typeface="华文细黑"/>
                <a:cs typeface="Courier New"/>
              </a:rPr>
              <a:t>g</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0.010 mol</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35.5 </a:t>
            </a:r>
            <a:r>
              <a:rPr lang="en-US" altLang="zh-CN" sz="3200" b="1" kern="100" dirty="0" err="1">
                <a:solidFill>
                  <a:srgbClr val="FF0000"/>
                </a:solidFill>
                <a:latin typeface="Times New Roman"/>
                <a:ea typeface="华文细黑"/>
                <a:cs typeface="Courier New"/>
              </a:rPr>
              <a:t>g·mol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0.185 g</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0.185 g/56 </a:t>
            </a:r>
            <a:r>
              <a:rPr lang="en-US" altLang="zh-CN" sz="3200" b="1" kern="100" dirty="0" err="1">
                <a:solidFill>
                  <a:srgbClr val="FF0000"/>
                </a:solidFill>
                <a:latin typeface="Times New Roman"/>
                <a:ea typeface="华文细黑"/>
                <a:cs typeface="Courier New"/>
              </a:rPr>
              <a:t>g·mol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0.003 3 </a:t>
            </a:r>
            <a:r>
              <a:rPr lang="en-US" altLang="zh-CN" sz="3200" b="1" kern="100" dirty="0" err="1">
                <a:solidFill>
                  <a:srgbClr val="FF0000"/>
                </a:solidFill>
                <a:latin typeface="Times New Roman"/>
                <a:ea typeface="华文细黑"/>
                <a:cs typeface="Courier New"/>
              </a:rPr>
              <a:t>mol</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(Fe)</a:t>
            </a:r>
            <a:r>
              <a:rPr lang="en-US" altLang="zh-CN" sz="3200" b="1" kern="100" dirty="0">
                <a:solidFill>
                  <a:srgbClr val="FF0000"/>
                </a:solidFill>
                <a:latin typeface="宋体"/>
                <a:ea typeface="华文细黑"/>
                <a:cs typeface="Times New Roman"/>
              </a:rPr>
              <a:t>∶</a:t>
            </a: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(Cl)</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0.003 3</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0.010</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1</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i="1" kern="100" dirty="0">
                <a:solidFill>
                  <a:srgbClr val="FF0000"/>
                </a:solidFill>
                <a:latin typeface="Times New Roman"/>
                <a:ea typeface="华文细黑"/>
                <a:cs typeface="Courier New"/>
              </a:rPr>
              <a:t>x</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3</a:t>
            </a:r>
            <a:endParaRPr lang="zh-CN" altLang="zh-CN" sz="32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571877"/>
            <a:ext cx="813043" cy="523220"/>
          </a:xfrm>
          <a:prstGeom prst="rect">
            <a:avLst/>
          </a:prstGeom>
        </p:spPr>
        <p:txBody>
          <a:bodyPr wrap="none">
            <a:spAutoFit/>
          </a:bodyPr>
          <a:lstStyle/>
          <a:p>
            <a:r>
              <a:rPr lang="en-US" altLang="zh-CN" sz="2800" b="1" kern="100" dirty="0">
                <a:solidFill>
                  <a:srgbClr val="FF0000"/>
                </a:solidFill>
                <a:latin typeface="Times New Roman"/>
                <a:ea typeface="华文细黑"/>
              </a:rPr>
              <a:t>0.10</a:t>
            </a:r>
            <a:endParaRPr lang="zh-CN" altLang="en-US" sz="2800" b="1" kern="100" dirty="0">
              <a:solidFill>
                <a:srgbClr val="FF0000"/>
              </a:solidFill>
              <a:latin typeface="Times New Roman"/>
              <a:ea typeface="华文细黑"/>
            </a:endParaRPr>
          </a:p>
        </p:txBody>
      </p:sp>
      <p:sp>
        <p:nvSpPr>
          <p:cNvPr id="3" name="矩形 2"/>
          <p:cNvSpPr/>
          <p:nvPr/>
        </p:nvSpPr>
        <p:spPr>
          <a:xfrm>
            <a:off x="3133627" y="223911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盐酸</a:t>
            </a:r>
            <a:endParaRPr lang="zh-CN" altLang="en-US" sz="2800" b="1" kern="100" dirty="0">
              <a:solidFill>
                <a:srgbClr val="FF0000"/>
              </a:solidFill>
              <a:latin typeface="Times New Roman"/>
              <a:ea typeface="华文细黑"/>
            </a:endParaRPr>
          </a:p>
        </p:txBody>
      </p:sp>
      <p:sp>
        <p:nvSpPr>
          <p:cNvPr id="6" name="矩形 5"/>
          <p:cNvSpPr/>
          <p:nvPr/>
        </p:nvSpPr>
        <p:spPr>
          <a:xfrm>
            <a:off x="8347393" y="2241891"/>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氯气</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a:t>
            </a:r>
            <a:r>
              <a:rPr lang="zh-CN" altLang="zh-CN" sz="2800" kern="100" dirty="0" smtClean="0">
                <a:latin typeface="Times New Roman"/>
                <a:ea typeface="华文细黑"/>
                <a:cs typeface="Times New Roman"/>
              </a:rPr>
              <a:t>形式：</a:t>
            </a:r>
            <a:r>
              <a:rPr lang="en-US" altLang="zh-CN" sz="2800" kern="100" dirty="0" smtClean="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7742841"/>
              </p:ext>
            </p:extLst>
          </p:nvPr>
        </p:nvGraphicFramePr>
        <p:xfrm>
          <a:off x="3681654" y="3901675"/>
          <a:ext cx="368300" cy="593725"/>
        </p:xfrm>
        <a:graphic>
          <a:graphicData uri="http://schemas.openxmlformats.org/presentationml/2006/ole">
            <mc:AlternateContent xmlns:mc="http://schemas.openxmlformats.org/markup-compatibility/2006">
              <mc:Choice xmlns:v="urn:schemas-microsoft-com:vml" Requires="v">
                <p:oleObj spid="_x0000_s88246" name="文档" r:id="rId3" imgW="369028" imgH="594381" progId="Word.Document.12">
                  <p:embed/>
                </p:oleObj>
              </mc:Choice>
              <mc:Fallback>
                <p:oleObj name="文档" r:id="rId3" imgW="369028" imgH="594381" progId="Word.Document.12">
                  <p:embed/>
                  <p:pic>
                    <p:nvPicPr>
                      <p:cNvPr id="0" name=""/>
                      <p:cNvPicPr/>
                      <p:nvPr/>
                    </p:nvPicPr>
                    <p:blipFill>
                      <a:blip r:embed="rId4"/>
                      <a:stretch>
                        <a:fillRect/>
                      </a:stretch>
                    </p:blipFill>
                    <p:spPr>
                      <a:xfrm>
                        <a:off x="3681654" y="3901675"/>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6440225"/>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pP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Times New Roman"/>
              </a:rPr>
              <a:t> </a:t>
            </a:r>
            <a:r>
              <a:rPr lang="zh-CN" altLang="en-US" sz="2800" kern="100" dirty="0" smtClean="0">
                <a:latin typeface="Times New Roman"/>
                <a:ea typeface="华文细黑"/>
                <a:cs typeface="Courier New"/>
              </a:rPr>
              <a:t>点燃</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的化学方程式：</a:t>
            </a:r>
            <a:endParaRPr lang="en-US" altLang="zh-CN" sz="2800" kern="100" dirty="0">
              <a:latin typeface="Times New Roman"/>
              <a:ea typeface="华文细黑"/>
              <a:cs typeface="Times New Roman"/>
            </a:endParaRPr>
          </a:p>
          <a:p>
            <a:pPr algn="just">
              <a:lnSpc>
                <a:spcPts val="5500"/>
              </a:lnSpc>
            </a:pP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83887725"/>
              </p:ext>
            </p:extLst>
          </p:nvPr>
        </p:nvGraphicFramePr>
        <p:xfrm>
          <a:off x="405947" y="1509713"/>
          <a:ext cx="3600450" cy="827087"/>
        </p:xfrm>
        <a:graphic>
          <a:graphicData uri="http://schemas.openxmlformats.org/presentationml/2006/ole">
            <mc:AlternateContent xmlns:mc="http://schemas.openxmlformats.org/markup-compatibility/2006">
              <mc:Choice xmlns:v="urn:schemas-microsoft-com:vml" Requires="v">
                <p:oleObj spid="_x0000_s69264" name="文档" r:id="rId3" imgW="3684257" imgH="855727" progId="Word.Document.12">
                  <p:embed/>
                </p:oleObj>
              </mc:Choice>
              <mc:Fallback>
                <p:oleObj name="文档" r:id="rId3" imgW="3684257" imgH="855727" progId="Word.Document.12">
                  <p:embed/>
                  <p:pic>
                    <p:nvPicPr>
                      <p:cNvPr id="0" name=""/>
                      <p:cNvPicPr/>
                      <p:nvPr/>
                    </p:nvPicPr>
                    <p:blipFill>
                      <a:blip r:embed="rId4"/>
                      <a:stretch>
                        <a:fillRect/>
                      </a:stretch>
                    </p:blipFill>
                    <p:spPr>
                      <a:xfrm>
                        <a:off x="405947" y="1509713"/>
                        <a:ext cx="3600450" cy="8270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55327715"/>
              </p:ext>
            </p:extLst>
          </p:nvPr>
        </p:nvGraphicFramePr>
        <p:xfrm>
          <a:off x="393467" y="2217812"/>
          <a:ext cx="3686175" cy="847725"/>
        </p:xfrm>
        <a:graphic>
          <a:graphicData uri="http://schemas.openxmlformats.org/presentationml/2006/ole">
            <mc:AlternateContent xmlns:mc="http://schemas.openxmlformats.org/markup-compatibility/2006">
              <mc:Choice xmlns:v="urn:schemas-microsoft-com:vml" Requires="v">
                <p:oleObj spid="_x0000_s69265" name="文档" r:id="rId5" imgW="3684257" imgH="855727" progId="Word.Document.12">
                  <p:embed/>
                </p:oleObj>
              </mc:Choice>
              <mc:Fallback>
                <p:oleObj name="文档" r:id="rId5" imgW="3684257" imgH="855727" progId="Word.Document.12">
                  <p:embed/>
                  <p:pic>
                    <p:nvPicPr>
                      <p:cNvPr id="0" name=""/>
                      <p:cNvPicPr/>
                      <p:nvPr/>
                    </p:nvPicPr>
                    <p:blipFill>
                      <a:blip r:embed="rId6"/>
                      <a:stretch>
                        <a:fillRect/>
                      </a:stretch>
                    </p:blipFill>
                    <p:spPr>
                      <a:xfrm>
                        <a:off x="393467"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53251395"/>
              </p:ext>
            </p:extLst>
          </p:nvPr>
        </p:nvGraphicFramePr>
        <p:xfrm>
          <a:off x="378953" y="4928989"/>
          <a:ext cx="4953000" cy="1381125"/>
        </p:xfrm>
        <a:graphic>
          <a:graphicData uri="http://schemas.openxmlformats.org/presentationml/2006/ole">
            <mc:AlternateContent xmlns:mc="http://schemas.openxmlformats.org/markup-compatibility/2006">
              <mc:Choice xmlns:v="urn:schemas-microsoft-com:vml" Requires="v">
                <p:oleObj spid="_x0000_s69266" name="文档" r:id="rId7" imgW="4955223" imgH="1378651" progId="Word.Document.12">
                  <p:embed/>
                </p:oleObj>
              </mc:Choice>
              <mc:Fallback>
                <p:oleObj name="文档" r:id="rId7" imgW="4955223" imgH="1378651" progId="Word.Document.12">
                  <p:embed/>
                  <p:pic>
                    <p:nvPicPr>
                      <p:cNvPr id="0" name=""/>
                      <p:cNvPicPr/>
                      <p:nvPr/>
                    </p:nvPicPr>
                    <p:blipFill>
                      <a:blip r:embed="rId8"/>
                      <a:stretch>
                        <a:fillRect/>
                      </a:stretch>
                    </p:blipFill>
                    <p:spPr>
                      <a:xfrm>
                        <a:off x="378953" y="4928989"/>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3" name="组合 2"/>
          <p:cNvGrpSpPr/>
          <p:nvPr/>
        </p:nvGrpSpPr>
        <p:grpSpPr>
          <a:xfrm>
            <a:off x="2926854" y="2328332"/>
            <a:ext cx="3600400" cy="610616"/>
            <a:chOff x="2998862" y="2328332"/>
            <a:chExt cx="3600400" cy="610616"/>
          </a:xfrm>
        </p:grpSpPr>
        <p:sp>
          <p:nvSpPr>
            <p:cNvPr id="7" name="矩形 6"/>
            <p:cNvSpPr/>
            <p:nvPr/>
          </p:nvSpPr>
          <p:spPr>
            <a:xfrm>
              <a:off x="2998862" y="2328332"/>
              <a:ext cx="3600400" cy="610616"/>
            </a:xfrm>
            <a:prstGeom prst="rect">
              <a:avLst/>
            </a:prstGeom>
          </p:spPr>
          <p:txBody>
            <a:bodyPr wrap="square">
              <a:spAutoFit/>
            </a:bodyPr>
            <a:lstStyle/>
            <a:p>
              <a:pPr algn="ctr">
                <a:lnSpc>
                  <a:spcPts val="4500"/>
                </a:lnSpc>
                <a:spcAft>
                  <a:spcPts val="0"/>
                </a:spcAft>
              </a:pPr>
              <a:r>
                <a:rPr lang="en-US" altLang="zh-CN" sz="3000" b="1" kern="100" dirty="0">
                  <a:solidFill>
                    <a:srgbClr val="FF0000"/>
                  </a:solidFill>
                  <a:latin typeface="Times New Roman"/>
                  <a:ea typeface="华文细黑"/>
                  <a:cs typeface="Times New Roman"/>
                </a:rPr>
                <a:t>2</a:t>
              </a:r>
              <a:r>
                <a:rPr lang="en-US" altLang="zh-CN" sz="3000" b="1" kern="100" dirty="0" smtClean="0">
                  <a:solidFill>
                    <a:srgbClr val="FF0000"/>
                  </a:solidFill>
                  <a:latin typeface="Times New Roman"/>
                  <a:ea typeface="华文细黑"/>
                  <a:cs typeface="Courier New"/>
                </a:rPr>
                <a:t>Cu</a:t>
              </a:r>
              <a:r>
                <a:rPr lang="zh-CN" altLang="zh-CN" sz="3000" b="1" kern="100" dirty="0" smtClean="0">
                  <a:solidFill>
                    <a:srgbClr val="FF0000"/>
                  </a:solidFill>
                  <a:latin typeface="Times New Roman"/>
                  <a:ea typeface="华文细黑"/>
                  <a:cs typeface="Times New Roman"/>
                </a:rPr>
                <a:t>＋</a:t>
              </a:r>
              <a:r>
                <a:rPr lang="en-US" altLang="zh-CN" sz="3000" b="1" kern="100" dirty="0" smtClean="0">
                  <a:solidFill>
                    <a:srgbClr val="FF0000"/>
                  </a:solidFill>
                  <a:latin typeface="Times New Roman"/>
                  <a:ea typeface="华文细黑"/>
                  <a:cs typeface="Courier New"/>
                </a:rPr>
                <a:t>S </a:t>
              </a:r>
              <a:r>
                <a:rPr lang="en-US" altLang="zh-CN" sz="3000" b="1" kern="100" spc="-80" dirty="0" smtClean="0">
                  <a:solidFill>
                    <a:srgbClr val="FF0000"/>
                  </a:solidFill>
                  <a:latin typeface="Times New Roman"/>
                  <a:ea typeface="华文细黑"/>
                  <a:cs typeface="Courier New"/>
                </a:rPr>
                <a:t>==</a:t>
              </a:r>
              <a:r>
                <a:rPr lang="en-US" altLang="zh-CN" sz="3000" b="1" kern="100" dirty="0" smtClean="0">
                  <a:solidFill>
                    <a:srgbClr val="FF0000"/>
                  </a:solidFill>
                  <a:latin typeface="Times New Roman"/>
                  <a:ea typeface="华文细黑"/>
                  <a:cs typeface="Courier New"/>
                </a:rPr>
                <a:t>= Cu</a:t>
              </a:r>
              <a:r>
                <a:rPr lang="en-US" altLang="zh-CN" sz="3000" b="1" kern="100" baseline="-25000" dirty="0" smtClean="0">
                  <a:solidFill>
                    <a:srgbClr val="FF0000"/>
                  </a:solidFill>
                  <a:latin typeface="Times New Roman"/>
                  <a:ea typeface="华文细黑"/>
                  <a:cs typeface="Courier New"/>
                </a:rPr>
                <a:t>2</a:t>
              </a:r>
              <a:r>
                <a:rPr lang="en-US" altLang="zh-CN" sz="3000" b="1" kern="100" dirty="0" smtClean="0">
                  <a:solidFill>
                    <a:srgbClr val="FF0000"/>
                  </a:solidFill>
                  <a:latin typeface="Times New Roman"/>
                  <a:ea typeface="华文细黑"/>
                  <a:cs typeface="Courier New"/>
                </a:rPr>
                <a:t>S</a:t>
              </a:r>
              <a:endParaRPr lang="zh-CN" altLang="zh-CN" sz="3000" b="1" kern="100" dirty="0">
                <a:solidFill>
                  <a:srgbClr val="FF0000"/>
                </a:solidFill>
                <a:latin typeface="宋体"/>
                <a:cs typeface="Courier New"/>
              </a:endParaRPr>
            </a:p>
          </p:txBody>
        </p:sp>
        <p:sp>
          <p:nvSpPr>
            <p:cNvPr id="2" name="等腰三角形 1"/>
            <p:cNvSpPr/>
            <p:nvPr/>
          </p:nvSpPr>
          <p:spPr>
            <a:xfrm>
              <a:off x="4885022" y="2374834"/>
              <a:ext cx="288032" cy="20537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339696" y="2371740"/>
            <a:ext cx="5961888" cy="1015663"/>
          </a:xfrm>
          <a:prstGeom prst="rect">
            <a:avLst/>
          </a:prstGeom>
          <a:noFill/>
        </p:spPr>
        <p:txBody>
          <a:bodyPr wrap="none" rtlCol="0">
            <a:spAutoFit/>
          </a:bodyPr>
          <a:lstStyle/>
          <a:p>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en-US" sz="3000" b="1" dirty="0" smtClean="0">
                <a:solidFill>
                  <a:srgbClr val="FF0000"/>
                </a:solidFill>
                <a:latin typeface="Times New Roman" panose="02020603050405020304" pitchFamily="18" charset="0"/>
                <a:cs typeface="Times New Roman" panose="02020603050405020304" pitchFamily="18" charset="0"/>
              </a:rPr>
              <a:t>单质氧化性不强，</a:t>
            </a:r>
            <a:r>
              <a:rPr lang="zh-CN" altLang="en-US" sz="3000" b="1" dirty="0">
                <a:solidFill>
                  <a:srgbClr val="FF0000"/>
                </a:solidFill>
                <a:latin typeface="Times New Roman" panose="02020603050405020304" pitchFamily="18" charset="0"/>
                <a:cs typeface="Times New Roman" panose="02020603050405020304" pitchFamily="18" charset="0"/>
              </a:rPr>
              <a:t>只能</a:t>
            </a:r>
            <a:r>
              <a:rPr lang="zh-CN" altLang="en-US" sz="3000" b="1" dirty="0" smtClean="0">
                <a:solidFill>
                  <a:srgbClr val="FF0000"/>
                </a:solidFill>
                <a:latin typeface="Times New Roman" panose="02020603050405020304" pitchFamily="18" charset="0"/>
                <a:cs typeface="Times New Roman" panose="02020603050405020304" pitchFamily="18" charset="0"/>
              </a:rPr>
              <a:t>生成</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en-US" sz="3000" b="1" dirty="0" smtClean="0">
                <a:solidFill>
                  <a:srgbClr val="FF0000"/>
                </a:solidFill>
                <a:latin typeface="Times New Roman" panose="02020603050405020304" pitchFamily="18" charset="0"/>
                <a:cs typeface="Times New Roman" panose="02020603050405020304" pitchFamily="18" charset="0"/>
              </a:rPr>
              <a:t>亚金属盐</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295006" y="1629594"/>
            <a:ext cx="4645824" cy="553998"/>
          </a:xfrm>
          <a:prstGeom prst="rect">
            <a:avLst/>
          </a:prstGeom>
          <a:noFill/>
        </p:spPr>
        <p:txBody>
          <a:bodyPr wrap="none" rtlCol="0">
            <a:spAutoFit/>
          </a:bodyPr>
          <a:lstStyle/>
          <a:p>
            <a:r>
              <a:rPr lang="zh-CN" altLang="en-US" sz="3000" b="1" dirty="0" smtClean="0">
                <a:solidFill>
                  <a:srgbClr val="FF0000"/>
                </a:solidFill>
                <a:latin typeface="Times New Roman" panose="02020603050405020304" pitchFamily="18" charset="0"/>
                <a:cs typeface="Times New Roman" panose="02020603050405020304" pitchFamily="18" charset="0"/>
              </a:rPr>
              <a:t>一步到位，不会生成</a:t>
            </a:r>
            <a:r>
              <a:rPr lang="en-US" altLang="zh-CN" sz="3000" b="1" dirty="0" smtClean="0">
                <a:solidFill>
                  <a:srgbClr val="FF0000"/>
                </a:solidFill>
                <a:latin typeface="Times New Roman" panose="02020603050405020304" pitchFamily="18" charset="0"/>
                <a:cs typeface="Times New Roman" panose="02020603050405020304" pitchFamily="18" charset="0"/>
              </a:rPr>
              <a:t>FeCl</a:t>
            </a:r>
            <a:r>
              <a:rPr lang="en-US" altLang="zh-CN" sz="30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992" y="3573810"/>
            <a:ext cx="4176464" cy="744542"/>
            <a:chOff x="46534" y="3588324"/>
            <a:chExt cx="4176464" cy="744542"/>
          </a:xfrm>
        </p:grpSpPr>
        <p:sp>
          <p:nvSpPr>
            <p:cNvPr id="15" name="矩形 14"/>
            <p:cNvSpPr/>
            <p:nvPr/>
          </p:nvSpPr>
          <p:spPr>
            <a:xfrm>
              <a:off x="46534" y="3717826"/>
              <a:ext cx="4176464" cy="615040"/>
            </a:xfrm>
            <a:prstGeom prst="rect">
              <a:avLst/>
            </a:prstGeom>
          </p:spPr>
          <p:txBody>
            <a:bodyPr wrap="square">
              <a:spAutoFit/>
            </a:bodyPr>
            <a:lstStyle/>
            <a:p>
              <a:pPr algn="ctr">
                <a:lnSpc>
                  <a:spcPts val="4500"/>
                </a:lnSpc>
                <a:spcAft>
                  <a:spcPts val="0"/>
                </a:spcAft>
              </a:pPr>
              <a:r>
                <a:rPr lang="en-US" altLang="zh-CN" sz="3000" b="1" kern="100" dirty="0" smtClean="0">
                  <a:solidFill>
                    <a:srgbClr val="0000FF"/>
                  </a:solidFill>
                  <a:latin typeface="Times New Roman"/>
                  <a:ea typeface="华文细黑"/>
                  <a:cs typeface="Times New Roman"/>
                </a:rPr>
                <a:t>3Fe</a:t>
              </a:r>
              <a:r>
                <a:rPr lang="zh-CN" altLang="zh-CN" sz="3000" b="1" kern="100" dirty="0" smtClean="0">
                  <a:solidFill>
                    <a:srgbClr val="0000FF"/>
                  </a:solidFill>
                  <a:latin typeface="Times New Roman"/>
                  <a:ea typeface="华文细黑"/>
                  <a:cs typeface="Times New Roman"/>
                </a:rPr>
                <a:t>＋</a:t>
              </a:r>
              <a:r>
                <a:rPr lang="en-US" altLang="zh-CN" sz="3000" b="1" kern="100" dirty="0" smtClean="0">
                  <a:solidFill>
                    <a:srgbClr val="0000FF"/>
                  </a:solidFill>
                  <a:latin typeface="Times New Roman"/>
                  <a:ea typeface="华文细黑"/>
                  <a:cs typeface="Times New Roman"/>
                </a:rPr>
                <a:t>2</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2</a:t>
              </a:r>
              <a:r>
                <a:rPr lang="en-US" altLang="zh-CN" sz="3000" b="1" kern="100" dirty="0" smtClean="0">
                  <a:solidFill>
                    <a:srgbClr val="0000FF"/>
                  </a:solidFill>
                  <a:latin typeface="Times New Roman"/>
                  <a:ea typeface="华文细黑"/>
                  <a:cs typeface="Courier New"/>
                </a:rPr>
                <a:t> </a:t>
              </a:r>
              <a:r>
                <a:rPr lang="en-US" altLang="zh-CN" sz="3000" b="1" kern="100" spc="-80" dirty="0" smtClean="0">
                  <a:solidFill>
                    <a:srgbClr val="0000FF"/>
                  </a:solidFill>
                  <a:latin typeface="Times New Roman"/>
                  <a:ea typeface="华文细黑"/>
                  <a:cs typeface="Courier New"/>
                </a:rPr>
                <a:t>==</a:t>
              </a:r>
              <a:r>
                <a:rPr lang="en-US" altLang="zh-CN" sz="3000" b="1" kern="100" dirty="0" smtClean="0">
                  <a:solidFill>
                    <a:srgbClr val="0000FF"/>
                  </a:solidFill>
                  <a:latin typeface="Times New Roman"/>
                  <a:ea typeface="华文细黑"/>
                  <a:cs typeface="Courier New"/>
                </a:rPr>
                <a:t>= Fe</a:t>
              </a:r>
              <a:r>
                <a:rPr lang="en-US" altLang="zh-CN" sz="3000" b="1" kern="100" baseline="-25000" dirty="0" smtClean="0">
                  <a:solidFill>
                    <a:srgbClr val="0000FF"/>
                  </a:solidFill>
                  <a:latin typeface="Times New Roman"/>
                  <a:ea typeface="华文细黑"/>
                  <a:cs typeface="Courier New"/>
                </a:rPr>
                <a:t>3</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4</a:t>
              </a:r>
              <a:endParaRPr lang="zh-CN" altLang="zh-CN" sz="3000" b="1" kern="100" baseline="-25000" dirty="0">
                <a:solidFill>
                  <a:srgbClr val="0000FF"/>
                </a:solidFill>
                <a:latin typeface="宋体"/>
                <a:cs typeface="Courier New"/>
              </a:endParaRPr>
            </a:p>
          </p:txBody>
        </p:sp>
        <p:sp>
          <p:nvSpPr>
            <p:cNvPr id="5" name="TextBox 4"/>
            <p:cNvSpPr txBox="1"/>
            <p:nvPr/>
          </p:nvSpPr>
          <p:spPr>
            <a:xfrm>
              <a:off x="2034292" y="3588324"/>
              <a:ext cx="800219" cy="461665"/>
            </a:xfrm>
            <a:prstGeom prst="rect">
              <a:avLst/>
            </a:prstGeom>
            <a:noFill/>
          </p:spPr>
          <p:txBody>
            <a:bodyPr wrap="none" rtlCol="0">
              <a:spAutoFit/>
            </a:bodyPr>
            <a:lstStyle/>
            <a:p>
              <a:r>
                <a:rPr lang="zh-CN" altLang="en-US" b="1" dirty="0">
                  <a:solidFill>
                    <a:srgbClr val="0000FF"/>
                  </a:solidFill>
                </a:rPr>
                <a:t>点燃</a:t>
              </a:r>
            </a:p>
          </p:txBody>
        </p:sp>
      </p:gr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9329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a:t>
            </a:r>
            <a:r>
              <a:rPr lang="zh-CN" altLang="zh-CN" sz="2800" b="1" kern="100" dirty="0">
                <a:solidFill>
                  <a:srgbClr val="0000FF"/>
                </a:solidFill>
                <a:latin typeface="Times New Roman"/>
                <a:ea typeface="华文细黑"/>
                <a:cs typeface="Times New Roman"/>
              </a:rPr>
              <a:t>过量</a:t>
            </a:r>
            <a:r>
              <a:rPr lang="zh-CN" altLang="zh-CN" sz="2800" kern="100" dirty="0">
                <a:latin typeface="Times New Roman"/>
                <a:ea typeface="华文细黑"/>
                <a:cs typeface="Times New Roman"/>
              </a:rPr>
              <a:t>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4976" name="文档" r:id="rId8" imgW="1188089" imgH="809309" progId="Word.Document.12">
                  <p:embed/>
                </p:oleObj>
              </mc:Choice>
              <mc:Fallback>
                <p:oleObj name="文档" r:id="rId8" imgW="1188089" imgH="809309" progId="Word.Document.12">
                  <p:embed/>
                  <p:pic>
                    <p:nvPicPr>
                      <p:cNvPr id="0" name=""/>
                      <p:cNvPicPr/>
                      <p:nvPr/>
                    </p:nvPicPr>
                    <p:blipFill>
                      <a:blip r:embed="rId9"/>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4977" name="文档" r:id="rId10" imgW="1188089" imgH="809669" progId="Word.Document.12">
                  <p:embed/>
                </p:oleObj>
              </mc:Choice>
              <mc:Fallback>
                <p:oleObj name="文档" r:id="rId10" imgW="1188089" imgH="809669" progId="Word.Document.12">
                  <p:embed/>
                  <p:pic>
                    <p:nvPicPr>
                      <p:cNvPr id="0" name=""/>
                      <p:cNvPicPr/>
                      <p:nvPr/>
                    </p:nvPicPr>
                    <p:blipFill>
                      <a:blip r:embed="rId11"/>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397752" y="765498"/>
            <a:ext cx="526106" cy="707886"/>
          </a:xfrm>
          <a:prstGeom prst="rect">
            <a:avLst/>
          </a:prstGeom>
        </p:spPr>
        <p:txBody>
          <a:bodyPr wrap="none">
            <a:spAutoFit/>
          </a:bodyPr>
          <a:lstStyle/>
          <a:p>
            <a:r>
              <a:rPr lang="en-US" altLang="zh-CN" sz="4000" b="1" kern="100" dirty="0" smtClean="0">
                <a:solidFill>
                  <a:srgbClr val="FF0000"/>
                </a:solidFill>
                <a:latin typeface="Times New Roman"/>
                <a:ea typeface="华文细黑"/>
              </a:rPr>
              <a:t>B</a:t>
            </a:r>
            <a:endParaRPr lang="zh-CN" altLang="en-US" sz="4000" b="1" kern="100" dirty="0">
              <a:solidFill>
                <a:srgbClr val="FF0000"/>
              </a:solidFill>
              <a:latin typeface="Times New Roman"/>
              <a:ea typeface="华文细黑"/>
            </a:endParaRP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a:t>
            </a:r>
            <a:r>
              <a:rPr lang="zh-CN" altLang="zh-CN" sz="2800" b="1" kern="100" dirty="0">
                <a:solidFill>
                  <a:srgbClr val="FF0000"/>
                </a:solidFill>
                <a:latin typeface="Times New Roman"/>
                <a:ea typeface="华文细黑"/>
                <a:cs typeface="Times New Roman"/>
              </a:rPr>
              <a:t>稀</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50723397"/>
              </p:ext>
            </p:extLst>
          </p:nvPr>
        </p:nvGraphicFramePr>
        <p:xfrm>
          <a:off x="4453536" y="4075863"/>
          <a:ext cx="520700" cy="593725"/>
        </p:xfrm>
        <a:graphic>
          <a:graphicData uri="http://schemas.openxmlformats.org/presentationml/2006/ole">
            <mc:AlternateContent xmlns:mc="http://schemas.openxmlformats.org/markup-compatibility/2006">
              <mc:Choice xmlns:v="urn:schemas-microsoft-com:vml" Requires="v">
                <p:oleObj spid="_x0000_s90476" name="文档" r:id="rId3" imgW="521319" imgH="594381" progId="Word.Document.12">
                  <p:embed/>
                </p:oleObj>
              </mc:Choice>
              <mc:Fallback>
                <p:oleObj name="文档" r:id="rId3" imgW="521319" imgH="594381" progId="Word.Document.12">
                  <p:embed/>
                  <p:pic>
                    <p:nvPicPr>
                      <p:cNvPr id="0" name=""/>
                      <p:cNvPicPr/>
                      <p:nvPr/>
                    </p:nvPicPr>
                    <p:blipFill>
                      <a:blip r:embed="rId4"/>
                      <a:stretch>
                        <a:fillRect/>
                      </a:stretch>
                    </p:blipFill>
                    <p:spPr>
                      <a:xfrm>
                        <a:off x="4453536"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56726564"/>
              </p:ext>
            </p:extLst>
          </p:nvPr>
        </p:nvGraphicFramePr>
        <p:xfrm>
          <a:off x="5001946" y="4708277"/>
          <a:ext cx="330200" cy="593725"/>
        </p:xfrm>
        <a:graphic>
          <a:graphicData uri="http://schemas.openxmlformats.org/presentationml/2006/ole">
            <mc:AlternateContent xmlns:mc="http://schemas.openxmlformats.org/markup-compatibility/2006">
              <mc:Choice xmlns:v="urn:schemas-microsoft-com:vml" Requires="v">
                <p:oleObj spid="_x0000_s90477" name="文档" r:id="rId5" imgW="330865" imgH="594381" progId="Word.Document.12">
                  <p:embed/>
                </p:oleObj>
              </mc:Choice>
              <mc:Fallback>
                <p:oleObj name="文档" r:id="rId5" imgW="330865" imgH="594381" progId="Word.Document.12">
                  <p:embed/>
                  <p:pic>
                    <p:nvPicPr>
                      <p:cNvPr id="0" name=""/>
                      <p:cNvPicPr/>
                      <p:nvPr/>
                    </p:nvPicPr>
                    <p:blipFill>
                      <a:blip r:embed="rId6"/>
                      <a:stretch>
                        <a:fillRect/>
                      </a:stretch>
                    </p:blipFill>
                    <p:spPr>
                      <a:xfrm>
                        <a:off x="5001946" y="4708277"/>
                        <a:ext cx="330200" cy="593725"/>
                      </a:xfrm>
                      <a:prstGeom prst="rect">
                        <a:avLst/>
                      </a:prstGeom>
                    </p:spPr>
                  </p:pic>
                </p:oleObj>
              </mc:Fallback>
            </mc:AlternateContent>
          </a:graphicData>
        </a:graphic>
      </p:graphicFrame>
      <p:sp>
        <p:nvSpPr>
          <p:cNvPr id="6" name="矩形 5"/>
          <p:cNvSpPr/>
          <p:nvPr/>
        </p:nvSpPr>
        <p:spPr>
          <a:xfrm>
            <a:off x="9551590" y="83750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5"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8"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9"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0"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1"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278789"/>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25463483"/>
              </p:ext>
            </p:extLst>
          </p:nvPr>
        </p:nvGraphicFramePr>
        <p:xfrm>
          <a:off x="356319" y="4797946"/>
          <a:ext cx="6530975" cy="895350"/>
        </p:xfrm>
        <a:graphic>
          <a:graphicData uri="http://schemas.openxmlformats.org/presentationml/2006/ole">
            <mc:AlternateContent xmlns:mc="http://schemas.openxmlformats.org/markup-compatibility/2006">
              <mc:Choice xmlns:v="urn:schemas-microsoft-com:vml" Requires="v">
                <p:oleObj spid="_x0000_s93366" name="文档" r:id="rId4" imgW="6544686" imgH="893781" progId="Word.Document.12">
                  <p:embed/>
                </p:oleObj>
              </mc:Choice>
              <mc:Fallback>
                <p:oleObj name="文档" r:id="rId4" imgW="6544686" imgH="893781" progId="Word.Document.12">
                  <p:embed/>
                  <p:pic>
                    <p:nvPicPr>
                      <p:cNvPr id="0" name=""/>
                      <p:cNvPicPr/>
                      <p:nvPr/>
                    </p:nvPicPr>
                    <p:blipFill>
                      <a:blip r:embed="rId5"/>
                      <a:stretch>
                        <a:fillRect/>
                      </a:stretch>
                    </p:blipFill>
                    <p:spPr>
                      <a:xfrm>
                        <a:off x="356319" y="4797946"/>
                        <a:ext cx="6530975" cy="895350"/>
                      </a:xfrm>
                      <a:prstGeom prst="rect">
                        <a:avLst/>
                      </a:prstGeom>
                    </p:spPr>
                  </p:pic>
                </p:oleObj>
              </mc:Fallback>
            </mc:AlternateContent>
          </a:graphicData>
        </a:graphic>
      </p:graphicFrame>
      <p:sp>
        <p:nvSpPr>
          <p:cNvPr id="15" name="Rectangle 21">
            <a:hlinkClick r:id="rId6"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7"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0"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1"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1054646" y="74980"/>
            <a:ext cx="7449872" cy="660758"/>
          </a:xfrm>
          <a:prstGeom prst="rect">
            <a:avLst/>
          </a:prstGeom>
        </p:spPr>
        <p:txBody>
          <a:bodyPr wrap="square">
            <a:spAutoFit/>
          </a:bodyPr>
          <a:lstStyle/>
          <a:p>
            <a:pPr>
              <a:lnSpc>
                <a:spcPct val="150000"/>
              </a:lnSpc>
            </a:pPr>
            <a:r>
              <a:rPr lang="en-US" altLang="zh-CN" sz="2800" b="1" kern="100" dirty="0">
                <a:solidFill>
                  <a:srgbClr val="FF0000"/>
                </a:solidFill>
                <a:latin typeface="Times New Roman"/>
                <a:ea typeface="华文细黑"/>
              </a:rPr>
              <a:t>4Fe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10HNO</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=4Fe(NO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Times New Roman"/>
                <a:ea typeface="华文细黑"/>
              </a:rPr>
              <a:t>)</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4</a:t>
            </a:r>
            <a:r>
              <a:rPr lang="en-US" altLang="zh-CN" sz="2800" b="1" kern="100" dirty="0">
                <a:solidFill>
                  <a:srgbClr val="FF0000"/>
                </a:solidFill>
                <a:latin typeface="Times New Roman"/>
                <a:ea typeface="华文细黑"/>
              </a:rPr>
              <a:t>NO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 name="TextBox 1"/>
          <p:cNvSpPr txBox="1"/>
          <p:nvPr/>
        </p:nvSpPr>
        <p:spPr>
          <a:xfrm>
            <a:off x="1229257" y="2495431"/>
            <a:ext cx="671979"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Fe</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84876" y="2133650"/>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4049954" y="2052931"/>
            <a:ext cx="623889"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887308" y="2061642"/>
            <a:ext cx="526106"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648491" y="1735871"/>
            <a:ext cx="623889"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+5</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3372836" y="1327048"/>
            <a:ext cx="3268844" cy="584775"/>
          </a:xfrm>
          <a:prstGeom prst="rect">
            <a:avLst/>
          </a:prstGeom>
          <a:noFill/>
        </p:spPr>
        <p:txBody>
          <a:bodyPr wrap="none" rtlCol="0">
            <a:spAutoFit/>
          </a:bodyPr>
          <a:lstStyle/>
          <a:p>
            <a:r>
              <a:rPr lang="zh-CN" altLang="en-US" sz="3200" b="1" dirty="0" smtClean="0">
                <a:solidFill>
                  <a:srgbClr val="FF0000"/>
                </a:solidFill>
                <a:latin typeface="Times New Roman" panose="02020603050405020304" pitchFamily="18" charset="0"/>
                <a:cs typeface="Times New Roman" panose="02020603050405020304" pitchFamily="18" charset="0"/>
              </a:rPr>
              <a:t>无</a:t>
            </a:r>
            <a:r>
              <a:rPr lang="en-US" altLang="zh-CN" sz="3200" b="1" dirty="0" smtClean="0">
                <a:solidFill>
                  <a:srgbClr val="FF0000"/>
                </a:solidFill>
                <a:latin typeface="Times New Roman" panose="02020603050405020304" pitchFamily="18" charset="0"/>
                <a:cs typeface="Times New Roman" panose="02020603050405020304" pitchFamily="18" charset="0"/>
              </a:rPr>
              <a:t>NO</a:t>
            </a:r>
            <a:r>
              <a:rPr lang="zh-CN" altLang="en-US" sz="3200" b="1" dirty="0" smtClean="0">
                <a:solidFill>
                  <a:srgbClr val="FF0000"/>
                </a:solidFill>
                <a:latin typeface="Times New Roman" panose="02020603050405020304" pitchFamily="18" charset="0"/>
                <a:cs typeface="Times New Roman" panose="02020603050405020304" pitchFamily="18" charset="0"/>
              </a:rPr>
              <a:t>或</a:t>
            </a:r>
            <a:r>
              <a:rPr lang="en-US" altLang="zh-CN" sz="3200" b="1" dirty="0" smtClean="0">
                <a:solidFill>
                  <a:srgbClr val="FF0000"/>
                </a:solidFill>
                <a:latin typeface="Times New Roman" panose="02020603050405020304" pitchFamily="18" charset="0"/>
                <a:cs typeface="Times New Roman" panose="02020603050405020304" pitchFamily="18" charset="0"/>
              </a:rPr>
              <a:t>NO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生成</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638158" y="3962878"/>
            <a:ext cx="9403536"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硝酸在浓度很稀的条件下，还原产物可以是更低价的</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4" grpId="0"/>
      <p:bldP spid="21" grpId="0"/>
      <p:bldP spid="22" grpId="0"/>
      <p:bldP spid="23" grpId="0"/>
      <p:bldP spid="24" grpId="0"/>
      <p:bldP spid="2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142879" y="2324348"/>
            <a:ext cx="7449872" cy="660758"/>
          </a:xfrm>
          <a:prstGeom prst="rect">
            <a:avLst/>
          </a:prstGeom>
        </p:spPr>
        <p:txBody>
          <a:bodyPr wrap="square">
            <a:spAutoFit/>
          </a:bodyPr>
          <a:lstStyle/>
          <a:p>
            <a:pPr>
              <a:lnSpc>
                <a:spcPct val="150000"/>
              </a:lnSpc>
            </a:pPr>
            <a:r>
              <a:rPr lang="en-US" altLang="zh-CN" sz="2800" b="1" kern="100" dirty="0">
                <a:solidFill>
                  <a:srgbClr val="FF0000"/>
                </a:solidFill>
                <a:latin typeface="Times New Roman"/>
                <a:ea typeface="华文细黑"/>
              </a:rPr>
              <a:t>4Fe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10HNO</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=4Fe(NO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Times New Roman"/>
                <a:ea typeface="华文细黑"/>
              </a:rPr>
              <a:t>)</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4</a:t>
            </a:r>
            <a:r>
              <a:rPr lang="en-US" altLang="zh-CN" sz="2800" b="1" kern="100" dirty="0">
                <a:solidFill>
                  <a:srgbClr val="FF0000"/>
                </a:solidFill>
                <a:latin typeface="Times New Roman"/>
                <a:ea typeface="华文细黑"/>
              </a:rPr>
              <a:t>NO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过量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少量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514777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698" name="文档" r:id="rId3" imgW="8549251" imgH="933313" progId="Word.Document.12">
                  <p:embed/>
                </p:oleObj>
              </mc:Choice>
              <mc:Fallback>
                <p:oleObj name="文档" r:id="rId3" imgW="8549251" imgH="933313" progId="Word.Document.12">
                  <p:embed/>
                  <p:pic>
                    <p:nvPicPr>
                      <p:cNvPr id="0" name=""/>
                      <p:cNvPicPr/>
                      <p:nvPr/>
                    </p:nvPicPr>
                    <p:blipFill>
                      <a:blip r:embed="rId4"/>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201229"/>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699" name="文档" r:id="rId5" imgW="8549251" imgH="933313" progId="Word.Document.12">
                  <p:embed/>
                </p:oleObj>
              </mc:Choice>
              <mc:Fallback>
                <p:oleObj name="文档" r:id="rId5" imgW="8549251" imgH="933313" progId="Word.Document.12">
                  <p:embed/>
                  <p:pic>
                    <p:nvPicPr>
                      <p:cNvPr id="0" name=""/>
                      <p:cNvPicPr/>
                      <p:nvPr/>
                    </p:nvPicPr>
                    <p:blipFill>
                      <a:blip r:embed="rId6"/>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388699" y="4605466"/>
            <a:ext cx="3350917" cy="523220"/>
          </a:xfrm>
          <a:prstGeom prst="rect">
            <a:avLst/>
          </a:prstGeom>
        </p:spPr>
        <p:txBody>
          <a:bodyPr wrap="none">
            <a:spAutoFit/>
          </a:bodyPr>
          <a:lstStyle/>
          <a:p>
            <a:r>
              <a:rPr lang="en-US" altLang="zh-CN" sz="2800" b="1" kern="100" dirty="0">
                <a:solidFill>
                  <a:srgbClr val="0000FF"/>
                </a:solidFill>
                <a:latin typeface="Times New Roman"/>
                <a:ea typeface="华文细黑"/>
              </a:rPr>
              <a:t>Fe</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=3Fe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4583038" y="2448687"/>
            <a:ext cx="3744416" cy="669414"/>
          </a:xfrm>
          <a:prstGeom prst="rect">
            <a:avLst/>
          </a:prstGeom>
        </p:spPr>
        <p:txBody>
          <a:bodyPr wrap="square">
            <a:spAutoFit/>
          </a:bodyPr>
          <a:lstStyle/>
          <a:p>
            <a:pPr>
              <a:lnSpc>
                <a:spcPts val="4500"/>
              </a:lnSpc>
              <a:spcAft>
                <a:spcPts val="0"/>
              </a:spcAft>
            </a:pPr>
            <a:r>
              <a:rPr lang="en-US" altLang="zh-CN" sz="3200" b="1" kern="100" dirty="0" smtClean="0">
                <a:solidFill>
                  <a:srgbClr val="FF0000"/>
                </a:solidFill>
                <a:latin typeface="Times New Roman"/>
                <a:ea typeface="华文细黑"/>
                <a:cs typeface="Courier New"/>
              </a:rPr>
              <a:t>Fe</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2Fe</a:t>
            </a:r>
            <a:r>
              <a:rPr lang="en-US" altLang="zh-CN" sz="3200" b="1" kern="100" baseline="30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Courier New"/>
              </a:rPr>
              <a:t> </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 3Fe</a:t>
            </a:r>
            <a:r>
              <a:rPr lang="en-US" altLang="zh-CN" sz="3200" b="1" kern="100" baseline="30000" dirty="0" smtClean="0">
                <a:solidFill>
                  <a:srgbClr val="FF0000"/>
                </a:solidFill>
                <a:latin typeface="Times New Roman"/>
                <a:ea typeface="华文细黑"/>
                <a:cs typeface="Courier New"/>
              </a:rPr>
              <a:t>2+</a:t>
            </a:r>
            <a:endParaRPr lang="zh-CN" altLang="zh-CN" sz="3200" b="1" kern="100" baseline="30000" dirty="0">
              <a:solidFill>
                <a:srgbClr val="FF0000"/>
              </a:solidFill>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b="1" kern="100" dirty="0">
                <a:solidFill>
                  <a:srgbClr val="FF0000"/>
                </a:solidFill>
                <a:latin typeface="Times New Roman"/>
                <a:ea typeface="华文细黑"/>
              </a:rPr>
              <a:t>氮氧化物排放</a:t>
            </a:r>
            <a:r>
              <a:rPr lang="zh-CN" altLang="zh-CN" sz="2800" b="1" kern="100" dirty="0" smtClean="0">
                <a:solidFill>
                  <a:srgbClr val="FF0000"/>
                </a:solidFill>
                <a:latin typeface="Times New Roman"/>
                <a:ea typeface="华文细黑"/>
              </a:rPr>
              <a:t>少</a:t>
            </a:r>
            <a:endParaRPr lang="zh-CN" altLang="en-US" sz="2800" b="1" kern="100" dirty="0">
              <a:solidFill>
                <a:srgbClr val="FF0000"/>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或污染少</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水解生成的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胶体粒子能吸附水中</a:t>
            </a:r>
            <a:r>
              <a:rPr lang="zh-CN" altLang="zh-CN" sz="2800" b="1" kern="100" dirty="0" smtClean="0">
                <a:solidFill>
                  <a:srgbClr val="FF0000"/>
                </a:solidFill>
                <a:latin typeface="Times New Roman"/>
                <a:ea typeface="华文细黑"/>
                <a:cs typeface="Times New Roman"/>
              </a:rPr>
              <a:t>的</a:t>
            </a:r>
            <a:endParaRPr lang="zh-CN" altLang="en-US" sz="2800" b="1" dirty="0">
              <a:solidFill>
                <a:srgbClr val="FF0000"/>
              </a:solidFill>
            </a:endParaRPr>
          </a:p>
        </p:txBody>
      </p:sp>
      <p:sp>
        <p:nvSpPr>
          <p:cNvPr id="7" name="矩形 6"/>
          <p:cNvSpPr/>
          <p:nvPr/>
        </p:nvSpPr>
        <p:spPr>
          <a:xfrm>
            <a:off x="262558" y="2884220"/>
            <a:ext cx="1620957" cy="738664"/>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rPr>
              <a:t>悬浮杂质</a:t>
            </a:r>
            <a:endParaRPr lang="zh-CN" altLang="en-US" sz="2800" b="1" kern="100" dirty="0">
              <a:solidFill>
                <a:srgbClr val="FF0000"/>
              </a:solidFill>
              <a:latin typeface="Times New Roman"/>
              <a:ea typeface="华文细黑"/>
            </a:endParaRPr>
          </a:p>
        </p:txBody>
      </p:sp>
      <p:sp>
        <p:nvSpPr>
          <p:cNvPr id="9" name="矩形 8"/>
          <p:cNvSpPr/>
          <p:nvPr/>
        </p:nvSpPr>
        <p:spPr>
          <a:xfrm>
            <a:off x="2989337" y="3617129"/>
            <a:ext cx="3350917" cy="523220"/>
          </a:xfrm>
          <a:prstGeom prst="rect">
            <a:avLst/>
          </a:prstGeom>
        </p:spPr>
        <p:txBody>
          <a:bodyPr wrap="none">
            <a:spAutoFit/>
          </a:bodyPr>
          <a:lstStyle/>
          <a:p>
            <a:r>
              <a:rPr lang="en-US" altLang="zh-CN" sz="2800" b="1" kern="100">
                <a:solidFill>
                  <a:srgbClr val="FF0000"/>
                </a:solidFill>
                <a:latin typeface="Times New Roman"/>
                <a:ea typeface="华文细黑"/>
              </a:rPr>
              <a:t>2Fe</a:t>
            </a:r>
            <a:r>
              <a:rPr lang="en-US" altLang="zh-CN" sz="2800" b="1" kern="100" baseline="3000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Fe</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=3Fe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576191" y="2176630"/>
            <a:ext cx="389850" cy="584775"/>
          </a:xfrm>
          <a:prstGeom prst="rect">
            <a:avLst/>
          </a:prstGeom>
        </p:spPr>
        <p:txBody>
          <a:bodyPr wrap="none">
            <a:spAutoFit/>
          </a:bodyPr>
          <a:lstStyle/>
          <a:p>
            <a:r>
              <a:rPr lang="en-US" altLang="zh-CN" sz="3200" b="1" kern="100" dirty="0">
                <a:solidFill>
                  <a:srgbClr val="FF0000"/>
                </a:solidFill>
                <a:latin typeface="Times New Roman"/>
                <a:ea typeface="华文细黑"/>
              </a:rPr>
              <a:t>2</a:t>
            </a:r>
            <a:endParaRPr lang="zh-CN" altLang="en-US" sz="3200" b="1" kern="100" dirty="0">
              <a:solidFill>
                <a:srgbClr val="FF0000"/>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568" name="文档" r:id="rId3" imgW="10888916" imgH="1211334" progId="Word.Document.12">
                  <p:embed/>
                </p:oleObj>
              </mc:Choice>
              <mc:Fallback>
                <p:oleObj name="文档" r:id="rId3" imgW="10888916" imgH="1211334" progId="Word.Document.12">
                  <p:embed/>
                  <p:pic>
                    <p:nvPicPr>
                      <p:cNvPr id="0" name=""/>
                      <p:cNvPicPr/>
                      <p:nvPr/>
                    </p:nvPicPr>
                    <p:blipFill>
                      <a:blip r:embed="rId4"/>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569" name="文档" r:id="rId5" imgW="11088984" imgH="2355973" progId="Word.Document.12">
                  <p:embed/>
                </p:oleObj>
              </mc:Choice>
              <mc:Fallback>
                <p:oleObj name="文档" r:id="rId5" imgW="11088984" imgH="2355973" progId="Word.Document.12">
                  <p:embed/>
                  <p:pic>
                    <p:nvPicPr>
                      <p:cNvPr id="0" name=""/>
                      <p:cNvPicPr/>
                      <p:nvPr/>
                    </p:nvPicPr>
                    <p:blipFill>
                      <a:blip r:embed="rId6"/>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1</a:t>
            </a:r>
            <a:endParaRPr lang="zh-CN" altLang="en-US" sz="2800" b="1" kern="100" dirty="0">
              <a:solidFill>
                <a:srgbClr val="FF0000"/>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10" name="矩形 9"/>
          <p:cNvSpPr/>
          <p:nvPr/>
        </p:nvSpPr>
        <p:spPr>
          <a:xfrm>
            <a:off x="4413419" y="1644458"/>
            <a:ext cx="702436" cy="523220"/>
          </a:xfrm>
          <a:prstGeom prst="rect">
            <a:avLst/>
          </a:prstGeom>
        </p:spPr>
        <p:txBody>
          <a:bodyPr wrap="none">
            <a:spAutoFit/>
          </a:bodyPr>
          <a:lstStyle/>
          <a:p>
            <a:r>
              <a:rPr lang="en-US" altLang="zh-CN" sz="2800" b="1" kern="100">
                <a:solidFill>
                  <a:srgbClr val="FF0000"/>
                </a:solidFill>
                <a:latin typeface="Times New Roman"/>
                <a:ea typeface="华文细黑"/>
              </a:rPr>
              <a:t>H</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1</a:t>
            </a:r>
            <a:endParaRPr lang="zh-CN" altLang="en-US" sz="2800" b="1" kern="100" dirty="0">
              <a:solidFill>
                <a:srgbClr val="FF0000"/>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3</a:t>
            </a:r>
            <a:endParaRPr lang="zh-CN" altLang="en-US" sz="2800" b="1" kern="100" dirty="0">
              <a:solidFill>
                <a:srgbClr val="FF0000"/>
              </a:solidFill>
              <a:latin typeface="Times New Roman"/>
              <a:ea typeface="华文细黑"/>
            </a:endParaRPr>
          </a:p>
        </p:txBody>
      </p:sp>
      <p:sp>
        <p:nvSpPr>
          <p:cNvPr id="15" name="矩形 14"/>
          <p:cNvSpPr/>
          <p:nvPr/>
        </p:nvSpPr>
        <p:spPr>
          <a:xfrm>
            <a:off x="9623598" y="1593946"/>
            <a:ext cx="862737" cy="523220"/>
          </a:xfrm>
          <a:prstGeom prst="rect">
            <a:avLst/>
          </a:prstGeom>
        </p:spPr>
        <p:txBody>
          <a:bodyPr wrap="none">
            <a:spAutoFit/>
          </a:bodyPr>
          <a:lstStyle/>
          <a:p>
            <a:r>
              <a:rPr lang="en-US" altLang="zh-CN" sz="2800" b="1" kern="100">
                <a:solidFill>
                  <a:srgbClr val="FF0000"/>
                </a:solidFill>
                <a:latin typeface="Times New Roman"/>
                <a:ea typeface="华文细黑"/>
              </a:rPr>
              <a:t>H</a:t>
            </a:r>
            <a:r>
              <a:rPr lang="en-US" altLang="zh-CN" sz="2800" b="1" kern="100" baseline="-25000">
                <a:solidFill>
                  <a:srgbClr val="FF0000"/>
                </a:solidFill>
                <a:latin typeface="Times New Roman"/>
                <a:ea typeface="华文细黑"/>
              </a:rPr>
              <a:t>2</a:t>
            </a:r>
            <a:r>
              <a:rPr lang="en-US" altLang="zh-CN" sz="2800" b="1" kern="100">
                <a:solidFill>
                  <a:srgbClr val="FF0000"/>
                </a:solidFill>
                <a:latin typeface="Times New Roman"/>
                <a:ea typeface="华文细黑"/>
              </a:rPr>
              <a:t>O</a:t>
            </a:r>
            <a:endParaRPr lang="zh-CN" altLang="en-US" sz="2800" b="1" dirty="0">
              <a:solidFill>
                <a:srgbClr val="FF0000"/>
              </a:solidFill>
            </a:endParaRPr>
          </a:p>
        </p:txBody>
      </p:sp>
      <p:sp>
        <p:nvSpPr>
          <p:cNvPr id="22"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14" y="-170606"/>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913659606"/>
              </p:ext>
            </p:extLst>
          </p:nvPr>
        </p:nvGraphicFramePr>
        <p:xfrm>
          <a:off x="181025" y="722518"/>
          <a:ext cx="11818837" cy="5654688"/>
        </p:xfrm>
        <a:graphic>
          <a:graphicData uri="http://schemas.openxmlformats.org/drawingml/2006/table">
            <a:tbl>
              <a:tblPr/>
              <a:tblGrid>
                <a:gridCol w="2844316"/>
                <a:gridCol w="2844316"/>
                <a:gridCol w="2844316"/>
                <a:gridCol w="3285889"/>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4</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b="1" kern="100" dirty="0" smtClean="0">
                          <a:solidFill>
                            <a:srgbClr val="FF0000"/>
                          </a:solidFill>
                          <a:effectLst/>
                          <a:latin typeface="Times New Roman"/>
                          <a:ea typeface="华文细黑"/>
                          <a:cs typeface="Times New Roman"/>
                        </a:rPr>
                        <a:t>铁红</a:t>
                      </a:r>
                      <a:r>
                        <a:rPr lang="zh-CN" altLang="en-US" sz="2800" b="1" kern="100" dirty="0" smtClean="0">
                          <a:solidFill>
                            <a:srgbClr val="FF0000"/>
                          </a:solidFill>
                          <a:effectLst/>
                          <a:latin typeface="Times New Roman"/>
                          <a:ea typeface="华文细黑"/>
                          <a:cs typeface="Times New Roman"/>
                        </a:rPr>
                        <a:t>、赤铁矿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solidFill>
                            <a:srgbClr val="FF0000"/>
                          </a:solidFill>
                          <a:effectLst/>
                          <a:latin typeface="Times New Roman"/>
                          <a:ea typeface="华文细黑"/>
                          <a:cs typeface="Times New Roman"/>
                        </a:rPr>
                        <a:t>磁性</a:t>
                      </a:r>
                      <a:r>
                        <a:rPr lang="zh-CN" sz="2800" b="1" kern="100" dirty="0" smtClean="0">
                          <a:solidFill>
                            <a:srgbClr val="FF0000"/>
                          </a:solidFill>
                          <a:effectLst/>
                          <a:latin typeface="Times New Roman"/>
                          <a:ea typeface="华文细黑"/>
                          <a:cs typeface="Times New Roman"/>
                        </a:rPr>
                        <a:t>氧化铁</a:t>
                      </a:r>
                      <a:r>
                        <a:rPr lang="zh-CN" altLang="en-US" sz="2800" b="1" kern="100" dirty="0" smtClean="0">
                          <a:solidFill>
                            <a:srgbClr val="FF0000"/>
                          </a:solidFill>
                          <a:effectLst/>
                          <a:latin typeface="Times New Roman"/>
                          <a:ea typeface="华文细黑"/>
                          <a:cs typeface="Times New Roman"/>
                        </a:rPr>
                        <a:t>、磁铁矿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dirty="0">
                          <a:effectLst/>
                          <a:latin typeface="Times New Roman"/>
                          <a:ea typeface="华文细黑"/>
                          <a:cs typeface="Times New Roman"/>
                        </a:rPr>
                        <a:t>颜色状态</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红棕色粉末</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994254" y="3377066"/>
            <a:ext cx="7232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endParaRPr lang="zh-CN" altLang="en-US" b="1" dirty="0">
              <a:solidFill>
                <a:srgbClr val="0000FF"/>
              </a:solidFill>
            </a:endParaRPr>
          </a:p>
        </p:txBody>
      </p:sp>
      <p:sp>
        <p:nvSpPr>
          <p:cNvPr id="8" name="矩形 7"/>
          <p:cNvSpPr/>
          <p:nvPr/>
        </p:nvSpPr>
        <p:spPr>
          <a:xfrm>
            <a:off x="6868244" y="3243440"/>
            <a:ext cx="723275" cy="656846"/>
          </a:xfrm>
          <a:prstGeom prst="rect">
            <a:avLst/>
          </a:prstGeom>
        </p:spPr>
        <p:txBody>
          <a:bodyPr wrap="none">
            <a:spAutoFit/>
          </a:bodyPr>
          <a:lstStyle/>
          <a:p>
            <a:pPr lvl="0" algn="ctr">
              <a:lnSpc>
                <a:spcPct val="150000"/>
              </a:lnSpc>
            </a:pPr>
            <a:r>
              <a:rPr lang="zh-CN" altLang="en-US" sz="2800" b="1" kern="10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0" name="矩形 9"/>
          <p:cNvSpPr/>
          <p:nvPr/>
        </p:nvSpPr>
        <p:spPr>
          <a:xfrm>
            <a:off x="9442801" y="3213770"/>
            <a:ext cx="1620957" cy="656846"/>
          </a:xfrm>
          <a:prstGeom prst="rect">
            <a:avLst/>
          </a:prstGeom>
        </p:spPr>
        <p:txBody>
          <a:bodyPr wrap="none">
            <a:spAutoFit/>
          </a:bodyPr>
          <a:lstStyle/>
          <a:p>
            <a:pPr lvl="0" algn="ctr">
              <a:lnSpc>
                <a:spcPct val="150000"/>
              </a:lnSpc>
            </a:pP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3" name="矩形 12"/>
          <p:cNvSpPr/>
          <p:nvPr/>
        </p:nvSpPr>
        <p:spPr>
          <a:xfrm>
            <a:off x="3214886" y="4790468"/>
            <a:ext cx="2638884" cy="1185902"/>
          </a:xfrm>
          <a:prstGeom prst="rect">
            <a:avLst/>
          </a:prstGeom>
        </p:spPr>
        <p:txBody>
          <a:bodyPr wrap="square">
            <a:spAutoFit/>
          </a:bodyPr>
          <a:lstStyle/>
          <a:p>
            <a:pPr>
              <a:lnSpc>
                <a:spcPts val="4500"/>
              </a:lnSpc>
            </a:pPr>
            <a:r>
              <a:rPr lang="en-US" altLang="zh-CN" sz="2800" b="1" kern="100" dirty="0" err="1">
                <a:solidFill>
                  <a:srgbClr val="0000FF"/>
                </a:solidFill>
                <a:latin typeface="Times New Roman"/>
                <a:ea typeface="华文细黑"/>
                <a:cs typeface="Courier New"/>
              </a:rPr>
              <a:t>FeO</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2</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15" name="矩形 14"/>
          <p:cNvSpPr/>
          <p:nvPr/>
        </p:nvSpPr>
        <p:spPr>
          <a:xfrm>
            <a:off x="5869657" y="4766219"/>
            <a:ext cx="3393901" cy="1185902"/>
          </a:xfrm>
          <a:prstGeom prst="rect">
            <a:avLst/>
          </a:prstGeom>
        </p:spPr>
        <p:txBody>
          <a:bodyPr wrap="square">
            <a:spAutoFit/>
          </a:bodyPr>
          <a:lstStyle/>
          <a:p>
            <a:pPr>
              <a:lnSpc>
                <a:spcPts val="4500"/>
              </a:lnSpc>
            </a:pP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  2Fe</a:t>
            </a:r>
            <a:r>
              <a:rPr lang="en-US" altLang="zh-CN" sz="2800" b="1" kern="100" baseline="30000" dirty="0" smtClean="0">
                <a:solidFill>
                  <a:srgbClr val="0000FF"/>
                </a:solidFill>
                <a:latin typeface="Times New Roman"/>
                <a:ea typeface="华文细黑"/>
                <a:cs typeface="Courier New"/>
              </a:rPr>
              <a:t>3</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87494" y="4558546"/>
            <a:ext cx="3168352" cy="1823576"/>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3</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4</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8H</a:t>
            </a:r>
            <a:r>
              <a:rPr lang="en-US" altLang="zh-CN" sz="3200" b="1" kern="100" baseline="30000" dirty="0" smtClean="0">
                <a:solidFill>
                  <a:srgbClr val="FF0000"/>
                </a:solidFill>
                <a:latin typeface="Times New Roman"/>
                <a:ea typeface="华文细黑"/>
                <a:cs typeface="Times New Roman"/>
              </a:rPr>
              <a:t>+</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p>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endParaRPr lang="zh-CN" altLang="zh-CN" sz="3200" b="1" kern="100" dirty="0">
              <a:solidFill>
                <a:srgbClr val="FF0000"/>
              </a:solidFill>
              <a:latin typeface="宋体"/>
              <a:cs typeface="Courier New"/>
            </a:endParaRPr>
          </a:p>
        </p:txBody>
      </p:sp>
      <p:sp>
        <p:nvSpPr>
          <p:cNvPr id="11" name="矩形 10"/>
          <p:cNvSpPr/>
          <p:nvPr/>
        </p:nvSpPr>
        <p:spPr>
          <a:xfrm>
            <a:off x="8903518" y="96084"/>
            <a:ext cx="2736304" cy="669414"/>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FeO∙Fe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en-US" altLang="zh-CN" sz="3200" b="1" kern="100" dirty="0" smtClean="0">
              <a:solidFill>
                <a:srgbClr val="FF0000"/>
              </a:solidFill>
              <a:latin typeface="Times New Roman"/>
              <a:ea typeface="华文细黑"/>
              <a:cs typeface="Courier New"/>
            </a:endParaRPr>
          </a:p>
        </p:txBody>
      </p:sp>
      <p:sp>
        <p:nvSpPr>
          <p:cNvPr id="14" name="矩形 13"/>
          <p:cNvSpPr/>
          <p:nvPr/>
        </p:nvSpPr>
        <p:spPr>
          <a:xfrm>
            <a:off x="5951190" y="1485578"/>
            <a:ext cx="252028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988" y="1485578"/>
            <a:ext cx="324036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63173" y="2171171"/>
            <a:ext cx="2350852"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92626" y="2105184"/>
            <a:ext cx="2350852" cy="54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03518" y="2171171"/>
            <a:ext cx="2952327"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25335" y="4016398"/>
            <a:ext cx="2624346" cy="5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94732" y="412550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47534" y="411714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862958" y="16952"/>
            <a:ext cx="5111061" cy="734032"/>
            <a:chOff x="4008481" y="16952"/>
            <a:chExt cx="5111061" cy="734032"/>
          </a:xfrm>
        </p:grpSpPr>
        <p:sp>
          <p:nvSpPr>
            <p:cNvPr id="23" name="矩形 22"/>
            <p:cNvSpPr/>
            <p:nvPr/>
          </p:nvSpPr>
          <p:spPr>
            <a:xfrm>
              <a:off x="4008481" y="45418"/>
              <a:ext cx="5111061" cy="669414"/>
            </a:xfrm>
            <a:prstGeom prst="rect">
              <a:avLst/>
            </a:prstGeom>
          </p:spPr>
          <p:txBody>
            <a:bodyPr wrap="square">
              <a:spAutoFit/>
            </a:bodyPr>
            <a:lstStyle/>
            <a:p>
              <a:pPr algn="ctr">
                <a:lnSpc>
                  <a:spcPts val="4500"/>
                </a:lnSpc>
                <a:spcAft>
                  <a:spcPts val="0"/>
                </a:spcAft>
              </a:pPr>
              <a:r>
                <a:rPr lang="zh-CN" altLang="en-US" sz="3200" b="1" kern="100" dirty="0" smtClean="0">
                  <a:solidFill>
                    <a:srgbClr val="FF0000"/>
                  </a:solidFill>
                  <a:latin typeface="Times New Roman"/>
                  <a:ea typeface="华文细黑"/>
                  <a:cs typeface="Courier New"/>
                </a:rPr>
                <a:t>化合价：</a:t>
              </a:r>
              <a:r>
                <a:rPr lang="en-US" altLang="zh-CN" sz="3200" b="1" kern="100" dirty="0" smtClean="0">
                  <a:solidFill>
                    <a:srgbClr val="FF0000"/>
                  </a:solidFill>
                  <a:latin typeface="Times New Roman"/>
                  <a:ea typeface="华文细黑"/>
                  <a:cs typeface="Courier New"/>
                </a:rPr>
                <a:t>+     </a:t>
              </a:r>
              <a:r>
                <a:rPr lang="zh-CN" altLang="en-US" sz="3200" b="1" kern="100" dirty="0" smtClean="0">
                  <a:solidFill>
                    <a:srgbClr val="FF0000"/>
                  </a:solidFill>
                  <a:latin typeface="Times New Roman"/>
                  <a:ea typeface="华文细黑"/>
                  <a:cs typeface="Courier New"/>
                </a:rPr>
                <a:t>配平时可以用</a:t>
              </a:r>
              <a:endParaRPr lang="en-US" altLang="zh-CN" sz="3200" b="1" kern="100" dirty="0" smtClean="0">
                <a:solidFill>
                  <a:srgbClr val="FF0000"/>
                </a:solidFill>
                <a:latin typeface="Times New Roman"/>
                <a:ea typeface="华文细黑"/>
                <a:cs typeface="Courier New"/>
              </a:endParaRPr>
            </a:p>
          </p:txBody>
        </p:sp>
        <p:sp>
          <p:nvSpPr>
            <p:cNvPr id="3" name="TextBox 2"/>
            <p:cNvSpPr txBox="1"/>
            <p:nvPr/>
          </p:nvSpPr>
          <p:spPr>
            <a:xfrm>
              <a:off x="6109720" y="16952"/>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6109720" y="390944"/>
              <a:ext cx="34249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9720" y="289319"/>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0" nodeType="click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6" presetClass="exit" presetSubtype="21" fill="hold" grpId="0" nodeType="clickEffect">
                                  <p:stCondLst>
                                    <p:cond delay="0"/>
                                  </p:stCondLst>
                                  <p:childTnLst>
                                    <p:animEffect transition="out" filter="barn(inVertic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0" nodeType="clickEffect">
                                  <p:stCondLst>
                                    <p:cond delay="0"/>
                                  </p:stCondLst>
                                  <p:childTnLst>
                                    <p:animEffect transition="out" filter="barn(inVertical)">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2" grpId="0"/>
      <p:bldP spid="11" grpId="0"/>
      <p:bldP spid="14" grpId="0" animBg="1"/>
      <p:bldP spid="16" grpId="0" animBg="1"/>
      <p:bldP spid="17" grpId="0" animBg="1"/>
      <p:bldP spid="18" grpId="0" animBg="1"/>
      <p:bldP spid="19" grpId="0" animBg="1"/>
      <p:bldP spid="20" grpId="0" animBg="1"/>
      <p:bldP spid="21"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7029" name="文档" r:id="rId16" imgW="9813015" imgH="3147666" progId="Word.Document.12">
                  <p:embed/>
                </p:oleObj>
              </mc:Choice>
              <mc:Fallback>
                <p:oleObj name="文档" r:id="rId16" imgW="9813015" imgH="3147666" progId="Word.Document.12">
                  <p:embed/>
                  <p:pic>
                    <p:nvPicPr>
                      <p:cNvPr id="0" name=""/>
                      <p:cNvPicPr/>
                      <p:nvPr/>
                    </p:nvPicPr>
                    <p:blipFill>
                      <a:blip r:embed="rId17"/>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7030" name="文档" r:id="rId18" imgW="7951246" imgH="942815" progId="Word.Document.12">
                  <p:embed/>
                </p:oleObj>
              </mc:Choice>
              <mc:Fallback>
                <p:oleObj name="文档" r:id="rId18" imgW="7951246" imgH="942815" progId="Word.Document.12">
                  <p:embed/>
                  <p:pic>
                    <p:nvPicPr>
                      <p:cNvPr id="0" name=""/>
                      <p:cNvPicPr/>
                      <p:nvPr/>
                    </p:nvPicPr>
                    <p:blipFill>
                      <a:blip r:embed="rId19"/>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7031" name="文档" r:id="rId20" imgW="10822347" imgH="1497223" progId="Word.Document.12">
                  <p:embed/>
                </p:oleObj>
              </mc:Choice>
              <mc:Fallback>
                <p:oleObj name="文档" r:id="rId20" imgW="10822347" imgH="1497223" progId="Word.Document.12">
                  <p:embed/>
                  <p:pic>
                    <p:nvPicPr>
                      <p:cNvPr id="0" name=""/>
                      <p:cNvPicPr/>
                      <p:nvPr/>
                    </p:nvPicPr>
                    <p:blipFill>
                      <a:blip r:embed="rId21"/>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8053" name="文档" r:id="rId16" imgW="416551" imgH="594381" progId="Word.Document.12">
                  <p:embed/>
                </p:oleObj>
              </mc:Choice>
              <mc:Fallback>
                <p:oleObj name="文档" r:id="rId16" imgW="416551" imgH="594381" progId="Word.Document.12">
                  <p:embed/>
                  <p:pic>
                    <p:nvPicPr>
                      <p:cNvPr id="0" name=""/>
                      <p:cNvPicPr/>
                      <p:nvPr/>
                    </p:nvPicPr>
                    <p:blipFill>
                      <a:blip r:embed="rId17"/>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8054" name="文档" r:id="rId18" imgW="416551" imgH="594381" progId="Word.Document.12">
                  <p:embed/>
                </p:oleObj>
              </mc:Choice>
              <mc:Fallback>
                <p:oleObj name="文档" r:id="rId18" imgW="416551" imgH="594381" progId="Word.Document.12">
                  <p:embed/>
                  <p:pic>
                    <p:nvPicPr>
                      <p:cNvPr id="0" name=""/>
                      <p:cNvPicPr/>
                      <p:nvPr/>
                    </p:nvPicPr>
                    <p:blipFill>
                      <a:blip r:embed="rId19"/>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8055" name="文档" r:id="rId20" imgW="11983889" imgH="1497223" progId="Word.Document.12">
                  <p:embed/>
                </p:oleObj>
              </mc:Choice>
              <mc:Fallback>
                <p:oleObj name="文档" r:id="rId20" imgW="11983889" imgH="1497223" progId="Word.Document.12">
                  <p:embed/>
                  <p:pic>
                    <p:nvPicPr>
                      <p:cNvPr id="0" name=""/>
                      <p:cNvPicPr/>
                      <p:nvPr/>
                    </p:nvPicPr>
                    <p:blipFill>
                      <a:blip r:embed="rId21"/>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723" name="文档" r:id="rId16" imgW="369028" imgH="599782" progId="Word.Document.12">
                  <p:embed/>
                </p:oleObj>
              </mc:Choice>
              <mc:Fallback>
                <p:oleObj name="文档" r:id="rId16" imgW="369028" imgH="599782" progId="Word.Document.12">
                  <p:embed/>
                  <p:pic>
                    <p:nvPicPr>
                      <p:cNvPr id="0" name=""/>
                      <p:cNvPicPr/>
                      <p:nvPr/>
                    </p:nvPicPr>
                    <p:blipFill>
                      <a:blip r:embed="rId17"/>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68333"/>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01332079"/>
              </p:ext>
            </p:extLst>
          </p:nvPr>
        </p:nvGraphicFramePr>
        <p:xfrm>
          <a:off x="531540" y="706880"/>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白色固体</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 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37629204"/>
              </p:ext>
            </p:extLst>
          </p:nvPr>
        </p:nvGraphicFramePr>
        <p:xfrm>
          <a:off x="8640884" y="3610988"/>
          <a:ext cx="911225" cy="792162"/>
        </p:xfrm>
        <a:graphic>
          <a:graphicData uri="http://schemas.openxmlformats.org/presentationml/2006/ole">
            <mc:AlternateContent xmlns:mc="http://schemas.openxmlformats.org/markup-compatibility/2006">
              <mc:Choice xmlns:v="urn:schemas-microsoft-com:vml" Requires="v">
                <p:oleObj spid="_x0000_s70869" name="文档" r:id="rId3" imgW="911948" imgH="792388" progId="Word.Document.12">
                  <p:embed/>
                </p:oleObj>
              </mc:Choice>
              <mc:Fallback>
                <p:oleObj name="文档" r:id="rId3" imgW="911948" imgH="79238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0884" y="3610988"/>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46934" y="1556462"/>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25382" y="1541948"/>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9278" y="3746065"/>
            <a:ext cx="4306528"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96420" y="3587200"/>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3" name="直接箭头连接符 12"/>
          <p:cNvCxnSpPr/>
          <p:nvPr/>
        </p:nvCxnSpPr>
        <p:spPr>
          <a:xfrm>
            <a:off x="4460658" y="4051285"/>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8548" y="3405714"/>
            <a:ext cx="1620957"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隔绝空气</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5" name="矩形 14"/>
          <p:cNvSpPr/>
          <p:nvPr/>
        </p:nvSpPr>
        <p:spPr>
          <a:xfrm>
            <a:off x="5964772" y="3593907"/>
            <a:ext cx="936474" cy="737510"/>
          </a:xfrm>
          <a:prstGeom prst="rect">
            <a:avLst/>
          </a:prstGeom>
        </p:spPr>
        <p:txBody>
          <a:bodyPr wrap="none">
            <a:spAutoFit/>
          </a:bodyPr>
          <a:lstStyle/>
          <a:p>
            <a:pPr algn="ctr">
              <a:lnSpc>
                <a:spcPct val="150000"/>
              </a:lnSpc>
              <a:spcAft>
                <a:spcPts val="0"/>
              </a:spcAft>
            </a:pPr>
            <a:r>
              <a:rPr lang="en-US" altLang="zh-CN" sz="3200" b="1" kern="100" dirty="0" err="1" smtClean="0">
                <a:solidFill>
                  <a:srgbClr val="FF0000"/>
                </a:solidFill>
                <a:latin typeface="Times New Roman"/>
                <a:ea typeface="华文细黑"/>
                <a:cs typeface="Courier New"/>
              </a:rPr>
              <a:t>FeO</a:t>
            </a:r>
            <a:endParaRPr lang="zh-CN" altLang="zh-CN" sz="3200" b="1" kern="100" dirty="0">
              <a:solidFill>
                <a:srgbClr val="FF0000"/>
              </a:solidFill>
              <a:latin typeface="宋体"/>
              <a:cs typeface="Courier New"/>
            </a:endParaRPr>
          </a:p>
        </p:txBody>
      </p:sp>
      <p:sp>
        <p:nvSpPr>
          <p:cNvPr id="16" name="矩形 15"/>
          <p:cNvSpPr/>
          <p:nvPr/>
        </p:nvSpPr>
        <p:spPr>
          <a:xfrm>
            <a:off x="3255017" y="5910299"/>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7" name="直接箭头连接符 16"/>
          <p:cNvCxnSpPr/>
          <p:nvPr/>
        </p:nvCxnSpPr>
        <p:spPr>
          <a:xfrm>
            <a:off x="4919255" y="6374384"/>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975748" y="5757207"/>
            <a:ext cx="1261884"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空气中</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9" name="矩形 18"/>
          <p:cNvSpPr/>
          <p:nvPr/>
        </p:nvSpPr>
        <p:spPr>
          <a:xfrm>
            <a:off x="6367005" y="5917006"/>
            <a:ext cx="1208984" cy="742511"/>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zh-CN" altLang="zh-CN" sz="3200" b="1" kern="100" baseline="-25000" dirty="0">
              <a:solidFill>
                <a:srgbClr val="FF0000"/>
              </a:solidFill>
              <a:latin typeface="宋体"/>
              <a:cs typeface="Courier New"/>
            </a:endParaRPr>
          </a:p>
        </p:txBody>
      </p:sp>
      <p:sp>
        <p:nvSpPr>
          <p:cNvPr id="20" name="矩形 19"/>
          <p:cNvSpPr/>
          <p:nvPr/>
        </p:nvSpPr>
        <p:spPr>
          <a:xfrm>
            <a:off x="118542" y="5877504"/>
            <a:ext cx="1984839" cy="737510"/>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FeCl</a:t>
            </a:r>
            <a:r>
              <a:rPr lang="en-US" altLang="zh-CN" sz="3200" b="1" kern="100" baseline="-25000" dirty="0" smtClean="0">
                <a:solidFill>
                  <a:srgbClr val="FF0000"/>
                </a:solidFill>
                <a:latin typeface="Times New Roman"/>
                <a:ea typeface="华文细黑"/>
                <a:cs typeface="Courier New"/>
              </a:rPr>
              <a:t>2</a:t>
            </a:r>
            <a:r>
              <a:rPr lang="zh-CN" altLang="en-US" sz="3200" b="1" kern="100" dirty="0" smtClean="0">
                <a:solidFill>
                  <a:srgbClr val="FF0000"/>
                </a:solidFill>
                <a:latin typeface="Times New Roman"/>
                <a:ea typeface="华文细黑"/>
                <a:cs typeface="Courier New"/>
              </a:rPr>
              <a:t>溶液</a:t>
            </a:r>
            <a:endParaRPr lang="zh-CN" altLang="zh-CN" sz="3200" b="1" kern="100" dirty="0">
              <a:solidFill>
                <a:srgbClr val="FF0000"/>
              </a:solidFill>
              <a:latin typeface="宋体"/>
              <a:cs typeface="Courier New"/>
            </a:endParaRPr>
          </a:p>
        </p:txBody>
      </p:sp>
      <p:cxnSp>
        <p:nvCxnSpPr>
          <p:cNvPr id="21" name="直接箭头连接符 20"/>
          <p:cNvCxnSpPr/>
          <p:nvPr/>
        </p:nvCxnSpPr>
        <p:spPr>
          <a:xfrm>
            <a:off x="2103381" y="6374384"/>
            <a:ext cx="12076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47397" y="5806274"/>
            <a:ext cx="902811" cy="575286"/>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蒸发</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40576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14" grpId="0"/>
      <p:bldP spid="15" grpId="0"/>
      <p:bldP spid="16" grpId="0"/>
      <p:bldP spid="18" grpId="0"/>
      <p:bldP spid="19" grpId="0"/>
      <p:bldP spid="20" grpId="0"/>
      <p:bldP spid="2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630" name="文档" r:id="rId16" imgW="11526901" imgH="2355973" progId="Word.Document.12">
                  <p:embed/>
                </p:oleObj>
              </mc:Choice>
              <mc:Fallback>
                <p:oleObj name="文档" r:id="rId16" imgW="11526901" imgH="2355973" progId="Word.Document.12">
                  <p:embed/>
                  <p:pic>
                    <p:nvPicPr>
                      <p:cNvPr id="0" name=""/>
                      <p:cNvPicPr/>
                      <p:nvPr/>
                    </p:nvPicPr>
                    <p:blipFill>
                      <a:blip r:embed="rId17"/>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710" name="文档" r:id="rId16" imgW="9556094" imgH="915711" progId="Word.Document.12">
                  <p:embed/>
                </p:oleObj>
              </mc:Choice>
              <mc:Fallback>
                <p:oleObj name="文档" r:id="rId16" imgW="9556094" imgH="915711" progId="Word.Document.12">
                  <p:embed/>
                  <p:pic>
                    <p:nvPicPr>
                      <p:cNvPr id="0" name=""/>
                      <p:cNvPicPr/>
                      <p:nvPr/>
                    </p:nvPicPr>
                    <p:blipFill>
                      <a:blip r:embed="rId17"/>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910" name="文档" r:id="rId16" imgW="11088984" imgH="2904678" progId="Word.Document.12">
                  <p:embed/>
                </p:oleObj>
              </mc:Choice>
              <mc:Fallback>
                <p:oleObj name="文档" r:id="rId16" imgW="11088984" imgH="2904678" progId="Word.Document.12">
                  <p:embed/>
                  <p:pic>
                    <p:nvPicPr>
                      <p:cNvPr id="0" name=""/>
                      <p:cNvPicPr/>
                      <p:nvPr/>
                    </p:nvPicPr>
                    <p:blipFill>
                      <a:blip r:embed="rId17"/>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911" name="文档" r:id="rId18" imgW="11088984" imgH="1707404" progId="Word.Document.12">
                  <p:embed/>
                </p:oleObj>
              </mc:Choice>
              <mc:Fallback>
                <p:oleObj name="文档" r:id="rId18" imgW="11088984" imgH="1707404" progId="Word.Document.12">
                  <p:embed/>
                  <p:pic>
                    <p:nvPicPr>
                      <p:cNvPr id="0" name=""/>
                      <p:cNvPicPr/>
                      <p:nvPr/>
                    </p:nvPicPr>
                    <p:blipFill>
                      <a:blip r:embed="rId19"/>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2140" name="文档" r:id="rId16" imgW="531040" imgH="637943" progId="Word.Document.12">
                  <p:embed/>
                </p:oleObj>
              </mc:Choice>
              <mc:Fallback>
                <p:oleObj name="文档" r:id="rId16" imgW="531040" imgH="637943" progId="Word.Document.12">
                  <p:embed/>
                  <p:pic>
                    <p:nvPicPr>
                      <p:cNvPr id="0" name=""/>
                      <p:cNvPicPr/>
                      <p:nvPr/>
                    </p:nvPicPr>
                    <p:blipFill>
                      <a:blip r:embed="rId17"/>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2141" name="文档" r:id="rId18" imgW="6227144" imgH="733301" progId="Word.Document.12">
                  <p:embed/>
                </p:oleObj>
              </mc:Choice>
              <mc:Fallback>
                <p:oleObj name="文档" r:id="rId18" imgW="6227144" imgH="733301" progId="Word.Document.12">
                  <p:embed/>
                  <p:pic>
                    <p:nvPicPr>
                      <p:cNvPr id="0" name=""/>
                      <p:cNvPicPr/>
                      <p:nvPr/>
                    </p:nvPicPr>
                    <p:blipFill>
                      <a:blip r:embed="rId19"/>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2142" name="文档" r:id="rId20" imgW="407190" imgH="594381" progId="Word.Document.12">
                  <p:embed/>
                </p:oleObj>
              </mc:Choice>
              <mc:Fallback>
                <p:oleObj name="文档" r:id="rId20" imgW="407190" imgH="594381" progId="Word.Document.12">
                  <p:embed/>
                  <p:pic>
                    <p:nvPicPr>
                      <p:cNvPr id="0" name=""/>
                      <p:cNvPicPr/>
                      <p:nvPr/>
                    </p:nvPicPr>
                    <p:blipFill>
                      <a:blip r:embed="rId21"/>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10140</TotalTime>
  <Words>5447</Words>
  <Application>Microsoft Office PowerPoint</Application>
  <PresentationFormat>自定义</PresentationFormat>
  <Paragraphs>1425</Paragraphs>
  <Slides>103</Slides>
  <Notes>3</Notes>
  <HiddenSlides>7</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103</vt:i4>
      </vt:variant>
    </vt:vector>
  </HeadingPairs>
  <TitlesOfParts>
    <vt:vector size="107" baseType="lpstr">
      <vt:lpstr>6_Office 主题</vt:lpstr>
      <vt:lpstr>Equation</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1108</cp:revision>
  <dcterms:created xsi:type="dcterms:W3CDTF">2014-11-27T01:03:08Z</dcterms:created>
  <dcterms:modified xsi:type="dcterms:W3CDTF">2016-09-20T01:50:11Z</dcterms:modified>
</cp:coreProperties>
</file>