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59" r:id="rId5"/>
    <p:sldId id="261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F77A406-9762-49EC-B9AD-19C2213A1339}">
          <p14:sldIdLst>
            <p14:sldId id="257"/>
            <p14:sldId id="260"/>
          </p14:sldIdLst>
        </p14:section>
        <p14:section name="无标题节" id="{5F53BACA-67B5-41CA-8E93-B24830FB0C7C}">
          <p14:sldIdLst>
            <p14:sldId id="258"/>
            <p14:sldId id="259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D093-95E1-425E-B3FA-FED03B343BAC}" type="datetimeFigureOut">
              <a:rPr lang="zh-CN" altLang="en-US" smtClean="0"/>
              <a:t>2016-09-30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C157-DB57-4E67-ACA0-4839FE8A9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921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D093-95E1-425E-B3FA-FED03B343BAC}" type="datetimeFigureOut">
              <a:rPr lang="zh-CN" altLang="en-US" smtClean="0"/>
              <a:t>2016-09-30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C157-DB57-4E67-ACA0-4839FE8A9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726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D093-95E1-425E-B3FA-FED03B343BAC}" type="datetimeFigureOut">
              <a:rPr lang="zh-CN" altLang="en-US" smtClean="0"/>
              <a:t>2016-09-30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C157-DB57-4E67-ACA0-4839FE8A9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485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D093-95E1-425E-B3FA-FED03B343BAC}" type="datetimeFigureOut">
              <a:rPr lang="zh-CN" altLang="en-US" smtClean="0"/>
              <a:t>2016-09-30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C157-DB57-4E67-ACA0-4839FE8A9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889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D093-95E1-425E-B3FA-FED03B343BAC}" type="datetimeFigureOut">
              <a:rPr lang="zh-CN" altLang="en-US" smtClean="0"/>
              <a:t>2016-09-30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C157-DB57-4E67-ACA0-4839FE8A9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722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D093-95E1-425E-B3FA-FED03B343BAC}" type="datetimeFigureOut">
              <a:rPr lang="zh-CN" altLang="en-US" smtClean="0"/>
              <a:t>2016-09-30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C157-DB57-4E67-ACA0-4839FE8A9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461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D093-95E1-425E-B3FA-FED03B343BAC}" type="datetimeFigureOut">
              <a:rPr lang="zh-CN" altLang="en-US" smtClean="0"/>
              <a:t>2016-09-30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C157-DB57-4E67-ACA0-4839FE8A9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957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D093-95E1-425E-B3FA-FED03B343BAC}" type="datetimeFigureOut">
              <a:rPr lang="zh-CN" altLang="en-US" smtClean="0"/>
              <a:t>2016-09-30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C157-DB57-4E67-ACA0-4839FE8A9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989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D093-95E1-425E-B3FA-FED03B343BAC}" type="datetimeFigureOut">
              <a:rPr lang="zh-CN" altLang="en-US" smtClean="0"/>
              <a:t>2016-09-30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C157-DB57-4E67-ACA0-4839FE8A9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581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D093-95E1-425E-B3FA-FED03B343BAC}" type="datetimeFigureOut">
              <a:rPr lang="zh-CN" altLang="en-US" smtClean="0"/>
              <a:t>2016-09-30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C157-DB57-4E67-ACA0-4839FE8A9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301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D093-95E1-425E-B3FA-FED03B343BAC}" type="datetimeFigureOut">
              <a:rPr lang="zh-CN" altLang="en-US" smtClean="0"/>
              <a:t>2016-09-30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C157-DB57-4E67-ACA0-4839FE8A9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280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1D093-95E1-425E-B3FA-FED03B343BAC}" type="datetimeFigureOut">
              <a:rPr lang="zh-CN" altLang="en-US" smtClean="0"/>
              <a:t>2016-09-30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DC157-DB57-4E67-ACA0-4839FE8A9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48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 smtClean="0">
                <a:solidFill>
                  <a:srgbClr val="C0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一点复习小建议</a:t>
            </a:r>
            <a:endParaRPr lang="zh-CN" altLang="en-US" sz="5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7787208" cy="892696"/>
          </a:xfrm>
          <a:ln>
            <a:solidFill>
              <a:schemeClr val="tx1"/>
            </a:solidFill>
          </a:ln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sz="4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熟悉才是王道！背书吧！骚年！</a:t>
            </a:r>
            <a:endParaRPr lang="zh-CN" altLang="en-US" sz="4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39552" y="3356992"/>
            <a:ext cx="7704856" cy="8926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熟悉套路，努力有所创见。</a:t>
            </a:r>
            <a:endParaRPr lang="zh-CN" altLang="en-US" sz="4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57191" y="4934935"/>
            <a:ext cx="3410753" cy="8926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先把书读薄</a:t>
            </a:r>
            <a:endParaRPr lang="zh-CN" altLang="en-US" sz="4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019746" y="4934935"/>
            <a:ext cx="3440686" cy="8926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再把书读厚</a:t>
            </a:r>
            <a:endParaRPr lang="zh-CN" altLang="en-US" sz="4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2874640" y="2564905"/>
            <a:ext cx="0" cy="720079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2874640" y="4214856"/>
            <a:ext cx="0" cy="720079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6732240" y="4213223"/>
            <a:ext cx="0" cy="720079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内容占位符 2"/>
          <p:cNvSpPr txBox="1">
            <a:spLocks/>
          </p:cNvSpPr>
          <p:nvPr/>
        </p:nvSpPr>
        <p:spPr>
          <a:xfrm>
            <a:off x="666646" y="4929891"/>
            <a:ext cx="3410753" cy="89269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48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打好基础</a:t>
            </a:r>
            <a:endParaRPr lang="zh-CN" altLang="en-US" sz="48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5019746" y="4934935"/>
            <a:ext cx="3440686" cy="89269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48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拓展提高</a:t>
            </a:r>
            <a:endParaRPr lang="zh-CN" altLang="en-US" sz="48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057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5" grpId="0" animBg="1"/>
      <p:bldP spid="6" grpId="0" animBg="1"/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8871" y="116632"/>
            <a:ext cx="8229600" cy="1143000"/>
          </a:xfrm>
        </p:spPr>
        <p:txBody>
          <a:bodyPr/>
          <a:lstStyle/>
          <a:p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关于历史思维的发展过程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917394" y="1572008"/>
            <a:ext cx="1415226" cy="7779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sz="4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僵化</a:t>
            </a:r>
            <a:endParaRPr lang="zh-CN" altLang="en-US" sz="4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3765439" y="1572008"/>
            <a:ext cx="1415226" cy="7779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固化</a:t>
            </a:r>
            <a:endParaRPr lang="zh-CN" altLang="en-US" sz="40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588224" y="1572008"/>
            <a:ext cx="1415226" cy="7779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sz="4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活化</a:t>
            </a:r>
            <a:endParaRPr lang="zh-CN" altLang="en-US" sz="4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2620508" y="1960965"/>
            <a:ext cx="728201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5508103" y="1955858"/>
            <a:ext cx="728201" cy="510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内容占位符 2"/>
          <p:cNvSpPr txBox="1">
            <a:spLocks/>
          </p:cNvSpPr>
          <p:nvPr/>
        </p:nvSpPr>
        <p:spPr>
          <a:xfrm>
            <a:off x="939153" y="3212976"/>
            <a:ext cx="1494366" cy="12961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sz="4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史实记忆</a:t>
            </a:r>
            <a:endParaRPr lang="zh-CN" altLang="en-US" sz="4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3585560" y="3140107"/>
            <a:ext cx="2016223" cy="142490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sz="4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建立知识体系</a:t>
            </a:r>
            <a:endParaRPr lang="zh-CN" altLang="en-US" sz="4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6588224" y="3041540"/>
            <a:ext cx="1494366" cy="129614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sz="4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知识迁移</a:t>
            </a:r>
            <a:endParaRPr lang="zh-CN" altLang="en-US" sz="4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1624345" y="2491590"/>
            <a:ext cx="0" cy="667771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4487525" y="2465476"/>
            <a:ext cx="0" cy="576064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7286600" y="2393286"/>
            <a:ext cx="9237" cy="576064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1625007" y="4653136"/>
            <a:ext cx="9237" cy="576064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内容占位符 2"/>
          <p:cNvSpPr txBox="1">
            <a:spLocks/>
          </p:cNvSpPr>
          <p:nvPr/>
        </p:nvSpPr>
        <p:spPr>
          <a:xfrm>
            <a:off x="959242" y="5373216"/>
            <a:ext cx="1415226" cy="7779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sz="4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地基</a:t>
            </a:r>
            <a:endParaRPr lang="zh-CN" altLang="en-US" sz="4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4511225" y="4653136"/>
            <a:ext cx="9237" cy="576064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内容占位符 2"/>
          <p:cNvSpPr txBox="1">
            <a:spLocks/>
          </p:cNvSpPr>
          <p:nvPr/>
        </p:nvSpPr>
        <p:spPr>
          <a:xfrm>
            <a:off x="3765439" y="5354286"/>
            <a:ext cx="1415226" cy="7779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sz="4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支柱</a:t>
            </a:r>
            <a:endParaRPr lang="zh-CN" altLang="en-US" sz="4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7305074" y="4415635"/>
            <a:ext cx="9237" cy="576064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内容占位符 2"/>
          <p:cNvSpPr txBox="1">
            <a:spLocks/>
          </p:cNvSpPr>
          <p:nvPr/>
        </p:nvSpPr>
        <p:spPr>
          <a:xfrm>
            <a:off x="6236304" y="5229200"/>
            <a:ext cx="2584167" cy="77791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sz="36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思想的建筑</a:t>
            </a:r>
            <a:endParaRPr lang="zh-CN" altLang="en-US" sz="36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加号 25"/>
          <p:cNvSpPr/>
          <p:nvPr/>
        </p:nvSpPr>
        <p:spPr>
          <a:xfrm>
            <a:off x="2749439" y="5374016"/>
            <a:ext cx="617388" cy="738456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/>
          <p:cNvCxnSpPr/>
          <p:nvPr/>
        </p:nvCxnSpPr>
        <p:spPr>
          <a:xfrm>
            <a:off x="5237682" y="5743243"/>
            <a:ext cx="728201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3508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1" grpId="0" animBg="1"/>
      <p:bldP spid="12" grpId="0" animBg="1"/>
      <p:bldP spid="13" grpId="0" animBg="1"/>
      <p:bldP spid="21" grpId="0" animBg="1"/>
      <p:bldP spid="23" grpId="0" animBg="1"/>
      <p:bldP spid="25" grpId="0" animBg="1"/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377353" y="453997"/>
            <a:ext cx="1152128" cy="60441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政治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472090" y="332656"/>
            <a:ext cx="1321078" cy="83687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4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背景</a:t>
            </a:r>
            <a:endParaRPr lang="zh-CN" altLang="en-US" sz="4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835552" y="456829"/>
            <a:ext cx="1164368" cy="5885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经济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07504" y="1826914"/>
            <a:ext cx="839561" cy="158417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4800" b="1" smtClean="0">
                <a:latin typeface="黑体" panose="02010609060101010101" pitchFamily="49" charset="-122"/>
                <a:ea typeface="黑体" panose="02010609060101010101" pitchFamily="49" charset="-122"/>
              </a:rPr>
              <a:t>主题</a:t>
            </a:r>
            <a:endParaRPr lang="zh-CN" altLang="en-US" sz="4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6335872" y="434208"/>
            <a:ext cx="1164368" cy="5640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文化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7812360" y="456829"/>
            <a:ext cx="1164368" cy="5760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其他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1471863" y="1687079"/>
            <a:ext cx="1415226" cy="7779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4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内容</a:t>
            </a:r>
            <a:endParaRPr lang="zh-CN" altLang="en-US" sz="4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1471863" y="3250715"/>
            <a:ext cx="1872208" cy="14401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sz="4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影响（意义）</a:t>
            </a:r>
            <a:endParaRPr lang="zh-CN" altLang="en-US" sz="4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3428991" y="1553950"/>
            <a:ext cx="1152128" cy="6044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时间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4835552" y="1537409"/>
            <a:ext cx="1152128" cy="6044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地点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6419968" y="2401165"/>
            <a:ext cx="1152128" cy="6044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过程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3517027" y="2464994"/>
            <a:ext cx="2501366" cy="6044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实质（核心）</a:t>
            </a:r>
            <a:endParaRPr lang="zh-CN" altLang="en-US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内容占位符 2"/>
          <p:cNvSpPr txBox="1">
            <a:spLocks/>
          </p:cNvSpPr>
          <p:nvPr/>
        </p:nvSpPr>
        <p:spPr>
          <a:xfrm>
            <a:off x="6396907" y="1487611"/>
            <a:ext cx="1152128" cy="6044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人物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3924817" y="3675348"/>
            <a:ext cx="1904038" cy="6093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一分为二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内容占位符 2"/>
          <p:cNvSpPr txBox="1">
            <a:spLocks/>
          </p:cNvSpPr>
          <p:nvPr/>
        </p:nvSpPr>
        <p:spPr>
          <a:xfrm>
            <a:off x="6595768" y="3257069"/>
            <a:ext cx="1152128" cy="6044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积极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6595768" y="4415338"/>
            <a:ext cx="2440728" cy="6044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消极（局限）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左大括号 19"/>
          <p:cNvSpPr/>
          <p:nvPr/>
        </p:nvSpPr>
        <p:spPr>
          <a:xfrm>
            <a:off x="1091081" y="1057137"/>
            <a:ext cx="219224" cy="3227607"/>
          </a:xfrm>
          <a:prstGeom prst="leftBrac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>
            <a:stCxn id="5" idx="3"/>
            <a:endCxn id="4" idx="1"/>
          </p:cNvCxnSpPr>
          <p:nvPr/>
        </p:nvCxnSpPr>
        <p:spPr>
          <a:xfrm>
            <a:off x="2793168" y="751095"/>
            <a:ext cx="584185" cy="510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加号 24"/>
          <p:cNvSpPr/>
          <p:nvPr/>
        </p:nvSpPr>
        <p:spPr>
          <a:xfrm>
            <a:off x="4532711" y="572226"/>
            <a:ext cx="344125" cy="288032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加号 25"/>
          <p:cNvSpPr/>
          <p:nvPr/>
        </p:nvSpPr>
        <p:spPr>
          <a:xfrm>
            <a:off x="5976612" y="595936"/>
            <a:ext cx="344125" cy="288032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加号 26"/>
          <p:cNvSpPr/>
          <p:nvPr/>
        </p:nvSpPr>
        <p:spPr>
          <a:xfrm>
            <a:off x="7470968" y="568171"/>
            <a:ext cx="344125" cy="288032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加号 27"/>
          <p:cNvSpPr/>
          <p:nvPr/>
        </p:nvSpPr>
        <p:spPr>
          <a:xfrm>
            <a:off x="4581119" y="1712139"/>
            <a:ext cx="344125" cy="288032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加号 28"/>
          <p:cNvSpPr/>
          <p:nvPr/>
        </p:nvSpPr>
        <p:spPr>
          <a:xfrm>
            <a:off x="6003150" y="1684220"/>
            <a:ext cx="344125" cy="288032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加号 29"/>
          <p:cNvSpPr/>
          <p:nvPr/>
        </p:nvSpPr>
        <p:spPr>
          <a:xfrm>
            <a:off x="6085799" y="2559354"/>
            <a:ext cx="344125" cy="288032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加号 30"/>
          <p:cNvSpPr/>
          <p:nvPr/>
        </p:nvSpPr>
        <p:spPr>
          <a:xfrm>
            <a:off x="6800908" y="2113133"/>
            <a:ext cx="344125" cy="288032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加号 31"/>
          <p:cNvSpPr/>
          <p:nvPr/>
        </p:nvSpPr>
        <p:spPr>
          <a:xfrm>
            <a:off x="7002133" y="4006000"/>
            <a:ext cx="344125" cy="288032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/>
          <p:cNvCxnSpPr/>
          <p:nvPr/>
        </p:nvCxnSpPr>
        <p:spPr>
          <a:xfrm flipV="1">
            <a:off x="5975680" y="3668590"/>
            <a:ext cx="556277" cy="302205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5995540" y="4284744"/>
            <a:ext cx="556276" cy="393269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3344071" y="3973295"/>
            <a:ext cx="584185" cy="510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左大括号 40"/>
          <p:cNvSpPr/>
          <p:nvPr/>
        </p:nvSpPr>
        <p:spPr>
          <a:xfrm>
            <a:off x="3085260" y="1620091"/>
            <a:ext cx="190596" cy="1088803"/>
          </a:xfrm>
          <a:prstGeom prst="leftBrac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8206858" y="1439594"/>
            <a:ext cx="800219" cy="228796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教材套路</a:t>
            </a:r>
            <a:endParaRPr lang="zh-CN" altLang="en-US" sz="40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8" name="直接连接符 47"/>
          <p:cNvCxnSpPr>
            <a:stCxn id="7" idx="2"/>
          </p:cNvCxnSpPr>
          <p:nvPr/>
        </p:nvCxnSpPr>
        <p:spPr>
          <a:xfrm>
            <a:off x="527285" y="3411090"/>
            <a:ext cx="0" cy="247542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527284" y="5886518"/>
            <a:ext cx="783021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内容占位符 2"/>
          <p:cNvSpPr txBox="1">
            <a:spLocks/>
          </p:cNvSpPr>
          <p:nvPr/>
        </p:nvSpPr>
        <p:spPr>
          <a:xfrm>
            <a:off x="1310305" y="5062530"/>
            <a:ext cx="7655200" cy="16479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注意该事件在时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空</a:t>
            </a:r>
            <a:r>
              <a:rPr lang="zh-CN" altLang="en-US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线上所处的位置，与</a:t>
            </a:r>
            <a:r>
              <a:rPr lang="zh-CN" altLang="en-US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纵向</a:t>
            </a:r>
            <a:r>
              <a:rPr lang="zh-CN" altLang="en-US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zh-CN" altLang="en-US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前后</a:t>
            </a:r>
            <a:r>
              <a:rPr lang="zh-CN" altLang="en-US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）以及</a:t>
            </a:r>
            <a:r>
              <a:rPr lang="zh-CN" altLang="en-US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横向</a:t>
            </a:r>
            <a:r>
              <a:rPr lang="zh-CN" altLang="en-US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zh-CN" altLang="en-US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同时代</a:t>
            </a:r>
            <a:r>
              <a:rPr lang="zh-CN" altLang="en-US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）重大历史事件、国际国内形势之间的关联。</a:t>
            </a:r>
            <a:endParaRPr lang="zh-CN" altLang="en-US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5" name="内容占位符 2"/>
          <p:cNvSpPr txBox="1">
            <a:spLocks/>
          </p:cNvSpPr>
          <p:nvPr/>
        </p:nvSpPr>
        <p:spPr>
          <a:xfrm>
            <a:off x="1310305" y="5062530"/>
            <a:ext cx="7655200" cy="164797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44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形成大局观念</a:t>
            </a:r>
            <a:endParaRPr lang="en-US" altLang="zh-CN" sz="4400" b="1" dirty="0" smtClean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>
              <a:buNone/>
            </a:pPr>
            <a:r>
              <a:rPr lang="zh-CN" altLang="en-US" sz="44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建立历史逻辑</a:t>
            </a:r>
            <a:endParaRPr lang="zh-CN" altLang="en-US" sz="44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65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41" grpId="0" animBg="1"/>
      <p:bldP spid="51" grpId="0" animBg="1"/>
      <p:bldP spid="5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85682" y="5671"/>
            <a:ext cx="8229600" cy="1143000"/>
          </a:xfrm>
        </p:spPr>
        <p:txBody>
          <a:bodyPr/>
          <a:lstStyle/>
          <a:p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关于“变态”的选择题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81490" y="1196752"/>
            <a:ext cx="8229600" cy="37444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苦中作乐，把它当做一种文字游戏，认真辨析每一个选项，尽量</a:t>
            </a:r>
            <a:r>
              <a:rPr lang="zh-CN" altLang="en-US" sz="40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绕开陷阱</a:t>
            </a:r>
            <a:r>
              <a:rPr lang="zh-CN" altLang="en-US" sz="4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，成功抵达正确目的地。</a:t>
            </a:r>
            <a:endParaRPr lang="en-US" altLang="zh-CN" sz="40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实在</a:t>
            </a:r>
            <a:r>
              <a:rPr lang="zh-CN" altLang="en-US" sz="4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不行，</a:t>
            </a:r>
            <a:r>
              <a:rPr lang="zh-CN" altLang="en-US" sz="40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排除法！排除法！排除法！</a:t>
            </a:r>
            <a:endParaRPr lang="zh-CN" altLang="en-US" sz="40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81490" y="5013176"/>
            <a:ext cx="8229600" cy="129614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当我们无力改变现实的时候，就只有改变自己，适应现实。</a:t>
            </a:r>
            <a:endParaRPr lang="zh-CN" altLang="en-US" sz="40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833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zh-CN" altLang="en-US" sz="4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克服畏难情绪。</a:t>
            </a:r>
            <a:endParaRPr lang="en-US" altLang="zh-CN" sz="40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不</a:t>
            </a:r>
            <a:r>
              <a:rPr lang="zh-CN" altLang="en-US" sz="4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提倡题海战术，但必要的练习必须到位，</a:t>
            </a:r>
            <a:r>
              <a:rPr lang="zh-CN" altLang="en-US" sz="40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以量变求质变</a:t>
            </a:r>
            <a:r>
              <a:rPr lang="zh-CN" altLang="en-US" sz="4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40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做题要</a:t>
            </a:r>
            <a:r>
              <a:rPr lang="zh-CN" altLang="en-US" sz="40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反思</a:t>
            </a:r>
            <a:r>
              <a:rPr lang="zh-CN" altLang="en-US" sz="4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，总结才能提升。</a:t>
            </a:r>
            <a:endParaRPr lang="en-US" altLang="zh-CN" sz="40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4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提倡</a:t>
            </a:r>
            <a:r>
              <a:rPr lang="zh-CN" altLang="en-US" sz="40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缩写教材法</a:t>
            </a:r>
            <a:r>
              <a:rPr lang="zh-CN" altLang="en-US" sz="4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。（尤其适合规范史学表达欠缺的同学。）</a:t>
            </a:r>
            <a:endParaRPr lang="zh-CN" altLang="en-US" sz="4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关于材料解析题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552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231</Words>
  <Application>Microsoft Office PowerPoint</Application>
  <PresentationFormat>全屏显示(4:3)</PresentationFormat>
  <Paragraphs>46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主题​​</vt:lpstr>
      <vt:lpstr>一点复习小建议</vt:lpstr>
      <vt:lpstr>关于历史思维的发展过程</vt:lpstr>
      <vt:lpstr>PowerPoint 演示文稿</vt:lpstr>
      <vt:lpstr>关于“变态”的选择题</vt:lpstr>
      <vt:lpstr>关于材料解析题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一点复习小建议</dc:title>
  <dc:creator>USER</dc:creator>
  <cp:lastModifiedBy>USER</cp:lastModifiedBy>
  <cp:revision>21</cp:revision>
  <dcterms:created xsi:type="dcterms:W3CDTF">2016-09-30T00:14:01Z</dcterms:created>
  <dcterms:modified xsi:type="dcterms:W3CDTF">2016-09-30T02:11:33Z</dcterms:modified>
</cp:coreProperties>
</file>