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8" r:id="rId5"/>
    <p:sldId id="261" r:id="rId6"/>
    <p:sldId id="263" r:id="rId7"/>
    <p:sldId id="264" r:id="rId8"/>
    <p:sldId id="270" r:id="rId9"/>
    <p:sldId id="265" r:id="rId10"/>
    <p:sldId id="269" r:id="rId11"/>
    <p:sldId id="266" r:id="rId12"/>
    <p:sldId id="267" r:id="rId1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074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911-9243-480F-91D7-90EECCDD593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D190-87C9-46CF-BEF5-83ADBB800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6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911-9243-480F-91D7-90EECCDD593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D190-87C9-46CF-BEF5-83ADBB800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911-9243-480F-91D7-90EECCDD593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D190-87C9-46CF-BEF5-83ADBB800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911-9243-480F-91D7-90EECCDD593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D190-87C9-46CF-BEF5-83ADBB800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0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911-9243-480F-91D7-90EECCDD593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D190-87C9-46CF-BEF5-83ADBB800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83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911-9243-480F-91D7-90EECCDD593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D190-87C9-46CF-BEF5-83ADBB800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8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911-9243-480F-91D7-90EECCDD593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D190-87C9-46CF-BEF5-83ADBB800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0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911-9243-480F-91D7-90EECCDD593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D190-87C9-46CF-BEF5-83ADBB800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5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911-9243-480F-91D7-90EECCDD593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D190-87C9-46CF-BEF5-83ADBB800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43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911-9243-480F-91D7-90EECCDD593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D190-87C9-46CF-BEF5-83ADBB800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6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911-9243-480F-91D7-90EECCDD593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D190-87C9-46CF-BEF5-83ADBB800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96911-9243-480F-91D7-90EECCDD593B}" type="datetimeFigureOut">
              <a:rPr lang="zh-CN" altLang="en-US" smtClean="0"/>
              <a:t>2014-12-17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FD190-87C9-46CF-BEF5-83ADBB800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8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/>
              <a:t>有一句诗，千百年来为人传颂，</a:t>
            </a:r>
            <a:br>
              <a:rPr lang="zh-CN" altLang="en-US" sz="4000"/>
            </a:br>
            <a:r>
              <a:rPr lang="zh-CN" altLang="en-US" sz="4000"/>
              <a:t>有着独特的艺术魅力。</a:t>
            </a:r>
          </a:p>
        </p:txBody>
      </p:sp>
      <p:sp>
        <p:nvSpPr>
          <p:cNvPr id="35848" name="Rectangle 8"/>
          <p:cNvSpPr>
            <a:spLocks noGrp="1" noRot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5849" name="Picture 9" descr="title3(!)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24240"/>
            <a:ext cx="9144000" cy="41738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47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8450" y="190500"/>
            <a:ext cx="8540750" cy="588698"/>
          </a:xfrm>
        </p:spPr>
        <p:txBody>
          <a:bodyPr>
            <a:normAutofit fontScale="90000"/>
          </a:bodyPr>
          <a:lstStyle/>
          <a:p>
            <a:endParaRPr lang="zh-CN" altLang="zh-CN" sz="4000"/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800600" y="825500"/>
            <a:ext cx="3867150" cy="4127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zh-CN" sz="4000">
              <a:ea typeface="华文行楷" pitchFamily="2" charset="-122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841276"/>
            <a:ext cx="4648200" cy="523220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rgbClr val="66FF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altLang="zh-CN" sz="2800" dirty="0">
              <a:solidFill>
                <a:srgbClr val="000066"/>
              </a:solidFill>
              <a:ea typeface="隶书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66"/>
                </a:solidFill>
                <a:ea typeface="隶书" pitchFamily="49" charset="-122"/>
              </a:rPr>
              <a:t>整体感知：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       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行楷" pitchFamily="2" charset="-122"/>
              </a:rPr>
              <a:t>这是抒写怀念远方之人的诗作。月夜独处，最易牵动对远方之人的思念。诗歌从“天涯共此时”的明月到“不堪盈手赠”的明月，以明月作媒介，寄托了对远人的思念。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altLang="zh-CN" sz="2400" dirty="0">
              <a:ea typeface="华文行楷" pitchFamily="2" charset="-122"/>
            </a:endParaRPr>
          </a:p>
        </p:txBody>
      </p:sp>
      <p:sp>
        <p:nvSpPr>
          <p:cNvPr id="48134" name="WordArt 6"/>
          <p:cNvSpPr>
            <a:spLocks noChangeArrowheads="1" noChangeShapeType="1" noTextEdit="1"/>
          </p:cNvSpPr>
          <p:nvPr/>
        </p:nvSpPr>
        <p:spPr bwMode="auto">
          <a:xfrm>
            <a:off x="228600" y="127000"/>
            <a:ext cx="1981200" cy="1143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华文新魏"/>
              </a:rPr>
              <a:t>鉴赏品情</a:t>
            </a:r>
          </a:p>
        </p:txBody>
      </p:sp>
      <p:pic>
        <p:nvPicPr>
          <p:cNvPr id="48135" name="Picture 7" descr="tangshi0021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0"/>
            <a:ext cx="4319587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3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nimBg="1" autoUpdateAnimBg="0"/>
      <p:bldP spid="481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52400" y="3937000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FF00"/>
                </a:solidFill>
                <a:latin typeface="宋体" pitchFamily="2" charset="-122"/>
                <a:ea typeface="华文行楷" pitchFamily="2" charset="-122"/>
              </a:rPr>
              <a:t>二、诗的意境幽静秀丽，情感真挚。</a:t>
            </a:r>
          </a:p>
        </p:txBody>
      </p:sp>
      <p:sp>
        <p:nvSpPr>
          <p:cNvPr id="54277" name="WordArt 5"/>
          <p:cNvSpPr>
            <a:spLocks noChangeArrowheads="1" noChangeShapeType="1" noTextEdit="1"/>
          </p:cNvSpPr>
          <p:nvPr/>
        </p:nvSpPr>
        <p:spPr bwMode="auto">
          <a:xfrm>
            <a:off x="533400" y="317500"/>
            <a:ext cx="2514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华文新魏"/>
              </a:rPr>
              <a:t>技法探究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457200" y="1296459"/>
            <a:ext cx="66704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FF00"/>
                </a:solidFill>
                <a:latin typeface="宋体" pitchFamily="2" charset="-122"/>
                <a:ea typeface="华文行楷" pitchFamily="2" charset="-122"/>
              </a:rPr>
              <a:t>一、写景抒情并举，情景交融。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7201" y="1968500"/>
            <a:ext cx="817721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FF00"/>
                </a:solidFill>
                <a:latin typeface="宋体" pitchFamily="2" charset="-122"/>
                <a:ea typeface="楷体_GB2312" pitchFamily="49" charset="-122"/>
              </a:rPr>
              <a:t>全诗紧紧围绕</a:t>
            </a:r>
            <a:r>
              <a:rPr lang="zh-CN" altLang="en-US" sz="3200" b="1">
                <a:solidFill>
                  <a:srgbClr val="00FF00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3200" b="1">
                <a:solidFill>
                  <a:srgbClr val="00FF00"/>
                </a:solidFill>
                <a:latin typeface="宋体" pitchFamily="2" charset="-122"/>
                <a:ea typeface="楷体_GB2312" pitchFamily="49" charset="-122"/>
              </a:rPr>
              <a:t>望月</a:t>
            </a:r>
            <a:r>
              <a:rPr lang="zh-CN" altLang="en-US" sz="3200" b="1">
                <a:solidFill>
                  <a:srgbClr val="00FF00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3200" b="1">
                <a:solidFill>
                  <a:srgbClr val="00FF00"/>
                </a:solidFill>
                <a:latin typeface="宋体" pitchFamily="2" charset="-122"/>
                <a:ea typeface="楷体_GB2312" pitchFamily="49" charset="-122"/>
              </a:rPr>
              <a:t>而展开，从望月写到怀人，从灭烛写到披衣，由室内写到室外，又由室外回到室内，从月升写到月沉，同相思写到入梦。由景入情，情景相生。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273050" y="4635500"/>
            <a:ext cx="89867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FF00"/>
                </a:solidFill>
                <a:latin typeface="宋体" pitchFamily="2" charset="-122"/>
                <a:ea typeface="华文行楷" pitchFamily="2" charset="-122"/>
              </a:rPr>
              <a:t>三、语言明快铿锵，细细品味，余甘无尽。</a:t>
            </a:r>
          </a:p>
        </p:txBody>
      </p:sp>
    </p:spTree>
    <p:extLst>
      <p:ext uri="{BB962C8B-B14F-4D97-AF65-F5344CB8AC3E}">
        <p14:creationId xmlns:p14="http://schemas.microsoft.com/office/powerpoint/2010/main" val="318645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54277" grpId="0" animBg="1"/>
      <p:bldP spid="54278" grpId="0" autoUpdateAnimBg="0"/>
      <p:bldP spid="54279" grpId="0" autoUpdateAnimBg="0"/>
      <p:bldP spid="5428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600200" y="381000"/>
            <a:ext cx="6019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/>
            </a:r>
            <a:br>
              <a:rPr lang="en-US" altLang="zh-CN" sz="2800" b="1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</a:t>
            </a:r>
          </a:p>
        </p:txBody>
      </p:sp>
      <p:pic>
        <p:nvPicPr>
          <p:cNvPr id="55299" name="Picture 3" descr="336445_2093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53616" y="1777380"/>
            <a:ext cx="871296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宋体" pitchFamily="2" charset="-122"/>
                <a:ea typeface="楷体_GB2312" pitchFamily="49" charset="-122"/>
              </a:rPr>
              <a:t>诗人望见明月，立刻想到远在天边的亲人，此时此刻正与我同望。有怀远之情的人，难免终夜相思，彻夜不眠。身居室内，灭烛望月，清光满屋，更觉可爱；披衣出户，露水沾润，月华如练，益加陶醉。如此境地，忽然想到月光虽美却不能采撷以赠远方亲人，倒不如回到室内，寻个美梦，或可期得欢娱的约会。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533400" y="190500"/>
            <a:ext cx="84331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宋体" pitchFamily="2" charset="-122"/>
                <a:ea typeface="楷体_GB2312" pitchFamily="49" charset="-122"/>
              </a:rPr>
              <a:t>四、通过描绘人物的动作和细节传达情思，层层深入，构思巧妙。</a:t>
            </a:r>
          </a:p>
        </p:txBody>
      </p:sp>
    </p:spTree>
    <p:extLst>
      <p:ext uri="{BB962C8B-B14F-4D97-AF65-F5344CB8AC3E}">
        <p14:creationId xmlns:p14="http://schemas.microsoft.com/office/powerpoint/2010/main" val="45298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utoUpdateAnimBg="0"/>
      <p:bldP spid="553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8921" name="Picture 9" descr="望月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715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22" name="WordArt 10"/>
          <p:cNvSpPr>
            <a:spLocks noChangeArrowheads="1" noChangeShapeType="1" noTextEdit="1"/>
          </p:cNvSpPr>
          <p:nvPr/>
        </p:nvSpPr>
        <p:spPr bwMode="auto">
          <a:xfrm rot="5400000">
            <a:off x="4607696" y="1240688"/>
            <a:ext cx="3414758" cy="1847850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b="1" kern="10" dirty="0">
                <a:ln w="9525">
                  <a:solidFill>
                    <a:srgbClr val="80008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华文行楷"/>
              </a:rPr>
              <a:t>望月怀远</a:t>
            </a:r>
          </a:p>
        </p:txBody>
      </p:sp>
      <p:sp>
        <p:nvSpPr>
          <p:cNvPr id="38923" name="WordArt 11"/>
          <p:cNvSpPr>
            <a:spLocks noChangeArrowheads="1" noChangeShapeType="1" noTextEdit="1"/>
          </p:cNvSpPr>
          <p:nvPr/>
        </p:nvSpPr>
        <p:spPr bwMode="auto">
          <a:xfrm>
            <a:off x="6248400" y="4381500"/>
            <a:ext cx="1981200" cy="691886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zh-CN" altLang="en-US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隶书"/>
              </a:rPr>
              <a:t>张九龄</a:t>
            </a:r>
          </a:p>
        </p:txBody>
      </p:sp>
    </p:spTree>
    <p:extLst>
      <p:ext uri="{BB962C8B-B14F-4D97-AF65-F5344CB8AC3E}">
        <p14:creationId xmlns:p14="http://schemas.microsoft.com/office/powerpoint/2010/main" val="308324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2" grpId="0"/>
      <p:bldP spid="389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534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4" y="0"/>
            <a:ext cx="4649787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0" y="-238844"/>
            <a:ext cx="8229600" cy="9525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  <a:ea typeface="华文行楷" pitchFamily="2" charset="-122"/>
              </a:rPr>
              <a:t>知人论事：</a:t>
            </a:r>
          </a:p>
        </p:txBody>
      </p:sp>
      <p:sp>
        <p:nvSpPr>
          <p:cNvPr id="44036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107504" y="337220"/>
            <a:ext cx="4386710" cy="4860520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 smtClean="0">
                <a:latin typeface="宋体" pitchFamily="2" charset="-122"/>
              </a:rPr>
              <a:t>张</a:t>
            </a:r>
            <a:r>
              <a:rPr lang="zh-CN" altLang="en-US" sz="2400" b="1" dirty="0">
                <a:latin typeface="宋体" pitchFamily="2" charset="-122"/>
              </a:rPr>
              <a:t>九龄：唐玄宗开元时宰相。韶州曲江（今广东曲江北）人。一名博物，字子寿。弱冠登进士。曾上书</a:t>
            </a:r>
            <a:r>
              <a:rPr lang="zh-CN" altLang="en-US" sz="2000" b="1" dirty="0">
                <a:latin typeface="宋体" pitchFamily="2" charset="-122"/>
              </a:rPr>
              <a:t>唐玄宗</a:t>
            </a:r>
            <a:r>
              <a:rPr lang="zh-CN" altLang="en-US" sz="2400" b="1" dirty="0">
                <a:latin typeface="宋体" pitchFamily="2" charset="-122"/>
              </a:rPr>
              <a:t>李隆基，主张重视地方官人选，选官应重贤能，不循资历。其文才为宰相张说器重。开元十一年（</a:t>
            </a:r>
            <a:r>
              <a:rPr lang="en-US" altLang="zh-CN" sz="2400" b="1" dirty="0">
                <a:latin typeface="宋体" pitchFamily="2" charset="-122"/>
              </a:rPr>
              <a:t>723</a:t>
            </a:r>
            <a:r>
              <a:rPr lang="zh-CN" altLang="en-US" sz="2400" b="1" dirty="0">
                <a:latin typeface="宋体" pitchFamily="2" charset="-122"/>
              </a:rPr>
              <a:t>）被任为中书舍人。张说罢相，受累外迁</a:t>
            </a:r>
            <a:r>
              <a:rPr lang="zh-CN" altLang="en-US" sz="2400" b="1" dirty="0" smtClean="0">
                <a:latin typeface="宋体" pitchFamily="2" charset="-122"/>
              </a:rPr>
              <a:t>。</a:t>
            </a:r>
            <a:r>
              <a:rPr lang="zh-CN" altLang="en-US" sz="2400" b="1" dirty="0">
                <a:latin typeface="宋体" pitchFamily="2" charset="-122"/>
              </a:rPr>
              <a:t>　　</a:t>
            </a:r>
            <a:br>
              <a:rPr lang="zh-CN" altLang="en-US" sz="2400" b="1" dirty="0">
                <a:latin typeface="宋体" pitchFamily="2" charset="-122"/>
              </a:rPr>
            </a:br>
            <a:endParaRPr lang="zh-CN" altLang="en-US" sz="24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07669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utoUpdateAnimBg="0"/>
      <p:bldP spid="4403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777380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宋体" pitchFamily="2" charset="-122"/>
              </a:rPr>
              <a:t>玄宗欲以范阳节度使张守为相，以朔方节度使牛仙客为尚书，九龄都反对，玄宗不悦，李林甫更进谗言，迁九龄为尚书右丞相，罢知政事。不久又因他荐举的监察御史周子谅弹劾牛仙客，触怒玄宗，贬为荆州长史。二十八年卒。初，安禄山讨奚、契丹，战败，被执送京师。九龄主张按军法处以极刑，玄宗不从。及安禄山反，玄宗奔蜀，思及此事，为之流涕，遣使至曲江祭九龄。九龄才思敏捷，文章高雅，诗意超逸。有</a:t>
            </a:r>
            <a:r>
              <a:rPr lang="en-US" altLang="zh-CN" sz="2400" b="1" dirty="0" smtClean="0">
                <a:latin typeface="宋体" pitchFamily="2" charset="-122"/>
              </a:rPr>
              <a:t>《</a:t>
            </a:r>
            <a:r>
              <a:rPr lang="zh-CN" altLang="en-US" sz="2400" b="1" dirty="0" smtClean="0">
                <a:latin typeface="宋体" pitchFamily="2" charset="-122"/>
              </a:rPr>
              <a:t>曲江集</a:t>
            </a:r>
            <a:r>
              <a:rPr lang="en-US" altLang="zh-CN" sz="2400" b="1" dirty="0" smtClean="0">
                <a:latin typeface="宋体" pitchFamily="2" charset="-122"/>
              </a:rPr>
              <a:t>》20</a:t>
            </a:r>
            <a:r>
              <a:rPr lang="zh-CN" altLang="en-US" sz="2400" b="1" dirty="0" smtClean="0">
                <a:latin typeface="宋体" pitchFamily="2" charset="-122"/>
              </a:rPr>
              <a:t>卷传世。</a:t>
            </a:r>
            <a:br>
              <a:rPr lang="zh-CN" altLang="en-US" sz="2400" b="1" dirty="0" smtClean="0">
                <a:latin typeface="宋体" pitchFamily="2" charset="-122"/>
              </a:rPr>
            </a:br>
            <a:endParaRPr lang="zh-CN" altLang="en-US" sz="2400" b="1" dirty="0">
              <a:latin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21196"/>
            <a:ext cx="8568952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十九年，玄宗召为秘书少监、集贤院学士，再迁中书侍郎。二十一年，以中书侍郎为相。时玄宗的宠妃武惠妃，谋废太子李瑛而立己子，命宫中官奴游说九龄，九龄叱之。</a:t>
            </a:r>
            <a:br>
              <a:rPr lang="zh-CN" altLang="en-US" sz="2400" b="1" dirty="0" smtClean="0">
                <a:latin typeface="宋体" pitchFamily="2" charset="-122"/>
              </a:rPr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07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411413" y="756709"/>
            <a:ext cx="74183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ea typeface="华文行楷" pitchFamily="2" charset="-122"/>
              </a:rPr>
              <a:t/>
            </a:r>
            <a:br>
              <a:rPr lang="en-US" altLang="zh-CN" sz="3200" b="1">
                <a:solidFill>
                  <a:srgbClr val="FF0000"/>
                </a:solidFill>
                <a:ea typeface="华文行楷" pitchFamily="2" charset="-122"/>
              </a:rPr>
            </a:br>
            <a:r>
              <a:rPr lang="en-US" altLang="zh-CN" sz="3200" b="1">
                <a:solidFill>
                  <a:srgbClr val="FF0000"/>
                </a:solidFill>
                <a:ea typeface="华文行楷" pitchFamily="2" charset="-122"/>
              </a:rPr>
              <a:t/>
            </a:r>
            <a:br>
              <a:rPr lang="en-US" altLang="zh-CN" sz="3200" b="1">
                <a:solidFill>
                  <a:srgbClr val="FF0000"/>
                </a:solidFill>
                <a:ea typeface="华文行楷" pitchFamily="2" charset="-122"/>
              </a:rPr>
            </a:br>
            <a:endParaRPr lang="en-US" altLang="zh-CN" sz="3200" b="1">
              <a:solidFill>
                <a:srgbClr val="FF0000"/>
              </a:solidFill>
              <a:ea typeface="华文行楷" pitchFamily="2" charset="-122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134316"/>
            <a:ext cx="2667000" cy="581697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FF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ea typeface="华文行楷" pitchFamily="2" charset="-122"/>
              </a:rPr>
              <a:t>     </a:t>
            </a:r>
            <a:r>
              <a:rPr lang="zh-CN" altLang="en-US" sz="2400" b="1" dirty="0">
                <a:solidFill>
                  <a:srgbClr val="FF0000"/>
                </a:solidFill>
                <a:ea typeface="华文行楷" pitchFamily="2" charset="-122"/>
              </a:rPr>
              <a:t>望月怀远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华文行楷" pitchFamily="2" charset="-122"/>
              </a:rPr>
              <a:t>           张九龄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华文行楷" pitchFamily="2" charset="-122"/>
              </a:rPr>
              <a:t>海上生明月，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华文行楷" pitchFamily="2" charset="-122"/>
              </a:rPr>
              <a:t>天涯共此时。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华文行楷" pitchFamily="2" charset="-122"/>
              </a:rPr>
              <a:t>情人怨遥夜，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华文行楷" pitchFamily="2" charset="-122"/>
              </a:rPr>
              <a:t>竟夕起相思。</a:t>
            </a:r>
            <a:br>
              <a:rPr lang="zh-CN" altLang="en-US" sz="2400" b="1" dirty="0">
                <a:solidFill>
                  <a:srgbClr val="FF0000"/>
                </a:solidFill>
                <a:ea typeface="华文行楷" pitchFamily="2" charset="-122"/>
              </a:rPr>
            </a:br>
            <a:r>
              <a:rPr lang="zh-CN" altLang="en-US" sz="2400" b="1" dirty="0">
                <a:solidFill>
                  <a:srgbClr val="FF0000"/>
                </a:solidFill>
                <a:ea typeface="华文行楷" pitchFamily="2" charset="-122"/>
              </a:rPr>
              <a:t>灭烛怜光满，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华文行楷" pitchFamily="2" charset="-122"/>
              </a:rPr>
              <a:t>披衣觉露滋。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华文行楷" pitchFamily="2" charset="-122"/>
              </a:rPr>
              <a:t> 不堪盈手赠，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华文行楷" pitchFamily="2" charset="-122"/>
              </a:rPr>
              <a:t>还寝梦佳期。</a:t>
            </a:r>
          </a:p>
          <a:p>
            <a:pPr>
              <a:spcBef>
                <a:spcPct val="50000"/>
              </a:spcBef>
            </a:pPr>
            <a:endParaRPr lang="en-US" altLang="zh-CN" sz="2400" b="1" dirty="0">
              <a:solidFill>
                <a:srgbClr val="FF0000"/>
              </a:solidFill>
              <a:ea typeface="华文行楷" pitchFamily="2" charset="-122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743200" y="127001"/>
            <a:ext cx="1905000" cy="52322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华文行楷" pitchFamily="2" charset="-122"/>
              </a:rPr>
              <a:t>诵读品情：</a:t>
            </a:r>
          </a:p>
        </p:txBody>
      </p:sp>
      <p:pic>
        <p:nvPicPr>
          <p:cNvPr id="46086" name="Picture 6" descr="望月怀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23636"/>
            <a:ext cx="6553200" cy="499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8667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084" grpId="0" animBg="1" autoUpdateAnimBg="0"/>
      <p:bldP spid="4608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49188"/>
            <a:ext cx="8229600" cy="719667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ea typeface="隶书" pitchFamily="49" charset="-122"/>
              </a:rPr>
              <a:t>赏析“</a:t>
            </a:r>
            <a:r>
              <a:rPr lang="zh-CN" altLang="en-US" sz="3200" b="1" dirty="0">
                <a:solidFill>
                  <a:srgbClr val="FF0066"/>
                </a:solidFill>
                <a:ea typeface="隶书" pitchFamily="49" charset="-122"/>
              </a:rPr>
              <a:t>海上生明月，天涯共此时</a:t>
            </a:r>
            <a:r>
              <a:rPr lang="zh-CN" altLang="en-US" sz="3200" b="1" dirty="0">
                <a:ea typeface="隶书" pitchFamily="49" charset="-122"/>
              </a:rPr>
              <a:t>”</a:t>
            </a:r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201316"/>
            <a:ext cx="8712968" cy="3888432"/>
          </a:xfrm>
          <a:gradFill rotWithShape="0">
            <a:gsLst>
              <a:gs pos="0">
                <a:srgbClr val="CCFF66"/>
              </a:gs>
              <a:gs pos="50000">
                <a:schemeClr val="bg1"/>
              </a:gs>
              <a:gs pos="100000">
                <a:srgbClr val="CCFF66"/>
              </a:gs>
            </a:gsLst>
            <a:lin ang="0" scaled="1"/>
          </a:gradFill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</a:t>
            </a:r>
            <a:r>
              <a:rPr lang="en-US" altLang="zh-CN" sz="2400" dirty="0" smtClean="0">
                <a:ea typeface="楷体_GB2312" pitchFamily="49" charset="-122"/>
              </a:rPr>
              <a:t>       </a:t>
            </a:r>
            <a:r>
              <a:rPr lang="zh-CN" altLang="en-US" sz="2400" b="1" dirty="0" smtClean="0">
                <a:ea typeface="楷体_GB2312" pitchFamily="49" charset="-122"/>
              </a:rPr>
              <a:t>点拔</a:t>
            </a:r>
            <a:r>
              <a:rPr lang="zh-CN" altLang="en-US" sz="2400" b="1" dirty="0">
                <a:ea typeface="楷体_GB2312" pitchFamily="49" charset="-122"/>
              </a:rPr>
              <a:t>：此句为千古传诵之句，背景阔大，感情深挚，意境幽远含蓄</a:t>
            </a:r>
            <a:r>
              <a:rPr lang="zh-CN" altLang="en-US" sz="2400" b="1" dirty="0" smtClean="0">
                <a:ea typeface="楷体_GB2312" pitchFamily="49" charset="-122"/>
              </a:rPr>
              <a:t>。一轮明月从无边无垠的大海上升起，月光普照之下，无论远近，天涯海角都沐浴其中。此句境界博大，自然景象中包含着诗人博大宽广胸襟。全</a:t>
            </a:r>
            <a:r>
              <a:rPr lang="zh-CN" altLang="en-US" sz="2400" b="1" dirty="0">
                <a:ea typeface="楷体_GB2312" pitchFamily="49" charset="-122"/>
              </a:rPr>
              <a:t>句看起来平淡无奇，没有一个奇特的字眼，没有一分点染的色彩，脱口而出，却自有一种高华浑融的气象，令人回味无穷</a:t>
            </a:r>
            <a:r>
              <a:rPr lang="zh-CN" altLang="en-US" sz="2400" b="1" dirty="0" smtClean="0">
                <a:ea typeface="楷体_GB2312" pitchFamily="49" charset="-122"/>
              </a:rPr>
              <a:t>。</a:t>
            </a:r>
            <a:endParaRPr lang="zh-CN" altLang="en-US" sz="24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73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55" grpId="0" build="p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61356"/>
            <a:ext cx="8352928" cy="3096344"/>
          </a:xfr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</p:spPr>
        <p:txBody>
          <a:bodyPr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None/>
            </a:pPr>
            <a:r>
              <a:rPr lang="en-US" altLang="zh-CN" b="1" dirty="0">
                <a:ea typeface="华文行楷" pitchFamily="2" charset="-122"/>
              </a:rPr>
              <a:t>        </a:t>
            </a:r>
            <a:r>
              <a:rPr lang="zh-CN" altLang="en-US" sz="2800" b="1" dirty="0">
                <a:ea typeface="华文行楷" pitchFamily="2" charset="-122"/>
              </a:rPr>
              <a:t>三四两句，以“怨”字为中心，以“竟夕”呼应“遥夜”，上承开头两句。终夜相思不能入睡，于是灭烛披衣，步出门庭，这皎洁的明月是这样撩人心绪，使人更难以入睡。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800" b="1" dirty="0">
              <a:ea typeface="华文行楷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800" b="1" dirty="0">
              <a:solidFill>
                <a:schemeClr val="tx2"/>
              </a:solidFill>
              <a:ea typeface="华文行楷" pitchFamily="2" charset="-122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127000"/>
            <a:ext cx="8540750" cy="952500"/>
          </a:xfrm>
          <a:noFill/>
          <a:ln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sz="4000" b="1" dirty="0">
                <a:solidFill>
                  <a:srgbClr val="FF0000"/>
                </a:solidFill>
                <a:ea typeface="隶书" pitchFamily="49" charset="-122"/>
              </a:rPr>
              <a:t>赏析“情人怨遥夜，竟夕起相思！”</a:t>
            </a:r>
          </a:p>
        </p:txBody>
      </p:sp>
    </p:spTree>
    <p:extLst>
      <p:ext uri="{BB962C8B-B14F-4D97-AF65-F5344CB8AC3E}">
        <p14:creationId xmlns:p14="http://schemas.microsoft.com/office/powerpoint/2010/main" val="322809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67544" y="337220"/>
            <a:ext cx="84176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  <a:ea typeface="隶书" pitchFamily="49" charset="-122"/>
              </a:rPr>
              <a:t>赏析“灭烛怜光满，披衣觉露滋。”</a:t>
            </a:r>
          </a:p>
        </p:txBody>
      </p:sp>
      <p:sp>
        <p:nvSpPr>
          <p:cNvPr id="3" name="Rectangle 7"/>
          <p:cNvSpPr>
            <a:spLocks noRot="1" noChangeArrowheads="1"/>
          </p:cNvSpPr>
          <p:nvPr/>
        </p:nvSpPr>
        <p:spPr bwMode="auto">
          <a:xfrm>
            <a:off x="381000" y="1849388"/>
            <a:ext cx="8229600" cy="2520280"/>
          </a:xfrm>
          <a:prstGeom prst="rect">
            <a:avLst/>
          </a:prstGeom>
          <a:gradFill rotWithShape="0">
            <a:gsLst>
              <a:gs pos="0">
                <a:srgbClr val="99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600" dirty="0"/>
              <a:t>         </a:t>
            </a:r>
            <a:r>
              <a:rPr lang="zh-CN" altLang="en-US" sz="3600" dirty="0">
                <a:ea typeface="华文行楷" pitchFamily="2" charset="-122"/>
              </a:rPr>
              <a:t>夜已深，露已降，衣服已被润湿了。一个“滋”字不仅有</a:t>
            </a:r>
            <a:r>
              <a:rPr lang="zh-CN" altLang="en-US" sz="3600" b="1" dirty="0">
                <a:solidFill>
                  <a:srgbClr val="0070C0"/>
                </a:solidFill>
                <a:ea typeface="华文行楷" pitchFamily="2" charset="-122"/>
              </a:rPr>
              <a:t>润湿</a:t>
            </a:r>
            <a:r>
              <a:rPr lang="zh-CN" altLang="en-US" sz="3600" dirty="0">
                <a:ea typeface="华文行楷" pitchFamily="2" charset="-122"/>
              </a:rPr>
              <a:t>之意，还有</a:t>
            </a:r>
            <a:r>
              <a:rPr lang="zh-CN" altLang="en-US" sz="3600" b="1" dirty="0">
                <a:solidFill>
                  <a:srgbClr val="0070C0"/>
                </a:solidFill>
                <a:ea typeface="华文行楷" pitchFamily="2" charset="-122"/>
              </a:rPr>
              <a:t>愁思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行楷" pitchFamily="2" charset="-122"/>
              </a:rPr>
              <a:t>滋生不已</a:t>
            </a:r>
            <a:r>
              <a:rPr lang="zh-CN" altLang="en-US" sz="3600" dirty="0">
                <a:ea typeface="华文行楷" pitchFamily="2" charset="-122"/>
              </a:rPr>
              <a:t>的意思。</a:t>
            </a:r>
          </a:p>
        </p:txBody>
      </p:sp>
    </p:spTree>
    <p:extLst>
      <p:ext uri="{BB962C8B-B14F-4D97-AF65-F5344CB8AC3E}">
        <p14:creationId xmlns:p14="http://schemas.microsoft.com/office/powerpoint/2010/main" val="29852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787" y="1345332"/>
            <a:ext cx="9144000" cy="2376264"/>
          </a:xfrm>
          <a:gradFill rotWithShape="0">
            <a:gsLst>
              <a:gs pos="0">
                <a:schemeClr val="bg1"/>
              </a:gs>
              <a:gs pos="50000">
                <a:srgbClr val="FF99CC"/>
              </a:gs>
              <a:gs pos="100000">
                <a:schemeClr val="bg1"/>
              </a:gs>
            </a:gsLst>
            <a:lin ang="2700000" scaled="1"/>
          </a:gradFill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4000" b="1" dirty="0">
                <a:ea typeface="楷体_GB2312" pitchFamily="49" charset="-122"/>
              </a:rPr>
              <a:t>          </a:t>
            </a:r>
            <a:r>
              <a:rPr lang="zh-CN" altLang="en-US" b="1" dirty="0">
                <a:ea typeface="楷体_GB2312" pitchFamily="49" charset="-122"/>
              </a:rPr>
              <a:t>洒遍天涯的月光啊，有我满腔的情意，却又无法传送，睡吧，睡吧，让我在梦中与你相见。诗至高潮戛然而止，只觉余音袅袅，不绝如缕</a:t>
            </a:r>
            <a:r>
              <a:rPr lang="zh-CN" altLang="en-US" b="1" dirty="0" smtClean="0">
                <a:ea typeface="楷体_GB2312" pitchFamily="49" charset="-122"/>
              </a:rPr>
              <a:t>。</a:t>
            </a:r>
            <a:endParaRPr lang="zh-CN" altLang="en-US" sz="2400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508000"/>
            <a:ext cx="8540750" cy="709083"/>
          </a:xfrm>
          <a:noFill/>
          <a:ln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sz="4000" b="1" dirty="0">
                <a:solidFill>
                  <a:srgbClr val="000066"/>
                </a:solidFill>
                <a:ea typeface="隶书" pitchFamily="49" charset="-122"/>
              </a:rPr>
              <a:t>赏析“</a:t>
            </a:r>
            <a:r>
              <a:rPr lang="zh-CN" altLang="en-US" sz="4000" b="1" dirty="0">
                <a:solidFill>
                  <a:srgbClr val="FF0000"/>
                </a:solidFill>
                <a:ea typeface="隶书" pitchFamily="49" charset="-122"/>
              </a:rPr>
              <a:t>不堪盈手赠，还寝梦佳期。</a:t>
            </a:r>
            <a:r>
              <a:rPr lang="zh-CN" altLang="en-US" sz="4000" b="1" dirty="0">
                <a:solidFill>
                  <a:srgbClr val="000066"/>
                </a:solidFill>
                <a:ea typeface="隶书" pitchFamily="49" charset="-122"/>
              </a:rPr>
              <a:t>”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4009628"/>
            <a:ext cx="7992888" cy="131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全诗委婉曲折，情致盎然，表现了张九龄诗歌浑成自然的风格。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255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nimBg="1" autoUpdateAnimBg="0"/>
      <p:bldP spid="52229" grpId="0" animBg="1" autoUpdateAnimBg="0"/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894</Words>
  <Application>Microsoft Office PowerPoint</Application>
  <PresentationFormat>全屏显示(16:10)</PresentationFormat>
  <Paragraphs>39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有一句诗，千百年来为人传颂， 有着独特的艺术魅力。</vt:lpstr>
      <vt:lpstr>PowerPoint 演示文稿</vt:lpstr>
      <vt:lpstr>知人论事：</vt:lpstr>
      <vt:lpstr>PowerPoint 演示文稿</vt:lpstr>
      <vt:lpstr>PowerPoint 演示文稿</vt:lpstr>
      <vt:lpstr>赏析“海上生明月，天涯共此时”</vt:lpstr>
      <vt:lpstr>赏析“情人怨遥夜，竟夕起相思！”</vt:lpstr>
      <vt:lpstr>PowerPoint 演示文稿</vt:lpstr>
      <vt:lpstr>赏析“不堪盈手赠，还寝梦佳期。”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有一句诗，千百年来为人传颂， 有着独特的艺术魅力。</dc:title>
  <dc:creator>USER</dc:creator>
  <cp:lastModifiedBy>USER</cp:lastModifiedBy>
  <cp:revision>6</cp:revision>
  <dcterms:created xsi:type="dcterms:W3CDTF">2014-12-16T06:57:47Z</dcterms:created>
  <dcterms:modified xsi:type="dcterms:W3CDTF">2014-12-17T08:36:55Z</dcterms:modified>
</cp:coreProperties>
</file>