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95" autoAdjust="0"/>
  </p:normalViewPr>
  <p:slideViewPr>
    <p:cSldViewPr>
      <p:cViewPr varScale="1">
        <p:scale>
          <a:sx n="116" d="100"/>
          <a:sy n="116" d="100"/>
        </p:scale>
        <p:origin x="-1494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D9DB1-0BE3-4611-8972-941367D6A38F}" type="datetimeFigureOut">
              <a:rPr lang="zh-CN" altLang="en-US" smtClean="0"/>
              <a:t>2014-12-15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3D2CA-AED9-4ACB-8734-14F3D28CC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4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93C66584-8522-418C-A0D6-61A76000D092}" type="slidenum">
              <a:rPr lang="zh-CN" altLang="en-US" sz="1200"/>
              <a:pPr algn="r" eaLnBrk="1" hangingPunct="1"/>
              <a:t>1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2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2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4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1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2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3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2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7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4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1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4503-5A29-4F17-B757-FB1039F81871}" type="datetimeFigureOut">
              <a:rPr lang="zh-CN" altLang="en-US" smtClean="0"/>
              <a:t>2014-12-15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5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94503-5A29-4F17-B757-FB1039F81871}" type="datetimeFigureOut">
              <a:rPr lang="zh-CN" altLang="en-US" smtClean="0"/>
              <a:t>2014-12-15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04810-1CBC-446D-B732-6FCC66B13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5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观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6156325" cy="387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5943600" y="0"/>
            <a:ext cx="32004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观猎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风劲角弓鸣，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将军猎渭城。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草枯鹰眼疾，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雪尽马蹄轻。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忽过新丰市，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还归细柳营。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回看射雕处，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</a:rPr>
              <a:t>千里暮云平。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07504" y="3877470"/>
            <a:ext cx="61563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观猎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一诗中的形象有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风声、角弓声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</a:t>
            </a:r>
            <a:endParaRPr kumimoji="1" lang="en-US" altLang="zh-CN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将军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、猎物、渭城、枯草、鹰、雪、马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、</a:t>
            </a:r>
            <a:endParaRPr kumimoji="1" lang="en-US" altLang="zh-CN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新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丰市、细柳营、射雕处、千里暮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云</a:t>
            </a:r>
            <a:endParaRPr kumimoji="1" lang="zh-CN" altLang="en-US" sz="2400" b="1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221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36004" y="4918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诗歌虚实的几种类型：</a:t>
            </a:r>
          </a:p>
          <a:p>
            <a:pPr eaLnBrk="1" hangingPunct="1"/>
            <a:r>
              <a:rPr lang="zh-CN" altLang="en-US" sz="24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一、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化抽象（虚）为具体（实），或化具体（实）为抽象（虚）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665" y="4801716"/>
            <a:ext cx="8424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四、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实景描写（实）与想象描写（虚）相结合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（柳永的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雨铃霖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）   </a:t>
            </a:r>
            <a:endParaRPr lang="zh-CN" altLang="en-US" sz="2400" b="1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880185"/>
            <a:ext cx="89328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二、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由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粹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（实）见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全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（虚）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。例如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“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春色满园关不住，一枝红杏出墙来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（叶绍翁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游园不值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400" b="1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722" y="1832294"/>
            <a:ext cx="8716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三、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实写的诗句中（实）蕴含着深刻的哲理（虚）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249593" y="2353444"/>
            <a:ext cx="8856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王之涣的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登鹳雀楼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“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白日依山尽，黄河入海流，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写的是实景，语语如在眼前；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“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欲穷千里目，更上一层楼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能悟到站得高才看得见的生活哲理。  </a:t>
            </a:r>
          </a:p>
          <a:p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“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横看成岭侧成峰，远近高低各不同。不知庐山真面目，只缘身在此山中。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（苏轼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题西林壁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）；</a:t>
            </a:r>
            <a:endParaRPr lang="en-US" altLang="zh-CN" sz="2400" b="1" dirty="0" smtClean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“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问渠哪得清如许，为有源头活水来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（朱熹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观书有感</a:t>
            </a:r>
            <a:r>
              <a:rPr lang="en-US" altLang="zh-CN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43806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97442" y="265212"/>
            <a:ext cx="8534400" cy="144016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   </a:t>
            </a:r>
            <a:r>
              <a:rPr lang="zh-CN" altLang="en-US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b="1" dirty="0" smtClean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凌波不过横塘路，但目送、芳尘去。锦瑟年华谁与度？月桥花院，琐窗朱户，只有春知处。    碧云冉冉蘅皋暮，彩笔新题断肠句。试问闲愁都几许？一川烟草，满城风絮，梅子黄时雨。青玉案（贺铸）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      </a:t>
            </a:r>
            <a:r>
              <a:rPr lang="zh-CN" altLang="en-US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      </a:t>
            </a:r>
            <a:endParaRPr lang="zh-CN" altLang="en-US" b="1" dirty="0" smtClean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6083" name="Picture 3" descr="4B2575714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971550" cy="525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32493" y="2137420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贺铸有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“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贺梅子</a:t>
            </a:r>
            <a:r>
              <a:rPr lang="zh-CN" altLang="en-US" sz="2400" b="1" dirty="0" smtClean="0">
                <a:solidFill>
                  <a:srgbClr val="000099"/>
                </a:solidFill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之别称，起因就在这首词的结尾三句。请深入而简要地分析一下结尾三句之妙。</a:t>
            </a:r>
          </a:p>
        </p:txBody>
      </p:sp>
      <p:sp>
        <p:nvSpPr>
          <p:cNvPr id="3" name="矩形 2"/>
          <p:cNvSpPr/>
          <p:nvPr/>
        </p:nvSpPr>
        <p:spPr>
          <a:xfrm>
            <a:off x="420196" y="3649588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答：妙在使用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化虚为实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的手法和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博喻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的修辞手法，一川烟草表示</a:t>
            </a:r>
            <a:r>
              <a:rPr lang="zh-CN" altLang="en-US" sz="2400" b="1" dirty="0" smtClean="0">
                <a:ea typeface="黑体" pitchFamily="49" charset="-122"/>
              </a:rPr>
              <a:t>“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闲愁</a:t>
            </a:r>
            <a:r>
              <a:rPr lang="zh-CN" altLang="en-US" sz="2400" b="1" dirty="0" smtClean="0"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无处不在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；满城风絮表示</a:t>
            </a:r>
            <a:r>
              <a:rPr lang="zh-CN" altLang="en-US" sz="2400" b="1" dirty="0" smtClean="0">
                <a:ea typeface="黑体" pitchFamily="49" charset="-122"/>
              </a:rPr>
              <a:t>“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闲愁</a:t>
            </a:r>
            <a:r>
              <a:rPr lang="zh-CN" altLang="en-US" sz="2400" b="1" dirty="0" smtClean="0"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纷繁杂乱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；黄梅雨表示</a:t>
            </a:r>
            <a:r>
              <a:rPr lang="zh-CN" altLang="en-US" sz="2400" b="1" dirty="0" smtClean="0">
                <a:ea typeface="黑体" pitchFamily="49" charset="-122"/>
              </a:rPr>
              <a:t>“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闲愁</a:t>
            </a:r>
            <a:r>
              <a:rPr lang="zh-CN" altLang="en-US" sz="2400" b="1" dirty="0" smtClean="0">
                <a:ea typeface="黑体" pitchFamily="49" charset="-122"/>
              </a:rPr>
              <a:t>”</a:t>
            </a:r>
            <a:r>
              <a:rPr lang="zh-CN" altLang="en-US" sz="24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没有穷尽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。抽象的</a:t>
            </a:r>
            <a:r>
              <a:rPr lang="zh-CN" altLang="en-US" sz="2400" b="1" dirty="0" smtClean="0">
                <a:ea typeface="黑体" pitchFamily="49" charset="-122"/>
              </a:rPr>
              <a:t>“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闲愁</a:t>
            </a:r>
            <a:r>
              <a:rPr lang="zh-CN" altLang="en-US" sz="2400" b="1" dirty="0" smtClean="0">
                <a:ea typeface="黑体" pitchFamily="49" charset="-122"/>
              </a:rPr>
              <a:t>”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被描写得具体、丰富、生动、形象、真切，而又新奇。</a:t>
            </a:r>
          </a:p>
        </p:txBody>
      </p:sp>
    </p:spTree>
    <p:extLst>
      <p:ext uri="{BB962C8B-B14F-4D97-AF65-F5344CB8AC3E}">
        <p14:creationId xmlns:p14="http://schemas.microsoft.com/office/powerpoint/2010/main" val="707075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84602"/>
            <a:ext cx="9144000" cy="23495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900" dirty="0" smtClean="0"/>
              <a:t>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900" dirty="0" smtClean="0"/>
              <a:t>                                                                                                                                            </a:t>
            </a: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观猎  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王维</a:t>
            </a: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  风劲角弓鸣， 将军猎渭城。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  草枯鹰眼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疾</a:t>
            </a: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 雪尽马蹄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轻</a:t>
            </a: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  忽过新丰市， 还归细柳营。　　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    回看射雕处， 千里暮云平。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26041" y="2281436"/>
            <a:ext cx="9144000" cy="328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99"/>
                </a:solidFill>
                <a:ea typeface="隶书" pitchFamily="49" charset="-122"/>
              </a:rPr>
              <a:t>“鹰眼”因“草枯”而特别锐利，“马蹄”因“雪尽”而绝无滞碍，颔联体物极为精细</a:t>
            </a:r>
            <a:r>
              <a:rPr lang="zh-CN" altLang="en-US" sz="2800" b="1" dirty="0" smtClean="0">
                <a:solidFill>
                  <a:srgbClr val="000099"/>
                </a:solidFill>
                <a:ea typeface="隶书" pitchFamily="49" charset="-122"/>
              </a:rPr>
              <a:t>。</a:t>
            </a:r>
            <a:endParaRPr lang="en-US" altLang="zh-CN" sz="2800" b="1" dirty="0" smtClean="0">
              <a:solidFill>
                <a:srgbClr val="000099"/>
              </a:solidFill>
              <a:ea typeface="隶书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99"/>
                </a:solidFill>
                <a:ea typeface="隶书" pitchFamily="49" charset="-122"/>
              </a:rPr>
              <a:t>第三</a:t>
            </a:r>
            <a:r>
              <a:rPr lang="zh-CN" altLang="en-US" sz="2800" b="1" dirty="0">
                <a:solidFill>
                  <a:srgbClr val="000099"/>
                </a:solidFill>
                <a:ea typeface="隶书" pitchFamily="49" charset="-122"/>
              </a:rPr>
              <a:t>句不言鹰眼“锐”而言眼“疾”，意味猎物很快被发现，紧接以“马蹄轻”三字则见猎骑迅速追踪而至。“疾”“轻”下字俱妙</a:t>
            </a:r>
            <a:r>
              <a:rPr lang="zh-CN" altLang="en-US" sz="2800" b="1" dirty="0" smtClean="0">
                <a:solidFill>
                  <a:srgbClr val="000099"/>
                </a:solidFill>
                <a:ea typeface="隶书" pitchFamily="49" charset="-122"/>
              </a:rPr>
              <a:t>。</a:t>
            </a:r>
            <a:endParaRPr lang="en-US" altLang="zh-CN" sz="2800" b="1" dirty="0" smtClean="0">
              <a:solidFill>
                <a:srgbClr val="000099"/>
              </a:solidFill>
              <a:ea typeface="隶书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99"/>
                </a:solidFill>
                <a:ea typeface="隶书" pitchFamily="49" charset="-122"/>
              </a:rPr>
              <a:t>王</a:t>
            </a:r>
            <a:r>
              <a:rPr lang="zh-CN" altLang="en-US" sz="2800" b="1" dirty="0">
                <a:solidFill>
                  <a:srgbClr val="000099"/>
                </a:solidFill>
                <a:ea typeface="隶书" pitchFamily="49" charset="-122"/>
              </a:rPr>
              <a:t>维却将发现猎物进而追击的意思隐然句下，使人寻想，便觉诗味隽永。</a:t>
            </a:r>
          </a:p>
        </p:txBody>
      </p:sp>
    </p:spTree>
    <p:extLst>
      <p:ext uri="{BB962C8B-B14F-4D97-AF65-F5344CB8AC3E}">
        <p14:creationId xmlns:p14="http://schemas.microsoft.com/office/powerpoint/2010/main" val="261844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67544" y="49188"/>
            <a:ext cx="6934200" cy="626710"/>
          </a:xfrm>
          <a:prstGeom prst="rect">
            <a:avLst/>
          </a:prstGeom>
          <a:noFill/>
          <a:ln w="57150" cmpd="thickThin">
            <a:solidFill>
              <a:srgbClr val="9933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鉴赏诗歌中的人物形象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675898"/>
            <a:ext cx="8610600" cy="2945999"/>
          </a:xfrm>
          <a:prstGeom prst="rect">
            <a:avLst/>
          </a:prstGeom>
          <a:noFill/>
          <a:ln w="57150" cmpd="thickThin">
            <a:solidFill>
              <a:srgbClr val="9933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zh-CN" altLang="en-US" sz="3200" b="1" dirty="0">
                <a:latin typeface="Times New Roman" pitchFamily="18" charset="0"/>
                <a:ea typeface="黑体" pitchFamily="49" charset="-122"/>
              </a:rPr>
              <a:t>     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</a:rPr>
              <a:t>、阅读王维</a:t>
            </a:r>
            <a:r>
              <a:rPr kumimoji="1" lang="en-US" altLang="zh-CN" sz="2800" b="1" dirty="0">
                <a:latin typeface="Times New Roman" pitchFamily="18" charset="0"/>
                <a:ea typeface="黑体" pitchFamily="49" charset="-122"/>
              </a:rPr>
              <a:t>《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</a:rPr>
              <a:t>观猎</a:t>
            </a:r>
            <a:r>
              <a:rPr kumimoji="1" lang="en-US" altLang="zh-CN" sz="2800" b="1" dirty="0">
                <a:latin typeface="Times New Roman" pitchFamily="18" charset="0"/>
                <a:ea typeface="黑体" pitchFamily="49" charset="-122"/>
              </a:rPr>
              <a:t>》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</a:rPr>
              <a:t>，试分析诗中所塑造的人物形象。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风劲角弓鸣，将军猎渭城。</a:t>
            </a:r>
          </a:p>
          <a:p>
            <a:pPr algn="ctr" eaLnBrk="1" hangingPunct="1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草枯鹰眼疾，雪尽马蹄轻。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忽过新丰市，还归细柳营。</a:t>
            </a:r>
          </a:p>
          <a:p>
            <a:pPr algn="ctr" eaLnBrk="1" hangingPunct="1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回看射雕处，千里暮云平。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79512" y="3781486"/>
            <a:ext cx="8735888" cy="1569660"/>
          </a:xfrm>
          <a:prstGeom prst="rect">
            <a:avLst/>
          </a:prstGeom>
          <a:noFill/>
          <a:ln w="57150" cmpd="thickThin">
            <a:solidFill>
              <a:srgbClr val="9933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【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参考答案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】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这首诗勾画出了一个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英姿飒爽、意气风发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的将军形象。诗中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马蹄轻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写出</a:t>
            </a:r>
            <a:r>
              <a:rPr kumimoji="1" lang="zh-CN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奋力追击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的情形，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忽过、还归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描写出</a:t>
            </a:r>
            <a:r>
              <a:rPr kumimoji="1" lang="zh-CN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策马疾驰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的英姿，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“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回看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”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描写出</a:t>
            </a:r>
            <a:r>
              <a:rPr kumimoji="1" lang="zh-CN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踌躇满志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的神情。这些词句不仅生动描写了猎骑情景，也真切表现了主人公的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轻快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感觉和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喜悦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心情。表达诗中人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充满生气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的意态与豪情。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14385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93204"/>
            <a:ext cx="3808412" cy="66013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ea typeface="华文新魏" pitchFamily="2" charset="-122"/>
              </a:rPr>
              <a:t>《</a:t>
            </a:r>
            <a:r>
              <a:rPr lang="zh-CN" altLang="en-US" b="1" dirty="0" smtClean="0">
                <a:solidFill>
                  <a:srgbClr val="000000"/>
                </a:solidFill>
                <a:ea typeface="华文新魏" pitchFamily="2" charset="-122"/>
              </a:rPr>
              <a:t>观猎</a:t>
            </a:r>
            <a:r>
              <a:rPr lang="en-US" altLang="zh-CN" b="1" dirty="0" smtClean="0">
                <a:solidFill>
                  <a:srgbClr val="000000"/>
                </a:solidFill>
                <a:ea typeface="华文新魏" pitchFamily="2" charset="-122"/>
              </a:rPr>
              <a:t>》</a:t>
            </a:r>
            <a:r>
              <a:rPr lang="zh-CN" altLang="en-US" b="1" dirty="0" smtClean="0">
                <a:solidFill>
                  <a:srgbClr val="000000"/>
                </a:solidFill>
                <a:ea typeface="华文新魏" pitchFamily="2" charset="-122"/>
              </a:rPr>
              <a:t>赏析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512" y="877280"/>
            <a:ext cx="8964488" cy="34290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000099"/>
                </a:solidFill>
                <a:ea typeface="黑体" pitchFamily="49" charset="-122"/>
              </a:rPr>
              <a:t>         诗开篇就是“风劲角弓鸣”，未及写人，先全力写其影响：风呼，弦鸣。风声与角弓（用角装饰的硬弓）声彼此相应：风之劲由弦的震响听出；弦鸣声则因风而益振。劲风中射猎，该具备何等手眼！</a:t>
            </a:r>
            <a:endParaRPr lang="en-US" altLang="zh-CN" sz="2800" b="1" dirty="0" smtClean="0">
              <a:solidFill>
                <a:srgbClr val="000099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ea typeface="黑体" pitchFamily="49" charset="-122"/>
              </a:rPr>
              <a:t>        </a:t>
            </a:r>
            <a:r>
              <a:rPr lang="zh-CN" altLang="en-US" sz="2800" b="1" dirty="0" smtClean="0">
                <a:solidFill>
                  <a:srgbClr val="000099"/>
                </a:solidFill>
                <a:ea typeface="黑体" pitchFamily="49" charset="-122"/>
              </a:rPr>
              <a:t>这又唤起读者对猎手的悬念。待声势俱足，才推出射猎主角来：“将军猎渭城”。将军的出现，恰合读者的期待。</a:t>
            </a:r>
          </a:p>
        </p:txBody>
      </p:sp>
    </p:spTree>
    <p:extLst>
      <p:ext uri="{BB962C8B-B14F-4D97-AF65-F5344CB8AC3E}">
        <p14:creationId xmlns:p14="http://schemas.microsoft.com/office/powerpoint/2010/main" val="2983964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217207"/>
            <a:ext cx="9144000" cy="4861471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ea typeface="黑体" pitchFamily="49" charset="-122"/>
              </a:rPr>
              <a:t>         渭城为秦时咸阳故城，在长安西北，渭水北岸，其时平原草枯，积雪已消，冬末的萧条中略带一丝儿春意。“草枯”“雪尽”四字如素描一般简洁、形象，颇具画意。“鹰眼”因“草枯”而特别锐利，“马蹄”因“雪尽”而绝无滞碍，颔联体物极为精细。三句不言鹰眼“锐”而言眼“疾”，意味猎物很快被发现，紧接以“马蹄轻”三字则见猎骑迅速追踪而至。“疾”“轻”下字俱妙。三四句初读似各表一意，对仗铢两悉称；细绎方觉意脉相承，实属“流水对”。如此精妙的对句，实不多见。　　</a:t>
            </a:r>
            <a:endParaRPr lang="en-US" altLang="zh-CN" sz="2000" b="1" dirty="0" smtClean="0">
              <a:solidFill>
                <a:srgbClr val="000000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黑体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ea typeface="黑体" pitchFamily="49" charset="-122"/>
              </a:rPr>
              <a:t>         </a:t>
            </a:r>
            <a:r>
              <a:rPr lang="zh-CN" altLang="en-US" sz="2000" b="1" dirty="0" smtClean="0">
                <a:solidFill>
                  <a:srgbClr val="000000"/>
                </a:solidFill>
                <a:ea typeface="黑体" pitchFamily="49" charset="-122"/>
              </a:rPr>
              <a:t>以上写出猎，只就“角弓鸣”、“鹰眼疾”、“马蹄轻”三个细节点染，不写猎获的场面。一则由于猎获之意见于言外；二则射猎之乐趣，远非实际功利所可计量，只就猎骑英姿与影响写来自佳。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2000" b="1" dirty="0" smtClean="0">
              <a:solidFill>
                <a:srgbClr val="0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809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157200"/>
            <a:ext cx="9144000" cy="555780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           颈联紧接“马蹄轻”而来，意思却转折到罢猎还归。虽转折而与上文意脉不断，自然流走。“新丰市”故址在今陕西临潼县，“细柳营”在今陕西长安县，两地相隔七十余里。此二地名俱见</a:t>
            </a:r>
            <a:r>
              <a:rPr lang="en-US" altLang="zh-CN" sz="2400" b="1" dirty="0" smtClean="0">
                <a:solidFill>
                  <a:srgbClr val="000000"/>
                </a:solidFill>
                <a:ea typeface="黑体" pitchFamily="49" charset="-122"/>
              </a:rPr>
              <a:t>《</a:t>
            </a: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汉书</a:t>
            </a:r>
            <a:r>
              <a:rPr lang="en-US" altLang="zh-CN" sz="2400" b="1" dirty="0" smtClean="0">
                <a:solidFill>
                  <a:srgbClr val="000000"/>
                </a:solidFill>
                <a:ea typeface="黑体" pitchFamily="49" charset="-122"/>
              </a:rPr>
              <a:t>》</a:t>
            </a: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，诗人兴会所至，一时汇集，典雅有味，原不必指实。言“忽过”，言“还归”，则见返营驰骋之疾速，真有瞬息“千里”之感。“细柳营”本是汉代周亚夫屯军之地，用来就多一重意味，似谓诗中狩猎的主人公亦具名将之风度，与其前面射猎时意气风发、飒爽英姿，形象正相吻合。这两句连上两句，既生动描写了猎骑情景，又真切表现了主人公的轻快感觉和喜悦心情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b="1" dirty="0" smtClean="0">
              <a:solidFill>
                <a:srgbClr val="000000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黑体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            写到猎归，诗意本尽。尾联却更以写景作结，但它所写非营地景色，而是遥遥“回看”向来行猎处之远景，已是“千里暮云平”。此景遥接篇首。首尾不但彼此呼应，而且适成对照：当初是风起云涌，与出猎紧张气氛相应；此时是风定云平，与猎归后踌躇容与的心境相称。写景俱是表情，于景的变化中见情的消长，堪称妙笔。</a:t>
            </a:r>
          </a:p>
        </p:txBody>
      </p:sp>
    </p:spTree>
    <p:extLst>
      <p:ext uri="{BB962C8B-B14F-4D97-AF65-F5344CB8AC3E}">
        <p14:creationId xmlns:p14="http://schemas.microsoft.com/office/powerpoint/2010/main" val="4085902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07504" y="217207"/>
            <a:ext cx="8856984" cy="4802787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ea typeface="黑体" pitchFamily="49" charset="-122"/>
              </a:rPr>
              <a:t>         综观全诗，半写出猎，半写猎归，起得突兀，结得意远，中两联一气流走，承转自如，有格律束缚不住的气势，又能首尾回环映带，体合五律，这是章法之妙。诗中藏三地名而使人不觉，用典浑化无迹，写景俱能传情，至如三四句既穷极物理又意见于言外，这是句法之妙。“枯”、“尽”、“疾”、“轻”、“忽过”、“还归”，遣词用字准确锤炼，咸能照应，这是字法之妙。所有这些手法，又都妙能表达诗中人生气远出的意态与豪情。所以，此诗完全当得起盛唐佳作的称誉。</a:t>
            </a:r>
          </a:p>
        </p:txBody>
      </p:sp>
    </p:spTree>
    <p:extLst>
      <p:ext uri="{BB962C8B-B14F-4D97-AF65-F5344CB8AC3E}">
        <p14:creationId xmlns:p14="http://schemas.microsoft.com/office/powerpoint/2010/main" val="1445829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50825" y="190500"/>
            <a:ext cx="88931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           “惟有相思似春色，江南江北送君归”在技巧上有什么特别之处？有什么表达效果？</a:t>
            </a: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ea typeface="黑体" pitchFamily="49" charset="-122"/>
              </a:rPr>
              <a:t>     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43321" y="2929508"/>
            <a:ext cx="88931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化虚为实的例子：</a:t>
            </a:r>
          </a:p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问君能有几多愁，恰似一江春水向东流</a:t>
            </a:r>
            <a:r>
              <a:rPr lang="zh-CN" altLang="en-US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。李煜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虞美人</a:t>
            </a:r>
            <a:r>
              <a:rPr lang="en-US" altLang="zh-CN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</a:t>
            </a:r>
            <a:endParaRPr lang="zh-CN" altLang="en-US" sz="2800" b="1" dirty="0">
              <a:solidFill>
                <a:srgbClr val="000099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离愁渐远渐无穷，迢迢不断如春水</a:t>
            </a:r>
            <a:r>
              <a:rPr lang="zh-CN" altLang="en-US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。欧阳修</a:t>
            </a:r>
            <a:r>
              <a:rPr lang="en-US" altLang="zh-CN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踏莎行</a:t>
            </a:r>
            <a:r>
              <a:rPr lang="en-US" altLang="zh-CN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只恐</a:t>
            </a:r>
            <a:r>
              <a:rPr lang="zh-CN" altLang="en-US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双溪舴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蜢舟</a:t>
            </a:r>
            <a:r>
              <a:rPr lang="en-US" altLang="zh-CN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载不动许多愁</a:t>
            </a:r>
            <a:r>
              <a:rPr lang="zh-CN" altLang="en-US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。李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清照 </a:t>
            </a:r>
            <a:r>
              <a:rPr lang="zh-CN" altLang="en-US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武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陵春</a:t>
            </a:r>
            <a:r>
              <a:rPr lang="en-US" altLang="zh-CN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 </a:t>
            </a:r>
          </a:p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桃花</a:t>
            </a:r>
            <a:r>
              <a:rPr lang="zh-CN" altLang="en-US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潭水深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千尺，不及汪伦送我情</a:t>
            </a:r>
            <a:r>
              <a:rPr lang="zh-CN" altLang="en-US" sz="2800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。（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李白</a:t>
            </a:r>
            <a:r>
              <a:rPr lang="en-US" altLang="zh-CN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赠汪伦</a:t>
            </a:r>
            <a:r>
              <a:rPr lang="en-US" altLang="zh-CN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800" b="1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304576" y="1575495"/>
            <a:ext cx="87856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ea typeface="黑体" pitchFamily="49" charset="-122"/>
              </a:rPr>
              <a:t>诗句采用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49" charset="-122"/>
              </a:rPr>
              <a:t>化虚为实</a:t>
            </a:r>
            <a:r>
              <a:rPr lang="zh-CN" altLang="en-US" sz="2800" b="1" dirty="0" smtClean="0">
                <a:solidFill>
                  <a:srgbClr val="00B0F0"/>
                </a:solidFill>
                <a:ea typeface="黑体" pitchFamily="49" charset="-122"/>
              </a:rPr>
              <a:t>（将抽象化为具体）的手法，将抽象的情感转化为具体可感的春色，形象感人深厚蕴藉。</a:t>
            </a:r>
            <a:endParaRPr lang="zh-CN" altLang="en-US" sz="2800" b="1" dirty="0">
              <a:solidFill>
                <a:srgbClr val="00B0F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62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50825" y="2353444"/>
            <a:ext cx="8610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柔情似水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，佳期如梦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                 （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秦观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鹊桥仙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自在飞花轻似梦， 无边丝雨细如愁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     秦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观 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浣溪沙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》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湿云如梦雨如尘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                    唐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人崔橹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过华清宫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》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峨眉山月半轮秋，影入平羌江水流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     李白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峨眉山月歌</a:t>
            </a:r>
            <a:r>
              <a:rPr lang="en-US" altLang="zh-CN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》 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78723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化实为虚例子（将具体化为抽象）：把实在可感的具体事物写得非常朦胧轻灵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富有想象空间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5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1592</Words>
  <Application>Microsoft Office PowerPoint</Application>
  <PresentationFormat>全屏显示(16:10)</PresentationFormat>
  <Paragraphs>64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《观猎》赏析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</cp:revision>
  <dcterms:created xsi:type="dcterms:W3CDTF">2014-12-11T03:07:45Z</dcterms:created>
  <dcterms:modified xsi:type="dcterms:W3CDTF">2014-12-15T01:27:14Z</dcterms:modified>
</cp:coreProperties>
</file>