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5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4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9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8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54FE-DC16-4572-9B7C-AA7A62C5DD09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E2DD-AE6D-408C-A602-14E5822F6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444208" y="82689"/>
            <a:ext cx="1098550" cy="5632311"/>
          </a:xfrm>
          <a:prstGeom prst="rect">
            <a:avLst/>
          </a:prstGeom>
          <a:solidFill>
            <a:srgbClr val="0033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33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7200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苏轼词二首</a:t>
            </a:r>
          </a:p>
        </p:txBody>
      </p:sp>
      <p:pic>
        <p:nvPicPr>
          <p:cNvPr id="32771" name="Picture 3" descr="苏东坡"/>
          <p:cNvPicPr>
            <a:picLocks noChangeAspect="1" noChangeArrowheads="1"/>
          </p:cNvPicPr>
          <p:nvPr/>
        </p:nvPicPr>
        <p:blipFill>
          <a:blip r:embed="rId2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6688"/>
            <a:ext cx="4341812" cy="5270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/>
          <a:stretch>
            <a:fillRect/>
          </a:stretch>
        </p:blipFill>
        <p:spPr bwMode="auto">
          <a:xfrm>
            <a:off x="2341564" y="0"/>
            <a:ext cx="6802437" cy="569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68313" y="1561356"/>
            <a:ext cx="40318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6000" dirty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</a:rPr>
              <a:t>积极、进取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75902" y="2589917"/>
            <a:ext cx="40318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60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乐观、旷达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68313" y="3793604"/>
            <a:ext cx="40318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60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创新、求实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6" y="1477699"/>
            <a:ext cx="1223963" cy="50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5" name="WordArt 7"/>
          <p:cNvSpPr>
            <a:spLocks noChangeArrowheads="1" noChangeShapeType="1" noTextEdit="1"/>
          </p:cNvSpPr>
          <p:nvPr/>
        </p:nvSpPr>
        <p:spPr bwMode="auto">
          <a:xfrm>
            <a:off x="251520" y="481236"/>
            <a:ext cx="5543550" cy="539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>
                    <a:alpha val="23000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新魏"/>
              </a:rPr>
              <a:t>苏轼的人生态度</a:t>
            </a:r>
          </a:p>
        </p:txBody>
      </p:sp>
    </p:spTree>
    <p:extLst>
      <p:ext uri="{BB962C8B-B14F-4D97-AF65-F5344CB8AC3E}">
        <p14:creationId xmlns:p14="http://schemas.microsoft.com/office/powerpoint/2010/main" val="23849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ulture-phot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2" name="WordArt 6"/>
          <p:cNvSpPr>
            <a:spLocks noChangeArrowheads="1" noChangeShapeType="1" noTextEdit="1"/>
          </p:cNvSpPr>
          <p:nvPr/>
        </p:nvSpPr>
        <p:spPr bwMode="auto">
          <a:xfrm>
            <a:off x="914400" y="635000"/>
            <a:ext cx="7696200" cy="1460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 dirty="0"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</a:rPr>
              <a:t>水调歌头</a:t>
            </a:r>
            <a:r>
              <a:rPr lang="en-US" altLang="zh-CN" sz="2400" b="1" kern="10" dirty="0"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</a:rPr>
              <a:t>·</a:t>
            </a:r>
            <a:r>
              <a:rPr lang="zh-CN" altLang="en-US" sz="2400" b="1" kern="10" dirty="0"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</a:rPr>
              <a:t>黄州快哉亭赠张偓佺 </a:t>
            </a:r>
          </a:p>
        </p:txBody>
      </p:sp>
    </p:spTree>
    <p:extLst>
      <p:ext uri="{BB962C8B-B14F-4D97-AF65-F5344CB8AC3E}">
        <p14:creationId xmlns:p14="http://schemas.microsoft.com/office/powerpoint/2010/main" val="18307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5" descr="2006010422080288"/>
          <p:cNvPicPr>
            <a:picLocks noChangeAspect="1" noChangeArrowheads="1"/>
          </p:cNvPicPr>
          <p:nvPr/>
        </p:nvPicPr>
        <p:blipFill>
          <a:blip r:embed="rId2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3204"/>
            <a:ext cx="8820150" cy="18415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        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作品描写的重点不在快哉亭的本身，而在它周围的广阔景象。作者起笔描绘了一幅怎样的图画？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123728" y="3289548"/>
            <a:ext cx="67691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先用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实笔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描绘亭下江水与碧空相接，远处夕阳与亭台相映的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优美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景象。</a:t>
            </a:r>
          </a:p>
        </p:txBody>
      </p:sp>
      <p:pic>
        <p:nvPicPr>
          <p:cNvPr id="49159" name="Picture 7" descr="望月怀人    张九龄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EC"/>
              </a:clrFrom>
              <a:clrTo>
                <a:srgbClr val="FFFD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7"/>
          <a:stretch>
            <a:fillRect/>
          </a:stretch>
        </p:blipFill>
        <p:spPr bwMode="auto">
          <a:xfrm>
            <a:off x="0" y="2737115"/>
            <a:ext cx="1258888" cy="29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P spid="491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Grp="1" noChangeArrowheads="1"/>
          </p:cNvSpPr>
          <p:nvPr>
            <p:ph type="title" idx="4294967295"/>
          </p:nvPr>
        </p:nvSpPr>
        <p:spPr>
          <a:xfrm>
            <a:off x="539552" y="193204"/>
            <a:ext cx="8532813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50000"/>
              </a:spcBef>
            </a:pPr>
            <a:r>
              <a:rPr lang="zh-CN" altLang="en-US" sz="3600" b="1" dirty="0"/>
              <a:t>知君为我新作，窗户</a:t>
            </a:r>
            <a:r>
              <a:rPr lang="zh-CN" altLang="en-US" sz="3600" b="1" dirty="0">
                <a:solidFill>
                  <a:srgbClr val="FF3300"/>
                </a:solidFill>
              </a:rPr>
              <a:t>湿</a:t>
            </a:r>
            <a:r>
              <a:rPr lang="zh-CN" altLang="en-US" sz="3600" b="1" dirty="0"/>
              <a:t>青红。</a:t>
            </a:r>
          </a:p>
        </p:txBody>
      </p:sp>
      <p:pic>
        <p:nvPicPr>
          <p:cNvPr id="50179" name="Picture 3" descr="news_2005911533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66"/>
              </a:clrFrom>
              <a:clrTo>
                <a:srgbClr val="CCCC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" b="-127"/>
          <a:stretch>
            <a:fillRect/>
          </a:stretch>
        </p:blipFill>
        <p:spPr bwMode="auto">
          <a:xfrm>
            <a:off x="1" y="1778000"/>
            <a:ext cx="3635375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51276" y="3096948"/>
            <a:ext cx="49069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点明亭的主人与作者的亲密的关系，幽默诙谐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995936" y="1273324"/>
            <a:ext cx="399573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承上句“新作”，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极言油漆新，色泽鲜明</a:t>
            </a:r>
          </a:p>
        </p:txBody>
      </p:sp>
    </p:spTree>
    <p:extLst>
      <p:ext uri="{BB962C8B-B14F-4D97-AF65-F5344CB8AC3E}">
        <p14:creationId xmlns:p14="http://schemas.microsoft.com/office/powerpoint/2010/main" val="127433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80" grpId="0"/>
      <p:bldP spid="501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8748712" cy="9525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华文新魏" pitchFamily="2" charset="-122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长记平山堂上，欹枕江南烟雨，杳杳没孤鸿。认得醉翁语：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华文新魏" pitchFamily="2" charset="-122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山色有无中。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华文新魏" pitchFamily="2" charset="-122"/>
              </a:rPr>
              <a:t>”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itchFamily="2" charset="-122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179388" y="277813"/>
            <a:ext cx="86407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467109" y="136766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回忆和联想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14584" y="1367804"/>
            <a:ext cx="2305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长记：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54473" y="1863041"/>
            <a:ext cx="43043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  <a:ea typeface="华文新魏" pitchFamily="2" charset="-122"/>
              </a:rPr>
              <a:t>江南烟雨，杳杳没孤鸿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23850" y="2377282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若隐若现、若有若无、高远空蒙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54474" y="4357688"/>
            <a:ext cx="863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用这种记忆中的景象和眼下所见之景进行比较，二者非常相类似。这样把快哉亭和平山堂融为一体了。用回忆和联想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来描写眼前景色是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虚景实写。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96874" y="3031506"/>
            <a:ext cx="85676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平山堂是作者的恩师欧阳修所建，其景色“壮丽为淮南第一，</a:t>
            </a:r>
            <a:r>
              <a:rPr kumimoji="1" lang="en-US" altLang="zh-CN" sz="2000" b="1" dirty="0"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叶梦得</a:t>
            </a:r>
            <a:r>
              <a:rPr kumimoji="1" lang="en-US" altLang="zh-CN" sz="2000" b="1" dirty="0">
                <a:latin typeface="Times New Roman" pitchFamily="18" charset="0"/>
                <a:ea typeface="隶书" pitchFamily="49" charset="-122"/>
              </a:rPr>
              <a:t>《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避暑录话</a:t>
            </a:r>
            <a:r>
              <a:rPr kumimoji="1" lang="en-US" altLang="zh-CN" sz="2000" b="1" dirty="0">
                <a:latin typeface="Times New Roman" pitchFamily="18" charset="0"/>
                <a:ea typeface="隶书" pitchFamily="49" charset="-122"/>
              </a:rPr>
              <a:t>》)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。在当时的情况下，平山堂的文化内蕴的丰富和文化层次的高雅，是文化人群体中所共同认可的，所以这里是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借平山堂来提高快哉亭的文化品位。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笔法非常巧妙。</a:t>
            </a:r>
            <a:r>
              <a:rPr kumimoji="1" lang="zh-CN" altLang="en-US" sz="2000" dirty="0">
                <a:latin typeface="Times New Roman" pitchFamily="18" charset="0"/>
                <a:ea typeface="隶书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0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4" grpId="0"/>
      <p:bldP spid="51205" grpId="0"/>
      <p:bldP spid="51206" grpId="0"/>
      <p:bldP spid="51207" grpId="0"/>
      <p:bldP spid="51208" grpId="0"/>
      <p:bldP spid="512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179388" y="277813"/>
            <a:ext cx="86407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78713" y="2137420"/>
            <a:ext cx="4221056" cy="314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 dirty="0">
                <a:solidFill>
                  <a:srgbClr val="0033CC"/>
                </a:solidFill>
                <a:latin typeface="Times New Roman" pitchFamily="18" charset="0"/>
                <a:ea typeface="隶书" pitchFamily="49" charset="-122"/>
              </a:rPr>
              <a:t>写眼前广阔明净的江面，清澈见底，碧绿的山峰倒映在江水中，呈现出一幅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平静优雅</a:t>
            </a:r>
            <a:r>
              <a:rPr kumimoji="1" lang="zh-CN" altLang="en-US" sz="3200" b="1" dirty="0">
                <a:solidFill>
                  <a:srgbClr val="0033CC"/>
                </a:solidFill>
                <a:latin typeface="Times New Roman" pitchFamily="18" charset="0"/>
                <a:ea typeface="隶书" pitchFamily="49" charset="-122"/>
              </a:rPr>
              <a:t>的山水画卷。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          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47210" y="285738"/>
            <a:ext cx="784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一千顷，都镜净，倒碧峰。”描绘了一幅怎样的图景？</a:t>
            </a:r>
            <a:endParaRPr kumimoji="1" lang="zh-CN" altLang="en-US" sz="28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52229" name="Picture 5" descr="2005121981759938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3278" r="2750" b="3278"/>
          <a:stretch>
            <a:fillRect/>
          </a:stretch>
        </p:blipFill>
        <p:spPr bwMode="auto">
          <a:xfrm>
            <a:off x="5435600" y="877095"/>
            <a:ext cx="3240088" cy="390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435600" y="817563"/>
            <a:ext cx="3240088" cy="4465333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95287" y="1471608"/>
            <a:ext cx="5040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对水色山光的静态描写</a:t>
            </a:r>
          </a:p>
        </p:txBody>
      </p:sp>
    </p:spTree>
    <p:extLst>
      <p:ext uri="{BB962C8B-B14F-4D97-AF65-F5344CB8AC3E}">
        <p14:creationId xmlns:p14="http://schemas.microsoft.com/office/powerpoint/2010/main" val="4015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52228" grpId="0"/>
      <p:bldP spid="522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778250" y="817563"/>
            <a:ext cx="48260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>
                <a:ea typeface="隶书" pitchFamily="49" charset="-122"/>
              </a:rPr>
              <a:t> </a:t>
            </a:r>
            <a:r>
              <a:rPr lang="zh-CN" altLang="en-US" sz="2400" b="1" dirty="0">
                <a:ea typeface="隶书" pitchFamily="49" charset="-122"/>
              </a:rPr>
              <a:t>写一阵巨风，江面急剧变化，波涛汹涌，一个渔翁驾着一叶小舟，在狂风恶浪中掀舞。这是一个动人心魄的惊险镜头，但是渔翁并不惧怕，他对这种与狂风恶浪搏斗习以为常。</a:t>
            </a:r>
            <a:endParaRPr lang="zh-CN" altLang="en-US" sz="2400" b="1" dirty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90497" y="110718"/>
            <a:ext cx="8060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忽然浪起，掀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舞</a:t>
            </a:r>
            <a:r>
              <a:rPr kumimoji="1"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一叶白头翁。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动态画面</a:t>
            </a:r>
          </a:p>
        </p:txBody>
      </p:sp>
      <p:pic>
        <p:nvPicPr>
          <p:cNvPr id="53252" name="Picture 4" descr="UF200511151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877094"/>
            <a:ext cx="3457575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119339" y="4189065"/>
            <a:ext cx="484708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这实际是作者面对政治祸难的泰然自若的人生态度的真实写照。 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238625" y="3133715"/>
            <a:ext cx="46085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白头翁”的形象是东坡自身人格的象征。</a:t>
            </a:r>
          </a:p>
        </p:txBody>
      </p:sp>
    </p:spTree>
    <p:extLst>
      <p:ext uri="{BB962C8B-B14F-4D97-AF65-F5344CB8AC3E}">
        <p14:creationId xmlns:p14="http://schemas.microsoft.com/office/powerpoint/2010/main" val="9377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/>
      <p:bldP spid="53253" grpId="0"/>
      <p:bldP spid="532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600" y="1201316"/>
            <a:ext cx="8857481" cy="5197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《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风赋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中说，宋玉等人陪同楚襄王游兰台之宫，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忽然刮起风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来，楚襄王披襟挡风说：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快哉，此风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!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寡人与庶人共者邪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en-US" altLang="zh-CN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宋玉说：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此独大王之风耳，庶人安得共之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!</a:t>
            </a:r>
            <a:r>
              <a:rPr lang="en-US" altLang="zh-CN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楚王不明其意，宋玉解释说，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大王之风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经过优美的园林宫室，带着花草的香气，然后才吹到身上，所以此风能解酒治病，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发明耳目，宁体便人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，这就叫做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雄风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。而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庶人之风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，起于穷巷之间，一路挟带着污秽之气，吹到贫穷人家，使人精神凄惨，生病发热，这就叫做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雌风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51520" y="277813"/>
            <a:ext cx="84241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zh-CN" altLang="en-US" sz="3200" b="1" dirty="0">
                <a:latin typeface="Times New Roman" pitchFamily="18" charset="0"/>
                <a:ea typeface="隶书" pitchFamily="49" charset="-122"/>
              </a:rPr>
              <a:t>堪笑兰台公子”直至结束，运用了什么写法，有何好处？</a:t>
            </a:r>
            <a:endParaRPr kumimoji="1" lang="zh-CN" altLang="en-US" sz="3200" b="1" dirty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179388" y="277813"/>
            <a:ext cx="86407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843808" y="697260"/>
            <a:ext cx="20161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33CC"/>
                </a:solidFill>
                <a:latin typeface="Times New Roman" pitchFamily="18" charset="0"/>
                <a:ea typeface="隶书" pitchFamily="49" charset="-122"/>
              </a:rPr>
              <a:t>用典</a:t>
            </a:r>
          </a:p>
        </p:txBody>
      </p:sp>
    </p:spTree>
    <p:extLst>
      <p:ext uri="{BB962C8B-B14F-4D97-AF65-F5344CB8AC3E}">
        <p14:creationId xmlns:p14="http://schemas.microsoft.com/office/powerpoint/2010/main" val="246132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  <p:bldP spid="54275" grpId="0"/>
      <p:bldP spid="542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993404"/>
            <a:ext cx="8712200" cy="3429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庄子</a:t>
            </a:r>
            <a:r>
              <a:rPr lang="en-US" altLang="zh-CN" sz="2000" b="1" dirty="0">
                <a:latin typeface="Arial"/>
                <a:ea typeface="楷体_GB2312" pitchFamily="49" charset="-122"/>
              </a:rPr>
              <a:t>·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齐物论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中认为事物有天籁、地籁、人籁之分，风是属于</a:t>
            </a:r>
            <a:r>
              <a:rPr lang="zh-CN" altLang="en-US" sz="2000" b="1" dirty="0">
                <a:solidFill>
                  <a:srgbClr val="FF00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天籁</a:t>
            </a:r>
            <a:r>
              <a:rPr lang="zh-CN" altLang="en-US" sz="2000" b="1" dirty="0">
                <a:solidFill>
                  <a:srgbClr val="FF00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，是大自然演奏的乐曲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。宋玉却把风硬分为雌雄，岂不可笑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?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孟子说：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我善养吾浩然之气</a:t>
            </a:r>
            <a:r>
              <a:rPr lang="en-US" altLang="zh-CN" sz="2000" b="1" dirty="0">
                <a:latin typeface="Arial"/>
                <a:ea typeface="楷体_GB2312" pitchFamily="49" charset="-122"/>
              </a:rPr>
              <a:t>……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其为气也，至大至刚，以直养而无害，则塞于天地之间。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作者认为，只有具备这种浩然之气，才能领略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千里快哉风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从中我们可以看到作者豪迈的胸襟，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他与张怀民同被贬官黄州，他们都能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不以贬谪为患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不以物伤性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自放山水之间</a:t>
            </a:r>
            <a:r>
              <a:rPr lang="zh-CN" altLang="en-US" sz="2000" b="1" dirty="0">
                <a:latin typeface="Arial"/>
                <a:ea typeface="楷体_GB2312" pitchFamily="49" charset="-122"/>
              </a:rPr>
              <a:t>”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黄州快哉亭记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，何等旷达！ 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88131" y="553244"/>
            <a:ext cx="8423275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显然，宋玉在此把风分为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雄风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雌风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是借以讽谏楚襄王的。而作者在此却故意在鸡蛋里挑骨头，批评宋玉这位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兰台公子</a:t>
            </a:r>
            <a:r>
              <a:rPr lang="zh-CN" altLang="en-US" sz="2400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不懂得庄子所说的天籁。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179388" y="277813"/>
            <a:ext cx="86407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41276"/>
            <a:ext cx="8424863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       </a:t>
            </a:r>
            <a:r>
              <a:rPr lang="zh-CN" altLang="en-US" sz="3600" b="1" dirty="0">
                <a:ea typeface="华文新魏" pitchFamily="2" charset="-122"/>
              </a:rPr>
              <a:t>此词通篇将写景、抒情和议论熔为一炉，表现了作者</a:t>
            </a:r>
            <a:r>
              <a:rPr lang="zh-CN" altLang="en-US" sz="3600" b="1" dirty="0">
                <a:solidFill>
                  <a:srgbClr val="FF0000"/>
                </a:solidFill>
                <a:ea typeface="华文新魏" pitchFamily="2" charset="-122"/>
              </a:rPr>
              <a:t>身处逆境而泰然面对的达观情怀和博大的胸襟</a:t>
            </a:r>
            <a:r>
              <a:rPr lang="zh-CN" altLang="en-US" sz="3600" b="1" dirty="0">
                <a:ea typeface="华文新魏" pitchFamily="2" charset="-122"/>
              </a:rPr>
              <a:t>，凛然的正气充满全篇。</a:t>
            </a:r>
          </a:p>
        </p:txBody>
      </p:sp>
      <p:sp>
        <p:nvSpPr>
          <p:cNvPr id="56324" name="WordArt 4" descr="白色大理石"/>
          <p:cNvSpPr>
            <a:spLocks noChangeArrowheads="1" noChangeShapeType="1" noTextEdit="1"/>
          </p:cNvSpPr>
          <p:nvPr/>
        </p:nvSpPr>
        <p:spPr bwMode="auto">
          <a:xfrm>
            <a:off x="323850" y="289316"/>
            <a:ext cx="2160588" cy="48021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4400" kern="10" dirty="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隶书"/>
              </a:rPr>
              <a:t>主旨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179388" y="277813"/>
            <a:ext cx="86407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6326" name="Picture 6" descr="200511316025808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7803"/>
            <a:ext cx="9144000" cy="25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FF"/>
                  </a:outerShdw>
                </a:effectLst>
              </a14:hiddenEffects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02163" y="3048001"/>
            <a:ext cx="5370512" cy="1015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6000" b="1" dirty="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峨嵋共比高</a:t>
            </a:r>
            <a:r>
              <a:rPr kumimoji="1" lang="zh-CN" altLang="en-US" sz="6000" dirty="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。</a:t>
            </a:r>
            <a:r>
              <a:rPr kumimoji="1" lang="zh-CN" altLang="en-US" sz="4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81000" y="1901032"/>
            <a:ext cx="4820550" cy="1015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6000" b="1" dirty="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一门三父子，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500563" y="1897063"/>
            <a:ext cx="4824412" cy="1015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6000" b="1" dirty="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都是大文豪</a:t>
            </a:r>
            <a:r>
              <a:rPr kumimoji="1" lang="zh-CN" altLang="en-US" sz="6000" dirty="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。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81001" y="2980532"/>
            <a:ext cx="4817344" cy="1015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6000" b="1" dirty="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诗文传千古</a:t>
            </a:r>
            <a:r>
              <a:rPr kumimoji="1" lang="zh-CN" altLang="en-US" sz="6000" dirty="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422643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  <p:bldP spid="33797" grpId="0" autoUpdateAnimBg="0"/>
      <p:bldP spid="3379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asiadepot_3pchineiph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FFF"/>
              </a:clrFrom>
              <a:clrTo>
                <a:srgbClr val="F7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5" b="102"/>
          <a:stretch>
            <a:fillRect/>
          </a:stretch>
        </p:blipFill>
        <p:spPr bwMode="auto">
          <a:xfrm>
            <a:off x="6877051" y="3397250"/>
            <a:ext cx="1749425" cy="191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37220"/>
            <a:ext cx="8569326" cy="389995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dirty="0"/>
              <a:t>            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东坡在玉堂（官署名）日，有幕士善歌，（苏轼）因问：</a:t>
            </a:r>
            <a:r>
              <a:rPr lang="zh-CN" altLang="en-US" b="1" dirty="0">
                <a:latin typeface="Arial"/>
                <a:ea typeface="华文新魏" pitchFamily="2" charset="-122"/>
              </a:rPr>
              <a:t>“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我词何如柳七（柳永）？</a:t>
            </a:r>
            <a:r>
              <a:rPr lang="zh-CN" altLang="en-US" b="1" dirty="0">
                <a:latin typeface="Arial"/>
                <a:ea typeface="华文新魏" pitchFamily="2" charset="-122"/>
              </a:rPr>
              <a:t>”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对曰：</a:t>
            </a:r>
            <a:r>
              <a:rPr lang="zh-CN" altLang="en-US" b="1" dirty="0">
                <a:latin typeface="Arial"/>
                <a:ea typeface="华文新魏" pitchFamily="2" charset="-122"/>
              </a:rPr>
              <a:t>“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柳郎中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柳永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词，只合十七八女郎，执红牙板，歌</a:t>
            </a:r>
            <a:r>
              <a:rPr lang="zh-CN" altLang="en-US" b="1" dirty="0">
                <a:latin typeface="Arial"/>
                <a:ea typeface="华文新魏" pitchFamily="2" charset="-122"/>
              </a:rPr>
              <a:t>‘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杨柳岸晓风残月</a:t>
            </a:r>
            <a:r>
              <a:rPr lang="zh-CN" altLang="en-US" b="1" dirty="0">
                <a:latin typeface="Arial"/>
                <a:ea typeface="华文新魏" pitchFamily="2" charset="-122"/>
              </a:rPr>
              <a:t>’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；学士（苏轼）词须关西大汉，铜琵琶，铁绰板，唱</a:t>
            </a:r>
            <a:r>
              <a:rPr lang="zh-CN" altLang="en-US" b="1" dirty="0">
                <a:latin typeface="Arial"/>
                <a:ea typeface="华文新魏" pitchFamily="2" charset="-122"/>
              </a:rPr>
              <a:t>‘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大江东去</a:t>
            </a:r>
            <a:r>
              <a:rPr lang="zh-CN" altLang="en-US" b="1" dirty="0">
                <a:latin typeface="Arial"/>
                <a:ea typeface="华文新魏" pitchFamily="2" charset="-122"/>
              </a:rPr>
              <a:t>’”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东坡为之绝倒。</a:t>
            </a:r>
          </a:p>
          <a:p>
            <a:pPr>
              <a:buFontTx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            </a:t>
            </a:r>
            <a:r>
              <a:rPr lang="en-US" altLang="zh-CN" b="1" dirty="0" smtClean="0">
                <a:latin typeface="Arial"/>
                <a:ea typeface="华文新魏" pitchFamily="2" charset="-122"/>
              </a:rPr>
              <a:t>——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俞文豹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吹剑录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》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79388" y="157428"/>
            <a:ext cx="86407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6731001" y="3241146"/>
            <a:ext cx="2162175" cy="2436813"/>
          </a:xfrm>
          <a:prstGeom prst="ellipse">
            <a:avLst/>
          </a:prstGeom>
          <a:noFill/>
          <a:ln w="254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66836"/>
            <a:ext cx="8229600" cy="952500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定</a:t>
            </a:r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波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　</a:t>
            </a:r>
            <a:r>
              <a:rPr lang="zh-CN" altLang="en-US" dirty="0">
                <a:latin typeface="標楷體" pitchFamily="65" charset="-120"/>
                <a:ea typeface="標楷體" pitchFamily="65" charset="-120"/>
              </a:rPr>
              <a:t>苏轼</a:t>
            </a:r>
            <a:endParaRPr lang="zh-CN" alt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97260"/>
            <a:ext cx="8458200" cy="40005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b="1" dirty="0">
                <a:ea typeface="宋体" pitchFamily="2" charset="-122"/>
              </a:rPr>
              <a:t>三月七日沙湖道中遇雨，雨具先去，同行皆狼狈，余不觉。已而遂晴，故作此。</a:t>
            </a: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ea typeface="宋体" pitchFamily="2" charset="-122"/>
              </a:rPr>
              <a:t>沙湖：在黄冈东三十里处。</a:t>
            </a: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ea typeface="宋体" pitchFamily="2" charset="-122"/>
              </a:rPr>
              <a:t>狼狈：进退都感觉困难。 </a:t>
            </a: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ea typeface="宋体" pitchFamily="2" charset="-122"/>
              </a:rPr>
              <a:t>宋神宗元丰五年（</a:t>
            </a:r>
            <a:r>
              <a:rPr lang="en-US" altLang="zh-CN" sz="2000" b="1" dirty="0">
                <a:ea typeface="宋体" pitchFamily="2" charset="-122"/>
              </a:rPr>
              <a:t>1082</a:t>
            </a:r>
            <a:r>
              <a:rPr lang="zh-CN" altLang="en-US" sz="2000" b="1" dirty="0">
                <a:ea typeface="宋体" pitchFamily="2" charset="-122"/>
              </a:rPr>
              <a:t>）的三月七日，时苏轼谪居黄州</a:t>
            </a:r>
            <a:r>
              <a:rPr lang="en-US" altLang="zh-CN" sz="2000" b="1" dirty="0">
                <a:ea typeface="宋体" pitchFamily="2" charset="-122"/>
              </a:rPr>
              <a:t>(</a:t>
            </a:r>
            <a:r>
              <a:rPr lang="zh-CN" altLang="en-US" sz="2000" b="1" dirty="0">
                <a:ea typeface="宋体" pitchFamily="2" charset="-122"/>
              </a:rPr>
              <a:t>今湖北黄冈县</a:t>
            </a:r>
            <a:r>
              <a:rPr lang="en-US" altLang="zh-CN" sz="2000" b="1" dirty="0">
                <a:ea typeface="宋体" pitchFamily="2" charset="-122"/>
              </a:rPr>
              <a:t>) </a:t>
            </a:r>
            <a:r>
              <a:rPr lang="zh-CN" altLang="en-US" sz="2000" b="1" dirty="0">
                <a:ea typeface="宋体" pitchFamily="2" charset="-122"/>
              </a:rPr>
              <a:t>已第三年。因自然现象，谈人生哲理。即景生情，而非因情造景。</a:t>
            </a:r>
            <a:r>
              <a:rPr lang="en-US" altLang="zh-CN" sz="2000" b="1" dirty="0">
                <a:ea typeface="宋体" pitchFamily="2" charset="-122"/>
              </a:rPr>
              <a:t>《</a:t>
            </a:r>
            <a:r>
              <a:rPr lang="zh-CN" altLang="en-US" sz="2000" b="1" dirty="0">
                <a:ea typeface="宋体" pitchFamily="2" charset="-122"/>
              </a:rPr>
              <a:t>东坡志林</a:t>
            </a:r>
            <a:r>
              <a:rPr lang="en-US" altLang="zh-CN" sz="2000" b="1" dirty="0">
                <a:ea typeface="宋体" pitchFamily="2" charset="-122"/>
              </a:rPr>
              <a:t>》</a:t>
            </a:r>
            <a:r>
              <a:rPr lang="zh-CN" altLang="en-US" sz="2000" b="1" dirty="0">
                <a:ea typeface="宋体" pitchFamily="2" charset="-122"/>
              </a:rPr>
              <a:t>说：「黄州东南三十里为沙湖，亦曰螺师店，予买田其间，因往相田。」途中遇雨，便写出这样一首词来，于简朴中见深意、寻常处生波澜。</a:t>
            </a:r>
          </a:p>
        </p:txBody>
      </p:sp>
    </p:spTree>
    <p:extLst>
      <p:ext uri="{BB962C8B-B14F-4D97-AF65-F5344CB8AC3E}">
        <p14:creationId xmlns:p14="http://schemas.microsoft.com/office/powerpoint/2010/main" val="7326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1196"/>
            <a:ext cx="8229600" cy="952500"/>
          </a:xfrm>
        </p:spPr>
        <p:txBody>
          <a:bodyPr/>
          <a:lstStyle/>
          <a:p>
            <a:r>
              <a:rPr lang="zh-CN" altLang="en-US" sz="3200" b="1" dirty="0">
                <a:ea typeface="宋体" pitchFamily="2" charset="-122"/>
              </a:rPr>
              <a:t>莫听穿林打叶声，何妨吟啸且徐行。</a:t>
            </a:r>
            <a:endParaRPr lang="zh-TW" altLang="en-US" sz="3200" b="1" dirty="0">
              <a:ea typeface="宋体" pitchFamily="2" charset="-12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3284"/>
            <a:ext cx="8610600" cy="393700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ea typeface="宋体" pitchFamily="2" charset="-122"/>
              </a:rPr>
              <a:t>语译：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ea typeface="宋体" pitchFamily="2" charset="-122"/>
              </a:rPr>
              <a:t>　不要去听雨点子穿过树林打在树叶上的声音，这不会妨碍我一边舒适地吟诗、长啸，一边慢慢地走去。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ea typeface="宋体" pitchFamily="2" charset="-122"/>
              </a:rPr>
              <a:t>雨点穿林打叶，发出声响，是客观存在，说「莫听」，就有外物不足萦怀之意。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ea typeface="宋体" pitchFamily="2" charset="-122"/>
              </a:rPr>
              <a:t>吟诗、长啸，表示意态闲适。陶渊明</a:t>
            </a:r>
            <a:r>
              <a:rPr lang="en-US" altLang="zh-CN" sz="2400" b="1" dirty="0">
                <a:ea typeface="宋体" pitchFamily="2" charset="-122"/>
              </a:rPr>
              <a:t>《</a:t>
            </a:r>
            <a:r>
              <a:rPr lang="zh-CN" altLang="en-US" sz="2400" b="1" dirty="0">
                <a:ea typeface="宋体" pitchFamily="2" charset="-122"/>
              </a:rPr>
              <a:t>归去来辞</a:t>
            </a:r>
            <a:r>
              <a:rPr lang="en-US" altLang="zh-CN" sz="2400" b="1" dirty="0">
                <a:ea typeface="宋体" pitchFamily="2" charset="-122"/>
              </a:rPr>
              <a:t>》</a:t>
            </a:r>
            <a:r>
              <a:rPr lang="zh-CN" altLang="en-US" sz="2400" b="1" dirty="0">
                <a:ea typeface="宋体" pitchFamily="2" charset="-122"/>
              </a:rPr>
              <a:t>：「登东皋以舒啸，临清流而赋诗。」</a:t>
            </a:r>
            <a:endParaRPr lang="zh-TW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7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3204"/>
            <a:ext cx="8856984" cy="501650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000" b="1" dirty="0">
                <a:ea typeface="宋体" pitchFamily="2" charset="-122"/>
              </a:rPr>
              <a:t>上片写途中遇雨时的情景，穿林打叶，风雨来袭，何等声势！但从沙湖（黄州东南三十里处）道上现身的词人，却「竹杖芒鞋」、吟啸而来，在雨中照常舒徐行步，表现着闲庭信步的潇洒。呼应小序「同行皆狼狈，余独不觉」， 「莫听」「何妨」的映衬，显得气度从容。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000" b="1" dirty="0">
                <a:ea typeface="宋体" pitchFamily="2" charset="-122"/>
              </a:rPr>
              <a:t>徐行而又吟啸，是加倍写；「何妨」二字逗出一点俏皮，更增加挑战色彩。首两句是全篇主脑，以下词情都是从此生发。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000" b="1" dirty="0">
                <a:ea typeface="宋体" pitchFamily="2" charset="-122"/>
              </a:rPr>
              <a:t>由此展出披蓑烟雨的隐逸之思，就更有了遇祸不惊、笑对苍茫的风神。</a:t>
            </a:r>
          </a:p>
          <a:p>
            <a:pPr>
              <a:lnSpc>
                <a:spcPct val="90000"/>
              </a:lnSpc>
            </a:pP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62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694"/>
            <a:ext cx="7632700" cy="9525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竹杖芒鞋轻胜马，谁怕！一蓑烟雨任平生。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9" y="1057300"/>
            <a:ext cx="9005887" cy="3429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b="1" dirty="0">
                <a:ea typeface="宋体" pitchFamily="2" charset="-122"/>
              </a:rPr>
              <a:t>拄着竹杖，穿着草鞋，比乘马还要来得轻便。这阵雨有甚么可怕？任凭我的一生就在烟雨中度过吧。</a:t>
            </a:r>
          </a:p>
          <a:p>
            <a:pPr>
              <a:lnSpc>
                <a:spcPct val="1700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芒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鞋</a:t>
            </a:r>
            <a:r>
              <a:rPr lang="zh-CN" altLang="en-US" sz="2000" b="1" dirty="0" smtClean="0">
                <a:ea typeface="宋体" pitchFamily="2" charset="-122"/>
              </a:rPr>
              <a:t>：草鞋。</a:t>
            </a:r>
            <a:endParaRPr lang="zh-CN" altLang="en-US" sz="2000" b="1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ea typeface="宋体" pitchFamily="2" charset="-122"/>
              </a:rPr>
              <a:t>竹杖草鞋－－步行所用，属于闲人。作者两年后离开黄州，</a:t>
            </a:r>
            <a:r>
              <a:rPr lang="en-US" altLang="zh-CN" sz="2000" b="1" dirty="0">
                <a:ea typeface="宋体" pitchFamily="2" charset="-122"/>
              </a:rPr>
              <a:t>《</a:t>
            </a:r>
            <a:r>
              <a:rPr lang="zh-CN" altLang="en-US" sz="2000" b="1" dirty="0">
                <a:ea typeface="宋体" pitchFamily="2" charset="-122"/>
              </a:rPr>
              <a:t>初入庐山</a:t>
            </a:r>
            <a:r>
              <a:rPr lang="en-US" altLang="zh-CN" sz="2000" b="1" dirty="0">
                <a:ea typeface="宋体" pitchFamily="2" charset="-122"/>
              </a:rPr>
              <a:t>》</a:t>
            </a:r>
            <a:r>
              <a:rPr lang="zh-CN" altLang="en-US" sz="2000" b="1" dirty="0">
                <a:ea typeface="宋体" pitchFamily="2" charset="-122"/>
              </a:rPr>
              <a:t>诗云：「芒鞋青竹杖，自挂百钱游；可怪深山里，人人识故侯。」用到竹杖芒鞋，即所谓「我是世间闲客此闲行」（</a:t>
            </a:r>
            <a:r>
              <a:rPr lang="en-US" altLang="zh-CN" sz="2000" b="1" dirty="0">
                <a:ea typeface="宋体" pitchFamily="2" charset="-122"/>
              </a:rPr>
              <a:t>《</a:t>
            </a:r>
            <a:r>
              <a:rPr lang="zh-CN" altLang="en-US" sz="2000" b="1" dirty="0">
                <a:ea typeface="宋体" pitchFamily="2" charset="-122"/>
              </a:rPr>
              <a:t>南歌子</a:t>
            </a:r>
            <a:r>
              <a:rPr lang="en-US" altLang="zh-CN" sz="2000" b="1" dirty="0">
                <a:ea typeface="宋体" pitchFamily="2" charset="-122"/>
              </a:rPr>
              <a:t>》</a:t>
            </a:r>
            <a:r>
              <a:rPr lang="zh-CN" altLang="en-US" sz="2000" b="1" dirty="0">
                <a:ea typeface="宋体" pitchFamily="2" charset="-122"/>
              </a:rPr>
              <a:t>）。</a:t>
            </a: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ea typeface="宋体" pitchFamily="2" charset="-122"/>
              </a:rPr>
              <a:t>马－－则是官员或忙人的坐骑，即俗所谓「行人路上马蹄忙」者。</a:t>
            </a:r>
            <a:r>
              <a:rPr lang="zh-CN" alt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5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"/>
            <a:ext cx="83820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dirty="0">
                <a:ea typeface="宋体" pitchFamily="2" charset="-122"/>
              </a:rPr>
              <a:t>竹杖芒鞋诚然「轻」，轻巧，经便，然而在雨中行路用它，拖泥带水的，何如骑马便捷？这「轻」字另有含义－－「无官一身轻」！</a:t>
            </a:r>
          </a:p>
          <a:p>
            <a:pPr>
              <a:lnSpc>
                <a:spcPct val="160000"/>
              </a:lnSpc>
            </a:pPr>
            <a:r>
              <a:rPr lang="zh-CN" altLang="en-US" sz="2800" b="1" dirty="0">
                <a:ea typeface="宋体" pitchFamily="2" charset="-122"/>
              </a:rPr>
              <a:t>事件：苏轼因反对新法，于元丰二年被祸，称「谤讪朝政及中外臣僚」，于知湖州任上逮捕送御史台狱；羁押四月余，得免一死，谪任黄州团练副使，本州岛安置。</a:t>
            </a:r>
          </a:p>
          <a:p>
            <a:pPr>
              <a:lnSpc>
                <a:spcPct val="160000"/>
              </a:lnSpc>
            </a:pPr>
            <a:r>
              <a:rPr lang="zh-CN" altLang="en-US" sz="2800" b="1" dirty="0">
                <a:ea typeface="宋体" pitchFamily="2" charset="-122"/>
              </a:rPr>
              <a:t>元丰三年到黄州后，答李之仪书云：「得罪以来，深自闭塞，扁舟草屦，放浪山水间，与樵渔杂处，往往为醉人所推骂，辄自喜渐不为人识。」被人推搡漫骂，不识得他是个官，却以为这是可喜事；</a:t>
            </a: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初入庐山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诗的「可怪深山里，人人识故侯」。可见他对于做官的厌烦与畏惧。「官」的对面是「隐」，由此引出一句「一蓑烟雨任平生」来。</a:t>
            </a:r>
          </a:p>
        </p:txBody>
      </p:sp>
    </p:spTree>
    <p:extLst>
      <p:ext uri="{BB962C8B-B14F-4D97-AF65-F5344CB8AC3E}">
        <p14:creationId xmlns:p14="http://schemas.microsoft.com/office/powerpoint/2010/main" val="26078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25500"/>
            <a:ext cx="8534400" cy="48895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ea typeface="宋体" pitchFamily="2" charset="-122"/>
              </a:rPr>
              <a:t>胡云翼</a:t>
            </a: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宋词选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：「披着蓑衣在风雨里过一辈子，也处之泰然。（这表示能够顶得住辛苦的生活。）」但这不可能是当时情景，应另有所指。「雨具先去，同行皆狼狈」显无蓑衣可披，「烟雨」亦非沙湖道中雨，而系江湖上烟波浩渺、风片雨丝的景象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定风波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作于三月，九月作</a:t>
            </a: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临江仙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有「小舟从此逝，江海寄余生」之句，使负责管束他的黄州知州徐君猷听到后大吃一惊，以为这个罪官逃走了（叶梦得</a:t>
            </a: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避暑录话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卷二）；再看答李之仪书中所述的「扁舟草屦，放浪山水间，与樵渔杂处」而自觉可喜，他这种厌官思隐的心事，可谓吐露再三。</a:t>
            </a:r>
            <a:endParaRPr lang="zh-TW" altLang="en-US" sz="2800" b="1" dirty="0">
              <a:ea typeface="宋体" pitchFamily="2" charset="-122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533400" y="121196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MingLiU" pitchFamily="18" charset="-120"/>
                <a:ea typeface="標楷體" pitchFamily="65" charset="-120"/>
              </a:rPr>
              <a:t>「</a:t>
            </a:r>
            <a:r>
              <a:rPr lang="zh-TW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一蓑</a:t>
            </a:r>
            <a:r>
              <a:rPr lang="zh-CN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烟</a:t>
            </a:r>
            <a:r>
              <a:rPr lang="zh-TW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雨任平生</a:t>
            </a:r>
            <a:r>
              <a:rPr lang="zh-TW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MingLiU" pitchFamily="18" charset="-120"/>
                <a:ea typeface="標楷體" pitchFamily="65" charset="-120"/>
              </a:rPr>
              <a:t>」的真</a:t>
            </a:r>
            <a:r>
              <a:rPr lang="zh-CN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MingLiU" pitchFamily="18" charset="-120"/>
                <a:ea typeface="標楷體" pitchFamily="65" charset="-120"/>
              </a:rPr>
              <a:t>义</a:t>
            </a:r>
            <a:r>
              <a:rPr lang="zh-TW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MingLiU" pitchFamily="18" charset="-120"/>
                <a:ea typeface="標楷體" pitchFamily="65" charset="-120"/>
              </a:rPr>
              <a:t>－退</a:t>
            </a:r>
            <a:r>
              <a:rPr lang="zh-CN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MingLiU" pitchFamily="18" charset="-120"/>
                <a:ea typeface="標楷體" pitchFamily="65" charset="-120"/>
              </a:rPr>
              <a:t>隐</a:t>
            </a:r>
            <a:r>
              <a:rPr lang="zh-TW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MingLiU" pitchFamily="18" charset="-120"/>
                <a:ea typeface="標楷體" pitchFamily="65" charset="-120"/>
              </a:rPr>
              <a:t>江湖！</a:t>
            </a:r>
          </a:p>
        </p:txBody>
      </p:sp>
    </p:spTree>
    <p:extLst>
      <p:ext uri="{BB962C8B-B14F-4D97-AF65-F5344CB8AC3E}">
        <p14:creationId xmlns:p14="http://schemas.microsoft.com/office/powerpoint/2010/main" val="406104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  <p:bldP spid="1105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49188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类</a:t>
            </a:r>
            <a:r>
              <a:rPr lang="zh-TW" altLang="en-US" sz="3200" b="1" dirty="0"/>
              <a:t>句：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552" y="841276"/>
            <a:ext cx="8229600" cy="37716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dirty="0">
                <a:ea typeface="宋体" pitchFamily="2" charset="-122"/>
              </a:rPr>
              <a:t>陆游</a:t>
            </a: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题绣川驿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：「会买一蓑来钓雨」</a:t>
            </a:r>
          </a:p>
          <a:p>
            <a:pPr>
              <a:lnSpc>
                <a:spcPct val="160000"/>
              </a:lnSpc>
            </a:pPr>
            <a:r>
              <a:rPr lang="zh-CN" altLang="en-US" sz="2800" b="1" dirty="0">
                <a:ea typeface="宋体" pitchFamily="2" charset="-122"/>
              </a:rPr>
              <a:t>陆游</a:t>
            </a: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舟过小孤有感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：「商略人生为何事，一蓑从此入空蒙」 </a:t>
            </a:r>
          </a:p>
          <a:p>
            <a:pPr>
              <a:lnSpc>
                <a:spcPct val="160000"/>
              </a:lnSpc>
            </a:pPr>
            <a:r>
              <a:rPr lang="zh-CN" altLang="en-US" sz="2800" b="1" dirty="0">
                <a:ea typeface="宋体" pitchFamily="2" charset="-122"/>
              </a:rPr>
              <a:t>张志和</a:t>
            </a: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渔父词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：「青箬笠，绿蓑衣，斜风细雨不须归」（苏轼对此诗极为称赏，恨其曲调不传，曾改写为</a:t>
            </a: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浣溪沙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入歌。事见吴曾</a:t>
            </a:r>
            <a:r>
              <a:rPr lang="en-US" altLang="zh-CN" sz="2800" b="1" dirty="0">
                <a:ea typeface="宋体" pitchFamily="2" charset="-122"/>
              </a:rPr>
              <a:t>《</a:t>
            </a:r>
            <a:r>
              <a:rPr lang="zh-CN" altLang="en-US" sz="2800" b="1" dirty="0">
                <a:ea typeface="宋体" pitchFamily="2" charset="-122"/>
              </a:rPr>
              <a:t>能改斋漫录</a:t>
            </a:r>
            <a:r>
              <a:rPr lang="en-US" altLang="zh-CN" sz="2800" b="1" dirty="0">
                <a:ea typeface="宋体" pitchFamily="2" charset="-122"/>
              </a:rPr>
              <a:t>》</a:t>
            </a:r>
            <a:r>
              <a:rPr lang="zh-CN" altLang="en-US" sz="2800" b="1" dirty="0">
                <a:ea typeface="宋体" pitchFamily="2" charset="-122"/>
              </a:rPr>
              <a:t>卷十六）。</a:t>
            </a:r>
          </a:p>
          <a:p>
            <a:pPr>
              <a:lnSpc>
                <a:spcPct val="160000"/>
              </a:lnSpc>
            </a:pPr>
            <a:r>
              <a:rPr lang="zh-CN" altLang="en-US" sz="2800" b="1" dirty="0">
                <a:ea typeface="宋体" pitchFamily="2" charset="-122"/>
              </a:rPr>
              <a:t>－－江湖上的「斜风细雨」既令他如此向往，路上遭遇的几点雨自然就不觉得什么了。</a:t>
            </a:r>
            <a:r>
              <a:rPr lang="zh-CN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1196"/>
            <a:ext cx="8229600" cy="9525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料峭春风吹酒醒，微冷，山头斜照却相迎。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41276"/>
            <a:ext cx="8229600" cy="377163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200" b="1" dirty="0">
                <a:ea typeface="宋体" pitchFamily="2" charset="-122"/>
              </a:rPr>
              <a:t>带着寒气的春风将我的醉意吹醒了，微微感到点冷。 </a:t>
            </a:r>
          </a:p>
          <a:p>
            <a:pPr>
              <a:lnSpc>
                <a:spcPct val="160000"/>
              </a:lnSpc>
            </a:pPr>
            <a:r>
              <a:rPr lang="zh-CN" altLang="en-US" sz="2200" b="1" dirty="0">
                <a:ea typeface="宋体" pitchFamily="2" charset="-122"/>
              </a:rPr>
              <a:t>雨后放晴，前面山头上的夕阳普照， </a:t>
            </a:r>
          </a:p>
          <a:p>
            <a:pPr>
              <a:lnSpc>
                <a:spcPct val="160000"/>
              </a:lnSpc>
            </a:pPr>
            <a:r>
              <a:rPr lang="zh-CN" altLang="en-US" sz="2200" b="1" dirty="0">
                <a:ea typeface="宋体" pitchFamily="2" charset="-122"/>
              </a:rPr>
              <a:t>好似在招手欢迎我。</a:t>
            </a:r>
          </a:p>
          <a:p>
            <a:pPr>
              <a:lnSpc>
                <a:spcPct val="160000"/>
              </a:lnSpc>
            </a:pPr>
            <a:r>
              <a:rPr lang="zh-CN" altLang="en-US" sz="2200" b="1" dirty="0">
                <a:ea typeface="宋体" pitchFamily="2" charset="-122"/>
              </a:rPr>
              <a:t>料峭春风：带几分寒意的东风。</a:t>
            </a:r>
          </a:p>
          <a:p>
            <a:pPr>
              <a:lnSpc>
                <a:spcPct val="160000"/>
              </a:lnSpc>
            </a:pPr>
            <a:r>
              <a:rPr lang="zh-CN" altLang="en-US" sz="2200" b="1" dirty="0">
                <a:ea typeface="宋体" pitchFamily="2" charset="-122"/>
              </a:rPr>
              <a:t>「斜照相迎」，也透露着喜悦的情绪。词序说：「已而遂睛，故作此。」七个字闲闲写下，却是点睛之笔。「已而遂睛」，仍牵带着原先的风雨。对于这一路上的雨而复睛，引出了怎样的感触来呢？</a:t>
            </a:r>
            <a:endParaRPr lang="zh-TW" altLang="en-US" sz="22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5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1196"/>
            <a:ext cx="8229600" cy="9525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回首向来萧瑟处，归去，也无风雨也无晴。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9308"/>
            <a:ext cx="8229600" cy="37716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a typeface="宋体" pitchFamily="2" charset="-122"/>
              </a:rPr>
              <a:t>回头望望刚才遇雨的地方，真是晴雨无常！回去吧，不管风吹雨打也好，阳光四照也好。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ea typeface="宋体" pitchFamily="2" charset="-122"/>
              </a:rPr>
              <a:t>萧瑟处：指遇雨的处所。萧瑟，风雨吹打树林的声音。</a:t>
            </a:r>
          </a:p>
        </p:txBody>
      </p:sp>
    </p:spTree>
    <p:extLst>
      <p:ext uri="{BB962C8B-B14F-4D97-AF65-F5344CB8AC3E}">
        <p14:creationId xmlns:p14="http://schemas.microsoft.com/office/powerpoint/2010/main" val="1317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苏东坡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07"/>
          <a:stretch>
            <a:fillRect/>
          </a:stretch>
        </p:blipFill>
        <p:spPr bwMode="auto">
          <a:xfrm>
            <a:off x="0" y="0"/>
            <a:ext cx="2700338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7452320" y="717992"/>
            <a:ext cx="1512887" cy="719667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5400" b="1" dirty="0">
                <a:latin typeface="Times New Roman" pitchFamily="18" charset="0"/>
                <a:ea typeface="楷体_GB2312" pitchFamily="49" charset="-122"/>
              </a:rPr>
              <a:t>文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7439651" y="1858615"/>
            <a:ext cx="1512887" cy="719667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5400" b="1" dirty="0">
                <a:latin typeface="Times New Roman" pitchFamily="18" charset="0"/>
                <a:ea typeface="楷体_GB2312" pitchFamily="49" charset="-122"/>
              </a:rPr>
              <a:t>艺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7439652" y="3031843"/>
            <a:ext cx="1512887" cy="719667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5400" b="1" dirty="0">
                <a:latin typeface="Times New Roman" pitchFamily="18" charset="0"/>
                <a:ea typeface="楷体_GB2312" pitchFamily="49" charset="-122"/>
              </a:rPr>
              <a:t>全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387394" y="4441675"/>
            <a:ext cx="1512888" cy="719667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5400" b="1" dirty="0">
                <a:latin typeface="Times New Roman" pitchFamily="18" charset="0"/>
                <a:ea typeface="楷体_GB2312" pitchFamily="49" charset="-122"/>
              </a:rPr>
              <a:t>才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743163" y="121196"/>
            <a:ext cx="5400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散文：</a:t>
            </a:r>
            <a:r>
              <a:rPr kumimoji="1" lang="zh-CN" altLang="en-US" sz="3200" b="1" dirty="0">
                <a:latin typeface="Times New Roman" pitchFamily="18" charset="0"/>
              </a:rPr>
              <a:t>与欧阳修并称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“欧苏”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339975" y="769268"/>
            <a:ext cx="54006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诗歌：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与江西诗派的开创者黄庭坚并称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“苏黄”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268539" y="1965128"/>
            <a:ext cx="4679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词：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与辛弃疾并称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“苏辛”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2039401" y="3523966"/>
            <a:ext cx="615669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书法：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与蔡襄、黄庭坚、米芾并称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“宋四家”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051051" y="2734013"/>
            <a:ext cx="5616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绘画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：善画竹，论画主张神似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583187" y="4478890"/>
            <a:ext cx="59055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苏门四学士：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秦观、黄庭坚、张耒、晁补之</a:t>
            </a:r>
          </a:p>
        </p:txBody>
      </p:sp>
    </p:spTree>
    <p:extLst>
      <p:ext uri="{BB962C8B-B14F-4D97-AF65-F5344CB8AC3E}">
        <p14:creationId xmlns:p14="http://schemas.microsoft.com/office/powerpoint/2010/main" val="284512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  <p:bldP spid="35844" grpId="0" animBg="1"/>
      <p:bldP spid="35845" grpId="0" animBg="1"/>
      <p:bldP spid="35846" grpId="0" animBg="1"/>
      <p:bldP spid="35848" grpId="0"/>
      <p:bldP spid="35849" grpId="0"/>
      <p:bldP spid="35850" grpId="0"/>
      <p:bldP spid="35851" grpId="0"/>
      <p:bldP spid="358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4000"/>
            <a:ext cx="8305800" cy="5270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ea typeface="宋体" pitchFamily="2" charset="-122"/>
              </a:rPr>
              <a:t>苏轼名句：「夜雨何时听萧瑟」。天睛后，回顾来程中所经风雨，自有一番感触。日月的阴晴圆缺，是惯见的循环。而宦途中风雨来袭，却不知伊于胡底！如黄庭坚</a:t>
            </a:r>
            <a:r>
              <a:rPr lang="en-US" altLang="zh-CN" b="1" dirty="0">
                <a:ea typeface="宋体" pitchFamily="2" charset="-122"/>
              </a:rPr>
              <a:t>《</a:t>
            </a:r>
            <a:r>
              <a:rPr lang="zh-CN" altLang="en-US" b="1" dirty="0">
                <a:ea typeface="宋体" pitchFamily="2" charset="-122"/>
              </a:rPr>
              <a:t>谪居黔南十首</a:t>
            </a:r>
            <a:r>
              <a:rPr lang="en-US" altLang="zh-CN" b="1" dirty="0">
                <a:ea typeface="宋体" pitchFamily="2" charset="-122"/>
              </a:rPr>
              <a:t>》</a:t>
            </a:r>
            <a:r>
              <a:rPr lang="zh-CN" altLang="en-US" b="1" dirty="0">
                <a:ea typeface="宋体" pitchFamily="2" charset="-122"/>
              </a:rPr>
              <a:t>云：「病人多梦医，囚人多梦赦」，遭受风吹雨打的人，总要盼望天睛，但天晴何其难料又难盼！</a:t>
            </a:r>
          </a:p>
          <a:p>
            <a:pPr>
              <a:lnSpc>
                <a:spcPct val="160000"/>
              </a:lnSpc>
            </a:pPr>
            <a:r>
              <a:rPr lang="zh-CN" altLang="en-US" b="1" dirty="0">
                <a:ea typeface="宋体" pitchFamily="2" charset="-122"/>
              </a:rPr>
              <a:t>因此，苏轼于此想得更深，他说无风雨最好。无风雨，则盼睛、喜睛的心事也不需有了，这便是「也无风雨也无睛」的真谛。</a:t>
            </a:r>
          </a:p>
          <a:p>
            <a:pPr>
              <a:lnSpc>
                <a:spcPct val="160000"/>
              </a:lnSpc>
            </a:pPr>
            <a:r>
              <a:rPr lang="zh-CN" altLang="en-US" b="1" dirty="0">
                <a:ea typeface="宋体" pitchFamily="2" charset="-122"/>
              </a:rPr>
              <a:t>如何到得政治上「也无风雨也无情」的境界？是「归去」！这个词汇从陶渊明的「归去来兮」取来，照应上文「一蓑烟雨任平生」。在江湖上，即使是烟雨迷蒙，也比宦途的风雨好多了。</a:t>
            </a:r>
          </a:p>
        </p:txBody>
      </p:sp>
    </p:spTree>
    <p:extLst>
      <p:ext uri="{BB962C8B-B14F-4D97-AF65-F5344CB8AC3E}">
        <p14:creationId xmlns:p14="http://schemas.microsoft.com/office/powerpoint/2010/main" val="2869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13284"/>
            <a:ext cx="8229600" cy="37716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ea typeface="宋体" pitchFamily="2" charset="-122"/>
              </a:rPr>
              <a:t>伟大的灵魂在艰苦的跋涉，无声的探索，无歌无喜，无风无雨。</a:t>
            </a:r>
          </a:p>
          <a:p>
            <a:pPr>
              <a:lnSpc>
                <a:spcPct val="160000"/>
              </a:lnSpc>
            </a:pPr>
            <a:r>
              <a:rPr lang="zh-CN" altLang="en-US" b="1" dirty="0">
                <a:ea typeface="宋体" pitchFamily="2" charset="-122"/>
              </a:rPr>
              <a:t>词人用象征手法，写出──在突如其来的政治风雨面前，自己内心的坦荡与气度的从容。从历史和磨难中走来，在穿林竹叶声中吟啸徐行，不避崎岖，走入安宁，走入心灵的坦途，在纷扰的世界中寻找自己崭新的位置。</a:t>
            </a:r>
          </a:p>
        </p:txBody>
      </p:sp>
    </p:spTree>
    <p:extLst>
      <p:ext uri="{BB962C8B-B14F-4D97-AF65-F5344CB8AC3E}">
        <p14:creationId xmlns:p14="http://schemas.microsoft.com/office/powerpoint/2010/main" val="20359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PMingLiU" pitchFamily="18" charset="-120"/>
              </a:rPr>
              <a:t>辑评</a:t>
            </a:r>
            <a:r>
              <a:rPr lang="zh-TW" altLang="en-US"/>
              <a:t>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郑文焯云：「此足征是翁坦荡之怀，任天而动。琢句亦瘦逸，能道眼前景，以曲笔直写胸臆，倚声能事尽之矣。」（手批东坡乐府）</a:t>
            </a:r>
          </a:p>
        </p:txBody>
      </p:sp>
    </p:spTree>
    <p:extLst>
      <p:ext uri="{BB962C8B-B14F-4D97-AF65-F5344CB8AC3E}">
        <p14:creationId xmlns:p14="http://schemas.microsoft.com/office/powerpoint/2010/main" val="28323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14675" y="121196"/>
            <a:ext cx="6858000" cy="138499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1</a:t>
            </a:r>
            <a:r>
              <a:rPr kumimoji="1" lang="zh-CN" altLang="en-US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、不识庐山真面目，</a:t>
            </a:r>
          </a:p>
          <a:p>
            <a:r>
              <a:rPr kumimoji="1" lang="zh-CN" altLang="en-US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      只缘身在此山中。</a:t>
            </a:r>
          </a:p>
          <a:p>
            <a:r>
              <a:rPr kumimoji="1" lang="zh-CN" altLang="en-US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</a:t>
            </a:r>
          </a:p>
        </p:txBody>
      </p:sp>
      <p:sp>
        <p:nvSpPr>
          <p:cNvPr id="38915" name="Oval 3" descr="ok-j"/>
          <p:cNvSpPr>
            <a:spLocks noChangeArrowheads="1"/>
          </p:cNvSpPr>
          <p:nvPr/>
        </p:nvSpPr>
        <p:spPr bwMode="auto">
          <a:xfrm>
            <a:off x="323850" y="637646"/>
            <a:ext cx="1752600" cy="4500563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36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16" name="WordArt 4"/>
          <p:cNvSpPr>
            <a:spLocks noChangeArrowheads="1" noChangeShapeType="1" noTextEdit="1"/>
          </p:cNvSpPr>
          <p:nvPr/>
        </p:nvSpPr>
        <p:spPr bwMode="auto">
          <a:xfrm rot="5400000">
            <a:off x="1711590" y="761736"/>
            <a:ext cx="1740958" cy="773112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苏     诗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11413" y="4537604"/>
            <a:ext cx="41344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情理与趣理同在</a:t>
            </a:r>
          </a:p>
        </p:txBody>
      </p:sp>
      <p:sp>
        <p:nvSpPr>
          <p:cNvPr id="2" name="矩形 1"/>
          <p:cNvSpPr/>
          <p:nvPr/>
        </p:nvSpPr>
        <p:spPr>
          <a:xfrm>
            <a:off x="3419872" y="3042787"/>
            <a:ext cx="5040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、日啖荔枝三百颗，</a:t>
            </a:r>
          </a:p>
          <a:p>
            <a:r>
              <a:rPr kumimoji="1"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      不辞长做岭南人。</a:t>
            </a:r>
            <a:endParaRPr kumimoji="1" lang="zh-CN" altLang="en-US" sz="2800" b="1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5934" y="1494952"/>
            <a:ext cx="4933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、欲把西湖比西子，</a:t>
            </a:r>
          </a:p>
          <a:p>
            <a:r>
              <a:rPr kumimoji="1"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      淡妆浓抹总相宜。</a:t>
            </a:r>
          </a:p>
          <a:p>
            <a:r>
              <a:rPr kumimoji="1"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endParaRPr kumimoji="1" lang="zh-CN" altLang="en-US" sz="2800" b="1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6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7" grpId="0"/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18546" y="973675"/>
            <a:ext cx="8763000" cy="39703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、墙里秋千墙外道，墙外行人，墙里佳人笑。笑渐不闻声渐悄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，   多情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却被无情恼。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、人有悲欢离合，月有阴晴圆缺。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、十年生死两茫茫，不思量自难忘。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、大江东去，浪淘尽，千古风流人物。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、老夫聊发少年狂，左牵黄，右擎苍。锦帽貂裘，千骑卷平冈。 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6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、谁怕？一蓑烟雨任平生。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939" name="WordArt 3"/>
          <p:cNvSpPr>
            <a:spLocks noChangeArrowheads="1" noChangeShapeType="1" noTextEdit="1"/>
          </p:cNvSpPr>
          <p:nvPr/>
        </p:nvSpPr>
        <p:spPr bwMode="auto">
          <a:xfrm>
            <a:off x="395536" y="59532"/>
            <a:ext cx="2232025" cy="6601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苏 词</a:t>
            </a:r>
          </a:p>
        </p:txBody>
      </p:sp>
      <p:sp>
        <p:nvSpPr>
          <p:cNvPr id="39940" name="Oval 4" descr="ok-j"/>
          <p:cNvSpPr>
            <a:spLocks noChangeArrowheads="1"/>
          </p:cNvSpPr>
          <p:nvPr/>
        </p:nvSpPr>
        <p:spPr bwMode="auto">
          <a:xfrm rot="16200000">
            <a:off x="7220480" y="-428359"/>
            <a:ext cx="997479" cy="1973262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zh-CN" altLang="zh-CN" sz="36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275856" y="4945732"/>
            <a:ext cx="37753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婉约与豪放并重</a:t>
            </a:r>
          </a:p>
        </p:txBody>
      </p:sp>
    </p:spTree>
    <p:extLst>
      <p:ext uri="{BB962C8B-B14F-4D97-AF65-F5344CB8AC3E}">
        <p14:creationId xmlns:p14="http://schemas.microsoft.com/office/powerpoint/2010/main" val="42877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65212"/>
            <a:ext cx="8497888" cy="5197739"/>
          </a:xfrm>
        </p:spPr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在他之前，诗庄词媚，词多写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男欢女爱，离愁别恨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，只宜写得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缠绵婉媚，</a:t>
            </a:r>
            <a:r>
              <a:rPr lang="zh-CN" altLang="en-US" b="1" dirty="0">
                <a:solidFill>
                  <a:srgbClr val="FF33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香而软</a:t>
            </a:r>
            <a:r>
              <a:rPr lang="zh-CN" altLang="en-US" b="1" dirty="0">
                <a:solidFill>
                  <a:srgbClr val="FF33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打破了词为艳科的藩篱，把凡是诗所能表现的题材和主题，都在词里表现，正如刘熙载所说的，达到</a:t>
            </a:r>
            <a:r>
              <a:rPr lang="zh-CN" altLang="en-US" b="1" dirty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颇似老杜诗，以其无意不可入，无事不可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言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程度，使词走出了樽前檀板、深闺小楼，进入社会民生的广阔天地中。这就大大地扩展了词的表现功能开创了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豪放词风。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79388" y="157428"/>
            <a:ext cx="86407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744290"/>
            <a:ext cx="8964613" cy="377163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1600" b="1" dirty="0">
                <a:latin typeface="宋体" pitchFamily="2" charset="-122"/>
              </a:rPr>
              <a:t>第三单元的导语</a:t>
            </a:r>
            <a:r>
              <a:rPr lang="en-US" altLang="zh-CN" sz="1600" b="1" dirty="0">
                <a:latin typeface="宋体" pitchFamily="2" charset="-122"/>
              </a:rPr>
              <a:t>《</a:t>
            </a:r>
            <a:r>
              <a:rPr lang="zh-CN" altLang="en-US" sz="1600" b="1" dirty="0">
                <a:latin typeface="宋体" pitchFamily="2" charset="-122"/>
              </a:rPr>
              <a:t>漫步宋词</a:t>
            </a:r>
            <a:r>
              <a:rPr lang="en-US" altLang="zh-CN" sz="1600" b="1" dirty="0">
                <a:latin typeface="宋体" pitchFamily="2" charset="-122"/>
              </a:rPr>
              <a:t>》</a:t>
            </a:r>
            <a:r>
              <a:rPr lang="zh-CN" altLang="en-US" sz="1600" b="1" dirty="0">
                <a:latin typeface="宋体" pitchFamily="2" charset="-122"/>
              </a:rPr>
              <a:t>指出：“豪放词题材较广泛，多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抒怀言志，表现社会现实．关心国计民生，格调相对高昂，较多慷慨悲壮之音，颇具阳刚之美</a:t>
            </a:r>
            <a:r>
              <a:rPr lang="zh-CN" altLang="en-US" sz="1600" b="1" dirty="0">
                <a:latin typeface="宋体" pitchFamily="2" charset="-122"/>
              </a:rPr>
              <a:t>。”这就是对豪放词的特点的概括。</a:t>
            </a:r>
          </a:p>
          <a:p>
            <a:pPr>
              <a:lnSpc>
                <a:spcPct val="160000"/>
              </a:lnSpc>
            </a:pPr>
            <a:r>
              <a:rPr lang="zh-CN" altLang="en-US" sz="1600" b="1" dirty="0">
                <a:latin typeface="宋体" pitchFamily="2" charset="-122"/>
              </a:rPr>
              <a:t>苏轼的这两首词，都是“抒怀言志”之作，当中也间接地关涉到社会现实和国计民生。二词所抒发的情感都是他贬官黄州时的所思所感，这与“乌台诗案”密切相关。“乌台诗案”是当时新旧两党激烈斗争的产物。新旧两党的斗争，虽然后来含有很多政治宗派斗争的因素，但总的说来，是关于国家的命运前途的斗争。由此可知，这两首词的政治性是很强的。从艺术风格和审美感受来看，这些作品的格调都比较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</a:rPr>
              <a:t>刚健儒雅</a:t>
            </a:r>
            <a:r>
              <a:rPr lang="zh-CN" altLang="en-US" sz="1600" b="1" dirty="0">
                <a:latin typeface="宋体" pitchFamily="2" charset="-122"/>
              </a:rPr>
              <a:t>，具有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</a:rPr>
              <a:t>高旷清雄</a:t>
            </a:r>
            <a:r>
              <a:rPr lang="zh-CN" altLang="en-US" sz="1600" b="1" dirty="0">
                <a:latin typeface="宋体" pitchFamily="2" charset="-122"/>
              </a:rPr>
              <a:t>的审美特点，富于阳刚美。</a:t>
            </a:r>
          </a:p>
          <a:p>
            <a:pPr>
              <a:lnSpc>
                <a:spcPct val="160000"/>
              </a:lnSpc>
            </a:pPr>
            <a:r>
              <a:rPr lang="zh-CN" altLang="en-US" sz="1600" b="1" dirty="0">
                <a:latin typeface="宋体" pitchFamily="2" charset="-122"/>
              </a:rPr>
              <a:t>从作品所反映的生活内容看，多涉及社会人生的重大主题。具有类似风格的宋词，如必修课中的</a:t>
            </a:r>
            <a:r>
              <a:rPr lang="en-US" altLang="zh-CN" sz="1600" b="1" dirty="0">
                <a:latin typeface="宋体" pitchFamily="2" charset="-122"/>
              </a:rPr>
              <a:t>《</a:t>
            </a:r>
            <a:r>
              <a:rPr lang="zh-CN" altLang="en-US" sz="1600" b="1" dirty="0">
                <a:latin typeface="宋体" pitchFamily="2" charset="-122"/>
              </a:rPr>
              <a:t>念奴娇</a:t>
            </a:r>
            <a:r>
              <a:rPr lang="en-US" altLang="zh-CN" sz="1600" b="1" dirty="0">
                <a:latin typeface="宋体" pitchFamily="2" charset="-122"/>
              </a:rPr>
              <a:t>·</a:t>
            </a:r>
            <a:r>
              <a:rPr lang="zh-CN" altLang="en-US" sz="1600" b="1" dirty="0">
                <a:latin typeface="宋体" pitchFamily="2" charset="-122"/>
              </a:rPr>
              <a:t>赤壁怀古</a:t>
            </a:r>
            <a:r>
              <a:rPr lang="en-US" altLang="zh-CN" sz="1600" b="1" dirty="0">
                <a:latin typeface="宋体" pitchFamily="2" charset="-122"/>
              </a:rPr>
              <a:t>》</a:t>
            </a:r>
            <a:r>
              <a:rPr lang="zh-CN" altLang="en-US" sz="1600" b="1" dirty="0">
                <a:latin typeface="宋体" pitchFamily="2" charset="-122"/>
              </a:rPr>
              <a:t>、</a:t>
            </a:r>
            <a:r>
              <a:rPr lang="en-US" altLang="zh-CN" sz="1600" b="1" dirty="0">
                <a:latin typeface="宋体" pitchFamily="2" charset="-122"/>
              </a:rPr>
              <a:t>《</a:t>
            </a:r>
            <a:r>
              <a:rPr lang="zh-CN" altLang="en-US" sz="1600" b="1" dirty="0">
                <a:latin typeface="宋体" pitchFamily="2" charset="-122"/>
              </a:rPr>
              <a:t>永遇乐</a:t>
            </a:r>
            <a:r>
              <a:rPr lang="en-US" altLang="zh-CN" sz="1600" b="1" dirty="0">
                <a:latin typeface="宋体" pitchFamily="2" charset="-122"/>
              </a:rPr>
              <a:t>•</a:t>
            </a:r>
            <a:r>
              <a:rPr lang="zh-CN" altLang="en-US" sz="1600" b="1" dirty="0">
                <a:latin typeface="宋体" pitchFamily="2" charset="-122"/>
              </a:rPr>
              <a:t>京口北固亭怀古</a:t>
            </a:r>
            <a:r>
              <a:rPr lang="en-US" altLang="zh-CN" sz="1600" b="1" dirty="0">
                <a:latin typeface="宋体" pitchFamily="2" charset="-122"/>
              </a:rPr>
              <a:t>》</a:t>
            </a:r>
            <a:r>
              <a:rPr lang="zh-CN" altLang="en-US" sz="1600" b="1" dirty="0">
                <a:latin typeface="宋体" pitchFamily="2" charset="-122"/>
              </a:rPr>
              <a:t>，本选修课教材中的第</a:t>
            </a:r>
            <a:r>
              <a:rPr lang="en-US" altLang="zh-CN" sz="1600" b="1" dirty="0">
                <a:latin typeface="宋体" pitchFamily="2" charset="-122"/>
              </a:rPr>
              <a:t>16</a:t>
            </a:r>
            <a:r>
              <a:rPr lang="zh-CN" altLang="en-US" sz="1600" b="1" dirty="0">
                <a:latin typeface="宋体" pitchFamily="2" charset="-122"/>
              </a:rPr>
              <a:t>课辛弃疾的作品、第</a:t>
            </a:r>
            <a:r>
              <a:rPr lang="en-US" altLang="zh-CN" sz="1600" b="1" dirty="0">
                <a:latin typeface="宋体" pitchFamily="2" charset="-122"/>
              </a:rPr>
              <a:t>17</a:t>
            </a:r>
            <a:r>
              <a:rPr lang="zh-CN" altLang="en-US" sz="1600" b="1" dirty="0">
                <a:latin typeface="宋体" pitchFamily="2" charset="-122"/>
              </a:rPr>
              <a:t>课“爱国词”，都属于此类作品。</a:t>
            </a:r>
          </a:p>
        </p:txBody>
      </p:sp>
      <p:sp>
        <p:nvSpPr>
          <p:cNvPr id="57347" name="WordArt 3"/>
          <p:cNvSpPr>
            <a:spLocks noChangeArrowheads="1" noChangeShapeType="1" noTextEdit="1"/>
          </p:cNvSpPr>
          <p:nvPr/>
        </p:nvSpPr>
        <p:spPr bwMode="auto">
          <a:xfrm>
            <a:off x="323528" y="121196"/>
            <a:ext cx="3436938" cy="62309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豪放词</a:t>
            </a:r>
          </a:p>
        </p:txBody>
      </p:sp>
    </p:spTree>
    <p:extLst>
      <p:ext uri="{BB962C8B-B14F-4D97-AF65-F5344CB8AC3E}">
        <p14:creationId xmlns:p14="http://schemas.microsoft.com/office/powerpoint/2010/main" val="16746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96" y="409228"/>
            <a:ext cx="6737069" cy="519774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苏轼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(1036</a:t>
            </a:r>
            <a:r>
              <a:rPr lang="en-US" altLang="zh-CN" sz="2800" b="1" dirty="0">
                <a:solidFill>
                  <a:srgbClr val="FF3300"/>
                </a:solidFill>
                <a:latin typeface="Arial"/>
                <a:ea typeface="楷体_GB2312" pitchFamily="49" charset="-122"/>
              </a:rPr>
              <a:t>—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1101)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，字子瞻，号东坡居  士，眉山 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今四川眉山县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人</a:t>
            </a:r>
            <a:r>
              <a:rPr lang="zh-CN" altLang="en-US" sz="2800" b="1" dirty="0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179388" y="157428"/>
            <a:ext cx="86407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4036" name="Picture 4" descr="苏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96157"/>
            <a:ext cx="1728788" cy="222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907704" y="1057300"/>
            <a:ext cx="72362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是北宋时诗坛成就卓越的大家，宋仁宗景佑三年生，嘉佑二年进士，累官至端明殿学士兼翰林侍读学士，礼部尚书。以作诗讪谤朝廷的罪名被捕入狱，后贬为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黄州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团练副使。</a:t>
            </a:r>
            <a:endParaRPr kumimoji="1" lang="zh-CN" altLang="en-US" sz="2400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50826" y="3223949"/>
            <a:ext cx="8569325" cy="287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宋哲宗元由祐年间，调任起居舍人、中书舍人、翰林学士知制诰、杭州知州、颍州知州。不久又以写文章讥斥朝廷的罪名被贬为建昌军司马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惠州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安置。接着再贬为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琼州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别驾昌化军</a:t>
            </a:r>
            <a:r>
              <a:rPr kumimoji="1" lang="en-US" altLang="zh-CN" sz="2400" b="1" dirty="0"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治所在今海南儋县</a:t>
            </a:r>
            <a:r>
              <a:rPr kumimoji="1" lang="en-US" altLang="zh-CN" sz="2400" b="1" dirty="0"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安置。</a:t>
            </a:r>
            <a:r>
              <a:rPr kumimoji="1" lang="en-US" altLang="zh-CN" sz="2400" b="1" dirty="0">
                <a:latin typeface="Times New Roman" pitchFamily="18" charset="0"/>
                <a:ea typeface="隶书" pitchFamily="49" charset="-122"/>
              </a:rPr>
              <a:t>1100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年被赦北归，第二年病死于常州。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      </a:t>
            </a:r>
            <a:endParaRPr kumimoji="1" lang="zh-CN" altLang="en-US" sz="2800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039" name="WordArt 7" descr="纸袋"/>
          <p:cNvSpPr>
            <a:spLocks noChangeArrowheads="1" noChangeShapeType="1" noTextEdit="1"/>
          </p:cNvSpPr>
          <p:nvPr/>
        </p:nvSpPr>
        <p:spPr bwMode="auto">
          <a:xfrm>
            <a:off x="141763" y="49188"/>
            <a:ext cx="3673475" cy="48021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华文新魏"/>
              </a:rPr>
              <a:t>作者生平简介</a:t>
            </a:r>
          </a:p>
        </p:txBody>
      </p:sp>
    </p:spTree>
    <p:extLst>
      <p:ext uri="{BB962C8B-B14F-4D97-AF65-F5344CB8AC3E}">
        <p14:creationId xmlns:p14="http://schemas.microsoft.com/office/powerpoint/2010/main" val="42550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97260"/>
            <a:ext cx="5616623" cy="3429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政治上他既反对王安石比较急进的改革措施，也不同意司马光尽废新法，因而在新旧两党间均受排斥，仕途生涯十分坎坷。</a:t>
            </a:r>
            <a:r>
              <a:rPr lang="zh-CN" altLang="en-US" sz="2000" b="1" dirty="0">
                <a:latin typeface="Arial"/>
                <a:ea typeface="隶书" pitchFamily="49" charset="-122"/>
              </a:rPr>
              <a:t> </a:t>
            </a: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思想上</a:t>
            </a:r>
            <a:r>
              <a:rPr lang="zh-CN" altLang="en-US" sz="2000" b="1" dirty="0">
                <a:latin typeface="Arial"/>
                <a:ea typeface="隶书" pitchFamily="49" charset="-122"/>
              </a:rPr>
              <a:t> </a:t>
            </a: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他出入儒道，杂染佛禅，</a:t>
            </a:r>
            <a:r>
              <a:rPr lang="zh-CN" altLang="en-US" sz="20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既能关注朝政民生，保持独立的见解，又能随缘自适，达观处世</a:t>
            </a: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。宏博通达的学识才华和饱经忧患的人生体验，玉成了苏轼诗歌体裁多样，内容广博，立意新奇，</a:t>
            </a:r>
            <a:r>
              <a:rPr lang="zh-CN" altLang="en-US" sz="2000" b="1" dirty="0">
                <a:latin typeface="Arial"/>
                <a:ea typeface="隶书" pitchFamily="49" charset="-122"/>
              </a:rPr>
              <a:t>“</a:t>
            </a:r>
            <a:r>
              <a:rPr lang="zh-CN" altLang="en-US" sz="2000" b="1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吞五湖三江</a:t>
            </a:r>
            <a:r>
              <a:rPr lang="zh-CN" altLang="en-US" sz="2000" b="1" dirty="0">
                <a:latin typeface="Arial"/>
                <a:ea typeface="隶书" pitchFamily="49" charset="-122"/>
              </a:rPr>
              <a:t>”</a:t>
            </a: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的气象。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45059" name="Picture 3" descr="苏东坡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1" b="20"/>
          <a:stretch>
            <a:fillRect/>
          </a:stretch>
        </p:blipFill>
        <p:spPr bwMode="auto">
          <a:xfrm>
            <a:off x="5940426" y="337345"/>
            <a:ext cx="3025775" cy="498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" name="WordArt 4" descr="纸袋"/>
          <p:cNvSpPr>
            <a:spLocks noChangeArrowheads="1" noChangeShapeType="1" noTextEdit="1"/>
          </p:cNvSpPr>
          <p:nvPr/>
        </p:nvSpPr>
        <p:spPr bwMode="auto">
          <a:xfrm>
            <a:off x="1331640" y="188385"/>
            <a:ext cx="3673475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华文新魏"/>
              </a:rPr>
              <a:t>作者生平简介</a:t>
            </a:r>
          </a:p>
        </p:txBody>
      </p:sp>
    </p:spTree>
    <p:extLst>
      <p:ext uri="{BB962C8B-B14F-4D97-AF65-F5344CB8AC3E}">
        <p14:creationId xmlns:p14="http://schemas.microsoft.com/office/powerpoint/2010/main" val="6092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3282</Words>
  <Application>Microsoft Office PowerPoint</Application>
  <PresentationFormat>全屏显示(16:10)</PresentationFormat>
  <Paragraphs>128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知君为我新作，窗户湿青红。</vt:lpstr>
      <vt:lpstr>“长记平山堂上，欹枕江南烟雨，杳杳没孤鸿。认得醉翁语：“山色有无中。”</vt:lpstr>
      <vt:lpstr>PowerPoint 演示文稿</vt:lpstr>
      <vt:lpstr>PowerPoint 演示文稿</vt:lpstr>
      <vt:lpstr>PowerPoint 演示文稿</vt:lpstr>
      <vt:lpstr> 显然，宋玉在此把风分为“雄风”、“雌风”是借以讽谏楚襄王的。而作者在此却故意在鸡蛋里挑骨头，批评宋玉这位“兰台公子”不懂得庄子所说的天籁。</vt:lpstr>
      <vt:lpstr> </vt:lpstr>
      <vt:lpstr>PowerPoint 演示文稿</vt:lpstr>
      <vt:lpstr>定风波　苏轼</vt:lpstr>
      <vt:lpstr>莫听穿林打叶声，何妨吟啸且徐行。</vt:lpstr>
      <vt:lpstr>PowerPoint 演示文稿</vt:lpstr>
      <vt:lpstr>竹杖芒鞋轻胜马，谁怕！一蓑烟雨任平生。</vt:lpstr>
      <vt:lpstr>PowerPoint 演示文稿</vt:lpstr>
      <vt:lpstr>PowerPoint 演示文稿</vt:lpstr>
      <vt:lpstr>类句：</vt:lpstr>
      <vt:lpstr>料峭春风吹酒醒，微冷，山头斜照却相迎。</vt:lpstr>
      <vt:lpstr>回首向来萧瑟处，归去，也无风雨也无晴。</vt:lpstr>
      <vt:lpstr>PowerPoint 演示文稿</vt:lpstr>
      <vt:lpstr>PowerPoint 演示文稿</vt:lpstr>
      <vt:lpstr>辑评 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2014-12-26T02:03:19Z</dcterms:created>
  <dcterms:modified xsi:type="dcterms:W3CDTF">2015-01-04T00:02:07Z</dcterms:modified>
</cp:coreProperties>
</file>