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90" r:id="rId3"/>
    <p:sldId id="292" r:id="rId4"/>
    <p:sldId id="291" r:id="rId5"/>
    <p:sldId id="259" r:id="rId6"/>
    <p:sldId id="260" r:id="rId7"/>
    <p:sldId id="285" r:id="rId8"/>
    <p:sldId id="275" r:id="rId9"/>
    <p:sldId id="276" r:id="rId10"/>
    <p:sldId id="277" r:id="rId11"/>
    <p:sldId id="278" r:id="rId12"/>
    <p:sldId id="279" r:id="rId13"/>
    <p:sldId id="280" r:id="rId14"/>
    <p:sldId id="287" r:id="rId15"/>
    <p:sldId id="268" r:id="rId16"/>
    <p:sldId id="288" r:id="rId17"/>
    <p:sldId id="289" r:id="rId18"/>
    <p:sldId id="281" r:id="rId19"/>
    <p:sldId id="282" r:id="rId20"/>
    <p:sldId id="283" r:id="rId21"/>
    <p:sldId id="284" r:id="rId22"/>
    <p:sldId id="273" r:id="rId23"/>
    <p:sldId id="28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F8D-D42C-40A8-8BBC-E5348CC441DF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56D2-B115-4C11-ADF3-5CC07F27A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6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F8D-D42C-40A8-8BBC-E5348CC441DF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56D2-B115-4C11-ADF3-5CC07F27A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6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F8D-D42C-40A8-8BBC-E5348CC441DF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56D2-B115-4C11-ADF3-5CC07F27A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1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F8D-D42C-40A8-8BBC-E5348CC441DF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56D2-B115-4C11-ADF3-5CC07F27A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6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F8D-D42C-40A8-8BBC-E5348CC441DF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56D2-B115-4C11-ADF3-5CC07F27A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71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F8D-D42C-40A8-8BBC-E5348CC441DF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56D2-B115-4C11-ADF3-5CC07F27A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0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F8D-D42C-40A8-8BBC-E5348CC441DF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56D2-B115-4C11-ADF3-5CC07F27A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2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F8D-D42C-40A8-8BBC-E5348CC441DF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56D2-B115-4C11-ADF3-5CC07F27A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F8D-D42C-40A8-8BBC-E5348CC441DF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56D2-B115-4C11-ADF3-5CC07F27A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4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F8D-D42C-40A8-8BBC-E5348CC441DF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56D2-B115-4C11-ADF3-5CC07F27A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5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F8D-D42C-40A8-8BBC-E5348CC441DF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56D2-B115-4C11-ADF3-5CC07F27A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8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2F8D-D42C-40A8-8BBC-E5348CC441DF}" type="datetimeFigureOut">
              <a:rPr lang="zh-CN" altLang="en-US" smtClean="0"/>
              <a:t>2015-01-21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E56D2-B115-4C11-ADF3-5CC07F27A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74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331913" y="2420938"/>
            <a:ext cx="66976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0" b="1" i="1" dirty="0">
                <a:solidFill>
                  <a:srgbClr val="FF0066"/>
                </a:solidFill>
                <a:ea typeface="隶书" pitchFamily="49" charset="-122"/>
              </a:rPr>
              <a:t>言 情 词 三 首</a:t>
            </a:r>
          </a:p>
        </p:txBody>
      </p:sp>
    </p:spTree>
    <p:extLst>
      <p:ext uri="{BB962C8B-B14F-4D97-AF65-F5344CB8AC3E}">
        <p14:creationId xmlns:p14="http://schemas.microsoft.com/office/powerpoint/2010/main" val="15098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5288" y="260350"/>
            <a:ext cx="80645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秦观</a:t>
            </a: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　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1049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－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1100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，字少游，一字太虚，号淮海居士，扬州高邮（今属江苏）人。宋 神宗元丰八年（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1085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）进士。哲宗时，历任太学博士、秘书省正字、国史院编 修官。坐元祐党籍，出为杭州通判，旋又远徒郴州（今湖南郴县）、雷州（今 广东海康）等地。徽宗立，诏许放还，死于道中。少见苏轼于徐州，苏轼以为 有屈宋才，遂得列门墙。诗文兼擅，惜为词名所掩。其词淡雅轻柔，情韵兼胜，被誉为婉约之宗。有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淮海居士长短句</a:t>
            </a:r>
            <a:r>
              <a:rPr lang="en-US" altLang="zh-CN" sz="3200" b="1" dirty="0"/>
              <a:t>》</a:t>
            </a:r>
            <a:r>
              <a:rPr lang="zh-CN" altLang="en-US" sz="3200" b="1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6100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0825" y="404664"/>
            <a:ext cx="3455988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鹊桥仙① </a:t>
            </a:r>
          </a:p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宋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秦观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织云弄巧，②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飞星传恨，③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银汉迢迢暗度。④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金风玉露一相逢，⑤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便胜却人间无数。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柔情似水，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佳期如梦，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忍顾鹊桥归路。⑥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两情若是久长时，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又岂在朝朝暮暮。⑦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851275" y="0"/>
            <a:ext cx="5292725" cy="666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注释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】 </a:t>
            </a:r>
          </a:p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①此调专咏牛郎织女七夕相会事。始见欧阳修词，中有</a:t>
            </a:r>
            <a:r>
              <a:rPr lang="zh-CN" altLang="en-US" sz="2400" b="1" dirty="0">
                <a:solidFill>
                  <a:srgbClr val="6600CC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鹊迎桥路接天津</a:t>
            </a:r>
            <a:r>
              <a:rPr lang="zh-CN" altLang="en-US" sz="2400" b="1" dirty="0">
                <a:solidFill>
                  <a:srgbClr val="6600CC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句，故名。又名</a:t>
            </a:r>
            <a:r>
              <a:rPr lang="en-US" altLang="zh-CN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金风玉露相逢曲</a:t>
            </a:r>
            <a:r>
              <a:rPr lang="en-US" altLang="zh-CN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广寒秋</a:t>
            </a:r>
            <a:r>
              <a:rPr lang="en-US" altLang="zh-CN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等。双调，五十六字，仄韵。　 </a:t>
            </a:r>
          </a:p>
          <a:p>
            <a:r>
              <a:rPr lang="zh-CN" altLang="en-US" sz="24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②织云：织薄的云彩。弄巧：指云彩在空中幻化成各种巧妙的花样。　</a:t>
            </a:r>
          </a:p>
          <a:p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③飞星： 流星。一说指牵牛、织女二星。　</a:t>
            </a:r>
          </a:p>
          <a:p>
            <a:r>
              <a:rPr lang="zh-CN" altLang="en-US" sz="24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④银汉：银河。迢迢：遥远的样子。暗度： 悄悄渡过。　</a:t>
            </a:r>
          </a:p>
          <a:p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⑤金风玉露：指秋风白露。李商隐</a:t>
            </a:r>
            <a:r>
              <a:rPr lang="en-US" altLang="zh-CN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辛未七夕</a:t>
            </a:r>
            <a:r>
              <a:rPr lang="en-US" altLang="zh-CN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b="1" dirty="0">
                <a:solidFill>
                  <a:srgbClr val="6600CC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由来碧落银 河畔，可要金风玉露时</a:t>
            </a:r>
            <a:r>
              <a:rPr lang="zh-CN" altLang="en-US" sz="2400" b="1" dirty="0">
                <a:solidFill>
                  <a:srgbClr val="6600CC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。　</a:t>
            </a:r>
          </a:p>
          <a:p>
            <a:r>
              <a:rPr lang="zh-CN" altLang="en-US" sz="24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⑥忍顾：怎忍回视。</a:t>
            </a:r>
          </a:p>
          <a:p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⑦朝朝暮暮：指朝夕相聚。 语出宋玉</a:t>
            </a:r>
            <a:r>
              <a:rPr lang="en-US" altLang="zh-CN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高唐赋</a:t>
            </a:r>
            <a:r>
              <a:rPr lang="en-US" altLang="zh-CN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>
                <a:solidFill>
                  <a:srgbClr val="6600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8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7504" y="188640"/>
            <a:ext cx="885710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     借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牛郎织女的故事，以超人间的方式表现人间的悲欢离合，古已有之，</a:t>
            </a:r>
            <a:r>
              <a:rPr lang="zh-CN" altLang="en-US" sz="2000" b="1" dirty="0" smtClean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sz="2000" b="1" dirty="0" smtClean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000" b="1" dirty="0" smtClean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古诗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十九首</a:t>
            </a:r>
            <a:r>
              <a:rPr lang="en-US" altLang="zh-CN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中的</a:t>
            </a:r>
            <a:r>
              <a:rPr lang="zh-CN" altLang="en-US" sz="2000" b="1" dirty="0">
                <a:solidFill>
                  <a:srgbClr val="006699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迢迢牵牛星</a:t>
            </a:r>
            <a:r>
              <a:rPr lang="zh-CN" altLang="en-US" sz="2000" b="1" dirty="0">
                <a:solidFill>
                  <a:srgbClr val="006699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，曹丕的</a:t>
            </a:r>
            <a:r>
              <a:rPr lang="en-US" altLang="zh-CN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燕歌行</a:t>
            </a:r>
            <a:r>
              <a:rPr lang="en-US" altLang="zh-CN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，李商隐的</a:t>
            </a:r>
            <a:r>
              <a:rPr lang="en-US" altLang="zh-CN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辛未七 夕</a:t>
            </a:r>
            <a:r>
              <a:rPr lang="en-US" altLang="zh-CN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等等。宋代的欧阳修、柳永、苏轼、张先等人也曾吟咏这一题材，虽然</a:t>
            </a:r>
            <a:r>
              <a:rPr lang="zh-CN" altLang="en-US" sz="2000" b="1" dirty="0" smtClean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遣辞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造句各异，却都因袭了</a:t>
            </a:r>
            <a:r>
              <a:rPr lang="zh-CN" altLang="en-US" sz="2000" b="1" dirty="0">
                <a:solidFill>
                  <a:srgbClr val="006699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欢娱苦短</a:t>
            </a:r>
            <a:r>
              <a:rPr lang="zh-CN" altLang="en-US" sz="2000" b="1" dirty="0">
                <a:solidFill>
                  <a:srgbClr val="006699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的传统主题，格调哀婉、凄楚。</a:t>
            </a:r>
            <a:r>
              <a:rPr lang="zh-CN" altLang="en-US" sz="2000" b="1" dirty="0" smtClean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相形之下</a:t>
            </a:r>
            <a:r>
              <a:rPr lang="zh-CN" altLang="en-US" sz="20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，秦观此词堪称独出机杼，立意高远。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7792" y="2708920"/>
            <a:ext cx="880682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　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上片写聚会。</a:t>
            </a:r>
            <a:r>
              <a:rPr lang="zh-CN" altLang="en-US" sz="2400" b="1" dirty="0">
                <a:solidFill>
                  <a:srgbClr val="6600CC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织云弄巧</a:t>
            </a:r>
            <a:r>
              <a:rPr lang="zh-CN" altLang="en-US" sz="2400" b="1" dirty="0">
                <a:solidFill>
                  <a:srgbClr val="6600CC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二句为牛郎织女每年一度的聚会</a:t>
            </a:r>
            <a:r>
              <a:rPr lang="zh-CN" altLang="en-US" sz="24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渲染气氛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，用墨经济，笔触轻盈。</a:t>
            </a:r>
            <a:r>
              <a:rPr lang="zh-CN" altLang="en-US" sz="2400" b="1" dirty="0">
                <a:solidFill>
                  <a:srgbClr val="6600CC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银汉</a:t>
            </a:r>
            <a:r>
              <a:rPr lang="zh-CN" altLang="en-US" sz="2400" b="1" dirty="0">
                <a:solidFill>
                  <a:srgbClr val="6600CC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句写牛郎织女渡河赴会推进情节。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金风玉露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二句由叙述转为议论，表达作者的爱情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理想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：他们虽然难得见面，却心心相印、息息相通，而一旦得以聚会，在那清凉的秋风白露中，他们对诉衷肠，互吐心音，是那样富有诗情画意！这岂不远远 胜过尘世间那些长相厮守却貌合神离的夫妻？</a:t>
            </a:r>
          </a:p>
        </p:txBody>
      </p:sp>
    </p:spTree>
    <p:extLst>
      <p:ext uri="{BB962C8B-B14F-4D97-AF65-F5344CB8AC3E}">
        <p14:creationId xmlns:p14="http://schemas.microsoft.com/office/powerpoint/2010/main" val="210967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7669" y="116632"/>
            <a:ext cx="8893175" cy="669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下片写离别。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chemeClr val="tx2"/>
                </a:solidFill>
                <a:latin typeface="Arial"/>
                <a:ea typeface="黑体" pitchFamily="2" charset="-122"/>
              </a:rPr>
              <a:t>     “</a:t>
            </a:r>
            <a:r>
              <a:rPr lang="zh-CN" altLang="en-US" sz="2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柔情似水</a:t>
            </a:r>
            <a:r>
              <a:rPr lang="zh-CN" altLang="en-US" sz="2200" b="1" dirty="0" smtClean="0">
                <a:solidFill>
                  <a:schemeClr val="tx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，就</a:t>
            </a:r>
            <a:r>
              <a:rPr lang="zh-CN" altLang="en-US" sz="22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眼前取景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，形容牛郎织女缠绵此情，犹如天河中的悠悠流水。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chemeClr val="tx2"/>
                </a:solidFill>
                <a:latin typeface="Arial"/>
                <a:ea typeface="黑体" pitchFamily="2" charset="-122"/>
              </a:rPr>
              <a:t>     “</a:t>
            </a:r>
            <a:r>
              <a:rPr lang="zh-CN" altLang="en-US" sz="2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佳期如梦</a:t>
            </a:r>
            <a:r>
              <a:rPr lang="zh-CN" altLang="en-US" sz="2200" b="1" dirty="0" smtClean="0">
                <a:solidFill>
                  <a:schemeClr val="tx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 既点出了</a:t>
            </a:r>
            <a:r>
              <a:rPr lang="zh-CN" altLang="en-US" sz="22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欢会的短暂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，又真实地揭示了他们</a:t>
            </a:r>
            <a:r>
              <a:rPr lang="zh-CN" altLang="en-US" sz="22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久别重逢后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那种</a:t>
            </a:r>
            <a:r>
              <a:rPr lang="zh-CN" altLang="en-US" sz="22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如梦似幻的心境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chemeClr val="tx2"/>
                </a:solidFill>
                <a:latin typeface="Arial"/>
                <a:ea typeface="黑体" pitchFamily="2" charset="-122"/>
              </a:rPr>
              <a:t>      “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忍顾鹊桥归路</a:t>
            </a:r>
            <a:r>
              <a:rPr lang="zh-CN" altLang="en-US" sz="2200" b="1" dirty="0">
                <a:solidFill>
                  <a:schemeClr val="tx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，写牛郎织女临别前的依恋与怅惘。不说</a:t>
            </a:r>
            <a:r>
              <a:rPr lang="zh-CN" altLang="en-US" sz="2200" b="1" dirty="0">
                <a:solidFill>
                  <a:schemeClr val="tx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忍踏</a:t>
            </a:r>
            <a:r>
              <a:rPr lang="zh-CN" altLang="en-US" sz="2200" b="1" dirty="0">
                <a:solidFill>
                  <a:schemeClr val="tx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而说</a:t>
            </a:r>
            <a:r>
              <a:rPr lang="zh-CN" altLang="en-US" sz="2200" b="1" dirty="0">
                <a:solidFill>
                  <a:schemeClr val="tx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忍顾</a:t>
            </a:r>
            <a:r>
              <a:rPr lang="zh-CN" altLang="en-US" sz="2200" b="1" dirty="0">
                <a:solidFill>
                  <a:schemeClr val="tx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，意思更为深曲：看犹未忍，遑</a:t>
            </a:r>
            <a:r>
              <a:rPr lang="en-US" altLang="zh-CN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200" b="1" dirty="0" err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hu</a:t>
            </a:r>
            <a:r>
              <a:rPr lang="en-US" altLang="en-US" sz="2200" b="1" dirty="0" err="1"/>
              <a:t>ā</a:t>
            </a:r>
            <a:r>
              <a:rPr lang="en-US" altLang="zh-CN" sz="2200" b="1" dirty="0" err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ng</a:t>
            </a:r>
            <a:r>
              <a:rPr lang="en-US" altLang="zh-CN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论其他？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chemeClr val="tx2"/>
                </a:solidFill>
                <a:latin typeface="Arial"/>
                <a:ea typeface="黑体" pitchFamily="2" charset="-122"/>
              </a:rPr>
              <a:t>    “</a:t>
            </a:r>
            <a:r>
              <a:rPr lang="zh-CN" altLang="en-US" sz="2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两情若是</a:t>
            </a:r>
            <a:r>
              <a:rPr lang="zh-CN" altLang="en-US" sz="2200" b="1" dirty="0" smtClean="0">
                <a:solidFill>
                  <a:schemeClr val="tx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二句对牛郎织女</a:t>
            </a:r>
            <a:r>
              <a:rPr lang="zh-CN" altLang="en-US" sz="2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致以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深情的慰勉：</a:t>
            </a:r>
            <a:r>
              <a:rPr lang="zh-CN" altLang="en-US" sz="2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只要两情至死不渝，又何必贪求卿卿我我的朝欢暮乐</a:t>
            </a:r>
            <a:r>
              <a:rPr lang="zh-CN" altLang="en-US" sz="22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？</a:t>
            </a:r>
            <a:endParaRPr lang="en-US" altLang="zh-CN" sz="2200" b="1" dirty="0" smtClean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这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惊世骇俗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、震聋发聩之笔，使全词升华到新的思想高度。显然，作者否定的是</a:t>
            </a:r>
            <a:r>
              <a:rPr lang="zh-CN" altLang="en-US" sz="2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朝欢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暮乐的庸俗生活，歌颂的是</a:t>
            </a:r>
            <a:r>
              <a:rPr lang="zh-CN" altLang="en-US" sz="2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天长地久的忠贞爱情</a:t>
            </a:r>
            <a:r>
              <a:rPr lang="zh-CN" altLang="en-US" sz="2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200" b="1" dirty="0" smtClean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他的精心提炼和巧妙构思下，古老的题材化为闪光的笔墨，迸发出耀眼的思想火花，从而使所有</a:t>
            </a:r>
            <a:r>
              <a:rPr lang="zh-CN" altLang="en-US" sz="2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平庸的</a:t>
            </a:r>
            <a:r>
              <a:rPr lang="zh-CN" altLang="en-US" sz="2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言情之作黯然失色。 </a:t>
            </a:r>
          </a:p>
        </p:txBody>
      </p:sp>
    </p:spTree>
    <p:extLst>
      <p:ext uri="{BB962C8B-B14F-4D97-AF65-F5344CB8AC3E}">
        <p14:creationId xmlns:p14="http://schemas.microsoft.com/office/powerpoint/2010/main" val="23628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88640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贺铸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(1052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1125)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，字方回，号庆湖遗老，卫州共城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今河南辉县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人。</a:t>
            </a:r>
            <a:r>
              <a:rPr lang="zh-CN" altLang="en-US" sz="2400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貌奇丑，色青黑而有英气</a:t>
            </a:r>
            <a:r>
              <a:rPr lang="zh-CN" altLang="en-US" sz="2400" b="1" dirty="0" smtClean="0">
                <a:latin typeface="Arial"/>
                <a:ea typeface="楷体_GB2312" pitchFamily="49" charset="-122"/>
              </a:rPr>
              <a:t>”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陆游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老学庵笔记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卷八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，因为为人秉性刚直，仕途不得志，始为武弁，后得苏轼的引荐，改任文职，一直沉沦下僚。官终太平州通判，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58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岁致仕，退居吴下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苏州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。贺铸博学强记，藏书丰富，精通音律。所作词有五百多首，今存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286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阕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含残篇断句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，在北宋词人中，存词数量仅次于苏轼。贺铸也是跟苏门关系密切的北宋婉约派名家之一。贺铸词的风格多样，其中有少数豪放词，可视为苏轼豪放词的继响，南宋爱国词的先声。其词集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东山词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》(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一名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东山寓声乐府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》)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，又名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贺方回词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21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00020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AutoShape 7"/>
          <p:cNvSpPr>
            <a:spLocks/>
          </p:cNvSpPr>
          <p:nvPr/>
        </p:nvSpPr>
        <p:spPr bwMode="auto">
          <a:xfrm>
            <a:off x="4283968" y="980728"/>
            <a:ext cx="1511300" cy="969962"/>
          </a:xfrm>
          <a:prstGeom prst="borderCallout1">
            <a:avLst>
              <a:gd name="adj1" fmla="val 11782"/>
              <a:gd name="adj2" fmla="val -5042"/>
              <a:gd name="adj3" fmla="val 360165"/>
              <a:gd name="adj4" fmla="val -706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 b="1" dirty="0" err="1">
                <a:solidFill>
                  <a:srgbClr val="FF0066"/>
                </a:solidFill>
              </a:rPr>
              <a:t>héng</a:t>
            </a:r>
            <a:r>
              <a:rPr lang="en-US" altLang="zh-CN" sz="2800" b="1" dirty="0">
                <a:solidFill>
                  <a:srgbClr val="FF0066"/>
                </a:solidFill>
              </a:rPr>
              <a:t> </a:t>
            </a:r>
            <a:r>
              <a:rPr lang="en-US" altLang="zh-CN" sz="2800" b="1" dirty="0" err="1">
                <a:solidFill>
                  <a:srgbClr val="FF0066"/>
                </a:solidFill>
              </a:rPr>
              <a:t>gao</a:t>
            </a:r>
            <a:endParaRPr lang="en-US" altLang="zh-CN" sz="2800" b="1" dirty="0">
              <a:solidFill>
                <a:srgbClr val="FF0066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95309" y="476672"/>
            <a:ext cx="849694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     【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青玉案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】 </a:t>
            </a:r>
            <a:br>
              <a:rPr lang="en-US" altLang="zh-CN" sz="3600" b="1" dirty="0">
                <a:latin typeface="黑体" pitchFamily="2" charset="-122"/>
                <a:ea typeface="黑体" pitchFamily="2" charset="-122"/>
              </a:rPr>
            </a:b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凌波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不过横塘路，但目送，芳尘去。锦瑟年华谁与度。月桥花院，琐窗朱户。只有春知处。</a:t>
            </a:r>
            <a:br>
              <a:rPr lang="zh-CN" altLang="en-US" sz="36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  碧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云冉冉</a:t>
            </a:r>
            <a:r>
              <a:rPr lang="zh-CN" altLang="en-US" sz="3600" b="1" u="sng" dirty="0">
                <a:latin typeface="黑体" pitchFamily="2" charset="-122"/>
                <a:ea typeface="黑体" pitchFamily="2" charset="-122"/>
              </a:rPr>
              <a:t>蘅皋</a:t>
            </a: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暮。彩笔新题断肠句。试问闲愁都几许？一川烟草，满城风絮，梅子黄时雨。</a:t>
            </a:r>
          </a:p>
          <a:p>
            <a:pPr>
              <a:spcBef>
                <a:spcPct val="50000"/>
              </a:spcBef>
            </a:pPr>
            <a:endParaRPr lang="en-US" altLang="zh-CN" sz="3600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1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91637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凌波不过横塘路，但目送、芳尘去。 	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24744"/>
            <a:ext cx="8568952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凌波</a:t>
            </a:r>
            <a:r>
              <a:rPr lang="zh-CN" altLang="en-US" sz="2400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zh-CN" altLang="en-US" sz="2400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凌波仙子</a:t>
            </a:r>
            <a:r>
              <a:rPr lang="zh-CN" altLang="en-US" sz="2400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，在此是指抒情主体所倾慕的人。</a:t>
            </a:r>
            <a:r>
              <a:rPr lang="zh-CN" altLang="en-US" sz="2400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不过横塘路</a:t>
            </a:r>
            <a:r>
              <a:rPr lang="zh-CN" altLang="en-US" sz="2400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，她总是不从我的住地横塘这边经过。</a:t>
            </a:r>
            <a:r>
              <a:rPr lang="zh-CN" altLang="en-US" sz="2400" b="1" dirty="0" smtClean="0">
                <a:latin typeface="Arial"/>
                <a:ea typeface="华文行楷" pitchFamily="2" charset="-122"/>
              </a:rPr>
              <a:t>“</a:t>
            </a:r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但目送、芳尘去</a:t>
            </a:r>
            <a:r>
              <a:rPr lang="zh-CN" altLang="en-US" sz="2400" b="1" dirty="0" smtClean="0">
                <a:latin typeface="Arial"/>
                <a:ea typeface="华文行楷" pitchFamily="2" charset="-122"/>
              </a:rPr>
              <a:t>”</a:t>
            </a:r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我每次都只能用目光送她远去。</a:t>
            </a:r>
            <a:r>
              <a:rPr lang="zh-CN" altLang="en-US" sz="2400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芳尘</a:t>
            </a:r>
            <a:r>
              <a:rPr lang="zh-CN" altLang="en-US" sz="2400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，她的长裙扬起的芳香的烟尘。</a:t>
            </a:r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37890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锦瑟华年谁与度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?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月桥花院，琐窗朱户，只有春知处。</a:t>
            </a:r>
          </a:p>
        </p:txBody>
      </p:sp>
      <p:sp>
        <p:nvSpPr>
          <p:cNvPr id="5" name="矩形 4"/>
          <p:cNvSpPr/>
          <p:nvPr/>
        </p:nvSpPr>
        <p:spPr>
          <a:xfrm>
            <a:off x="431540" y="4797152"/>
            <a:ext cx="8352928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她那美妙的青春年华，究竟要和谁一起度过呢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名花何属呢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她对我有没有意思呢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哎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!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天才晓得。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4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050" y="239438"/>
            <a:ext cx="296102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飞云冉冉蘅皋暮</a:t>
            </a:r>
            <a:endParaRPr lang="zh-CN" alt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510" y="3429000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若问闲愁都几许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?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一川烟草，满城风絮，梅子黄时雨。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6494" y="4365104"/>
            <a:ext cx="8712968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我这闲愁共有多少呢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回答是：多到无法计量，多到好比广阔平原上的茂密如烟的春草，好比江南暮春时节满城飘飞的柳绵，好比梅子黄时的连月不停的毛毛细雨。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02864" y="1165049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彩笔新题断肠句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5" y="1713875"/>
            <a:ext cx="8520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用犹如江淹曾在梦中得到郭璞授予的富于才华的彩笔来写情诗，来倾注令人悲欲断肠的</a:t>
            </a:r>
            <a:r>
              <a:rPr lang="zh-CN" altLang="en-US" sz="2400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闲愁</a:t>
            </a:r>
            <a:r>
              <a:rPr lang="zh-CN" altLang="en-US" sz="2400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4139952" y="315818"/>
            <a:ext cx="420660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描绘了一个自吐心曲的处所。</a:t>
            </a:r>
          </a:p>
        </p:txBody>
      </p:sp>
    </p:spTree>
    <p:extLst>
      <p:ext uri="{BB962C8B-B14F-4D97-AF65-F5344CB8AC3E}">
        <p14:creationId xmlns:p14="http://schemas.microsoft.com/office/powerpoint/2010/main" val="321025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95288" y="333375"/>
            <a:ext cx="856932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青玉案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是北宋著名词家贺铸的代表作。它一问世，就被人誉为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绝唱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，不胫而走，广为流传。玩赏原词，的确妙丽：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8313" y="1916832"/>
            <a:ext cx="8280400" cy="471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这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似是一首恋词，但却写于词人的晚年，其中想必另有寄托。贺铸，字方回，卫州（今河南汲县）大，出身贵族。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宋史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·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文苑传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说他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喜谈当世事，可否不少假借。虽贵要权倾一时，少不中意，极口诋之无遗辞。人以为近侠。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……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竟以尚气使酒，不得美官，悒悒不得志。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他早年曾任武职，四十岁后才转文职，做过泗州通判等，晚年退居苏州。一生沉沦下僚，胸中颇多块垒，故而寓之于香草美人。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3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55650" y="981075"/>
            <a:ext cx="806482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600" b="1" dirty="0" smtClean="0">
                <a:ea typeface="黑体" pitchFamily="2" charset="-122"/>
              </a:rPr>
              <a:t>        从</a:t>
            </a:r>
            <a:r>
              <a:rPr lang="zh-CN" altLang="en-US" sz="3600" b="1" dirty="0">
                <a:ea typeface="黑体" pitchFamily="2" charset="-122"/>
              </a:rPr>
              <a:t>表面上看：这是一支描写单相思的痛苦的情歌。抒情主体是男性。他对一位美人极其爱慕，但又揣摸不到对方对自己有无爱意，于是他就被这种单相思折磨得苦不堪言。</a:t>
            </a:r>
          </a:p>
        </p:txBody>
      </p:sp>
    </p:spTree>
    <p:extLst>
      <p:ext uri="{BB962C8B-B14F-4D97-AF65-F5344CB8AC3E}">
        <p14:creationId xmlns:p14="http://schemas.microsoft.com/office/powerpoint/2010/main" val="16217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477" y="1052736"/>
            <a:ext cx="835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行楷" pitchFamily="2" charset="-122"/>
              </a:rPr>
              <a:t>它首先表现在对爱情的大胆追求与歌颂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行楷" pitchFamily="2" charset="-122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行楷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行楷" pitchFamily="2" charset="-122"/>
              </a:rPr>
              <a:t>      </a:t>
            </a:r>
            <a:r>
              <a:rPr lang="zh-CN" altLang="en-US" sz="2400" b="1" dirty="0" smtClean="0">
                <a:ea typeface="华文楷体" pitchFamily="2" charset="-122"/>
              </a:rPr>
              <a:t>敦煌</a:t>
            </a:r>
            <a:r>
              <a:rPr lang="zh-CN" altLang="en-US" sz="2400" b="1" dirty="0">
                <a:ea typeface="华文楷体" pitchFamily="2" charset="-122"/>
              </a:rPr>
              <a:t>曲子词</a:t>
            </a:r>
            <a:r>
              <a:rPr lang="en-US" altLang="zh-CN" sz="2400" b="1" dirty="0">
                <a:ea typeface="华文楷体" pitchFamily="2" charset="-122"/>
              </a:rPr>
              <a:t>《</a:t>
            </a:r>
            <a:r>
              <a:rPr lang="zh-CN" altLang="en-US" sz="2400" b="1" dirty="0">
                <a:ea typeface="华文楷体" pitchFamily="2" charset="-122"/>
              </a:rPr>
              <a:t>菩萨蛮</a:t>
            </a:r>
            <a:r>
              <a:rPr lang="en-US" altLang="zh-CN" sz="2400" b="1" dirty="0">
                <a:ea typeface="华文楷体" pitchFamily="2" charset="-122"/>
              </a:rPr>
              <a:t>》</a:t>
            </a:r>
            <a:r>
              <a:rPr lang="zh-CN" altLang="en-US" sz="2400" b="1" dirty="0">
                <a:ea typeface="华文楷体" pitchFamily="2" charset="-122"/>
              </a:rPr>
              <a:t>的作者，大胆坦率而又委婉曲折地写出</a:t>
            </a:r>
            <a:r>
              <a:rPr lang="zh-CN" altLang="en-US" sz="2400" b="1" dirty="0">
                <a:latin typeface="华文楷体"/>
                <a:ea typeface="华文楷体" pitchFamily="2" charset="-122"/>
              </a:rPr>
              <a:t>“</a:t>
            </a:r>
            <a:r>
              <a:rPr lang="zh-CN" altLang="en-US" sz="2400" b="1" dirty="0">
                <a:ea typeface="华文楷体" pitchFamily="2" charset="-122"/>
              </a:rPr>
              <a:t>枕前发尽千般愿，要休且待青山烂</a:t>
            </a:r>
            <a:r>
              <a:rPr lang="en-US" altLang="zh-CN" sz="2400" b="1" dirty="0">
                <a:latin typeface="华文楷体"/>
                <a:ea typeface="华文楷体" pitchFamily="2" charset="-122"/>
              </a:rPr>
              <a:t>……”</a:t>
            </a:r>
            <a:r>
              <a:rPr lang="zh-CN" altLang="en-US" sz="2400" b="1" dirty="0">
                <a:ea typeface="华文楷体" pitchFamily="2" charset="-122"/>
              </a:rPr>
              <a:t>表达了爱情永恒不变的心愿。冯延巳的</a:t>
            </a:r>
            <a:r>
              <a:rPr lang="en-US" altLang="zh-CN" sz="2400" b="1" dirty="0">
                <a:ea typeface="华文楷体" pitchFamily="2" charset="-122"/>
              </a:rPr>
              <a:t>《</a:t>
            </a:r>
            <a:r>
              <a:rPr lang="zh-CN" altLang="en-US" sz="2400" b="1" dirty="0">
                <a:ea typeface="华文楷体" pitchFamily="2" charset="-122"/>
              </a:rPr>
              <a:t>长命女</a:t>
            </a:r>
            <a:r>
              <a:rPr lang="en-US" altLang="zh-CN" sz="2400" b="1" dirty="0">
                <a:ea typeface="华文楷体" pitchFamily="2" charset="-122"/>
              </a:rPr>
              <a:t>》</a:t>
            </a:r>
            <a:r>
              <a:rPr lang="zh-CN" altLang="en-US" sz="2400" b="1" dirty="0">
                <a:ea typeface="华文楷体" pitchFamily="2" charset="-122"/>
              </a:rPr>
              <a:t>，写夫妻祝酒陈愿，地久天长，永不分离。韦庄的</a:t>
            </a:r>
            <a:r>
              <a:rPr lang="en-US" altLang="zh-CN" sz="2400" b="1" dirty="0">
                <a:ea typeface="华文楷体" pitchFamily="2" charset="-122"/>
              </a:rPr>
              <a:t>《</a:t>
            </a:r>
            <a:r>
              <a:rPr lang="zh-CN" altLang="en-US" sz="2400" b="1" dirty="0">
                <a:ea typeface="华文楷体" pitchFamily="2" charset="-122"/>
              </a:rPr>
              <a:t>思帝乡</a:t>
            </a:r>
            <a:r>
              <a:rPr lang="en-US" altLang="zh-CN" sz="2400" b="1" dirty="0">
                <a:ea typeface="华文楷体" pitchFamily="2" charset="-122"/>
              </a:rPr>
              <a:t>》</a:t>
            </a:r>
            <a:r>
              <a:rPr lang="en-US" altLang="zh-CN" sz="2400" b="1" dirty="0">
                <a:latin typeface="华文楷体"/>
                <a:ea typeface="华文楷体" pitchFamily="2" charset="-122"/>
              </a:rPr>
              <a:t>“</a:t>
            </a:r>
            <a:r>
              <a:rPr lang="zh-CN" altLang="en-US" sz="2400" b="1" dirty="0">
                <a:ea typeface="华文楷体" pitchFamily="2" charset="-122"/>
              </a:rPr>
              <a:t>妾拟将身嫁与，一生休。纵被无情弃，不能羞。</a:t>
            </a:r>
            <a:r>
              <a:rPr lang="zh-CN" altLang="en-US" sz="2400" b="1" dirty="0">
                <a:latin typeface="华文楷体"/>
                <a:ea typeface="华文楷体" pitchFamily="2" charset="-122"/>
              </a:rPr>
              <a:t>”</a:t>
            </a:r>
            <a:r>
              <a:rPr lang="zh-CN" altLang="en-US" sz="2400" b="1" dirty="0">
                <a:ea typeface="华文楷体" pitchFamily="2" charset="-122"/>
              </a:rPr>
              <a:t>歌颂了天真少女对爱情的热烈追求。李清照的名作</a:t>
            </a:r>
            <a:r>
              <a:rPr lang="en-US" altLang="zh-CN" sz="2400" b="1" dirty="0">
                <a:ea typeface="华文楷体" pitchFamily="2" charset="-122"/>
              </a:rPr>
              <a:t>《</a:t>
            </a:r>
            <a:r>
              <a:rPr lang="zh-CN" altLang="en-US" sz="2400" b="1" dirty="0">
                <a:ea typeface="华文楷体" pitchFamily="2" charset="-122"/>
              </a:rPr>
              <a:t>醉花阴</a:t>
            </a:r>
            <a:r>
              <a:rPr lang="en-US" altLang="zh-CN" sz="2400" b="1" dirty="0">
                <a:ea typeface="华文楷体" pitchFamily="2" charset="-122"/>
              </a:rPr>
              <a:t>》</a:t>
            </a:r>
            <a:r>
              <a:rPr lang="en-US" altLang="zh-CN" sz="2400" b="1" dirty="0">
                <a:latin typeface="华文楷体"/>
                <a:ea typeface="华文楷体" pitchFamily="2" charset="-122"/>
              </a:rPr>
              <a:t>“</a:t>
            </a:r>
            <a:r>
              <a:rPr lang="zh-CN" altLang="en-US" sz="2400" b="1" dirty="0">
                <a:ea typeface="华文楷体" pitchFamily="2" charset="-122"/>
              </a:rPr>
              <a:t>薄雾浓云愁永昼</a:t>
            </a:r>
            <a:r>
              <a:rPr lang="zh-CN" altLang="en-US" sz="2400" b="1" dirty="0">
                <a:latin typeface="华文楷体"/>
                <a:ea typeface="华文楷体" pitchFamily="2" charset="-122"/>
              </a:rPr>
              <a:t>”</a:t>
            </a:r>
            <a:r>
              <a:rPr lang="zh-CN" altLang="en-US" sz="2400" b="1" dirty="0">
                <a:ea typeface="华文楷体" pitchFamily="2" charset="-122"/>
              </a:rPr>
              <a:t>，是对爱情的表露，抒写她美满幸福的爱情生活。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95536" y="219998"/>
            <a:ext cx="2593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言 情 </a:t>
            </a:r>
            <a:r>
              <a:rPr lang="zh-CN" altLang="en-US" sz="2800" b="1" i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词的特点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3963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1520" y="1388969"/>
            <a:ext cx="878497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　　</a:t>
            </a:r>
            <a:r>
              <a:rPr lang="zh-CN" altLang="en-US" sz="2800" b="1" dirty="0" smtClean="0">
                <a:ea typeface="黑体" pitchFamily="2" charset="-122"/>
              </a:rPr>
              <a:t>这</a:t>
            </a:r>
            <a:r>
              <a:rPr lang="zh-CN" altLang="en-US" sz="2800" b="1" dirty="0">
                <a:ea typeface="黑体" pitchFamily="2" charset="-122"/>
              </a:rPr>
              <a:t>首词抒发作者下野后不被人们注意的慨叹。他独自徘徊在“碧云冉冉”的香草地，暗叹自己纵有满腹玑珠，但无人赏识的悲凉。随着暮云的缓缓滚动，这种无边的“闲愁”涌上心头，产生一种难以形容的失落感</a:t>
            </a:r>
            <a:r>
              <a:rPr lang="zh-CN" altLang="en-US" sz="2800" b="1" dirty="0" smtClean="0">
                <a:ea typeface="黑体" pitchFamily="2" charset="-122"/>
              </a:rPr>
              <a:t>。作者</a:t>
            </a:r>
            <a:r>
              <a:rPr lang="zh-CN" altLang="en-US" sz="2800" b="1" dirty="0">
                <a:ea typeface="黑体" pitchFamily="2" charset="-122"/>
              </a:rPr>
              <a:t>叠用了三个精警、新奇，又稍带夸张的</a:t>
            </a:r>
            <a:r>
              <a:rPr lang="zh-CN" altLang="en-US" sz="2800" b="1" dirty="0">
                <a:solidFill>
                  <a:srgbClr val="FF0066"/>
                </a:solidFill>
                <a:ea typeface="黑体" pitchFamily="2" charset="-122"/>
              </a:rPr>
              <a:t>复合式比喻</a:t>
            </a:r>
            <a:r>
              <a:rPr lang="zh-CN" altLang="en-US" sz="2800" b="1" dirty="0">
                <a:ea typeface="黑体" pitchFamily="2" charset="-122"/>
              </a:rPr>
              <a:t>：“一川烟草，满城风絮，梅子黄时雨”，把这种“闲愁”充塞天地，既多且广，不可消释，是</a:t>
            </a:r>
            <a:r>
              <a:rPr lang="zh-CN" altLang="en-US" sz="2800" b="1" dirty="0">
                <a:solidFill>
                  <a:srgbClr val="FF0066"/>
                </a:solidFill>
                <a:ea typeface="黑体" pitchFamily="2" charset="-122"/>
              </a:rPr>
              <a:t>化虚为实</a:t>
            </a:r>
            <a:r>
              <a:rPr lang="zh-CN" altLang="en-US" sz="2800" b="1" dirty="0">
                <a:ea typeface="黑体" pitchFamily="2" charset="-122"/>
              </a:rPr>
              <a:t>的灵光之笔</a:t>
            </a:r>
            <a:r>
              <a:rPr lang="zh-CN" altLang="en-US" sz="2800" b="1" dirty="0"/>
              <a:t>。</a:t>
            </a:r>
            <a:br>
              <a:rPr lang="zh-CN" altLang="en-US" sz="2800" b="1" dirty="0"/>
            </a:b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251520" y="0"/>
            <a:ext cx="8496944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碧云冉冉蘅皋暮。彩笔新题断肠句。试问闲愁都几许？一川烟草，满城风絮，梅子黄时雨。</a:t>
            </a:r>
            <a:b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</a:b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9512" y="116632"/>
            <a:ext cx="871296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ea typeface="黑体" pitchFamily="2" charset="-122"/>
              </a:rPr>
              <a:t>一川烟草，满城风絮，梅子黄时雨”。这三个意象组成一个整体，艺术地回答了“试问闲愁都几许？”它不是三个意象的简单相加，而是形成了一个感人的艺术境界：</a:t>
            </a:r>
            <a:r>
              <a:rPr lang="zh-CN" altLang="en-US" sz="2400" b="1" dirty="0">
                <a:solidFill>
                  <a:srgbClr val="00B050"/>
                </a:solidFill>
                <a:ea typeface="黑体" pitchFamily="2" charset="-122"/>
              </a:rPr>
              <a:t>闲愁像无边无际的如烟青草，似狂飞乱舞的满城飞絮，若凄清迷茫的黄梅时雨。</a:t>
            </a:r>
            <a:br>
              <a:rPr lang="zh-CN" altLang="en-US" sz="2400" b="1" dirty="0">
                <a:solidFill>
                  <a:srgbClr val="00B050"/>
                </a:solidFill>
                <a:ea typeface="黑体" pitchFamily="2" charset="-122"/>
              </a:rPr>
            </a:br>
            <a:endParaRPr lang="zh-CN" altLang="en-US" sz="2400" b="1" dirty="0">
              <a:solidFill>
                <a:srgbClr val="00B050"/>
              </a:solidFill>
              <a:ea typeface="黑体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51520" y="2708920"/>
            <a:ext cx="864095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ea typeface="黑体" pitchFamily="2" charset="-122"/>
              </a:rPr>
              <a:t>         词</a:t>
            </a:r>
            <a:r>
              <a:rPr lang="zh-CN" altLang="en-US" sz="2800" b="1" dirty="0">
                <a:ea typeface="黑体" pitchFamily="2" charset="-122"/>
              </a:rPr>
              <a:t>作把单相思这种人们多少都有过体验而不容易说清楚的情感活动，表现得惟妙惟肖，给读者以机器深刻的印象，具有极强的艺术感染力。造语精工，</a:t>
            </a:r>
            <a:r>
              <a:rPr lang="zh-CN" altLang="en-US" sz="2800" b="1" dirty="0">
                <a:solidFill>
                  <a:srgbClr val="FF0066"/>
                </a:solidFill>
                <a:ea typeface="黑体" pitchFamily="2" charset="-122"/>
              </a:rPr>
              <a:t>巧用博喻</a:t>
            </a:r>
            <a:r>
              <a:rPr lang="zh-CN" altLang="en-US" sz="2800" b="1" dirty="0">
                <a:ea typeface="黑体" pitchFamily="2" charset="-122"/>
              </a:rPr>
              <a:t>，最突出的表现是最后几句。</a:t>
            </a:r>
            <a:r>
              <a:rPr lang="zh-CN" altLang="en-US" sz="2800" b="1" dirty="0">
                <a:solidFill>
                  <a:srgbClr val="FF0066"/>
                </a:solidFill>
                <a:ea typeface="黑体" pitchFamily="2" charset="-122"/>
              </a:rPr>
              <a:t>以景结情，收来全篇。</a:t>
            </a:r>
          </a:p>
        </p:txBody>
      </p:sp>
    </p:spTree>
    <p:extLst>
      <p:ext uri="{BB962C8B-B14F-4D97-AF65-F5344CB8AC3E}">
        <p14:creationId xmlns:p14="http://schemas.microsoft.com/office/powerpoint/2010/main" val="200307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kumimoji="1" lang="en-US" altLang="zh-CN" sz="4400">
                <a:solidFill>
                  <a:srgbClr val="9999FF"/>
                </a:solidFill>
                <a:latin typeface="Times New Roman" pitchFamily="18" charset="0"/>
              </a:rPr>
              <a:t/>
            </a:r>
            <a:br>
              <a:rPr kumimoji="1" lang="en-US" altLang="zh-CN" sz="4400">
                <a:solidFill>
                  <a:srgbClr val="9999FF"/>
                </a:solidFill>
                <a:latin typeface="Times New Roman" pitchFamily="18" charset="0"/>
              </a:rPr>
            </a:br>
            <a:r>
              <a:rPr kumimoji="1" lang="en-US" altLang="zh-CN" sz="4400">
                <a:solidFill>
                  <a:srgbClr val="9999FF"/>
                </a:solidFill>
                <a:latin typeface="Times New Roman" pitchFamily="18" charset="0"/>
              </a:rPr>
              <a:t> </a:t>
            </a:r>
            <a:r>
              <a:rPr kumimoji="1" lang="zh-CN" altLang="en-US" sz="4400" b="1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rPr>
              <a:t>（三）从表达技巧角度设问</a:t>
            </a:r>
            <a:r>
              <a:rPr kumimoji="1" lang="zh-CN" altLang="en-US" sz="4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br>
              <a:rPr kumimoji="1" lang="zh-CN" altLang="en-US" sz="4400" b="1">
                <a:solidFill>
                  <a:schemeClr val="accent2"/>
                </a:solidFill>
                <a:latin typeface="Times New Roman" pitchFamily="18" charset="0"/>
              </a:rPr>
            </a:br>
            <a:endParaRPr kumimoji="1" lang="zh-CN" altLang="en-US" sz="4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2811" y="836712"/>
            <a:ext cx="9144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1.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对修辞方法的赏析（比喻、通感、拟人、夸张、对偶、借代、双关等） </a:t>
            </a:r>
            <a:b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</a:b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14845" y="1988840"/>
            <a:ext cx="61277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湖南卷：赏析第四句。（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分）</a:t>
            </a: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    听邻家吹笙　　郎士元</a:t>
            </a: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凤吹声如隔彩霞，不知墙外是谁家。</a:t>
            </a: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重门深锁无寻处，疑有碧桃千树花。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1000" y="4191000"/>
            <a:ext cx="8458200" cy="1857375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答：写诗人寻访不得之后的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想象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；与首句呼应，仍然从奏乐环境着笔；通过花的繁盛烂漫，写出乐声的明丽、热烈、欢快；一个</a:t>
            </a:r>
            <a:r>
              <a:rPr kumimoji="1" lang="zh-CN" altLang="en-US" sz="2800" b="1" dirty="0"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疑</a:t>
            </a:r>
            <a:r>
              <a:rPr kumimoji="1" lang="zh-CN" altLang="en-US" sz="2800" b="1" dirty="0"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字，写出了似真似幻的感觉；以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视觉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意象写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听觉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感受（通感），别具一格。</a:t>
            </a:r>
            <a:r>
              <a:rPr kumimoji="1" lang="zh-CN" altLang="en-US" sz="24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82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6" grpId="0" autoUpdateAnimBg="0"/>
      <p:bldP spid="2355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97346"/>
            <a:ext cx="871296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31900" eaLnBrk="0" hangingPunct="0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高考链接</a:t>
            </a:r>
            <a:endParaRPr lang="en-US" altLang="zh-CN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zh-CN" altLang="en-US" b="1" dirty="0"/>
              <a:t>阅读下面两首诗词，然后完成后面的题目。</a:t>
            </a:r>
            <a:r>
              <a:rPr lang="en-US" altLang="zh-CN" b="1" dirty="0"/>
              <a:t>(8</a:t>
            </a:r>
            <a:r>
              <a:rPr lang="zh-CN" altLang="en-US" b="1" dirty="0"/>
              <a:t>分</a:t>
            </a:r>
            <a:r>
              <a:rPr lang="en-US" altLang="zh-CN" b="1" dirty="0"/>
              <a:t>)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FF0000"/>
                </a:solidFill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题都城南庄 </a:t>
            </a:r>
            <a:r>
              <a:rPr lang="en-US" altLang="zh-CN" b="1" dirty="0">
                <a:solidFill>
                  <a:srgbClr val="FF0000"/>
                </a:solidFill>
              </a:rPr>
              <a:t>                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生查子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r>
              <a:rPr lang="zh-CN" altLang="en-US" b="1" dirty="0">
                <a:solidFill>
                  <a:srgbClr val="FF0000"/>
                </a:solidFill>
              </a:rPr>
              <a:t>（唐）崔护 </a:t>
            </a:r>
            <a:r>
              <a:rPr lang="en-US" altLang="zh-CN" b="1" dirty="0">
                <a:solidFill>
                  <a:srgbClr val="FF0000"/>
                </a:solidFill>
              </a:rPr>
              <a:t>          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（宋）朱淑真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b="1" dirty="0"/>
              <a:t>去年今日此门中，</a:t>
            </a:r>
            <a:r>
              <a:rPr lang="en-US" altLang="zh-CN" b="1" dirty="0"/>
              <a:t>                    </a:t>
            </a:r>
            <a:r>
              <a:rPr lang="zh-CN" altLang="en-US" b="1" dirty="0"/>
              <a:t>去年元夜时，花市灯如昼。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zh-CN" altLang="en-US" b="1" dirty="0"/>
              <a:t>人面桃花相映红。</a:t>
            </a:r>
            <a:r>
              <a:rPr lang="en-US" altLang="zh-CN" b="1" dirty="0"/>
              <a:t>                    </a:t>
            </a:r>
            <a:r>
              <a:rPr lang="zh-CN" altLang="en-US" b="1" dirty="0"/>
              <a:t>月上柳梢头，人约黄昏后。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zh-CN" altLang="en-US" b="1" dirty="0"/>
              <a:t>人面不知何处去， </a:t>
            </a:r>
            <a:r>
              <a:rPr lang="en-US" altLang="zh-CN" b="1" dirty="0"/>
              <a:t>                   </a:t>
            </a:r>
            <a:r>
              <a:rPr lang="zh-CN" altLang="en-US" b="1" dirty="0"/>
              <a:t>今年元夜时，月与灯依旧。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zh-CN" altLang="en-US" b="1" dirty="0"/>
              <a:t>桃花依旧笑春风。 </a:t>
            </a:r>
            <a:r>
              <a:rPr lang="en-US" altLang="zh-CN" b="1" dirty="0"/>
              <a:t>                   </a:t>
            </a:r>
            <a:r>
              <a:rPr lang="zh-CN" altLang="en-US" b="1" dirty="0"/>
              <a:t>不见去年人．泪满春衫袖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两首诗词采用的主要表现手法和抒发的感慨都相同，请作简要说明。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000" dirty="0">
                <a:solidFill>
                  <a:srgbClr val="00B050"/>
                </a:solidFill>
              </a:rPr>
              <a:t/>
            </a:r>
            <a:br>
              <a:rPr lang="en-US" altLang="zh-CN" sz="2000" dirty="0">
                <a:solidFill>
                  <a:srgbClr val="00B050"/>
                </a:solidFill>
              </a:rPr>
            </a:br>
            <a:r>
              <a:rPr lang="zh-CN" altLang="en-US" dirty="0"/>
              <a:t> 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sz="2000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B050"/>
                </a:solidFill>
              </a:rPr>
              <a:t>(2)</a:t>
            </a:r>
            <a:r>
              <a:rPr lang="zh-CN" altLang="en-US" sz="2400" b="1" dirty="0">
                <a:solidFill>
                  <a:srgbClr val="00B050"/>
                </a:solidFill>
              </a:rPr>
              <a:t>两首诗词的抒情方式同中有异，请作简要说明。</a:t>
            </a:r>
            <a:r>
              <a:rPr lang="en-US" altLang="zh-CN" sz="2400" b="1" dirty="0">
                <a:solidFill>
                  <a:srgbClr val="00B050"/>
                </a:solidFill>
              </a:rPr>
              <a:t>(4</a:t>
            </a:r>
            <a:r>
              <a:rPr lang="zh-CN" altLang="en-US" sz="2400" b="1" dirty="0">
                <a:solidFill>
                  <a:srgbClr val="00B050"/>
                </a:solidFill>
              </a:rPr>
              <a:t>分</a:t>
            </a:r>
            <a:r>
              <a:rPr lang="en-US" altLang="zh-CN" sz="2400" b="1" dirty="0">
                <a:solidFill>
                  <a:srgbClr val="00B050"/>
                </a:solidFill>
              </a:rPr>
              <a:t>)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3645024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）答：两首诗词都采用了今昔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对比</a:t>
            </a:r>
            <a:r>
              <a:rPr lang="zh-CN" altLang="en-US" sz="2400" b="1" dirty="0" smtClean="0"/>
              <a:t>的手法，表达了极为相似的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物是人非</a:t>
            </a:r>
            <a:r>
              <a:rPr lang="zh-CN" altLang="en-US" sz="2400" b="1" dirty="0" smtClean="0"/>
              <a:t>的情感。（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分）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539552" y="5373216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）答：崔护诗通过叙事、写景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间接抒发</a:t>
            </a:r>
            <a:r>
              <a:rPr lang="zh-CN" altLang="en-US" sz="2400" b="1" dirty="0" smtClean="0"/>
              <a:t>怅惘之情，曲折动人；朱淑真词，末尾</a:t>
            </a:r>
            <a:r>
              <a:rPr lang="en-US" altLang="en-US" sz="2400" b="1" dirty="0" smtClean="0"/>
              <a:t>“</a:t>
            </a:r>
            <a:r>
              <a:rPr lang="zh-CN" altLang="en-US" sz="2400" b="1" dirty="0" smtClean="0"/>
              <a:t>不见去年人，泪满春衫袖</a:t>
            </a:r>
            <a:r>
              <a:rPr lang="en-US" altLang="en-US" sz="2400" b="1" dirty="0" smtClean="0"/>
              <a:t>”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直抒胸臆</a:t>
            </a:r>
            <a:r>
              <a:rPr lang="zh-CN" altLang="en-US" sz="2400" b="1" dirty="0" smtClean="0"/>
              <a:t>，将感伤之情表现得淋漓尽致。（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分）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096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620688"/>
            <a:ext cx="8136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多情的词人，往往通过抒写离愁别恨，歌颂爱情的真挚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西城杨柳弄春柔。动离忧，泪难收。犹记多情，曾为系归舟。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……”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（秦观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江城子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）离歌一曲，动人心魄。柳永的名作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雨霖铃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，抒写了浓烈感人的游子离情。“执手相看泪眼，竟无语凝咽。”淋漓尽致地描绘出与情人阔别、流落江湖的痛苦心境。苏轼的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江城子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》“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十年生死两茫茫”，抒写了他对亡妻“不思量，自难忘”的一片真情。 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20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08720"/>
            <a:ext cx="8208912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楷体"/>
                <a:ea typeface="华文楷体" pitchFamily="2" charset="-122"/>
              </a:rPr>
              <a:t>“</a:t>
            </a:r>
            <a:r>
              <a:rPr lang="zh-CN" altLang="en-US" sz="2400" b="1" dirty="0">
                <a:ea typeface="华文楷体" pitchFamily="2" charset="-122"/>
              </a:rPr>
              <a:t>从别后，忆相逢，几回魂梦与君同</a:t>
            </a:r>
            <a:r>
              <a:rPr lang="zh-CN" altLang="en-US" sz="2400" b="1" dirty="0">
                <a:latin typeface="华文楷体"/>
                <a:ea typeface="华文楷体" pitchFamily="2" charset="-122"/>
              </a:rPr>
              <a:t>”</a:t>
            </a:r>
            <a:r>
              <a:rPr lang="zh-CN" altLang="en-US" sz="2400" b="1" dirty="0">
                <a:ea typeface="华文楷体" pitchFamily="2" charset="-122"/>
              </a:rPr>
              <a:t>（晏几道</a:t>
            </a:r>
            <a:r>
              <a:rPr lang="en-US" altLang="zh-CN" sz="2400" b="1" dirty="0">
                <a:ea typeface="华文楷体" pitchFamily="2" charset="-122"/>
              </a:rPr>
              <a:t>《</a:t>
            </a:r>
            <a:r>
              <a:rPr lang="zh-CN" altLang="en-US" sz="2400" b="1" dirty="0">
                <a:ea typeface="华文楷体" pitchFamily="2" charset="-122"/>
              </a:rPr>
              <a:t>鹧鸪天</a:t>
            </a:r>
            <a:r>
              <a:rPr lang="en-US" altLang="zh-CN" sz="2400" b="1" dirty="0">
                <a:ea typeface="华文楷体" pitchFamily="2" charset="-122"/>
              </a:rPr>
              <a:t>》</a:t>
            </a:r>
            <a:r>
              <a:rPr lang="zh-CN" altLang="en-US" sz="2400" b="1" dirty="0">
                <a:ea typeface="华文楷体" pitchFamily="2" charset="-122"/>
              </a:rPr>
              <a:t>）写当日的相亲相爱，别后的相思相忆，凄婉哀怨而又妩媚风流，轻柔自然。欧阳修的</a:t>
            </a:r>
            <a:r>
              <a:rPr lang="en-US" altLang="zh-CN" sz="2400" b="1" dirty="0">
                <a:ea typeface="华文楷体" pitchFamily="2" charset="-122"/>
              </a:rPr>
              <a:t>《</a:t>
            </a:r>
            <a:r>
              <a:rPr lang="zh-CN" altLang="en-US" sz="2400" b="1" dirty="0">
                <a:ea typeface="华文楷体" pitchFamily="2" charset="-122"/>
              </a:rPr>
              <a:t>踏莎行</a:t>
            </a:r>
            <a:r>
              <a:rPr lang="en-US" altLang="zh-CN" sz="2400" b="1" dirty="0">
                <a:ea typeface="华文楷体" pitchFamily="2" charset="-122"/>
              </a:rPr>
              <a:t>》</a:t>
            </a:r>
            <a:r>
              <a:rPr lang="en-US" altLang="zh-CN" sz="2400" b="1" dirty="0">
                <a:latin typeface="华文楷体"/>
                <a:ea typeface="华文楷体" pitchFamily="2" charset="-122"/>
              </a:rPr>
              <a:t>“</a:t>
            </a:r>
            <a:r>
              <a:rPr lang="zh-CN" altLang="en-US" sz="2400" b="1" dirty="0">
                <a:ea typeface="华文楷体" pitchFamily="2" charset="-122"/>
              </a:rPr>
              <a:t>候馆梅残</a:t>
            </a:r>
            <a:r>
              <a:rPr lang="zh-CN" altLang="en-US" sz="2400" b="1" dirty="0">
                <a:latin typeface="华文楷体"/>
                <a:ea typeface="华文楷体" pitchFamily="2" charset="-122"/>
              </a:rPr>
              <a:t>”</a:t>
            </a:r>
            <a:r>
              <a:rPr lang="zh-CN" altLang="en-US" sz="2400" b="1" dirty="0">
                <a:ea typeface="华文楷体" pitchFamily="2" charset="-122"/>
              </a:rPr>
              <a:t>、</a:t>
            </a:r>
            <a:r>
              <a:rPr lang="en-US" altLang="zh-CN" sz="2400" b="1" dirty="0">
                <a:ea typeface="华文楷体" pitchFamily="2" charset="-122"/>
              </a:rPr>
              <a:t>《</a:t>
            </a:r>
            <a:r>
              <a:rPr lang="zh-CN" altLang="en-US" sz="2400" b="1" dirty="0">
                <a:ea typeface="华文楷体" pitchFamily="2" charset="-122"/>
              </a:rPr>
              <a:t>蝶恋花</a:t>
            </a:r>
            <a:r>
              <a:rPr lang="en-US" altLang="zh-CN" sz="2400" b="1" dirty="0">
                <a:ea typeface="华文楷体" pitchFamily="2" charset="-122"/>
              </a:rPr>
              <a:t>》</a:t>
            </a:r>
            <a:r>
              <a:rPr lang="en-US" altLang="zh-CN" sz="2400" b="1" dirty="0">
                <a:latin typeface="华文楷体"/>
                <a:ea typeface="华文楷体" pitchFamily="2" charset="-122"/>
              </a:rPr>
              <a:t>“</a:t>
            </a:r>
            <a:r>
              <a:rPr lang="zh-CN" altLang="en-US" sz="2400" b="1" dirty="0">
                <a:ea typeface="华文楷体" pitchFamily="2" charset="-122"/>
              </a:rPr>
              <a:t>庭院深深深几许</a:t>
            </a:r>
            <a:r>
              <a:rPr lang="zh-CN" altLang="en-US" sz="2400" b="1" dirty="0">
                <a:latin typeface="华文楷体"/>
                <a:ea typeface="华文楷体" pitchFamily="2" charset="-122"/>
              </a:rPr>
              <a:t>”</a:t>
            </a:r>
            <a:r>
              <a:rPr lang="zh-CN" altLang="en-US" sz="2400" b="1" dirty="0">
                <a:ea typeface="华文楷体" pitchFamily="2" charset="-122"/>
              </a:rPr>
              <a:t>等抒情小词，虽是儿女私情、离愁别绪，写得清丽婉媚，情深意长。</a:t>
            </a:r>
            <a:r>
              <a:rPr lang="zh-CN" altLang="en-US" sz="2400" b="1" dirty="0">
                <a:latin typeface="华文楷体"/>
                <a:ea typeface="华文楷体" pitchFamily="2" charset="-122"/>
              </a:rPr>
              <a:t>“</a:t>
            </a:r>
            <a:r>
              <a:rPr lang="zh-CN" altLang="en-US" sz="2400" b="1" dirty="0">
                <a:ea typeface="华文楷体" pitchFamily="2" charset="-122"/>
              </a:rPr>
              <a:t>夜夜相思更漏残，伤心明月凭阑干，想君思我锦衾 寒</a:t>
            </a:r>
            <a:r>
              <a:rPr lang="en-US" altLang="zh-CN" sz="2400" b="1" dirty="0">
                <a:latin typeface="华文楷体"/>
                <a:ea typeface="华文楷体" pitchFamily="2" charset="-122"/>
              </a:rPr>
              <a:t>……</a:t>
            </a:r>
            <a:r>
              <a:rPr lang="zh-CN" altLang="en-US" sz="2400" b="1" dirty="0">
                <a:ea typeface="华文楷体" pitchFamily="2" charset="-122"/>
              </a:rPr>
              <a:t>。</a:t>
            </a:r>
            <a:r>
              <a:rPr lang="zh-CN" altLang="en-US" sz="2400" b="1" dirty="0">
                <a:latin typeface="华文楷体"/>
                <a:ea typeface="华文楷体" pitchFamily="2" charset="-122"/>
              </a:rPr>
              <a:t>”</a:t>
            </a:r>
            <a:r>
              <a:rPr lang="zh-CN" altLang="en-US" sz="2400" b="1" dirty="0">
                <a:ea typeface="华文楷体" pitchFamily="2" charset="-122"/>
              </a:rPr>
              <a:t>（韦庄</a:t>
            </a:r>
            <a:r>
              <a:rPr lang="en-US" altLang="zh-CN" sz="2400" b="1" dirty="0">
                <a:ea typeface="华文楷体" pitchFamily="2" charset="-122"/>
              </a:rPr>
              <a:t>《</a:t>
            </a:r>
            <a:r>
              <a:rPr lang="zh-CN" altLang="en-US" sz="2400" b="1" dirty="0">
                <a:ea typeface="华文楷体" pitchFamily="2" charset="-122"/>
              </a:rPr>
              <a:t>浣溪沙</a:t>
            </a:r>
            <a:r>
              <a:rPr lang="en-US" altLang="zh-CN" sz="2400" b="1" dirty="0">
                <a:ea typeface="华文楷体" pitchFamily="2" charset="-122"/>
              </a:rPr>
              <a:t>》</a:t>
            </a:r>
            <a:r>
              <a:rPr lang="zh-CN" altLang="en-US" sz="2400" b="1" dirty="0">
                <a:ea typeface="华文楷体" pitchFamily="2" charset="-122"/>
              </a:rPr>
              <a:t>）写爱情生活的回忆，离别相思的痛苦，洋溢着真情实感。</a:t>
            </a:r>
            <a:br>
              <a:rPr lang="zh-CN" altLang="en-US" sz="2400" b="1" dirty="0">
                <a:ea typeface="华文楷体" pitchFamily="2" charset="-122"/>
              </a:rPr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525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2019300"/>
            <a:ext cx="9144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sz="2000" b="1" dirty="0">
                <a:ea typeface="隶书" pitchFamily="49" charset="-122"/>
              </a:rPr>
              <a:t>晏殊（</a:t>
            </a:r>
            <a:r>
              <a:rPr lang="en-US" altLang="zh-CN" sz="2000" b="1" dirty="0">
                <a:ea typeface="隶书" pitchFamily="49" charset="-122"/>
              </a:rPr>
              <a:t>991-1055</a:t>
            </a:r>
            <a:r>
              <a:rPr lang="zh-CN" altLang="en-US" sz="2000" b="1" dirty="0">
                <a:ea typeface="隶书" pitchFamily="49" charset="-122"/>
              </a:rPr>
              <a:t>），字同叔，北宁临川人。景德初年，报刚十四岁，就以 “神童”的才名应殿试考中进士。在西溪任上常讲学，后人建有晏溪书院，故西溪又称“晏溪”。仁宗庆历中，晏殊官到集贤殿学士，同中书门平章事（宰相）兼枢密使。为官清廉，秉直从政。他曾上书皇帝，主张严格选任州郡长官，量才录用地方知县，清除庸劣不称职者，这份万言书声震一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ea typeface="隶书" pitchFamily="49" charset="-122"/>
              </a:rPr>
              <a:t>　　晏殊是一名著名的文学家，擅长词令（长短句），尤擅小令。风格婉转，历有“此宗令词之专精者，首推晏殊”的评价。他的名作</a:t>
            </a:r>
            <a:r>
              <a:rPr lang="en-US" altLang="zh-CN" sz="2000" b="1" dirty="0">
                <a:ea typeface="隶书" pitchFamily="49" charset="-122"/>
              </a:rPr>
              <a:t>《</a:t>
            </a:r>
            <a:r>
              <a:rPr lang="zh-CN" altLang="en-US" sz="2000" b="1" dirty="0">
                <a:ea typeface="隶书" pitchFamily="49" charset="-122"/>
              </a:rPr>
              <a:t>浣溪沙</a:t>
            </a:r>
            <a:r>
              <a:rPr lang="en-US" altLang="zh-CN" sz="2000" b="1" dirty="0">
                <a:ea typeface="隶书" pitchFamily="49" charset="-122"/>
              </a:rPr>
              <a:t>》</a:t>
            </a:r>
            <a:r>
              <a:rPr lang="zh-CN" altLang="en-US" sz="2000" b="1" dirty="0">
                <a:ea typeface="隶书" pitchFamily="49" charset="-122"/>
              </a:rPr>
              <a:t>：一曲新词酒一怀，去年天气旧亭台。夕阳西下几时回。无可奈何花落去，似曾相识燕归来。小园香径独徘徊。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ea typeface="隶书" pitchFamily="49" charset="-122"/>
              </a:rPr>
              <a:t>词中的“</a:t>
            </a:r>
            <a:r>
              <a:rPr lang="zh-CN" altLang="en-US" sz="2000" b="1" dirty="0">
                <a:solidFill>
                  <a:srgbClr val="FF0000"/>
                </a:solidFill>
                <a:ea typeface="隶书" pitchFamily="49" charset="-122"/>
              </a:rPr>
              <a:t>无可奈何花落去，似曾相识燕归来</a:t>
            </a:r>
            <a:r>
              <a:rPr lang="zh-CN" altLang="en-US" sz="2000" b="1" dirty="0">
                <a:ea typeface="隶书" pitchFamily="49" charset="-122"/>
              </a:rPr>
              <a:t>”的名句，十分脍炙人口。</a:t>
            </a:r>
          </a:p>
          <a:p>
            <a:r>
              <a:rPr lang="zh-CN" altLang="en-US" sz="2400" b="1" dirty="0">
                <a:ea typeface="隶书" pitchFamily="49" charset="-122"/>
              </a:rPr>
              <a:t> </a:t>
            </a:r>
          </a:p>
        </p:txBody>
      </p:sp>
      <p:pic>
        <p:nvPicPr>
          <p:cNvPr id="5125" name="Picture 5" descr="sm_mr_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5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u=4238907590,2426664984&amp;g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250825" y="4797425"/>
            <a:ext cx="914400" cy="609600"/>
          </a:xfrm>
          <a:prstGeom prst="wedgeRoundRectCallout">
            <a:avLst>
              <a:gd name="adj1" fmla="val 226736"/>
              <a:gd name="adj2" fmla="val 75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FF0066"/>
                </a:solidFill>
              </a:rPr>
              <a:t>jiān</a:t>
            </a: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3563938" y="1484313"/>
            <a:ext cx="2570162" cy="1368425"/>
          </a:xfrm>
          <a:prstGeom prst="cloudCallout">
            <a:avLst>
              <a:gd name="adj1" fmla="val -79032"/>
              <a:gd name="adj2" fmla="val 506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FF0066"/>
                </a:solidFill>
              </a:rPr>
              <a:t>ān,</a:t>
            </a:r>
            <a:r>
              <a:rPr lang="zh-CN" altLang="en-US" sz="2400" b="1">
                <a:solidFill>
                  <a:srgbClr val="FF0066"/>
                </a:solidFill>
              </a:rPr>
              <a:t>了解</a:t>
            </a: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476250"/>
            <a:ext cx="1454150" cy="1008063"/>
          </a:xfrm>
          <a:prstGeom prst="wedgeEllipseCallout">
            <a:avLst>
              <a:gd name="adj1" fmla="val 56005"/>
              <a:gd name="adj2" fmla="val 44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 dirty="0" err="1">
                <a:solidFill>
                  <a:srgbClr val="FF0066"/>
                </a:solidFill>
              </a:rPr>
              <a:t>jiān</a:t>
            </a:r>
            <a:r>
              <a:rPr lang="en-US" altLang="zh-CN" sz="2400" b="1" dirty="0">
                <a:solidFill>
                  <a:srgbClr val="FF0066"/>
                </a:solidFill>
              </a:rPr>
              <a:t>,</a:t>
            </a:r>
            <a:r>
              <a:rPr lang="zh-CN" altLang="en-US" sz="2400" b="1" dirty="0">
                <a:solidFill>
                  <a:srgbClr val="FF0066"/>
                </a:solidFill>
              </a:rPr>
              <a:t>栏杆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333375"/>
            <a:ext cx="4537075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蝶恋花</a:t>
            </a:r>
          </a:p>
          <a:p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槛菊愁烟兰泣露 </a:t>
            </a:r>
            <a:br>
              <a:rPr lang="zh-CN" altLang="en-US" sz="32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罗幕轻寒 </a:t>
            </a:r>
            <a:br>
              <a:rPr lang="zh-CN" altLang="en-US" sz="32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燕子双飞去</a:t>
            </a:r>
            <a:br>
              <a:rPr lang="zh-CN" altLang="en-US" sz="32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明月不谙离恨苦 </a:t>
            </a:r>
            <a:br>
              <a:rPr lang="zh-CN" altLang="en-US" sz="32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斜光到晓穿朱户 </a:t>
            </a: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昨夜西风凋碧树</a:t>
            </a:r>
            <a:br>
              <a:rPr lang="zh-CN" altLang="en-US" sz="32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独上高楼</a:t>
            </a:r>
            <a:br>
              <a:rPr lang="zh-CN" altLang="en-US" sz="32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望尽天涯路 </a:t>
            </a:r>
            <a:br>
              <a:rPr lang="zh-CN" altLang="en-US" sz="32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欲寄彩笺兼尺素 </a:t>
            </a:r>
            <a:br>
              <a:rPr lang="zh-CN" altLang="en-US" sz="32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山长水阔知何处</a:t>
            </a:r>
          </a:p>
        </p:txBody>
      </p:sp>
      <p:sp>
        <p:nvSpPr>
          <p:cNvPr id="3086" name="AutoShape 14"/>
          <p:cNvSpPr>
            <a:spLocks/>
          </p:cNvSpPr>
          <p:nvPr/>
        </p:nvSpPr>
        <p:spPr bwMode="auto">
          <a:xfrm>
            <a:off x="4859338" y="4941888"/>
            <a:ext cx="914400" cy="863600"/>
          </a:xfrm>
          <a:prstGeom prst="borderCallout2">
            <a:avLst>
              <a:gd name="adj1" fmla="val 13236"/>
              <a:gd name="adj2" fmla="val -8333"/>
              <a:gd name="adj3" fmla="val 13236"/>
              <a:gd name="adj4" fmla="val -57120"/>
              <a:gd name="adj5" fmla="val 46509"/>
              <a:gd name="adj6" fmla="val -2335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600" b="1"/>
              <a:t>表强调</a:t>
            </a: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6156325" y="3716338"/>
            <a:ext cx="2232025" cy="609600"/>
          </a:xfrm>
          <a:prstGeom prst="wedgeRectCallout">
            <a:avLst>
              <a:gd name="adj1" fmla="val -179088"/>
              <a:gd name="adj2" fmla="val -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 dirty="0">
                <a:ea typeface="黑体" pitchFamily="2" charset="-122"/>
              </a:rPr>
              <a:t>使</a:t>
            </a:r>
            <a:r>
              <a:rPr lang="en-US" altLang="zh-CN" sz="2400" b="1" dirty="0">
                <a:ea typeface="黑体" pitchFamily="2" charset="-122"/>
              </a:rPr>
              <a:t>……</a:t>
            </a:r>
            <a:r>
              <a:rPr lang="zh-CN" altLang="en-US" sz="2400" b="1" dirty="0">
                <a:ea typeface="黑体" pitchFamily="2" charset="-122"/>
              </a:rPr>
              <a:t>调落</a:t>
            </a:r>
          </a:p>
        </p:txBody>
      </p:sp>
    </p:spTree>
    <p:extLst>
      <p:ext uri="{BB962C8B-B14F-4D97-AF65-F5344CB8AC3E}">
        <p14:creationId xmlns:p14="http://schemas.microsoft.com/office/powerpoint/2010/main" val="5383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animBg="1"/>
      <p:bldP spid="3084" grpId="0" animBg="1"/>
      <p:bldP spid="3085" grpId="0" animBg="1"/>
      <p:bldP spid="3076" grpId="0"/>
      <p:bldP spid="3086" grpId="0" animBg="1"/>
      <p:bldP spid="30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98721" y="692696"/>
            <a:ext cx="8209284" cy="670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  此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为晏殊写闺思的名篇。词之上片运用</a:t>
            </a:r>
            <a:r>
              <a:rPr lang="zh-CN" altLang="en-US" sz="28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移情于景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的手法，选取眼前的景物，注入主人公的感情，</a:t>
            </a:r>
            <a:r>
              <a:rPr lang="zh-CN" altLang="en-US" sz="28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点出离恨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；下片承离恨而来，通过高楼独望把主人公望眼欲穿的神态生动地表现出来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王国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维在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人间词话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中把此词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昨夜西风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三句和欧阳修、辛弃疾的词句一起比作治学的三种境界，足见本词之负盛名。全词</a:t>
            </a:r>
            <a:r>
              <a:rPr lang="zh-CN" altLang="en-US" sz="28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深婉中见含蓄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8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广远中有蕴涵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。 </a:t>
            </a:r>
            <a:br>
              <a:rPr lang="zh-CN" altLang="en-US" sz="28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800" b="1" dirty="0"/>
              <a:t/>
            </a:r>
            <a:br>
              <a:rPr lang="zh-CN" altLang="en-US" sz="2800" b="1" dirty="0"/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4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33362" y="188640"/>
            <a:ext cx="8675687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槛菊愁烟兰泣露 ，罗幕轻寒， 燕子双飞去。</a:t>
            </a:r>
            <a:br>
              <a:rPr lang="zh-CN" altLang="en-US" sz="28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94975" y="2924944"/>
            <a:ext cx="7920037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明月不谙离恨苦 ，斜光到晓穿朱户</a:t>
            </a:r>
            <a:r>
              <a:rPr lang="zh-CN" altLang="en-US" sz="2800" b="1" dirty="0" smtClean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800" b="1" dirty="0">
              <a:solidFill>
                <a:srgbClr val="FF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7" y="1129500"/>
            <a:ext cx="8513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庭园中，秋菊蒙着淡淡的烟霭，似在脉脉含愁。香兰沾着晶莹的露珠，似在轻轻啜泣。兰、菊皆著愁之色彩，则主人公是愁中观物，不言而喻。室内罗幕不御轻寒，双燕早已飞去，则主人公单寒落寞，可以体会。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7" y="400506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偏是那明月不解离人正苦，彻夜到晓把清辉投进朱户，惹得偏是那明月不解离人正苦，彻夜到晓把清辉投进朱户，惹得主人公彻夜失眠，离愁别恨更加深重。上片用</a:t>
            </a:r>
            <a:r>
              <a:rPr lang="zh-CN" altLang="en-US" sz="2400" b="1" dirty="0" smtClean="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比兴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之笔，层层写出主人公用情之忠实深厚。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5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86547" y="1700808"/>
            <a:ext cx="8640763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 b="1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下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片另拓词境。主人公登楼望远，但见西风过后，</a:t>
            </a:r>
            <a:r>
              <a:rPr lang="zh-CN" altLang="en-US" sz="28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碧树凋零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，这情景正象</a:t>
            </a:r>
            <a:r>
              <a:rPr lang="zh-CN" altLang="en-US" sz="2800" b="1" dirty="0">
                <a:solidFill>
                  <a:srgbClr val="006699"/>
                </a:solidFill>
                <a:latin typeface="黑体" pitchFamily="2" charset="-122"/>
                <a:ea typeface="黑体" pitchFamily="2" charset="-122"/>
              </a:rPr>
              <a:t>喻爱情横遭摧残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。主人公心中的无限悲凉，遍布于天地之间。他把无尽的情思怨慕，写进了彩笺尺素，欲寄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与离散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远方的佳人，可是望尽天涯，山长水阔，却不知佳人何处！主人公之希冀求索，亦伸延于天地这间矣。 </a:t>
            </a:r>
          </a:p>
        </p:txBody>
      </p:sp>
      <p:sp>
        <p:nvSpPr>
          <p:cNvPr id="3" name="矩形 2"/>
          <p:cNvSpPr/>
          <p:nvPr/>
        </p:nvSpPr>
        <p:spPr>
          <a:xfrm>
            <a:off x="421686" y="260648"/>
            <a:ext cx="8064004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昨夜西风凋碧树。独上高楼，望尽天涯路 。</a:t>
            </a:r>
            <a:br>
              <a:rPr lang="zh-CN" altLang="en-US" sz="2800" b="1" dirty="0" smtClean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b="1" dirty="0" smtClean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欲寄彩笺兼尺素 ，山长水阔知何处。</a:t>
            </a:r>
            <a:endParaRPr lang="zh-CN" altLang="en-US" sz="2800" b="1" dirty="0">
              <a:solidFill>
                <a:srgbClr val="FF0066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5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2370</Words>
  <Application>Microsoft Office PowerPoint</Application>
  <PresentationFormat>全屏显示(4:3)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</cp:revision>
  <dcterms:created xsi:type="dcterms:W3CDTF">2015-01-21T02:44:08Z</dcterms:created>
  <dcterms:modified xsi:type="dcterms:W3CDTF">2015-01-21T04:21:38Z</dcterms:modified>
</cp:coreProperties>
</file>