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9"/>
  </p:notesMasterIdLst>
  <p:sldIdLst>
    <p:sldId id="256" r:id="rId2"/>
    <p:sldId id="257" r:id="rId3"/>
    <p:sldId id="269" r:id="rId4"/>
    <p:sldId id="270" r:id="rId5"/>
    <p:sldId id="268" r:id="rId6"/>
    <p:sldId id="271" r:id="rId7"/>
    <p:sldId id="272" r:id="rId8"/>
    <p:sldId id="274" r:id="rId9"/>
    <p:sldId id="291" r:id="rId10"/>
    <p:sldId id="284" r:id="rId11"/>
    <p:sldId id="276" r:id="rId12"/>
    <p:sldId id="260" r:id="rId13"/>
    <p:sldId id="261" r:id="rId14"/>
    <p:sldId id="277" r:id="rId15"/>
    <p:sldId id="279" r:id="rId16"/>
    <p:sldId id="278" r:id="rId17"/>
    <p:sldId id="262" r:id="rId18"/>
    <p:sldId id="280" r:id="rId19"/>
    <p:sldId id="283" r:id="rId20"/>
    <p:sldId id="281" r:id="rId21"/>
    <p:sldId id="286" r:id="rId22"/>
    <p:sldId id="287" r:id="rId23"/>
    <p:sldId id="263" r:id="rId24"/>
    <p:sldId id="264" r:id="rId25"/>
    <p:sldId id="288" r:id="rId26"/>
    <p:sldId id="290" r:id="rId27"/>
    <p:sldId id="292"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969696"/>
    <a:srgbClr val="FF0066"/>
    <a:srgbClr val="FFFF00"/>
    <a:srgbClr val="00FF00"/>
    <a:srgbClr val="FFFF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94655" autoAdjust="0"/>
  </p:normalViewPr>
  <p:slideViewPr>
    <p:cSldViewPr>
      <p:cViewPr varScale="1">
        <p:scale>
          <a:sx n="99" d="100"/>
          <a:sy n="99" d="100"/>
        </p:scale>
        <p:origin x="-19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86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2D4F77-7E19-4223-B613-274B1C7F0025}" type="slidenum">
              <a:rPr lang="en-US" altLang="zh-CN"/>
              <a:pPr>
                <a:defRPr/>
              </a:pPr>
              <a:t>‹#›</a:t>
            </a:fld>
            <a:endParaRPr lang="en-US" altLang="zh-CN"/>
          </a:p>
        </p:txBody>
      </p:sp>
    </p:spTree>
    <p:extLst>
      <p:ext uri="{BB962C8B-B14F-4D97-AF65-F5344CB8AC3E}">
        <p14:creationId xmlns:p14="http://schemas.microsoft.com/office/powerpoint/2010/main" val="1346031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D139824-904F-432E-B73B-05AD38C5CBEF}" type="slidenum">
              <a:rPr lang="en-US" altLang="zh-CN" smtClean="0">
                <a:latin typeface="Arial" charset="0"/>
              </a:rPr>
              <a:pPr eaLnBrk="1" hangingPunct="1"/>
              <a:t>6</a:t>
            </a:fld>
            <a:endParaRPr lang="en-US" altLang="zh-CN" smtClean="0">
              <a:latin typeface="Arial"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zh-CN" altLang="en-US" smtClean="0">
                <a:solidFill>
                  <a:schemeClr val="accent1"/>
                </a:solidFill>
              </a:rPr>
              <a:t>现代科学早已把物质结构的秘密揭开：物质都是由分子组成．而分子由原子组成，原子是由一个带正电的原子核和一定数目的绕核运动的带负电的电子组成．原子核所带正电量的总数与核外所有电子的负电量总数是相等的，且正电荷、负电荷分布的中心（常称电荷中心）重合．因而，在通常情况下，整个原子呈电中性（所谓不带电）．当原子因某种原因（如摩擦、受热、化学变化等），而失去一个或几个电子时，原子就显为“带正电”，获得额外电子时，就显为“带负电”．所以，实质上物体的带电过程就是电子的得失过程．比如用丝绸摩擦过的玻璃棒所带的正电荷，实质上就是由于两者摩擦，组成玻璃棒的原子上的若干电子转移到丝绸上，使玻璃棒失去电子带正电，而丝绸得到电子带负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35561F1-C773-4120-8184-6AE79C07F745}" type="slidenum">
              <a:rPr lang="en-US" altLang="zh-CN" smtClean="0">
                <a:latin typeface="Arial" charset="0"/>
              </a:rPr>
              <a:pPr eaLnBrk="1" hangingPunct="1"/>
              <a:t>7</a:t>
            </a:fld>
            <a:endParaRPr lang="en-US" altLang="zh-CN" smtClean="0">
              <a:latin typeface="Arial"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smtClean="0">
                <a:solidFill>
                  <a:schemeClr val="accent1"/>
                </a:solidFill>
              </a:rPr>
              <a:t>现代科学早已把物质结构的秘密揭开：物质都是由分子组成．而分子由原子组成，原子是由一个带正电的原子核和一定数目的绕核运动的带负电的电子组成．原子核所带正电量的总数与核外所有电子的负电量总数是相等的，且正电荷、负电荷分布的中心（常称电荷中心）重合．因而，在通常情况下，整个原子呈电中性（所谓不带电）．当原子因某种原因（如摩擦、受热、化学变化等），而失去一个或几个电子时，原子就显为“带正电”，获得额外电子时，就显为“带负电”．所以，实质上物体的带电过程就是电子的得失过程．比如用丝绸摩擦过的玻璃棒所带的正电荷，实质上就是由于两者摩擦，组成玻璃棒的原子上的若干电子转移到丝绸上，使玻璃棒失去电子带正电，而丝绸得到电子带负电．</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752A7FF-581E-4479-A693-A70E06519916}" type="slidenum">
              <a:rPr lang="en-US" altLang="zh-CN" smtClean="0">
                <a:latin typeface="Arial" charset="0"/>
              </a:rPr>
              <a:pPr eaLnBrk="1" hangingPunct="1"/>
              <a:t>8</a:t>
            </a:fld>
            <a:endParaRPr lang="en-US" altLang="zh-CN" smtClean="0">
              <a:latin typeface="Arial"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zh-CN" altLang="en-US" smtClean="0">
                <a:solidFill>
                  <a:schemeClr val="accent1"/>
                </a:solidFill>
              </a:rPr>
              <a:t>现代科学早已把物质结构的秘密揭开：物质都是由分子组成．而分子由原子组成，原子是由一个带正电的原子核和一定数目的绕核运动的带负电的电子组成．原子核所带正电量的总数与核外所有电子的负电量总数是相等的，且正电荷、负电荷分布的中心（常称电荷中心）重合．因而，在通常情况下，整个原子呈电中性（所谓不带电）．当原子因某种原因（如摩擦、受热、化学变化等），而失去一个或几个电子时，原子就显为“带正电”，获得额外电子时，就显为“带负电”．所以，实质上物体的带电过程就是电子的得失过程．比如用丝绸摩擦过的玻璃棒所带的正电荷，实质上就是由于两者摩擦，组成玻璃棒的原子上的若干电子转移到丝绸上，使玻璃棒失去电子带正电，而丝绸得到电子带负电．</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8EEC364-3350-4CD4-9BA7-71A09B11CC88}" type="slidenum">
              <a:rPr lang="en-US" altLang="zh-CN" smtClean="0">
                <a:latin typeface="Arial" charset="0"/>
              </a:rPr>
              <a:pPr eaLnBrk="1" hangingPunct="1"/>
              <a:t>9</a:t>
            </a:fld>
            <a:endParaRPr lang="en-US" altLang="zh-CN" smtClean="0">
              <a:latin typeface="Arial"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zh-CN" altLang="en-US" smtClean="0">
                <a:solidFill>
                  <a:schemeClr val="accent1"/>
                </a:solidFill>
              </a:rPr>
              <a:t>现代科学早已把物质结构的秘密揭开：物质都是由分子组成．而分子由原子组成，原子是由一个带正电的原子核和一定数目的绕核运动的带负电的电子组成．原子核所带正电量的总数与核外所有电子的负电量总数是相等的，且正电荷、负电荷分布的中心（常称电荷中心）重合．因而，在通常情况下，整个原子呈电中性（所谓不带电）．当原子因某种原因（如摩擦、受热、化学变化等），而失去一个或几个电子时，原子就显为“带正电”，获得额外电子时，就显为“带负电”．所以，实质上物体的带电过程就是电子的得失过程．比如用丝绸摩擦过的玻璃棒所带的正电荷，实质上就是由于两者摩擦，组成玻璃棒的原子上的若干电子转移到丝绸上，使玻璃棒失去电子带正电，而丝绸得到电子带负电．</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9570" name="Rectangle 2"/>
          <p:cNvSpPr>
            <a:spLocks noGrp="1" noChangeArrowheads="1"/>
          </p:cNvSpPr>
          <p:nvPr>
            <p:ph type="ctrTitle" sz="quarter"/>
          </p:nvPr>
        </p:nvSpPr>
        <p:spPr>
          <a:xfrm>
            <a:off x="685800" y="1676400"/>
            <a:ext cx="7772400" cy="1828800"/>
          </a:xfrm>
        </p:spPr>
        <p:txBody>
          <a:bodyPr/>
          <a:lstStyle>
            <a:lvl1pPr>
              <a:defRPr/>
            </a:lvl1pPr>
          </a:lstStyle>
          <a:p>
            <a:pPr lvl="0"/>
            <a:r>
              <a:rPr lang="zh-CN" altLang="en-US" noProof="0" smtClean="0"/>
              <a:t>单击此处编辑母版标题样式</a:t>
            </a:r>
          </a:p>
        </p:txBody>
      </p:sp>
      <p:sp>
        <p:nvSpPr>
          <p:cNvPr id="10957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1F8635-BC4B-4E21-AF39-47EAD27FE692}" type="slidenum">
              <a:rPr lang="en-US" altLang="zh-CN"/>
              <a:pPr>
                <a:defRPr/>
              </a:pPr>
              <a:t>‹#›</a:t>
            </a:fld>
            <a:endParaRPr lang="en-US" altLang="zh-CN"/>
          </a:p>
        </p:txBody>
      </p:sp>
    </p:spTree>
    <p:extLst>
      <p:ext uri="{BB962C8B-B14F-4D97-AF65-F5344CB8AC3E}">
        <p14:creationId xmlns:p14="http://schemas.microsoft.com/office/powerpoint/2010/main" val="220830975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CCE028-4883-4A37-B671-3E6C4E5819EB}" type="slidenum">
              <a:rPr lang="en-US" altLang="zh-CN"/>
              <a:pPr>
                <a:defRPr/>
              </a:pPr>
              <a:t>‹#›</a:t>
            </a:fld>
            <a:endParaRPr lang="en-US" altLang="zh-CN"/>
          </a:p>
        </p:txBody>
      </p:sp>
    </p:spTree>
    <p:extLst>
      <p:ext uri="{BB962C8B-B14F-4D97-AF65-F5344CB8AC3E}">
        <p14:creationId xmlns:p14="http://schemas.microsoft.com/office/powerpoint/2010/main" val="263460069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1948544-9C3E-4EAF-B52F-B4875B8E19C4}" type="slidenum">
              <a:rPr lang="en-US" altLang="zh-CN"/>
              <a:pPr>
                <a:defRPr/>
              </a:pPr>
              <a:t>‹#›</a:t>
            </a:fld>
            <a:endParaRPr lang="en-US" altLang="zh-CN"/>
          </a:p>
        </p:txBody>
      </p:sp>
    </p:spTree>
    <p:extLst>
      <p:ext uri="{BB962C8B-B14F-4D97-AF65-F5344CB8AC3E}">
        <p14:creationId xmlns:p14="http://schemas.microsoft.com/office/powerpoint/2010/main" val="159514223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40386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4F23A563-DB58-47B2-B634-B8E911557D22}" type="slidenum">
              <a:rPr lang="en-US" altLang="zh-CN"/>
              <a:pPr>
                <a:defRPr/>
              </a:pPr>
              <a:t>‹#›</a:t>
            </a:fld>
            <a:endParaRPr lang="en-US" altLang="zh-CN"/>
          </a:p>
        </p:txBody>
      </p:sp>
    </p:spTree>
    <p:extLst>
      <p:ext uri="{BB962C8B-B14F-4D97-AF65-F5344CB8AC3E}">
        <p14:creationId xmlns:p14="http://schemas.microsoft.com/office/powerpoint/2010/main" val="224459863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325941-D012-426F-95C1-1D0DE684819B}" type="slidenum">
              <a:rPr lang="en-US" altLang="zh-CN"/>
              <a:pPr>
                <a:defRPr/>
              </a:pPr>
              <a:t>‹#›</a:t>
            </a:fld>
            <a:endParaRPr lang="en-US" altLang="zh-CN"/>
          </a:p>
        </p:txBody>
      </p:sp>
    </p:spTree>
    <p:extLst>
      <p:ext uri="{BB962C8B-B14F-4D97-AF65-F5344CB8AC3E}">
        <p14:creationId xmlns:p14="http://schemas.microsoft.com/office/powerpoint/2010/main" val="1435879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25E0D6-62FB-4349-B3E3-CFB1C18B9C60}" type="slidenum">
              <a:rPr lang="en-US" altLang="zh-CN"/>
              <a:pPr>
                <a:defRPr/>
              </a:pPr>
              <a:t>‹#›</a:t>
            </a:fld>
            <a:endParaRPr lang="en-US" altLang="zh-CN"/>
          </a:p>
        </p:txBody>
      </p:sp>
    </p:spTree>
    <p:extLst>
      <p:ext uri="{BB962C8B-B14F-4D97-AF65-F5344CB8AC3E}">
        <p14:creationId xmlns:p14="http://schemas.microsoft.com/office/powerpoint/2010/main" val="329945242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CB3C391-506A-44C0-A6DC-35BDF11FC190}" type="slidenum">
              <a:rPr lang="en-US" altLang="zh-CN"/>
              <a:pPr>
                <a:defRPr/>
              </a:pPr>
              <a:t>‹#›</a:t>
            </a:fld>
            <a:endParaRPr lang="en-US" altLang="zh-CN"/>
          </a:p>
        </p:txBody>
      </p:sp>
    </p:spTree>
    <p:extLst>
      <p:ext uri="{BB962C8B-B14F-4D97-AF65-F5344CB8AC3E}">
        <p14:creationId xmlns:p14="http://schemas.microsoft.com/office/powerpoint/2010/main" val="227392655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64C5413-3DA2-4732-A575-8FA5A557B94E}" type="slidenum">
              <a:rPr lang="en-US" altLang="zh-CN"/>
              <a:pPr>
                <a:defRPr/>
              </a:pPr>
              <a:t>‹#›</a:t>
            </a:fld>
            <a:endParaRPr lang="en-US" altLang="zh-CN"/>
          </a:p>
        </p:txBody>
      </p:sp>
    </p:spTree>
    <p:extLst>
      <p:ext uri="{BB962C8B-B14F-4D97-AF65-F5344CB8AC3E}">
        <p14:creationId xmlns:p14="http://schemas.microsoft.com/office/powerpoint/2010/main" val="198195882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0B41CD7-F808-42D1-8075-30E42B415D80}" type="slidenum">
              <a:rPr lang="en-US" altLang="zh-CN"/>
              <a:pPr>
                <a:defRPr/>
              </a:pPr>
              <a:t>‹#›</a:t>
            </a:fld>
            <a:endParaRPr lang="en-US" altLang="zh-CN"/>
          </a:p>
        </p:txBody>
      </p:sp>
    </p:spTree>
    <p:extLst>
      <p:ext uri="{BB962C8B-B14F-4D97-AF65-F5344CB8AC3E}">
        <p14:creationId xmlns:p14="http://schemas.microsoft.com/office/powerpoint/2010/main" val="33693077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29D62EE-7F89-4253-BCFA-F8960496FBD9}" type="slidenum">
              <a:rPr lang="en-US" altLang="zh-CN"/>
              <a:pPr>
                <a:defRPr/>
              </a:pPr>
              <a:t>‹#›</a:t>
            </a:fld>
            <a:endParaRPr lang="en-US" altLang="zh-CN"/>
          </a:p>
        </p:txBody>
      </p:sp>
    </p:spTree>
    <p:extLst>
      <p:ext uri="{BB962C8B-B14F-4D97-AF65-F5344CB8AC3E}">
        <p14:creationId xmlns:p14="http://schemas.microsoft.com/office/powerpoint/2010/main" val="350269397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2B51AC-B1E9-4FC5-9991-F96F6649BA65}" type="slidenum">
              <a:rPr lang="en-US" altLang="zh-CN"/>
              <a:pPr>
                <a:defRPr/>
              </a:pPr>
              <a:t>‹#›</a:t>
            </a:fld>
            <a:endParaRPr lang="en-US" altLang="zh-CN"/>
          </a:p>
        </p:txBody>
      </p:sp>
    </p:spTree>
    <p:extLst>
      <p:ext uri="{BB962C8B-B14F-4D97-AF65-F5344CB8AC3E}">
        <p14:creationId xmlns:p14="http://schemas.microsoft.com/office/powerpoint/2010/main" val="14832290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A16871A-4A92-42FD-9CAB-2B1880CEBBD6}" type="slidenum">
              <a:rPr lang="en-US" altLang="zh-CN"/>
              <a:pPr>
                <a:defRPr/>
              </a:pPr>
              <a:t>‹#›</a:t>
            </a:fld>
            <a:endParaRPr lang="en-US" altLang="zh-CN"/>
          </a:p>
        </p:txBody>
      </p:sp>
    </p:spTree>
    <p:extLst>
      <p:ext uri="{BB962C8B-B14F-4D97-AF65-F5344CB8AC3E}">
        <p14:creationId xmlns:p14="http://schemas.microsoft.com/office/powerpoint/2010/main" val="199176801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8547" name="Rectangle 3"/>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5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n-US" altLang="zh-CN"/>
          </a:p>
        </p:txBody>
      </p:sp>
      <p:sp>
        <p:nvSpPr>
          <p:cNvPr id="1085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n-US" altLang="zh-CN"/>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pPr>
              <a:defRPr/>
            </a:pPr>
            <a:fld id="{D3E7CC21-37C5-4592-A7BF-0A04D3B8ACCD}"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slow"/>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4.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1.bin"/><Relationship Id="rId1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http://211.153.184.21:8080/Resource/gz/GZWL/NEW2/DGJC/DCX/DCH/zhang164.JPG"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http://resource.ahedu.cn/statics/jspx/gzpd/xkjx/g2wl/g2wl01/d1j/dxlt/image002.jpg"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file:///C:\Documents%20and%20Settings\Administrator\&#26700;&#38754;\&#31532;&#19968;&#33410;%20&#30005;&#33655;&#21450;&#20854;&#23432;&#24658;&#23450;&#24459;\&#38647;2.WAV"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81000" y="4478338"/>
            <a:ext cx="8229600"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4000" b="1">
                <a:solidFill>
                  <a:srgbClr val="0000FF"/>
                </a:solidFill>
                <a:latin typeface="华文行楷" pitchFamily="2" charset="-122"/>
              </a:rPr>
              <a:t>第一章   </a:t>
            </a:r>
            <a:r>
              <a:rPr lang="zh-CN" altLang="en-US" sz="4000" b="1">
                <a:solidFill>
                  <a:srgbClr val="0000FF"/>
                </a:solidFill>
                <a:latin typeface="Arial" charset="0"/>
              </a:rPr>
              <a:t>静电场</a:t>
            </a:r>
            <a:r>
              <a:rPr lang="en-US" altLang="zh-CN" sz="4000" b="1">
                <a:solidFill>
                  <a:srgbClr val="0000FF"/>
                </a:solidFill>
                <a:latin typeface="华文行楷" pitchFamily="2" charset="-122"/>
              </a:rPr>
              <a:t/>
            </a:r>
            <a:br>
              <a:rPr lang="en-US" altLang="zh-CN" sz="4000" b="1">
                <a:solidFill>
                  <a:srgbClr val="0000FF"/>
                </a:solidFill>
                <a:latin typeface="华文行楷" pitchFamily="2" charset="-122"/>
              </a:rPr>
            </a:br>
            <a:r>
              <a:rPr lang="zh-CN" altLang="en-US" sz="4000" b="1">
                <a:solidFill>
                  <a:srgbClr val="0000FF"/>
                </a:solidFill>
                <a:latin typeface="Arial" charset="0"/>
              </a:rPr>
              <a:t>第一节  电荷及其守恒定理</a:t>
            </a:r>
            <a:endParaRPr lang="en-US" altLang="zh-CN" sz="4000" b="1">
              <a:solidFill>
                <a:srgbClr val="0000FF"/>
              </a:solidFill>
              <a:latin typeface="Arial" charset="0"/>
            </a:endParaRPr>
          </a:p>
        </p:txBody>
      </p:sp>
      <p:sp>
        <p:nvSpPr>
          <p:cNvPr id="2051" name="Text Box 3"/>
          <p:cNvSpPr txBox="1">
            <a:spLocks noChangeArrowheads="1"/>
          </p:cNvSpPr>
          <p:nvPr/>
        </p:nvSpPr>
        <p:spPr bwMode="auto">
          <a:xfrm>
            <a:off x="152400" y="1531938"/>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a:solidFill>
                  <a:srgbClr val="0000FF"/>
                </a:solidFill>
              </a:rPr>
              <a:t>人教版选修</a:t>
            </a:r>
            <a:r>
              <a:rPr lang="en-US" altLang="zh-CN" sz="2400">
                <a:solidFill>
                  <a:srgbClr val="0000FF"/>
                </a:solidFill>
              </a:rPr>
              <a:t>3-1</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755650" y="476250"/>
            <a:ext cx="7993063"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600" b="1">
                <a:solidFill>
                  <a:schemeClr val="bg1"/>
                </a:solidFill>
                <a:latin typeface="Arial" charset="0"/>
              </a:rPr>
              <a:t>三种带电方式</a:t>
            </a:r>
          </a:p>
          <a:p>
            <a:pPr eaLnBrk="1" hangingPunct="1"/>
            <a:endParaRPr lang="zh-CN" altLang="en-US" sz="3600" b="1">
              <a:solidFill>
                <a:schemeClr val="bg1"/>
              </a:solidFill>
              <a:latin typeface="Arial" charset="0"/>
            </a:endParaRPr>
          </a:p>
          <a:p>
            <a:pPr eaLnBrk="1" hangingPunct="1"/>
            <a:r>
              <a:rPr lang="zh-CN" altLang="en-US" sz="3600" b="1">
                <a:solidFill>
                  <a:schemeClr val="bg1"/>
                </a:solidFill>
                <a:latin typeface="Arial" charset="0"/>
              </a:rPr>
              <a:t>    </a:t>
            </a:r>
            <a:r>
              <a:rPr lang="en-US" altLang="zh-CN" sz="3600" b="1">
                <a:solidFill>
                  <a:schemeClr val="bg1"/>
                </a:solidFill>
                <a:latin typeface="Arial" charset="0"/>
              </a:rPr>
              <a:t>(1)</a:t>
            </a:r>
            <a:r>
              <a:rPr lang="zh-CN" altLang="en-US" sz="3600" b="1">
                <a:solidFill>
                  <a:schemeClr val="bg1"/>
                </a:solidFill>
                <a:latin typeface="Arial" charset="0"/>
              </a:rPr>
              <a:t>摩擦起电：</a:t>
            </a:r>
          </a:p>
          <a:p>
            <a:pPr eaLnBrk="1" hangingPunct="1"/>
            <a:r>
              <a:rPr lang="zh-CN" altLang="en-US" sz="3600" b="1">
                <a:solidFill>
                  <a:schemeClr val="bg1"/>
                </a:solidFill>
                <a:latin typeface="Arial" charset="0"/>
              </a:rPr>
              <a:t>  正负电荷的分开和转移</a:t>
            </a:r>
          </a:p>
          <a:p>
            <a:pPr eaLnBrk="1" hangingPunct="1"/>
            <a:r>
              <a:rPr lang="zh-CN" altLang="en-US" sz="3600" b="1">
                <a:solidFill>
                  <a:schemeClr val="bg1"/>
                </a:solidFill>
                <a:latin typeface="Arial" charset="0"/>
              </a:rPr>
              <a:t>    </a:t>
            </a:r>
            <a:r>
              <a:rPr lang="en-US" altLang="zh-CN" sz="3600" b="1">
                <a:solidFill>
                  <a:schemeClr val="bg1"/>
                </a:solidFill>
                <a:latin typeface="Arial" charset="0"/>
              </a:rPr>
              <a:t>(2)</a:t>
            </a:r>
            <a:r>
              <a:rPr lang="zh-CN" altLang="en-US" sz="3600" b="1">
                <a:solidFill>
                  <a:schemeClr val="bg1"/>
                </a:solidFill>
                <a:latin typeface="Arial" charset="0"/>
              </a:rPr>
              <a:t>感应起电：</a:t>
            </a:r>
          </a:p>
          <a:p>
            <a:pPr eaLnBrk="1" hangingPunct="1"/>
            <a:r>
              <a:rPr lang="zh-CN" altLang="en-US" sz="3600" b="1">
                <a:solidFill>
                  <a:schemeClr val="bg1"/>
                </a:solidFill>
                <a:latin typeface="Arial" charset="0"/>
              </a:rPr>
              <a:t>电荷从物体的一部分转移到另一部分</a:t>
            </a:r>
          </a:p>
          <a:p>
            <a:pPr eaLnBrk="1" hangingPunct="1"/>
            <a:r>
              <a:rPr lang="zh-CN" altLang="en-US" sz="3600" b="1">
                <a:solidFill>
                  <a:schemeClr val="bg1"/>
                </a:solidFill>
                <a:latin typeface="Arial" charset="0"/>
              </a:rPr>
              <a:t>    </a:t>
            </a:r>
            <a:r>
              <a:rPr lang="en-US" altLang="zh-CN" sz="3600" b="1">
                <a:solidFill>
                  <a:schemeClr val="bg1"/>
                </a:solidFill>
                <a:latin typeface="Arial" charset="0"/>
              </a:rPr>
              <a:t>(3)</a:t>
            </a:r>
            <a:r>
              <a:rPr lang="zh-CN" altLang="en-US" sz="3600" b="1">
                <a:solidFill>
                  <a:schemeClr val="bg1"/>
                </a:solidFill>
                <a:latin typeface="Arial" charset="0"/>
              </a:rPr>
              <a:t>接触起电：</a:t>
            </a:r>
          </a:p>
          <a:p>
            <a:pPr eaLnBrk="1" hangingPunct="1"/>
            <a:r>
              <a:rPr lang="zh-CN" altLang="en-US" sz="3600" b="1">
                <a:solidFill>
                  <a:schemeClr val="bg1"/>
                </a:solidFill>
                <a:latin typeface="Arial" charset="0"/>
              </a:rPr>
              <a:t>电荷从一个物体转移到另一个物体</a:t>
            </a:r>
          </a:p>
          <a:p>
            <a:pPr eaLnBrk="1" hangingPunct="1"/>
            <a:endParaRPr lang="en-US" altLang="zh-CN" sz="3600" b="1">
              <a:solidFill>
                <a:schemeClr val="bg1"/>
              </a:solidFill>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4">
                                            <p:txEl>
                                              <p:pRg st="2" end="2"/>
                                            </p:txEl>
                                          </p:spTgt>
                                        </p:tgtEl>
                                        <p:attrNameLst>
                                          <p:attrName>style.visibility</p:attrName>
                                        </p:attrNameLst>
                                      </p:cBhvr>
                                      <p:to>
                                        <p:strVal val="visible"/>
                                      </p:to>
                                    </p:set>
                                    <p:animEffect transition="in" filter="blinds(horizontal)">
                                      <p:cBhvr>
                                        <p:cTn id="7" dur="500"/>
                                        <p:tgtEl>
                                          <p:spTgt spid="9523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5234">
                                            <p:txEl>
                                              <p:pRg st="3" end="3"/>
                                            </p:txEl>
                                          </p:spTgt>
                                        </p:tgtEl>
                                        <p:attrNameLst>
                                          <p:attrName>style.visibility</p:attrName>
                                        </p:attrNameLst>
                                      </p:cBhvr>
                                      <p:to>
                                        <p:strVal val="visible"/>
                                      </p:to>
                                    </p:set>
                                    <p:animEffect transition="in" filter="blinds(horizontal)">
                                      <p:cBhvr>
                                        <p:cTn id="10" dur="500"/>
                                        <p:tgtEl>
                                          <p:spTgt spid="95234">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5234">
                                            <p:txEl>
                                              <p:pRg st="4" end="4"/>
                                            </p:txEl>
                                          </p:spTgt>
                                        </p:tgtEl>
                                        <p:attrNameLst>
                                          <p:attrName>style.visibility</p:attrName>
                                        </p:attrNameLst>
                                      </p:cBhvr>
                                      <p:to>
                                        <p:strVal val="visible"/>
                                      </p:to>
                                    </p:set>
                                    <p:animEffect transition="in" filter="blinds(horizontal)">
                                      <p:cBhvr>
                                        <p:cTn id="15" dur="500"/>
                                        <p:tgtEl>
                                          <p:spTgt spid="9523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5234">
                                            <p:txEl>
                                              <p:pRg st="5" end="5"/>
                                            </p:txEl>
                                          </p:spTgt>
                                        </p:tgtEl>
                                        <p:attrNameLst>
                                          <p:attrName>style.visibility</p:attrName>
                                        </p:attrNameLst>
                                      </p:cBhvr>
                                      <p:to>
                                        <p:strVal val="visible"/>
                                      </p:to>
                                    </p:set>
                                    <p:animEffect transition="in" filter="blinds(horizontal)">
                                      <p:cBhvr>
                                        <p:cTn id="18" dur="500"/>
                                        <p:tgtEl>
                                          <p:spTgt spid="95234">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5234">
                                            <p:txEl>
                                              <p:pRg st="6" end="6"/>
                                            </p:txEl>
                                          </p:spTgt>
                                        </p:tgtEl>
                                        <p:attrNameLst>
                                          <p:attrName>style.visibility</p:attrName>
                                        </p:attrNameLst>
                                      </p:cBhvr>
                                      <p:to>
                                        <p:strVal val="visible"/>
                                      </p:to>
                                    </p:set>
                                    <p:animEffect transition="in" filter="blinds(horizontal)">
                                      <p:cBhvr>
                                        <p:cTn id="21" dur="500"/>
                                        <p:tgtEl>
                                          <p:spTgt spid="9523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5234">
                                            <p:txEl>
                                              <p:pRg st="7" end="7"/>
                                            </p:txEl>
                                          </p:spTgt>
                                        </p:tgtEl>
                                        <p:attrNameLst>
                                          <p:attrName>style.visibility</p:attrName>
                                        </p:attrNameLst>
                                      </p:cBhvr>
                                      <p:to>
                                        <p:strVal val="visible"/>
                                      </p:to>
                                    </p:set>
                                    <p:animEffect transition="in" filter="blinds(horizontal)">
                                      <p:cBhvr>
                                        <p:cTn id="24" dur="500"/>
                                        <p:tgtEl>
                                          <p:spTgt spid="952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755650" y="908050"/>
            <a:ext cx="77057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4000" b="1">
                <a:latin typeface="华文新魏" pitchFamily="2" charset="-122"/>
                <a:ea typeface="华文新魏" pitchFamily="2" charset="-122"/>
              </a:rPr>
              <a:t>起电的本质：</a:t>
            </a:r>
          </a:p>
          <a:p>
            <a:pPr eaLnBrk="1" hangingPunct="1"/>
            <a:r>
              <a:rPr lang="zh-CN" altLang="en-US" sz="4000" b="1">
                <a:latin typeface="华文新魏" pitchFamily="2" charset="-122"/>
                <a:ea typeface="华文新魏" pitchFamily="2" charset="-122"/>
              </a:rPr>
              <a:t>       </a:t>
            </a:r>
          </a:p>
          <a:p>
            <a:pPr eaLnBrk="1" hangingPunct="1"/>
            <a:r>
              <a:rPr lang="zh-CN" altLang="en-US" sz="4000" b="1">
                <a:latin typeface="华文新魏" pitchFamily="2" charset="-122"/>
                <a:ea typeface="华文新魏" pitchFamily="2" charset="-122"/>
              </a:rPr>
              <a:t>     无论是哪种起电方式</a:t>
            </a:r>
            <a:r>
              <a:rPr lang="en-US" altLang="zh-CN" sz="4000" b="1">
                <a:latin typeface="华文新魏" pitchFamily="2" charset="-122"/>
                <a:ea typeface="华文新魏" pitchFamily="2" charset="-122"/>
              </a:rPr>
              <a:t>,</a:t>
            </a:r>
            <a:r>
              <a:rPr lang="zh-CN" altLang="en-US" sz="4000" b="1">
                <a:latin typeface="华文新魏" pitchFamily="2" charset="-122"/>
                <a:ea typeface="华文新魏" pitchFamily="2" charset="-122"/>
              </a:rPr>
              <a:t>其本</a:t>
            </a:r>
          </a:p>
          <a:p>
            <a:pPr eaLnBrk="1" hangingPunct="1"/>
            <a:endParaRPr lang="zh-CN" altLang="en-US" sz="4000" b="1">
              <a:latin typeface="华文新魏" pitchFamily="2" charset="-122"/>
              <a:ea typeface="华文新魏" pitchFamily="2" charset="-122"/>
            </a:endParaRPr>
          </a:p>
          <a:p>
            <a:pPr eaLnBrk="1" hangingPunct="1"/>
            <a:r>
              <a:rPr lang="zh-CN" altLang="en-US" sz="4000" b="1">
                <a:latin typeface="华文新魏" pitchFamily="2" charset="-122"/>
                <a:ea typeface="华文新魏" pitchFamily="2" charset="-122"/>
              </a:rPr>
              <a:t>质都是将正、负电荷分开</a:t>
            </a:r>
            <a:r>
              <a:rPr lang="en-US" altLang="zh-CN" sz="4000" b="1">
                <a:latin typeface="华文新魏" pitchFamily="2" charset="-122"/>
                <a:ea typeface="华文新魏" pitchFamily="2" charset="-122"/>
              </a:rPr>
              <a:t>,</a:t>
            </a:r>
            <a:r>
              <a:rPr lang="zh-CN" altLang="en-US" sz="4000" b="1">
                <a:latin typeface="华文新魏" pitchFamily="2" charset="-122"/>
                <a:ea typeface="华文新魏" pitchFamily="2" charset="-122"/>
              </a:rPr>
              <a:t>使电荷</a:t>
            </a:r>
          </a:p>
          <a:p>
            <a:pPr eaLnBrk="1" hangingPunct="1"/>
            <a:endParaRPr lang="zh-CN" altLang="en-US" sz="4000" b="1">
              <a:latin typeface="华文新魏" pitchFamily="2" charset="-122"/>
              <a:ea typeface="华文新魏" pitchFamily="2" charset="-122"/>
            </a:endParaRPr>
          </a:p>
          <a:p>
            <a:pPr eaLnBrk="1" hangingPunct="1"/>
            <a:r>
              <a:rPr lang="zh-CN" altLang="en-US" sz="4000" b="1">
                <a:latin typeface="华文新魏" pitchFamily="2" charset="-122"/>
                <a:ea typeface="华文新魏" pitchFamily="2" charset="-122"/>
              </a:rPr>
              <a:t>发生转移，并不是创造电荷</a:t>
            </a:r>
            <a:r>
              <a:rPr lang="zh-CN" altLang="en-US" sz="3600" b="1">
                <a:latin typeface="华文新魏" pitchFamily="2" charset="-122"/>
                <a:ea typeface="华文新魏"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6018">
                                            <p:txEl>
                                              <p:pRg st="1" end="1"/>
                                            </p:txEl>
                                          </p:spTgt>
                                        </p:tgtEl>
                                        <p:attrNameLst>
                                          <p:attrName>style.visibility</p:attrName>
                                        </p:attrNameLst>
                                      </p:cBhvr>
                                      <p:to>
                                        <p:strVal val="visible"/>
                                      </p:to>
                                    </p:set>
                                    <p:animEffect transition="in" filter="diamond(in)">
                                      <p:cBhvr>
                                        <p:cTn id="7" dur="2000"/>
                                        <p:tgtEl>
                                          <p:spTgt spid="86018">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6018">
                                            <p:txEl>
                                              <p:pRg st="2" end="2"/>
                                            </p:txEl>
                                          </p:spTgt>
                                        </p:tgtEl>
                                        <p:attrNameLst>
                                          <p:attrName>style.visibility</p:attrName>
                                        </p:attrNameLst>
                                      </p:cBhvr>
                                      <p:to>
                                        <p:strVal val="visible"/>
                                      </p:to>
                                    </p:set>
                                    <p:animEffect transition="in" filter="diamond(in)">
                                      <p:cBhvr>
                                        <p:cTn id="10" dur="2000"/>
                                        <p:tgtEl>
                                          <p:spTgt spid="86018">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86018">
                                            <p:txEl>
                                              <p:pRg st="4" end="4"/>
                                            </p:txEl>
                                          </p:spTgt>
                                        </p:tgtEl>
                                        <p:attrNameLst>
                                          <p:attrName>style.visibility</p:attrName>
                                        </p:attrNameLst>
                                      </p:cBhvr>
                                      <p:to>
                                        <p:strVal val="visible"/>
                                      </p:to>
                                    </p:set>
                                    <p:animEffect transition="in" filter="diamond(in)">
                                      <p:cBhvr>
                                        <p:cTn id="13" dur="2000"/>
                                        <p:tgtEl>
                                          <p:spTgt spid="86018">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6018">
                                            <p:txEl>
                                              <p:pRg st="6" end="6"/>
                                            </p:txEl>
                                          </p:spTgt>
                                        </p:tgtEl>
                                        <p:attrNameLst>
                                          <p:attrName>style.visibility</p:attrName>
                                        </p:attrNameLst>
                                      </p:cBhvr>
                                      <p:to>
                                        <p:strVal val="visible"/>
                                      </p:to>
                                    </p:set>
                                    <p:animEffect transition="in" filter="diamond(in)">
                                      <p:cBhvr>
                                        <p:cTn id="16" dur="2000"/>
                                        <p:tgtEl>
                                          <p:spTgt spid="860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54284" name="Group 12"/>
          <p:cNvGrpSpPr>
            <a:grpSpLocks/>
          </p:cNvGrpSpPr>
          <p:nvPr/>
        </p:nvGrpSpPr>
        <p:grpSpPr bwMode="auto">
          <a:xfrm>
            <a:off x="0" y="0"/>
            <a:ext cx="9144000" cy="4435475"/>
            <a:chOff x="0" y="0"/>
            <a:chExt cx="5760" cy="2794"/>
          </a:xfrm>
        </p:grpSpPr>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0" cy="2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Rectangle 8"/>
            <p:cNvSpPr>
              <a:spLocks noChangeArrowheads="1"/>
            </p:cNvSpPr>
            <p:nvPr/>
          </p:nvSpPr>
          <p:spPr bwMode="auto">
            <a:xfrm>
              <a:off x="113" y="2251"/>
              <a:ext cx="3584" cy="3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7" name="Text Box 15"/>
          <p:cNvSpPr txBox="1">
            <a:spLocks noChangeArrowheads="1"/>
          </p:cNvSpPr>
          <p:nvPr/>
        </p:nvSpPr>
        <p:spPr bwMode="auto">
          <a:xfrm>
            <a:off x="0" y="4652963"/>
            <a:ext cx="5832475" cy="2041525"/>
          </a:xfrm>
          <a:prstGeom prst="rect">
            <a:avLst/>
          </a:prstGeom>
          <a:solidFill>
            <a:srgbClr val="B2B2B2">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FF00FF"/>
                </a:solidFill>
                <a:latin typeface="Arial" charset="0"/>
                <a:ea typeface="华文行楷" pitchFamily="2" charset="-122"/>
              </a:rPr>
              <a:t>是否只有当带电体与导体棒的上端直接接触时，金属箔片才开始张开？解释下面将要看到的现象。</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4284"/>
                                        </p:tgtEl>
                                        <p:attrNameLst>
                                          <p:attrName>style.visibility</p:attrName>
                                        </p:attrNameLst>
                                      </p:cBhvr>
                                      <p:to>
                                        <p:strVal val="visible"/>
                                      </p:to>
                                    </p:set>
                                    <p:anim calcmode="lin" valueType="num">
                                      <p:cBhvr>
                                        <p:cTn id="7" dur="2000" fill="hold"/>
                                        <p:tgtEl>
                                          <p:spTgt spid="54284"/>
                                        </p:tgtEl>
                                        <p:attrNameLst>
                                          <p:attrName>ppt_w</p:attrName>
                                        </p:attrNameLst>
                                      </p:cBhvr>
                                      <p:tavLst>
                                        <p:tav tm="0">
                                          <p:val>
                                            <p:fltVal val="0"/>
                                          </p:val>
                                        </p:tav>
                                        <p:tav tm="100000">
                                          <p:val>
                                            <p:strVal val="#ppt_w"/>
                                          </p:val>
                                        </p:tav>
                                      </p:tavLst>
                                    </p:anim>
                                    <p:anim calcmode="lin" valueType="num">
                                      <p:cBhvr>
                                        <p:cTn id="8" dur="2000" fill="hold"/>
                                        <p:tgtEl>
                                          <p:spTgt spid="5428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4287"/>
                                        </p:tgtEl>
                                        <p:attrNameLst>
                                          <p:attrName>style.visibility</p:attrName>
                                        </p:attrNameLst>
                                      </p:cBhvr>
                                      <p:to>
                                        <p:strVal val="visible"/>
                                      </p:to>
                                    </p:set>
                                    <p:animEffect transition="in" filter="fade">
                                      <p:cBhvr>
                                        <p:cTn id="13" dur="2000"/>
                                        <p:tgtEl>
                                          <p:spTgt spid="54287"/>
                                        </p:tgtEl>
                                      </p:cBhvr>
                                    </p:animEffect>
                                    <p:anim calcmode="lin" valueType="num">
                                      <p:cBhvr>
                                        <p:cTn id="14" dur="2000" fill="hold"/>
                                        <p:tgtEl>
                                          <p:spTgt spid="54287"/>
                                        </p:tgtEl>
                                        <p:attrNameLst>
                                          <p:attrName>ppt_x</p:attrName>
                                        </p:attrNameLst>
                                      </p:cBhvr>
                                      <p:tavLst>
                                        <p:tav tm="0">
                                          <p:val>
                                            <p:strVal val="#ppt_x"/>
                                          </p:val>
                                        </p:tav>
                                        <p:tav tm="100000">
                                          <p:val>
                                            <p:strVal val="#ppt_x"/>
                                          </p:val>
                                        </p:tav>
                                      </p:tavLst>
                                    </p:anim>
                                    <p:anim calcmode="lin" valueType="num">
                                      <p:cBhvr>
                                        <p:cTn id="15" dur="2000" fill="hold"/>
                                        <p:tgtEl>
                                          <p:spTgt spid="54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4" name="Text Box 8"/>
          <p:cNvSpPr txBox="1">
            <a:spLocks noChangeArrowheads="1"/>
          </p:cNvSpPr>
          <p:nvPr/>
        </p:nvSpPr>
        <p:spPr bwMode="auto">
          <a:xfrm>
            <a:off x="250825" y="188913"/>
            <a:ext cx="4968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二、电荷守恒定律</a:t>
            </a:r>
          </a:p>
        </p:txBody>
      </p:sp>
      <p:sp>
        <p:nvSpPr>
          <p:cNvPr id="55306" name="Text Box 10"/>
          <p:cNvSpPr txBox="1">
            <a:spLocks noChangeArrowheads="1"/>
          </p:cNvSpPr>
          <p:nvPr/>
        </p:nvSpPr>
        <p:spPr bwMode="auto">
          <a:xfrm>
            <a:off x="468313" y="1052513"/>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b="1">
                <a:solidFill>
                  <a:srgbClr val="00FF00"/>
                </a:solidFill>
                <a:latin typeface="Arial" charset="0"/>
                <a:ea typeface="华文行楷" pitchFamily="2" charset="-122"/>
              </a:rPr>
              <a:t>电荷既不能创造，也不能消灭，只能从一个物体转移到另一个物体，或者从物体的一部分转移到另一部分，在转移过程中，电荷的总量保</a:t>
            </a:r>
          </a:p>
          <a:p>
            <a:pPr eaLnBrk="1" hangingPunct="1"/>
            <a:r>
              <a:rPr lang="zh-CN" altLang="en-US" sz="3200" b="1">
                <a:solidFill>
                  <a:srgbClr val="00FF00"/>
                </a:solidFill>
                <a:latin typeface="Arial" charset="0"/>
                <a:ea typeface="华文行楷" pitchFamily="2" charset="-122"/>
              </a:rPr>
              <a:t>持不变。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wipe(left)">
                                      <p:cBhvr>
                                        <p:cTn id="7" dur="2000"/>
                                        <p:tgtEl>
                                          <p:spTgt spid="55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5306"/>
                                        </p:tgtEl>
                                        <p:attrNameLst>
                                          <p:attrName>style.visibility</p:attrName>
                                        </p:attrNameLst>
                                      </p:cBhvr>
                                      <p:to>
                                        <p:strVal val="visible"/>
                                      </p:to>
                                    </p:set>
                                    <p:animEffect transition="in" filter="fade">
                                      <p:cBhvr>
                                        <p:cTn id="12" dur="1000"/>
                                        <p:tgtEl>
                                          <p:spTgt spid="55306"/>
                                        </p:tgtEl>
                                      </p:cBhvr>
                                    </p:animEffect>
                                    <p:anim calcmode="lin" valueType="num">
                                      <p:cBhvr>
                                        <p:cTn id="13" dur="1000" fill="hold"/>
                                        <p:tgtEl>
                                          <p:spTgt spid="55306"/>
                                        </p:tgtEl>
                                        <p:attrNameLst>
                                          <p:attrName>ppt_x</p:attrName>
                                        </p:attrNameLst>
                                      </p:cBhvr>
                                      <p:tavLst>
                                        <p:tav tm="0">
                                          <p:val>
                                            <p:strVal val="#ppt_x"/>
                                          </p:val>
                                        </p:tav>
                                        <p:tav tm="100000">
                                          <p:val>
                                            <p:strVal val="#ppt_x"/>
                                          </p:val>
                                        </p:tav>
                                      </p:tavLst>
                                    </p:anim>
                                    <p:anim calcmode="lin" valueType="num">
                                      <p:cBhvr>
                                        <p:cTn id="14" dur="1000" fill="hold"/>
                                        <p:tgtEl>
                                          <p:spTgt spid="5530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xit" presetSubtype="0" fill="hold" grpId="1" nodeType="clickEffect">
                                  <p:stCondLst>
                                    <p:cond delay="0"/>
                                  </p:stCondLst>
                                  <p:childTnLst>
                                    <p:animEffect transition="out" filter="fade">
                                      <p:cBhvr>
                                        <p:cTn id="18" dur="2000"/>
                                        <p:tgtEl>
                                          <p:spTgt spid="55306"/>
                                        </p:tgtEl>
                                      </p:cBhvr>
                                    </p:animEffect>
                                    <p:anim calcmode="lin" valueType="num">
                                      <p:cBhvr>
                                        <p:cTn id="19" dur="2000"/>
                                        <p:tgtEl>
                                          <p:spTgt spid="55306"/>
                                        </p:tgtEl>
                                        <p:attrNameLst>
                                          <p:attrName>ppt_x</p:attrName>
                                        </p:attrNameLst>
                                      </p:cBhvr>
                                      <p:tavLst>
                                        <p:tav tm="0">
                                          <p:val>
                                            <p:strVal val="ppt_x"/>
                                          </p:val>
                                        </p:tav>
                                        <p:tav tm="100000">
                                          <p:val>
                                            <p:strVal val="ppt_x"/>
                                          </p:val>
                                        </p:tav>
                                      </p:tavLst>
                                    </p:anim>
                                    <p:anim calcmode="lin" valueType="num">
                                      <p:cBhvr>
                                        <p:cTn id="20" dur="2000"/>
                                        <p:tgtEl>
                                          <p:spTgt spid="55306"/>
                                        </p:tgtEl>
                                        <p:attrNameLst>
                                          <p:attrName>ppt_y</p:attrName>
                                        </p:attrNameLst>
                                      </p:cBhvr>
                                      <p:tavLst>
                                        <p:tav tm="0">
                                          <p:val>
                                            <p:strVal val="ppt_y"/>
                                          </p:val>
                                        </p:tav>
                                        <p:tav tm="100000">
                                          <p:val>
                                            <p:strVal val="ppt_y-.1"/>
                                          </p:val>
                                        </p:tav>
                                      </p:tavLst>
                                    </p:anim>
                                    <p:set>
                                      <p:cBhvr>
                                        <p:cTn id="21" dur="1" fill="hold">
                                          <p:stCondLst>
                                            <p:cond delay="1999"/>
                                          </p:stCondLst>
                                        </p:cTn>
                                        <p:tgtEl>
                                          <p:spTgt spid="55306"/>
                                        </p:tgtEl>
                                        <p:attrNameLst>
                                          <p:attrName>style.visibility</p:attrName>
                                        </p:attrNameLst>
                                      </p:cBhvr>
                                      <p:to>
                                        <p:strVal val="hidden"/>
                                      </p:to>
                                    </p:set>
                                  </p:childTnLst>
                                </p:cTn>
                              </p:par>
                              <p:par>
                                <p:cTn id="22" presetID="2" presetClass="exit" presetSubtype="1" fill="hold" grpId="1" nodeType="withEffect">
                                  <p:stCondLst>
                                    <p:cond delay="0"/>
                                  </p:stCondLst>
                                  <p:childTnLst>
                                    <p:anim calcmode="lin" valueType="num">
                                      <p:cBhvr additive="base">
                                        <p:cTn id="23" dur="500"/>
                                        <p:tgtEl>
                                          <p:spTgt spid="55304"/>
                                        </p:tgtEl>
                                        <p:attrNameLst>
                                          <p:attrName>ppt_x</p:attrName>
                                        </p:attrNameLst>
                                      </p:cBhvr>
                                      <p:tavLst>
                                        <p:tav tm="0">
                                          <p:val>
                                            <p:strVal val="ppt_x"/>
                                          </p:val>
                                        </p:tav>
                                        <p:tav tm="100000">
                                          <p:val>
                                            <p:strVal val="ppt_x"/>
                                          </p:val>
                                        </p:tav>
                                      </p:tavLst>
                                    </p:anim>
                                    <p:anim calcmode="lin" valueType="num">
                                      <p:cBhvr additive="base">
                                        <p:cTn id="24" dur="500"/>
                                        <p:tgtEl>
                                          <p:spTgt spid="55304"/>
                                        </p:tgtEl>
                                        <p:attrNameLst>
                                          <p:attrName>ppt_y</p:attrName>
                                        </p:attrNameLst>
                                      </p:cBhvr>
                                      <p:tavLst>
                                        <p:tav tm="0">
                                          <p:val>
                                            <p:strVal val="ppt_y"/>
                                          </p:val>
                                        </p:tav>
                                        <p:tav tm="100000">
                                          <p:val>
                                            <p:strVal val="0-ppt_h/2"/>
                                          </p:val>
                                        </p:tav>
                                      </p:tavLst>
                                    </p:anim>
                                    <p:set>
                                      <p:cBhvr>
                                        <p:cTn id="25" dur="1" fill="hold">
                                          <p:stCondLst>
                                            <p:cond delay="499"/>
                                          </p:stCondLst>
                                        </p:cTn>
                                        <p:tgtEl>
                                          <p:spTgt spid="55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p:bldP spid="55304" grpId="1"/>
      <p:bldP spid="55306" grpId="0"/>
      <p:bldP spid="5530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5"/>
          <p:cNvSpPr txBox="1">
            <a:spLocks noChangeArrowheads="1"/>
          </p:cNvSpPr>
          <p:nvPr/>
        </p:nvSpPr>
        <p:spPr bwMode="auto">
          <a:xfrm>
            <a:off x="396875" y="404813"/>
            <a:ext cx="8135938"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b="1">
                <a:solidFill>
                  <a:srgbClr val="00FFFF"/>
                </a:solidFill>
                <a:latin typeface="Arial" charset="0"/>
                <a:ea typeface="华文行楷" pitchFamily="2" charset="-122"/>
              </a:rPr>
              <a:t>电荷守恒定律是大量实验事实的总结，适用于迄今所知的一切宏观过程和微观过程。质子和电子是正负电荷的基本单元。在各种物理过程中，电子和质子总数不变，只是组合方式或所在位置有所改变，因而电荷守恒是十分自然的。</a:t>
            </a:r>
            <a:br>
              <a:rPr lang="zh-CN" altLang="en-US" sz="3200" b="1">
                <a:solidFill>
                  <a:srgbClr val="00FFFF"/>
                </a:solidFill>
                <a:latin typeface="Arial" charset="0"/>
                <a:ea typeface="华文行楷" pitchFamily="2" charset="-122"/>
              </a:rPr>
            </a:br>
            <a:r>
              <a:rPr lang="zh-CN" altLang="en-US" sz="3200" b="1">
                <a:solidFill>
                  <a:srgbClr val="00FFFF"/>
                </a:solidFill>
                <a:latin typeface="Arial" charset="0"/>
                <a:ea typeface="华文行楷" pitchFamily="2" charset="-122"/>
              </a:rPr>
              <a:t>   值得指出的，近代物理学发现了大量有关基本粒子互相转化的事实。例如正、负电子</a:t>
            </a:r>
            <a:r>
              <a:rPr lang="en-US" altLang="zh-CN" sz="3200" b="1">
                <a:solidFill>
                  <a:srgbClr val="00FFFF"/>
                </a:solidFill>
                <a:latin typeface="Arial" charset="0"/>
                <a:ea typeface="华文行楷" pitchFamily="2" charset="-122"/>
              </a:rPr>
              <a:t>e</a:t>
            </a:r>
            <a:r>
              <a:rPr lang="en-US" altLang="zh-CN" sz="3200" b="1" baseline="30000">
                <a:solidFill>
                  <a:srgbClr val="00FFFF"/>
                </a:solidFill>
                <a:latin typeface="Arial" charset="0"/>
                <a:ea typeface="华文行楷" pitchFamily="2" charset="-122"/>
              </a:rPr>
              <a:t>+</a:t>
            </a:r>
            <a:r>
              <a:rPr lang="zh-CN" altLang="en-US" sz="3200" b="1">
                <a:solidFill>
                  <a:srgbClr val="00FFFF"/>
                </a:solidFill>
                <a:latin typeface="Arial" charset="0"/>
                <a:ea typeface="华文行楷" pitchFamily="2" charset="-122"/>
              </a:rPr>
              <a:t>、</a:t>
            </a:r>
            <a:r>
              <a:rPr lang="en-US" altLang="zh-CN" sz="3200" b="1">
                <a:solidFill>
                  <a:srgbClr val="00FFFF"/>
                </a:solidFill>
                <a:latin typeface="Arial" charset="0"/>
                <a:ea typeface="华文行楷" pitchFamily="2" charset="-122"/>
              </a:rPr>
              <a:t>e</a:t>
            </a:r>
            <a:r>
              <a:rPr lang="en-US" altLang="zh-CN" sz="3200" b="1" baseline="30000">
                <a:solidFill>
                  <a:srgbClr val="00FFFF"/>
                </a:solidFill>
                <a:latin typeface="Arial" charset="0"/>
                <a:ea typeface="华文行楷" pitchFamily="2" charset="-122"/>
              </a:rPr>
              <a:t>-</a:t>
            </a:r>
            <a:r>
              <a:rPr lang="zh-CN" altLang="en-US" sz="3200" b="1">
                <a:solidFill>
                  <a:srgbClr val="00FFFF"/>
                </a:solidFill>
                <a:latin typeface="Arial" charset="0"/>
                <a:ea typeface="华文行楷" pitchFamily="2" charset="-122"/>
              </a:rPr>
              <a:t>对撞湮没 ，产生两个</a:t>
            </a:r>
            <a:r>
              <a:rPr lang="en-US" altLang="zh-CN" sz="3200" b="1">
                <a:solidFill>
                  <a:srgbClr val="00FFFF"/>
                </a:solidFill>
                <a:latin typeface="Arial" charset="0"/>
                <a:ea typeface="华文行楷" pitchFamily="2" charset="-122"/>
              </a:rPr>
              <a:t>γ</a:t>
            </a:r>
            <a:r>
              <a:rPr lang="zh-CN" altLang="en-US" sz="3200" b="1">
                <a:solidFill>
                  <a:srgbClr val="00FFFF"/>
                </a:solidFill>
                <a:latin typeface="Arial" charset="0"/>
                <a:ea typeface="华文行楷" pitchFamily="2" charset="-122"/>
              </a:rPr>
              <a:t>光子；在这些过程中，出现了电荷的消失或产生，但反应物的总电荷等于生成物的总电荷，电荷仍守恒。这意味着电荷守恒具有更深刻的根源。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2000" fill="hold"/>
                                        <p:tgtEl>
                                          <p:spTgt spid="87045"/>
                                        </p:tgtEl>
                                        <p:attrNameLst>
                                          <p:attrName>ppt_w</p:attrName>
                                        </p:attrNameLst>
                                      </p:cBhvr>
                                      <p:tavLst>
                                        <p:tav tm="0">
                                          <p:val>
                                            <p:fltVal val="0"/>
                                          </p:val>
                                        </p:tav>
                                        <p:tav tm="100000">
                                          <p:val>
                                            <p:strVal val="#ppt_w"/>
                                          </p:val>
                                        </p:tav>
                                      </p:tavLst>
                                    </p:anim>
                                    <p:anim calcmode="lin" valueType="num">
                                      <p:cBhvr>
                                        <p:cTn id="8" dur="2000" fill="hold"/>
                                        <p:tgtEl>
                                          <p:spTgt spid="8704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xit" presetSubtype="32" fill="hold" grpId="1" nodeType="clickEffect">
                                  <p:stCondLst>
                                    <p:cond delay="0"/>
                                  </p:stCondLst>
                                  <p:childTnLst>
                                    <p:anim calcmode="lin" valueType="num">
                                      <p:cBhvr>
                                        <p:cTn id="12" dur="2000"/>
                                        <p:tgtEl>
                                          <p:spTgt spid="87045"/>
                                        </p:tgtEl>
                                        <p:attrNameLst>
                                          <p:attrName>ppt_w</p:attrName>
                                        </p:attrNameLst>
                                      </p:cBhvr>
                                      <p:tavLst>
                                        <p:tav tm="0">
                                          <p:val>
                                            <p:strVal val="ppt_w"/>
                                          </p:val>
                                        </p:tav>
                                        <p:tav tm="100000">
                                          <p:val>
                                            <p:fltVal val="0"/>
                                          </p:val>
                                        </p:tav>
                                      </p:tavLst>
                                    </p:anim>
                                    <p:anim calcmode="lin" valueType="num">
                                      <p:cBhvr>
                                        <p:cTn id="13" dur="2000"/>
                                        <p:tgtEl>
                                          <p:spTgt spid="87045"/>
                                        </p:tgtEl>
                                        <p:attrNameLst>
                                          <p:attrName>ppt_h</p:attrName>
                                        </p:attrNameLst>
                                      </p:cBhvr>
                                      <p:tavLst>
                                        <p:tav tm="0">
                                          <p:val>
                                            <p:strVal val="ppt_h"/>
                                          </p:val>
                                        </p:tav>
                                        <p:tav tm="100000">
                                          <p:val>
                                            <p:fltVal val="0"/>
                                          </p:val>
                                        </p:tav>
                                      </p:tavLst>
                                    </p:anim>
                                    <p:set>
                                      <p:cBhvr>
                                        <p:cTn id="14" dur="1" fill="hold">
                                          <p:stCondLst>
                                            <p:cond delay="1999"/>
                                          </p:stCondLst>
                                        </p:cTn>
                                        <p:tgtEl>
                                          <p:spTgt spid="870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4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50825" y="188913"/>
            <a:ext cx="568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二、电荷守恒定律</a:t>
            </a:r>
          </a:p>
        </p:txBody>
      </p:sp>
      <p:sp>
        <p:nvSpPr>
          <p:cNvPr id="16387" name="Text Box 4"/>
          <p:cNvSpPr txBox="1">
            <a:spLocks noChangeArrowheads="1"/>
          </p:cNvSpPr>
          <p:nvPr/>
        </p:nvSpPr>
        <p:spPr bwMode="auto">
          <a:xfrm>
            <a:off x="468313" y="1052513"/>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solidFill>
                  <a:srgbClr val="00FF00"/>
                </a:solidFill>
                <a:latin typeface="Arial" charset="0"/>
                <a:ea typeface="华文行楷" pitchFamily="2" charset="-122"/>
              </a:rPr>
              <a:t>电荷既不能创造，也不能消灭，只能从一个物体转移到另一个物体，或者从物体的一部分转移到另一部分，在转移过程中，电荷的总量保</a:t>
            </a:r>
          </a:p>
          <a:p>
            <a:pPr eaLnBrk="1" hangingPunct="1"/>
            <a:r>
              <a:rPr lang="zh-CN" altLang="en-US" sz="3200">
                <a:solidFill>
                  <a:srgbClr val="00FF00"/>
                </a:solidFill>
                <a:latin typeface="Arial" charset="0"/>
                <a:ea typeface="华文行楷" pitchFamily="2" charset="-122"/>
              </a:rPr>
              <a:t>持不变。</a:t>
            </a:r>
          </a:p>
        </p:txBody>
      </p:sp>
      <p:sp>
        <p:nvSpPr>
          <p:cNvPr id="89094" name="Text Box 6"/>
          <p:cNvSpPr txBox="1">
            <a:spLocks noChangeArrowheads="1"/>
          </p:cNvSpPr>
          <p:nvPr/>
        </p:nvSpPr>
        <p:spPr bwMode="auto">
          <a:xfrm>
            <a:off x="250825" y="3354388"/>
            <a:ext cx="86423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200">
                <a:solidFill>
                  <a:srgbClr val="FF00FF"/>
                </a:solidFill>
                <a:latin typeface="Arial" charset="0"/>
                <a:ea typeface="华文行楷" pitchFamily="2" charset="-122"/>
              </a:rPr>
              <a:t> </a:t>
            </a:r>
            <a:r>
              <a:rPr lang="zh-CN" altLang="en-US" sz="3200">
                <a:solidFill>
                  <a:srgbClr val="FF00FF"/>
                </a:solidFill>
                <a:latin typeface="Arial" charset="0"/>
                <a:ea typeface="华文行楷" pitchFamily="2" charset="-122"/>
              </a:rPr>
              <a:t>物理学的基本定律之一  。它指出，对于一个孤立系统，不论发生什么变化 ，其中所有电荷的代数和永远保持不变。电荷守恒定律表明，如果某一区域中的电荷增加或减少了，那么必定有等量的电荷进入或离开该区域；如果在一个物理过程中产生或消失了某种符号的电荷，那么必定有等量的异号电荷同时产生或消失。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fade">
                                      <p:cBhvr>
                                        <p:cTn id="7" dur="1000"/>
                                        <p:tgtEl>
                                          <p:spTgt spid="89094"/>
                                        </p:tgtEl>
                                      </p:cBhvr>
                                    </p:animEffect>
                                    <p:anim calcmode="lin" valueType="num">
                                      <p:cBhvr>
                                        <p:cTn id="8" dur="1000" fill="hold"/>
                                        <p:tgtEl>
                                          <p:spTgt spid="89094"/>
                                        </p:tgtEl>
                                        <p:attrNameLst>
                                          <p:attrName>ppt_x</p:attrName>
                                        </p:attrNameLst>
                                      </p:cBhvr>
                                      <p:tavLst>
                                        <p:tav tm="0">
                                          <p:val>
                                            <p:strVal val="#ppt_x"/>
                                          </p:val>
                                        </p:tav>
                                        <p:tav tm="100000">
                                          <p:val>
                                            <p:strVal val="#ppt_x"/>
                                          </p:val>
                                        </p:tav>
                                      </p:tavLst>
                                    </p:anim>
                                    <p:anim calcmode="lin" valueType="num">
                                      <p:cBhvr>
                                        <p:cTn id="9" dur="1000" fill="hold"/>
                                        <p:tgtEl>
                                          <p:spTgt spid="8909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xit" presetSubtype="32" fill="hold" grpId="1" nodeType="clickEffect">
                                  <p:stCondLst>
                                    <p:cond delay="0"/>
                                  </p:stCondLst>
                                  <p:childTnLst>
                                    <p:anim calcmode="lin" valueType="num">
                                      <p:cBhvr>
                                        <p:cTn id="13" dur="2000"/>
                                        <p:tgtEl>
                                          <p:spTgt spid="89094"/>
                                        </p:tgtEl>
                                        <p:attrNameLst>
                                          <p:attrName>ppt_w</p:attrName>
                                        </p:attrNameLst>
                                      </p:cBhvr>
                                      <p:tavLst>
                                        <p:tav tm="0">
                                          <p:val>
                                            <p:strVal val="ppt_w"/>
                                          </p:val>
                                        </p:tav>
                                        <p:tav tm="100000">
                                          <p:val>
                                            <p:fltVal val="0"/>
                                          </p:val>
                                        </p:tav>
                                      </p:tavLst>
                                    </p:anim>
                                    <p:anim calcmode="lin" valueType="num">
                                      <p:cBhvr>
                                        <p:cTn id="14" dur="2000"/>
                                        <p:tgtEl>
                                          <p:spTgt spid="89094"/>
                                        </p:tgtEl>
                                        <p:attrNameLst>
                                          <p:attrName>ppt_h</p:attrName>
                                        </p:attrNameLst>
                                      </p:cBhvr>
                                      <p:tavLst>
                                        <p:tav tm="0">
                                          <p:val>
                                            <p:strVal val="ppt_h"/>
                                          </p:val>
                                        </p:tav>
                                        <p:tav tm="100000">
                                          <p:val>
                                            <p:fltVal val="0"/>
                                          </p:val>
                                        </p:tav>
                                      </p:tavLst>
                                    </p:anim>
                                    <p:set>
                                      <p:cBhvr>
                                        <p:cTn id="15" dur="1" fill="hold">
                                          <p:stCondLst>
                                            <p:cond delay="1999"/>
                                          </p:stCondLst>
                                        </p:cTn>
                                        <p:tgtEl>
                                          <p:spTgt spid="89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8909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250825" y="188913"/>
            <a:ext cx="4968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二、电荷守恒定律</a:t>
            </a:r>
          </a:p>
        </p:txBody>
      </p:sp>
      <p:sp>
        <p:nvSpPr>
          <p:cNvPr id="17411" name="Text Box 4"/>
          <p:cNvSpPr txBox="1">
            <a:spLocks noChangeArrowheads="1"/>
          </p:cNvSpPr>
          <p:nvPr/>
        </p:nvSpPr>
        <p:spPr bwMode="auto">
          <a:xfrm>
            <a:off x="468313" y="1052513"/>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solidFill>
                  <a:srgbClr val="00FF00"/>
                </a:solidFill>
                <a:latin typeface="Arial" charset="0"/>
                <a:ea typeface="华文行楷" pitchFamily="2" charset="-122"/>
              </a:rPr>
              <a:t>电荷既不能创造，也不能消灭，只能从一个物体转移到另一个物体，或者从物体的一部分转移到另一部分，在转移过程中，电荷的总量保</a:t>
            </a:r>
          </a:p>
          <a:p>
            <a:pPr eaLnBrk="1" hangingPunct="1"/>
            <a:r>
              <a:rPr lang="zh-CN" altLang="en-US" sz="3200">
                <a:solidFill>
                  <a:srgbClr val="00FF00"/>
                </a:solidFill>
                <a:latin typeface="Arial" charset="0"/>
                <a:ea typeface="华文行楷" pitchFamily="2" charset="-122"/>
              </a:rPr>
              <a:t>持不变。</a:t>
            </a:r>
          </a:p>
        </p:txBody>
      </p:sp>
      <p:sp>
        <p:nvSpPr>
          <p:cNvPr id="88072" name="Text Box 8"/>
          <p:cNvSpPr txBox="1">
            <a:spLocks noChangeArrowheads="1"/>
          </p:cNvSpPr>
          <p:nvPr/>
        </p:nvSpPr>
        <p:spPr bwMode="auto">
          <a:xfrm>
            <a:off x="539750" y="4292600"/>
            <a:ext cx="81359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00FFFF"/>
                </a:solidFill>
                <a:latin typeface="Arial" charset="0"/>
                <a:ea typeface="华文行楷" pitchFamily="2" charset="-122"/>
              </a:rPr>
              <a:t>因此，电荷守恒定律又可表示为：</a:t>
            </a:r>
            <a:r>
              <a:rPr lang="zh-CN" altLang="en-US" sz="3200" u="sng">
                <a:solidFill>
                  <a:srgbClr val="FFFF00"/>
                </a:solidFill>
                <a:latin typeface="Arial" charset="0"/>
                <a:ea typeface="华文行楷" pitchFamily="2" charset="-122"/>
              </a:rPr>
              <a:t>一个与外界没有电荷交换的系统，电荷的代数和总是保持不变的。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8072"/>
                                        </p:tgtEl>
                                        <p:attrNameLst>
                                          <p:attrName>style.visibility</p:attrName>
                                        </p:attrNameLst>
                                      </p:cBhvr>
                                      <p:to>
                                        <p:strVal val="visible"/>
                                      </p:to>
                                    </p:set>
                                    <p:anim calcmode="discrete" valueType="clr">
                                      <p:cBhvr override="childStyle">
                                        <p:cTn id="7" dur="300"/>
                                        <p:tgtEl>
                                          <p:spTgt spid="88072"/>
                                        </p:tgtEl>
                                        <p:attrNameLst>
                                          <p:attrName>style.color</p:attrName>
                                        </p:attrNameLst>
                                      </p:cBhvr>
                                      <p:tavLst>
                                        <p:tav tm="0">
                                          <p:val>
                                            <p:clrVal>
                                              <a:schemeClr val="accent2"/>
                                            </p:clrVal>
                                          </p:val>
                                        </p:tav>
                                        <p:tav tm="50000">
                                          <p:val>
                                            <p:clrVal>
                                              <a:schemeClr val="hlink"/>
                                            </p:clrVal>
                                          </p:val>
                                        </p:tav>
                                      </p:tavLst>
                                    </p:anim>
                                    <p:anim calcmode="discrete" valueType="clr">
                                      <p:cBhvr>
                                        <p:cTn id="8" dur="300"/>
                                        <p:tgtEl>
                                          <p:spTgt spid="88072"/>
                                        </p:tgtEl>
                                        <p:attrNameLst>
                                          <p:attrName>fillcolor</p:attrName>
                                        </p:attrNameLst>
                                      </p:cBhvr>
                                      <p:tavLst>
                                        <p:tav tm="0">
                                          <p:val>
                                            <p:clrVal>
                                              <a:schemeClr val="accent2"/>
                                            </p:clrVal>
                                          </p:val>
                                        </p:tav>
                                        <p:tav tm="50000">
                                          <p:val>
                                            <p:clrVal>
                                              <a:schemeClr val="hlink"/>
                                            </p:clrVal>
                                          </p:val>
                                        </p:tav>
                                      </p:tavLst>
                                    </p:anim>
                                    <p:set>
                                      <p:cBhvr>
                                        <p:cTn id="9" dur="300"/>
                                        <p:tgtEl>
                                          <p:spTgt spid="8807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5" name="Text Box 5"/>
          <p:cNvSpPr txBox="1">
            <a:spLocks noChangeArrowheads="1"/>
          </p:cNvSpPr>
          <p:nvPr/>
        </p:nvSpPr>
        <p:spPr bwMode="auto">
          <a:xfrm>
            <a:off x="250825" y="0"/>
            <a:ext cx="291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三、元电荷</a:t>
            </a:r>
          </a:p>
        </p:txBody>
      </p:sp>
      <p:sp>
        <p:nvSpPr>
          <p:cNvPr id="56326" name="Text Box 6"/>
          <p:cNvSpPr txBox="1">
            <a:spLocks noChangeArrowheads="1"/>
          </p:cNvSpPr>
          <p:nvPr/>
        </p:nvSpPr>
        <p:spPr bwMode="auto">
          <a:xfrm>
            <a:off x="250825" y="1125538"/>
            <a:ext cx="8137525"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solidFill>
                  <a:srgbClr val="00FF00"/>
                </a:solidFill>
                <a:latin typeface="Arial" charset="0"/>
                <a:ea typeface="华文行楷" pitchFamily="2" charset="-122"/>
              </a:rPr>
              <a:t>电荷是实物的一种属性． 电荷的多少叫电荷量．电荷量是指物体带电的多少，常常简称电量．电量是电荷的定量基度．带电体是指处于带电状态的物体．</a:t>
            </a:r>
          </a:p>
          <a:p>
            <a:pPr eaLnBrk="1" hangingPunct="1"/>
            <a:r>
              <a:rPr lang="zh-CN" altLang="en-US" sz="3200">
                <a:solidFill>
                  <a:srgbClr val="00FF00"/>
                </a:solidFill>
                <a:latin typeface="Arial" charset="0"/>
                <a:ea typeface="华文行楷" pitchFamily="2" charset="-122"/>
              </a:rPr>
              <a:t>　　电荷、电量、带电体三个词往往不加区分地使用，其中电荷一词用得最广．在某些情况下，电荷实际指带电体本身．</a:t>
            </a:r>
          </a:p>
        </p:txBody>
      </p:sp>
      <p:sp>
        <p:nvSpPr>
          <p:cNvPr id="56345" name="Text Box 25"/>
          <p:cNvSpPr txBox="1">
            <a:spLocks noChangeArrowheads="1"/>
          </p:cNvSpPr>
          <p:nvPr/>
        </p:nvSpPr>
        <p:spPr bwMode="auto">
          <a:xfrm>
            <a:off x="323850" y="5300663"/>
            <a:ext cx="5256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00FF00"/>
                </a:solidFill>
                <a:latin typeface="Arial" charset="0"/>
                <a:ea typeface="华文行楷" pitchFamily="2" charset="-122"/>
              </a:rPr>
              <a:t>电荷量的国际单位是：</a:t>
            </a:r>
            <a:r>
              <a:rPr lang="en-US" altLang="zh-CN" sz="3200">
                <a:solidFill>
                  <a:srgbClr val="00FF00"/>
                </a:solidFill>
                <a:latin typeface="Arial" charset="0"/>
                <a:ea typeface="华文行楷" pitchFamily="2" charset="-122"/>
              </a:rPr>
              <a: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fade">
                                      <p:cBhvr>
                                        <p:cTn id="7" dur="1000"/>
                                        <p:tgtEl>
                                          <p:spTgt spid="56325"/>
                                        </p:tgtEl>
                                      </p:cBhvr>
                                    </p:animEffect>
                                    <p:anim calcmode="lin" valueType="num">
                                      <p:cBhvr>
                                        <p:cTn id="8" dur="1000" fill="hold"/>
                                        <p:tgtEl>
                                          <p:spTgt spid="56325"/>
                                        </p:tgtEl>
                                        <p:attrNameLst>
                                          <p:attrName>ppt_x</p:attrName>
                                        </p:attrNameLst>
                                      </p:cBhvr>
                                      <p:tavLst>
                                        <p:tav tm="0">
                                          <p:val>
                                            <p:strVal val="#ppt_x"/>
                                          </p:val>
                                        </p:tav>
                                        <p:tav tm="100000">
                                          <p:val>
                                            <p:strVal val="#ppt_x"/>
                                          </p:val>
                                        </p:tav>
                                      </p:tavLst>
                                    </p:anim>
                                    <p:anim calcmode="lin" valueType="num">
                                      <p:cBhvr>
                                        <p:cTn id="9" dur="1000" fill="hold"/>
                                        <p:tgtEl>
                                          <p:spTgt spid="5632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56326"/>
                                        </p:tgtEl>
                                        <p:attrNameLst>
                                          <p:attrName>style.visibility</p:attrName>
                                        </p:attrNameLst>
                                      </p:cBhvr>
                                      <p:to>
                                        <p:strVal val="visible"/>
                                      </p:to>
                                    </p:set>
                                    <p:anim calcmode="lin" valueType="num">
                                      <p:cBhvr>
                                        <p:cTn id="14" dur="1000" fill="hold"/>
                                        <p:tgtEl>
                                          <p:spTgt spid="56326"/>
                                        </p:tgtEl>
                                        <p:attrNameLst>
                                          <p:attrName>ppt_w</p:attrName>
                                        </p:attrNameLst>
                                      </p:cBhvr>
                                      <p:tavLst>
                                        <p:tav tm="0">
                                          <p:val>
                                            <p:fltVal val="0"/>
                                          </p:val>
                                        </p:tav>
                                        <p:tav tm="100000">
                                          <p:val>
                                            <p:strVal val="#ppt_w"/>
                                          </p:val>
                                        </p:tav>
                                      </p:tavLst>
                                    </p:anim>
                                    <p:anim calcmode="lin" valueType="num">
                                      <p:cBhvr>
                                        <p:cTn id="15" dur="1000" fill="hold"/>
                                        <p:tgtEl>
                                          <p:spTgt spid="56326"/>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6345"/>
                                        </p:tgtEl>
                                        <p:attrNameLst>
                                          <p:attrName>style.visibility</p:attrName>
                                        </p:attrNameLst>
                                      </p:cBhvr>
                                      <p:to>
                                        <p:strVal val="visible"/>
                                      </p:to>
                                    </p:set>
                                    <p:animEffect transition="in" filter="wipe(left)">
                                      <p:cBhvr>
                                        <p:cTn id="20" dur="2000"/>
                                        <p:tgtEl>
                                          <p:spTgt spid="563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xit" presetSubtype="0" fill="hold" grpId="1" nodeType="clickEffect">
                                  <p:stCondLst>
                                    <p:cond delay="0"/>
                                  </p:stCondLst>
                                  <p:childTnLst>
                                    <p:animEffect transition="out" filter="fade">
                                      <p:cBhvr>
                                        <p:cTn id="24" dur="1000"/>
                                        <p:tgtEl>
                                          <p:spTgt spid="56326"/>
                                        </p:tgtEl>
                                      </p:cBhvr>
                                    </p:animEffect>
                                    <p:anim calcmode="lin" valueType="num">
                                      <p:cBhvr>
                                        <p:cTn id="25" dur="1000"/>
                                        <p:tgtEl>
                                          <p:spTgt spid="56326"/>
                                        </p:tgtEl>
                                        <p:attrNameLst>
                                          <p:attrName>ppt_x</p:attrName>
                                        </p:attrNameLst>
                                      </p:cBhvr>
                                      <p:tavLst>
                                        <p:tav tm="0">
                                          <p:val>
                                            <p:strVal val="ppt_x"/>
                                          </p:val>
                                        </p:tav>
                                        <p:tav tm="100000">
                                          <p:val>
                                            <p:strVal val="ppt_x"/>
                                          </p:val>
                                        </p:tav>
                                      </p:tavLst>
                                    </p:anim>
                                    <p:anim calcmode="lin" valueType="num">
                                      <p:cBhvr>
                                        <p:cTn id="26" dur="1000"/>
                                        <p:tgtEl>
                                          <p:spTgt spid="56326"/>
                                        </p:tgtEl>
                                        <p:attrNameLst>
                                          <p:attrName>ppt_y</p:attrName>
                                        </p:attrNameLst>
                                      </p:cBhvr>
                                      <p:tavLst>
                                        <p:tav tm="0">
                                          <p:val>
                                            <p:strVal val="ppt_y"/>
                                          </p:val>
                                        </p:tav>
                                        <p:tav tm="100000">
                                          <p:val>
                                            <p:strVal val="ppt_y-.1"/>
                                          </p:val>
                                        </p:tav>
                                      </p:tavLst>
                                    </p:anim>
                                    <p:set>
                                      <p:cBhvr>
                                        <p:cTn id="27" dur="1" fill="hold">
                                          <p:stCondLst>
                                            <p:cond delay="999"/>
                                          </p:stCondLst>
                                        </p:cTn>
                                        <p:tgtEl>
                                          <p:spTgt spid="56326"/>
                                        </p:tgtEl>
                                        <p:attrNameLst>
                                          <p:attrName>style.visibility</p:attrName>
                                        </p:attrNameLst>
                                      </p:cBhvr>
                                      <p:to>
                                        <p:strVal val="hidden"/>
                                      </p:to>
                                    </p:set>
                                  </p:childTnLst>
                                </p:cTn>
                              </p:par>
                              <p:par>
                                <p:cTn id="28" presetID="47" presetClass="exit" presetSubtype="0" fill="hold" grpId="1" nodeType="withEffect">
                                  <p:stCondLst>
                                    <p:cond delay="0"/>
                                  </p:stCondLst>
                                  <p:childTnLst>
                                    <p:animEffect transition="out" filter="fade">
                                      <p:cBhvr>
                                        <p:cTn id="29" dur="1000"/>
                                        <p:tgtEl>
                                          <p:spTgt spid="56345"/>
                                        </p:tgtEl>
                                      </p:cBhvr>
                                    </p:animEffect>
                                    <p:anim calcmode="lin" valueType="num">
                                      <p:cBhvr>
                                        <p:cTn id="30" dur="1000"/>
                                        <p:tgtEl>
                                          <p:spTgt spid="56345"/>
                                        </p:tgtEl>
                                        <p:attrNameLst>
                                          <p:attrName>ppt_x</p:attrName>
                                        </p:attrNameLst>
                                      </p:cBhvr>
                                      <p:tavLst>
                                        <p:tav tm="0">
                                          <p:val>
                                            <p:strVal val="ppt_x"/>
                                          </p:val>
                                        </p:tav>
                                        <p:tav tm="100000">
                                          <p:val>
                                            <p:strVal val="ppt_x"/>
                                          </p:val>
                                        </p:tav>
                                      </p:tavLst>
                                    </p:anim>
                                    <p:anim calcmode="lin" valueType="num">
                                      <p:cBhvr>
                                        <p:cTn id="31" dur="1000"/>
                                        <p:tgtEl>
                                          <p:spTgt spid="56345"/>
                                        </p:tgtEl>
                                        <p:attrNameLst>
                                          <p:attrName>ppt_y</p:attrName>
                                        </p:attrNameLst>
                                      </p:cBhvr>
                                      <p:tavLst>
                                        <p:tav tm="0">
                                          <p:val>
                                            <p:strVal val="ppt_y"/>
                                          </p:val>
                                        </p:tav>
                                        <p:tav tm="100000">
                                          <p:val>
                                            <p:strVal val="ppt_y-.1"/>
                                          </p:val>
                                        </p:tav>
                                      </p:tavLst>
                                    </p:anim>
                                    <p:set>
                                      <p:cBhvr>
                                        <p:cTn id="32" dur="1" fill="hold">
                                          <p:stCondLst>
                                            <p:cond delay="999"/>
                                          </p:stCondLst>
                                        </p:cTn>
                                        <p:tgtEl>
                                          <p:spTgt spid="563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6" grpId="0"/>
      <p:bldP spid="56326" grpId="1"/>
      <p:bldP spid="56345" grpId="0"/>
      <p:bldP spid="5634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5" name="Object 3"/>
          <p:cNvGraphicFramePr>
            <a:graphicFrameLocks noChangeAspect="1"/>
          </p:cNvGraphicFramePr>
          <p:nvPr/>
        </p:nvGraphicFramePr>
        <p:xfrm>
          <a:off x="468313" y="3284538"/>
          <a:ext cx="8207375" cy="1152525"/>
        </p:xfrm>
        <a:graphic>
          <a:graphicData uri="http://schemas.openxmlformats.org/presentationml/2006/ole">
            <mc:AlternateContent xmlns:mc="http://schemas.openxmlformats.org/markup-compatibility/2006">
              <mc:Choice xmlns:v="urn:schemas-microsoft-com:vml" Requires="v">
                <p:oleObj spid="_x0000_s19463" name="公式" r:id="rId3" imgW="2933640" imgH="431640" progId="Equation.3">
                  <p:embed/>
                </p:oleObj>
              </mc:Choice>
              <mc:Fallback>
                <p:oleObj name="公式" r:id="rId3" imgW="293364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84538"/>
                        <a:ext cx="8207375" cy="1152525"/>
                      </a:xfrm>
                      <a:prstGeom prst="rect">
                        <a:avLst/>
                      </a:prstGeom>
                      <a:gradFill rotWithShape="0">
                        <a:gsLst>
                          <a:gs pos="0">
                            <a:srgbClr val="EEF4F4"/>
                          </a:gs>
                          <a:gs pos="50000">
                            <a:srgbClr val="BEE0E0"/>
                          </a:gs>
                          <a:gs pos="100000">
                            <a:srgbClr val="E0EFE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Text Box 7"/>
          <p:cNvSpPr txBox="1">
            <a:spLocks noChangeArrowheads="1"/>
          </p:cNvSpPr>
          <p:nvPr/>
        </p:nvSpPr>
        <p:spPr bwMode="auto">
          <a:xfrm>
            <a:off x="250825" y="0"/>
            <a:ext cx="291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三、元电荷</a:t>
            </a:r>
          </a:p>
        </p:txBody>
      </p:sp>
      <p:graphicFrame>
        <p:nvGraphicFramePr>
          <p:cNvPr id="90122" name="Object 10"/>
          <p:cNvGraphicFramePr>
            <a:graphicFrameLocks noChangeAspect="1"/>
          </p:cNvGraphicFramePr>
          <p:nvPr/>
        </p:nvGraphicFramePr>
        <p:xfrm>
          <a:off x="395288" y="620713"/>
          <a:ext cx="8137525" cy="585787"/>
        </p:xfrm>
        <a:graphic>
          <a:graphicData uri="http://schemas.openxmlformats.org/presentationml/2006/ole">
            <mc:AlternateContent xmlns:mc="http://schemas.openxmlformats.org/markup-compatibility/2006">
              <mc:Choice xmlns:v="urn:schemas-microsoft-com:vml" Requires="v">
                <p:oleObj spid="_x0000_s19464" name="公式" r:id="rId5" imgW="3028860" imgH="171450" progId="Equation.3">
                  <p:embed/>
                </p:oleObj>
              </mc:Choice>
              <mc:Fallback>
                <p:oleObj name="公式" r:id="rId5" imgW="3028860" imgH="17145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620713"/>
                        <a:ext cx="813752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3" name="Object 11"/>
          <p:cNvGraphicFramePr>
            <a:graphicFrameLocks noChangeAspect="1"/>
          </p:cNvGraphicFramePr>
          <p:nvPr/>
        </p:nvGraphicFramePr>
        <p:xfrm>
          <a:off x="323850" y="1268413"/>
          <a:ext cx="7561263" cy="1223962"/>
        </p:xfrm>
        <a:graphic>
          <a:graphicData uri="http://schemas.openxmlformats.org/presentationml/2006/ole">
            <mc:AlternateContent xmlns:mc="http://schemas.openxmlformats.org/markup-compatibility/2006">
              <mc:Choice xmlns:v="urn:schemas-microsoft-com:vml" Requires="v">
                <p:oleObj spid="_x0000_s19465" name="公式" r:id="rId7" imgW="2676510" imgH="400050" progId="Equation.3">
                  <p:embed/>
                </p:oleObj>
              </mc:Choice>
              <mc:Fallback>
                <p:oleObj name="公式" r:id="rId7" imgW="2676510" imgH="40005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1268413"/>
                        <a:ext cx="7561263"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4" name="Object 12"/>
          <p:cNvGraphicFramePr>
            <a:graphicFrameLocks noChangeAspect="1"/>
          </p:cNvGraphicFramePr>
          <p:nvPr/>
        </p:nvGraphicFramePr>
        <p:xfrm>
          <a:off x="395288" y="2492375"/>
          <a:ext cx="5935662" cy="611188"/>
        </p:xfrm>
        <a:graphic>
          <a:graphicData uri="http://schemas.openxmlformats.org/presentationml/2006/ole">
            <mc:AlternateContent xmlns:mc="http://schemas.openxmlformats.org/markup-compatibility/2006">
              <mc:Choice xmlns:v="urn:schemas-microsoft-com:vml" Requires="v">
                <p:oleObj spid="_x0000_s19466" name="公式" r:id="rId9" imgW="2162160" imgH="171450" progId="Equation.3">
                  <p:embed/>
                </p:oleObj>
              </mc:Choice>
              <mc:Fallback>
                <p:oleObj name="公式" r:id="rId9" imgW="2162160" imgH="17145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492375"/>
                        <a:ext cx="5935662"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fade">
                                      <p:cBhvr>
                                        <p:cTn id="7" dur="1000"/>
                                        <p:tgtEl>
                                          <p:spTgt spid="90122"/>
                                        </p:tgtEl>
                                      </p:cBhvr>
                                    </p:animEffect>
                                    <p:anim calcmode="lin" valueType="num">
                                      <p:cBhvr>
                                        <p:cTn id="8" dur="1000" fill="hold"/>
                                        <p:tgtEl>
                                          <p:spTgt spid="90122"/>
                                        </p:tgtEl>
                                        <p:attrNameLst>
                                          <p:attrName>ppt_x</p:attrName>
                                        </p:attrNameLst>
                                      </p:cBhvr>
                                      <p:tavLst>
                                        <p:tav tm="0">
                                          <p:val>
                                            <p:strVal val="#ppt_x"/>
                                          </p:val>
                                        </p:tav>
                                        <p:tav tm="100000">
                                          <p:val>
                                            <p:strVal val="#ppt_x"/>
                                          </p:val>
                                        </p:tav>
                                      </p:tavLst>
                                    </p:anim>
                                    <p:anim calcmode="lin" valueType="num">
                                      <p:cBhvr>
                                        <p:cTn id="9" dur="1000" fill="hold"/>
                                        <p:tgtEl>
                                          <p:spTgt spid="9012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0123"/>
                                        </p:tgtEl>
                                        <p:attrNameLst>
                                          <p:attrName>style.visibility</p:attrName>
                                        </p:attrNameLst>
                                      </p:cBhvr>
                                      <p:to>
                                        <p:strVal val="visible"/>
                                      </p:to>
                                    </p:set>
                                    <p:animEffect transition="in" filter="fade">
                                      <p:cBhvr>
                                        <p:cTn id="14" dur="1000"/>
                                        <p:tgtEl>
                                          <p:spTgt spid="90123"/>
                                        </p:tgtEl>
                                      </p:cBhvr>
                                    </p:animEffect>
                                    <p:anim calcmode="lin" valueType="num">
                                      <p:cBhvr>
                                        <p:cTn id="15" dur="1000" fill="hold"/>
                                        <p:tgtEl>
                                          <p:spTgt spid="90123"/>
                                        </p:tgtEl>
                                        <p:attrNameLst>
                                          <p:attrName>ppt_x</p:attrName>
                                        </p:attrNameLst>
                                      </p:cBhvr>
                                      <p:tavLst>
                                        <p:tav tm="0">
                                          <p:val>
                                            <p:strVal val="#ppt_x"/>
                                          </p:val>
                                        </p:tav>
                                        <p:tav tm="100000">
                                          <p:val>
                                            <p:strVal val="#ppt_x"/>
                                          </p:val>
                                        </p:tav>
                                      </p:tavLst>
                                    </p:anim>
                                    <p:anim calcmode="lin" valueType="num">
                                      <p:cBhvr>
                                        <p:cTn id="16" dur="1000" fill="hold"/>
                                        <p:tgtEl>
                                          <p:spTgt spid="9012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90124"/>
                                        </p:tgtEl>
                                        <p:attrNameLst>
                                          <p:attrName>style.visibility</p:attrName>
                                        </p:attrNameLst>
                                      </p:cBhvr>
                                      <p:to>
                                        <p:strVal val="visible"/>
                                      </p:to>
                                    </p:set>
                                    <p:animEffect transition="in" filter="fade">
                                      <p:cBhvr>
                                        <p:cTn id="21" dur="1000"/>
                                        <p:tgtEl>
                                          <p:spTgt spid="90124"/>
                                        </p:tgtEl>
                                      </p:cBhvr>
                                    </p:animEffect>
                                    <p:anim calcmode="lin" valueType="num">
                                      <p:cBhvr>
                                        <p:cTn id="22" dur="1000" fill="hold"/>
                                        <p:tgtEl>
                                          <p:spTgt spid="90124"/>
                                        </p:tgtEl>
                                        <p:attrNameLst>
                                          <p:attrName>ppt_x</p:attrName>
                                        </p:attrNameLst>
                                      </p:cBhvr>
                                      <p:tavLst>
                                        <p:tav tm="0">
                                          <p:val>
                                            <p:strVal val="#ppt_x"/>
                                          </p:val>
                                        </p:tav>
                                        <p:tav tm="100000">
                                          <p:val>
                                            <p:strVal val="#ppt_x"/>
                                          </p:val>
                                        </p:tav>
                                      </p:tavLst>
                                    </p:anim>
                                    <p:anim calcmode="lin" valueType="num">
                                      <p:cBhvr>
                                        <p:cTn id="23" dur="1000" fill="hold"/>
                                        <p:tgtEl>
                                          <p:spTgt spid="9012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fade">
                                      <p:cBhvr>
                                        <p:cTn id="28" dur="1000"/>
                                        <p:tgtEl>
                                          <p:spTgt spid="90115"/>
                                        </p:tgtEl>
                                      </p:cBhvr>
                                    </p:animEffect>
                                    <p:anim calcmode="lin" valueType="num">
                                      <p:cBhvr>
                                        <p:cTn id="29" dur="1000" fill="hold"/>
                                        <p:tgtEl>
                                          <p:spTgt spid="90115"/>
                                        </p:tgtEl>
                                        <p:attrNameLst>
                                          <p:attrName>ppt_x</p:attrName>
                                        </p:attrNameLst>
                                      </p:cBhvr>
                                      <p:tavLst>
                                        <p:tav tm="0">
                                          <p:val>
                                            <p:strVal val="#ppt_x"/>
                                          </p:val>
                                        </p:tav>
                                        <p:tav tm="100000">
                                          <p:val>
                                            <p:strVal val="#ppt_x"/>
                                          </p:val>
                                        </p:tav>
                                      </p:tavLst>
                                    </p:anim>
                                    <p:anim calcmode="lin" valueType="num">
                                      <p:cBhvr>
                                        <p:cTn id="30" dur="1000" fill="hold"/>
                                        <p:tgtEl>
                                          <p:spTgt spid="9011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xit" presetSubtype="0" fill="hold" nodeType="clickEffect">
                                  <p:stCondLst>
                                    <p:cond delay="0"/>
                                  </p:stCondLst>
                                  <p:childTnLst>
                                    <p:animEffect transition="out" filter="fade">
                                      <p:cBhvr>
                                        <p:cTn id="34" dur="1000"/>
                                        <p:tgtEl>
                                          <p:spTgt spid="90122"/>
                                        </p:tgtEl>
                                      </p:cBhvr>
                                    </p:animEffect>
                                    <p:anim calcmode="lin" valueType="num">
                                      <p:cBhvr>
                                        <p:cTn id="35" dur="1000"/>
                                        <p:tgtEl>
                                          <p:spTgt spid="90122"/>
                                        </p:tgtEl>
                                        <p:attrNameLst>
                                          <p:attrName>ppt_x</p:attrName>
                                        </p:attrNameLst>
                                      </p:cBhvr>
                                      <p:tavLst>
                                        <p:tav tm="0">
                                          <p:val>
                                            <p:strVal val="ppt_x"/>
                                          </p:val>
                                        </p:tav>
                                        <p:tav tm="100000">
                                          <p:val>
                                            <p:strVal val="ppt_x"/>
                                          </p:val>
                                        </p:tav>
                                      </p:tavLst>
                                    </p:anim>
                                    <p:anim calcmode="lin" valueType="num">
                                      <p:cBhvr>
                                        <p:cTn id="36" dur="1000"/>
                                        <p:tgtEl>
                                          <p:spTgt spid="90122"/>
                                        </p:tgtEl>
                                        <p:attrNameLst>
                                          <p:attrName>ppt_y</p:attrName>
                                        </p:attrNameLst>
                                      </p:cBhvr>
                                      <p:tavLst>
                                        <p:tav tm="0">
                                          <p:val>
                                            <p:strVal val="ppt_y"/>
                                          </p:val>
                                        </p:tav>
                                        <p:tav tm="100000">
                                          <p:val>
                                            <p:strVal val="ppt_y-.1"/>
                                          </p:val>
                                        </p:tav>
                                      </p:tavLst>
                                    </p:anim>
                                    <p:set>
                                      <p:cBhvr>
                                        <p:cTn id="37" dur="1" fill="hold">
                                          <p:stCondLst>
                                            <p:cond delay="999"/>
                                          </p:stCondLst>
                                        </p:cTn>
                                        <p:tgtEl>
                                          <p:spTgt spid="90122"/>
                                        </p:tgtEl>
                                        <p:attrNameLst>
                                          <p:attrName>style.visibility</p:attrName>
                                        </p:attrNameLst>
                                      </p:cBhvr>
                                      <p:to>
                                        <p:strVal val="hidden"/>
                                      </p:to>
                                    </p:set>
                                  </p:childTnLst>
                                </p:cTn>
                              </p:par>
                              <p:par>
                                <p:cTn id="38" presetID="47" presetClass="exit" presetSubtype="0" fill="hold" nodeType="withEffect">
                                  <p:stCondLst>
                                    <p:cond delay="0"/>
                                  </p:stCondLst>
                                  <p:childTnLst>
                                    <p:animEffect transition="out" filter="fade">
                                      <p:cBhvr>
                                        <p:cTn id="39" dur="1000"/>
                                        <p:tgtEl>
                                          <p:spTgt spid="90123"/>
                                        </p:tgtEl>
                                      </p:cBhvr>
                                    </p:animEffect>
                                    <p:anim calcmode="lin" valueType="num">
                                      <p:cBhvr>
                                        <p:cTn id="40" dur="1000"/>
                                        <p:tgtEl>
                                          <p:spTgt spid="90123"/>
                                        </p:tgtEl>
                                        <p:attrNameLst>
                                          <p:attrName>ppt_x</p:attrName>
                                        </p:attrNameLst>
                                      </p:cBhvr>
                                      <p:tavLst>
                                        <p:tav tm="0">
                                          <p:val>
                                            <p:strVal val="ppt_x"/>
                                          </p:val>
                                        </p:tav>
                                        <p:tav tm="100000">
                                          <p:val>
                                            <p:strVal val="ppt_x"/>
                                          </p:val>
                                        </p:tav>
                                      </p:tavLst>
                                    </p:anim>
                                    <p:anim calcmode="lin" valueType="num">
                                      <p:cBhvr>
                                        <p:cTn id="41" dur="1000"/>
                                        <p:tgtEl>
                                          <p:spTgt spid="90123"/>
                                        </p:tgtEl>
                                        <p:attrNameLst>
                                          <p:attrName>ppt_y</p:attrName>
                                        </p:attrNameLst>
                                      </p:cBhvr>
                                      <p:tavLst>
                                        <p:tav tm="0">
                                          <p:val>
                                            <p:strVal val="ppt_y"/>
                                          </p:val>
                                        </p:tav>
                                        <p:tav tm="100000">
                                          <p:val>
                                            <p:strVal val="ppt_y-.1"/>
                                          </p:val>
                                        </p:tav>
                                      </p:tavLst>
                                    </p:anim>
                                    <p:set>
                                      <p:cBhvr>
                                        <p:cTn id="42" dur="1" fill="hold">
                                          <p:stCondLst>
                                            <p:cond delay="999"/>
                                          </p:stCondLst>
                                        </p:cTn>
                                        <p:tgtEl>
                                          <p:spTgt spid="90123"/>
                                        </p:tgtEl>
                                        <p:attrNameLst>
                                          <p:attrName>style.visibility</p:attrName>
                                        </p:attrNameLst>
                                      </p:cBhvr>
                                      <p:to>
                                        <p:strVal val="hidden"/>
                                      </p:to>
                                    </p:set>
                                  </p:childTnLst>
                                </p:cTn>
                              </p:par>
                              <p:par>
                                <p:cTn id="43" presetID="47" presetClass="exit" presetSubtype="0" fill="hold" nodeType="withEffect">
                                  <p:stCondLst>
                                    <p:cond delay="0"/>
                                  </p:stCondLst>
                                  <p:childTnLst>
                                    <p:animEffect transition="out" filter="fade">
                                      <p:cBhvr>
                                        <p:cTn id="44" dur="1000"/>
                                        <p:tgtEl>
                                          <p:spTgt spid="90124"/>
                                        </p:tgtEl>
                                      </p:cBhvr>
                                    </p:animEffect>
                                    <p:anim calcmode="lin" valueType="num">
                                      <p:cBhvr>
                                        <p:cTn id="45" dur="1000"/>
                                        <p:tgtEl>
                                          <p:spTgt spid="90124"/>
                                        </p:tgtEl>
                                        <p:attrNameLst>
                                          <p:attrName>ppt_x</p:attrName>
                                        </p:attrNameLst>
                                      </p:cBhvr>
                                      <p:tavLst>
                                        <p:tav tm="0">
                                          <p:val>
                                            <p:strVal val="ppt_x"/>
                                          </p:val>
                                        </p:tav>
                                        <p:tav tm="100000">
                                          <p:val>
                                            <p:strVal val="ppt_x"/>
                                          </p:val>
                                        </p:tav>
                                      </p:tavLst>
                                    </p:anim>
                                    <p:anim calcmode="lin" valueType="num">
                                      <p:cBhvr>
                                        <p:cTn id="46" dur="1000"/>
                                        <p:tgtEl>
                                          <p:spTgt spid="90124"/>
                                        </p:tgtEl>
                                        <p:attrNameLst>
                                          <p:attrName>ppt_y</p:attrName>
                                        </p:attrNameLst>
                                      </p:cBhvr>
                                      <p:tavLst>
                                        <p:tav tm="0">
                                          <p:val>
                                            <p:strVal val="ppt_y"/>
                                          </p:val>
                                        </p:tav>
                                        <p:tav tm="100000">
                                          <p:val>
                                            <p:strVal val="ppt_y-.1"/>
                                          </p:val>
                                        </p:tav>
                                      </p:tavLst>
                                    </p:anim>
                                    <p:set>
                                      <p:cBhvr>
                                        <p:cTn id="47" dur="1" fill="hold">
                                          <p:stCondLst>
                                            <p:cond delay="999"/>
                                          </p:stCondLst>
                                        </p:cTn>
                                        <p:tgtEl>
                                          <p:spTgt spid="90124"/>
                                        </p:tgtEl>
                                        <p:attrNameLst>
                                          <p:attrName>style.visibility</p:attrName>
                                        </p:attrNameLst>
                                      </p:cBhvr>
                                      <p:to>
                                        <p:strVal val="hidden"/>
                                      </p:to>
                                    </p:set>
                                  </p:childTnLst>
                                </p:cTn>
                              </p:par>
                              <p:par>
                                <p:cTn id="48" presetID="47" presetClass="exit" presetSubtype="0" fill="hold" nodeType="withEffect">
                                  <p:stCondLst>
                                    <p:cond delay="0"/>
                                  </p:stCondLst>
                                  <p:childTnLst>
                                    <p:animEffect transition="out" filter="fade">
                                      <p:cBhvr>
                                        <p:cTn id="49" dur="1000"/>
                                        <p:tgtEl>
                                          <p:spTgt spid="90115"/>
                                        </p:tgtEl>
                                      </p:cBhvr>
                                    </p:animEffect>
                                    <p:anim calcmode="lin" valueType="num">
                                      <p:cBhvr>
                                        <p:cTn id="50" dur="1000"/>
                                        <p:tgtEl>
                                          <p:spTgt spid="90115"/>
                                        </p:tgtEl>
                                        <p:attrNameLst>
                                          <p:attrName>ppt_x</p:attrName>
                                        </p:attrNameLst>
                                      </p:cBhvr>
                                      <p:tavLst>
                                        <p:tav tm="0">
                                          <p:val>
                                            <p:strVal val="ppt_x"/>
                                          </p:val>
                                        </p:tav>
                                        <p:tav tm="100000">
                                          <p:val>
                                            <p:strVal val="ppt_x"/>
                                          </p:val>
                                        </p:tav>
                                      </p:tavLst>
                                    </p:anim>
                                    <p:anim calcmode="lin" valueType="num">
                                      <p:cBhvr>
                                        <p:cTn id="51" dur="1000"/>
                                        <p:tgtEl>
                                          <p:spTgt spid="90115"/>
                                        </p:tgtEl>
                                        <p:attrNameLst>
                                          <p:attrName>ppt_y</p:attrName>
                                        </p:attrNameLst>
                                      </p:cBhvr>
                                      <p:tavLst>
                                        <p:tav tm="0">
                                          <p:val>
                                            <p:strVal val="ppt_y"/>
                                          </p:val>
                                        </p:tav>
                                        <p:tav tm="100000">
                                          <p:val>
                                            <p:strVal val="ppt_y-.1"/>
                                          </p:val>
                                        </p:tav>
                                      </p:tavLst>
                                    </p:anim>
                                    <p:set>
                                      <p:cBhvr>
                                        <p:cTn id="52" dur="1" fill="hold">
                                          <p:stCondLst>
                                            <p:cond delay="999"/>
                                          </p:stCondLst>
                                        </p:cTn>
                                        <p:tgtEl>
                                          <p:spTgt spid="90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
          <p:cNvGrpSpPr>
            <a:grpSpLocks/>
          </p:cNvGrpSpPr>
          <p:nvPr/>
        </p:nvGrpSpPr>
        <p:grpSpPr bwMode="auto">
          <a:xfrm>
            <a:off x="323850" y="1052513"/>
            <a:ext cx="8496300" cy="4965700"/>
            <a:chOff x="295" y="663"/>
            <a:chExt cx="5352" cy="3128"/>
          </a:xfrm>
        </p:grpSpPr>
        <p:sp>
          <p:nvSpPr>
            <p:cNvPr id="20484" name="Text Box 5"/>
            <p:cNvSpPr txBox="1">
              <a:spLocks noChangeArrowheads="1"/>
            </p:cNvSpPr>
            <p:nvPr/>
          </p:nvSpPr>
          <p:spPr bwMode="auto">
            <a:xfrm>
              <a:off x="295" y="663"/>
              <a:ext cx="5352" cy="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00FFFF"/>
                  </a:solidFill>
                  <a:latin typeface="Arial" charset="0"/>
                  <a:ea typeface="华文行楷" pitchFamily="2" charset="-122"/>
                </a:rPr>
                <a:t>元电荷的数值最早是由美国科学家密立根用实验测得到的．尽管质子、电子的电荷量的数值皆为                     ，但它们不叫元电荷，它们电荷量的绝对值才叫元电荷．比较电荷带电的多少，要比较的是其电荷量的绝对值，绝对值大的带电多．尽管电荷量有正负值（正号一般省略），要知道这里的“＋”、“－”号代表电荷的性质（种类），与数学中的正负号的含义不同．一般，正电荷的电量用正值表示，负电荷的电量用负值表示． </a:t>
              </a:r>
            </a:p>
          </p:txBody>
        </p:sp>
        <p:graphicFrame>
          <p:nvGraphicFramePr>
            <p:cNvPr id="20485" name="Object 6"/>
            <p:cNvGraphicFramePr>
              <a:graphicFrameLocks noChangeAspect="1"/>
            </p:cNvGraphicFramePr>
            <p:nvPr/>
          </p:nvGraphicFramePr>
          <p:xfrm>
            <a:off x="839" y="1298"/>
            <a:ext cx="1402" cy="335"/>
          </p:xfrm>
          <a:graphic>
            <a:graphicData uri="http://schemas.openxmlformats.org/presentationml/2006/ole">
              <mc:AlternateContent xmlns:mc="http://schemas.openxmlformats.org/markup-compatibility/2006">
                <mc:Choice xmlns:v="urn:schemas-microsoft-com:vml" Requires="v">
                  <p:oleObj spid="_x0000_s20486" name="公式" r:id="rId3" imgW="790560" imgH="142875" progId="Equation.3">
                    <p:embed/>
                  </p:oleObj>
                </mc:Choice>
                <mc:Fallback>
                  <p:oleObj name="公式" r:id="rId3" imgW="790560" imgH="14287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298"/>
                          <a:ext cx="1402"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483" name="Text Box 7"/>
          <p:cNvSpPr txBox="1">
            <a:spLocks noChangeArrowheads="1"/>
          </p:cNvSpPr>
          <p:nvPr/>
        </p:nvSpPr>
        <p:spPr bwMode="auto">
          <a:xfrm>
            <a:off x="250825" y="0"/>
            <a:ext cx="291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三、元电荷</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8" name="Text Box 8"/>
          <p:cNvSpPr txBox="1">
            <a:spLocks noChangeArrowheads="1"/>
          </p:cNvSpPr>
          <p:nvPr/>
        </p:nvSpPr>
        <p:spPr bwMode="auto">
          <a:xfrm>
            <a:off x="323850" y="169863"/>
            <a:ext cx="8496300" cy="6427787"/>
          </a:xfrm>
          <a:prstGeom prst="rect">
            <a:avLst/>
          </a:prstGeom>
          <a:solidFill>
            <a:srgbClr val="000000">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b="1">
                <a:solidFill>
                  <a:srgbClr val="FFFF00"/>
                </a:solidFill>
                <a:latin typeface="Arial" charset="0"/>
                <a:ea typeface="华文行楷" pitchFamily="2" charset="-122"/>
              </a:rPr>
              <a:t>电荷亦称电，是实物的一种性质．人们对电的认识最初来自摩擦起电现象和自然界的雷电现象．例如，在公元</a:t>
            </a:r>
            <a:r>
              <a:rPr lang="en-US" altLang="zh-CN" sz="3200" b="1">
                <a:solidFill>
                  <a:srgbClr val="FFFF00"/>
                </a:solidFill>
                <a:latin typeface="Arial" charset="0"/>
                <a:ea typeface="华文行楷" pitchFamily="2" charset="-122"/>
              </a:rPr>
              <a:t>3</a:t>
            </a:r>
            <a:r>
              <a:rPr lang="zh-CN" altLang="en-US" sz="3200" b="1">
                <a:solidFill>
                  <a:srgbClr val="FFFF00"/>
                </a:solidFill>
                <a:latin typeface="Arial" charset="0"/>
                <a:ea typeface="华文行楷" pitchFamily="2" charset="-122"/>
              </a:rPr>
              <a:t>世纪，我国晋朝张华的</a:t>
            </a:r>
            <a:r>
              <a:rPr lang="en-US" altLang="zh-CN" sz="3200" b="1">
                <a:solidFill>
                  <a:srgbClr val="FFFF00"/>
                </a:solidFill>
                <a:latin typeface="Arial" charset="0"/>
                <a:ea typeface="华文行楷" pitchFamily="2" charset="-122"/>
              </a:rPr>
              <a:t>《</a:t>
            </a:r>
            <a:r>
              <a:rPr lang="zh-CN" altLang="en-US" sz="3200" b="1">
                <a:solidFill>
                  <a:srgbClr val="FFFF00"/>
                </a:solidFill>
                <a:latin typeface="Arial" charset="0"/>
                <a:ea typeface="华文行楷" pitchFamily="2" charset="-122"/>
              </a:rPr>
              <a:t>博物志</a:t>
            </a:r>
            <a:r>
              <a:rPr lang="en-US" altLang="zh-CN" sz="3200" b="1">
                <a:solidFill>
                  <a:srgbClr val="FFFF00"/>
                </a:solidFill>
                <a:latin typeface="Arial" charset="0"/>
                <a:ea typeface="华文行楷" pitchFamily="2" charset="-122"/>
              </a:rPr>
              <a:t>》</a:t>
            </a:r>
            <a:r>
              <a:rPr lang="zh-CN" altLang="en-US" sz="3200" b="1">
                <a:solidFill>
                  <a:srgbClr val="FFFF00"/>
                </a:solidFill>
                <a:latin typeface="Arial" charset="0"/>
                <a:ea typeface="华文行楷" pitchFamily="2" charset="-122"/>
              </a:rPr>
              <a:t>中就有记载：“今人梳头，解着衣，有随梳解结，有光者，亦有咤声．”这是世界上关于摩擦起电引起闪光和噼啪之声的较早记载．古人发现，用毛皮摩擦过的琥珀能够吸引羽毛、头发等轻小物体．随后人们进一步发现，摩擦后能够吸引轻小物体的现象并不是琥珀所独有的，像玻璃棒、火漆棒、硬橡胶棒、硫磺块或水晶块等，用毛皮或丝绸摩擦后也能吸引轻小物体．凡是物体有了上述吸引轻小物体的性质，我们就说它带了电．</a:t>
            </a:r>
          </a:p>
        </p:txBody>
      </p:sp>
      <p:pic>
        <p:nvPicPr>
          <p:cNvPr id="46101" name="雷声2820.WAV">
            <a:hlinkClick r:id="" action="ppaction://media"/>
          </p:cNvPr>
          <p:cNvPicPr>
            <a:picLocks noRot="1" noChangeAspect="1" noChangeArrowheads="1"/>
          </p:cNvPicPr>
          <p:nvPr>
            <a:wavAudioFile r:embed="rId1" name="雷声.WAV"/>
          </p:nvPr>
        </p:nvPicPr>
        <p:blipFill>
          <a:blip r:embed="rId3">
            <a:extLst>
              <a:ext uri="{28A0092B-C50C-407E-A947-70E740481C1C}">
                <a14:useLocalDpi xmlns:a14="http://schemas.microsoft.com/office/drawing/2010/main" val="0"/>
              </a:ext>
            </a:extLst>
          </a:blip>
          <a:srcRect/>
          <a:stretch>
            <a:fillRect/>
          </a:stretch>
        </p:blipFill>
        <p:spPr bwMode="auto">
          <a:xfrm>
            <a:off x="8532813" y="1889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63" fill="hold"/>
                                        <p:tgtEl>
                                          <p:spTgt spid="46101"/>
                                        </p:tgtEl>
                                      </p:cBhvr>
                                    </p:cmd>
                                  </p:childTnLst>
                                </p:cTn>
                              </p:par>
                            </p:childTnLst>
                          </p:cTn>
                        </p:par>
                        <p:par>
                          <p:cTn id="7" fill="hold" nodeType="afterGroup">
                            <p:stCondLst>
                              <p:cond delay="4763"/>
                            </p:stCondLst>
                            <p:childTnLst>
                              <p:par>
                                <p:cTn id="8" presetID="18" presetClass="entr" presetSubtype="6" fill="hold" grpId="0" nodeType="afterEffect">
                                  <p:stCondLst>
                                    <p:cond delay="0"/>
                                  </p:stCondLst>
                                  <p:childTnLst>
                                    <p:set>
                                      <p:cBhvr>
                                        <p:cTn id="9" dur="1" fill="hold">
                                          <p:stCondLst>
                                            <p:cond delay="0"/>
                                          </p:stCondLst>
                                        </p:cTn>
                                        <p:tgtEl>
                                          <p:spTgt spid="46088"/>
                                        </p:tgtEl>
                                        <p:attrNameLst>
                                          <p:attrName>style.visibility</p:attrName>
                                        </p:attrNameLst>
                                      </p:cBhvr>
                                      <p:to>
                                        <p:strVal val="visible"/>
                                      </p:to>
                                    </p:set>
                                    <p:animEffect transition="in" filter="strips(downRight)">
                                      <p:cBhvr>
                                        <p:cTn id="10"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1" fill="hold" display="0">
                  <p:stCondLst>
                    <p:cond delay="indefinite"/>
                  </p:stCondLst>
                  <p:endCondLst>
                    <p:cond evt="onNext" delay="0">
                      <p:tgtEl>
                        <p:sldTgt/>
                      </p:tgtEl>
                    </p:cond>
                    <p:cond evt="onPrev" delay="0">
                      <p:tgtEl>
                        <p:sldTgt/>
                      </p:tgtEl>
                    </p:cond>
                    <p:cond evt="onStopAudio" delay="0">
                      <p:tgtEl>
                        <p:sldTgt/>
                      </p:tgtEl>
                    </p:cond>
                  </p:endCondLst>
                </p:cTn>
                <p:tgtEl>
                  <p:spTgt spid="46101"/>
                </p:tgtEl>
              </p:cMediaNode>
            </p:audio>
          </p:childTnLst>
        </p:cTn>
      </p:par>
    </p:tnLst>
    <p:bldLst>
      <p:bldP spid="460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3"/>
          <p:cNvGraphicFramePr>
            <a:graphicFrameLocks noChangeAspect="1"/>
          </p:cNvGraphicFramePr>
          <p:nvPr/>
        </p:nvGraphicFramePr>
        <p:xfrm>
          <a:off x="395288" y="3068638"/>
          <a:ext cx="6961187" cy="1062037"/>
        </p:xfrm>
        <a:graphic>
          <a:graphicData uri="http://schemas.openxmlformats.org/presentationml/2006/ole">
            <mc:AlternateContent xmlns:mc="http://schemas.openxmlformats.org/markup-compatibility/2006">
              <mc:Choice xmlns:v="urn:schemas-microsoft-com:vml" Requires="v">
                <p:oleObj spid="_x0000_s21513" name="公式" r:id="rId3" imgW="2914650" imgH="409485" progId="Equation.3">
                  <p:embed/>
                </p:oleObj>
              </mc:Choice>
              <mc:Fallback>
                <p:oleObj name="公式" r:id="rId3" imgW="2914650" imgH="4094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68638"/>
                        <a:ext cx="6961187" cy="1062037"/>
                      </a:xfrm>
                      <a:prstGeom prst="rect">
                        <a:avLst/>
                      </a:prstGeom>
                      <a:gradFill rotWithShape="0">
                        <a:gsLst>
                          <a:gs pos="0">
                            <a:srgbClr val="EEF4F4"/>
                          </a:gs>
                          <a:gs pos="50000">
                            <a:srgbClr val="BEE0E0"/>
                          </a:gs>
                          <a:gs pos="100000">
                            <a:srgbClr val="E0EFE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Text Box 7"/>
          <p:cNvSpPr txBox="1">
            <a:spLocks noChangeArrowheads="1"/>
          </p:cNvSpPr>
          <p:nvPr/>
        </p:nvSpPr>
        <p:spPr bwMode="auto">
          <a:xfrm>
            <a:off x="250825" y="0"/>
            <a:ext cx="291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solidFill>
                  <a:srgbClr val="00FFFF"/>
                </a:solidFill>
                <a:latin typeface="Arial" charset="0"/>
                <a:ea typeface="华文行楷" pitchFamily="2" charset="-122"/>
              </a:rPr>
              <a:t>三、元电荷</a:t>
            </a:r>
          </a:p>
        </p:txBody>
      </p:sp>
      <p:graphicFrame>
        <p:nvGraphicFramePr>
          <p:cNvPr id="21508" name="Object 10"/>
          <p:cNvGraphicFramePr>
            <a:graphicFrameLocks noChangeAspect="1"/>
          </p:cNvGraphicFramePr>
          <p:nvPr/>
        </p:nvGraphicFramePr>
        <p:xfrm>
          <a:off x="395288" y="620713"/>
          <a:ext cx="8137525" cy="585787"/>
        </p:xfrm>
        <a:graphic>
          <a:graphicData uri="http://schemas.openxmlformats.org/presentationml/2006/ole">
            <mc:AlternateContent xmlns:mc="http://schemas.openxmlformats.org/markup-compatibility/2006">
              <mc:Choice xmlns:v="urn:schemas-microsoft-com:vml" Requires="v">
                <p:oleObj spid="_x0000_s21514" name="公式" r:id="rId5" imgW="3028860" imgH="171450" progId="Equation.3">
                  <p:embed/>
                </p:oleObj>
              </mc:Choice>
              <mc:Fallback>
                <p:oleObj name="公式" r:id="rId5" imgW="3028860" imgH="17145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620713"/>
                        <a:ext cx="813752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11"/>
          <p:cNvGraphicFramePr>
            <a:graphicFrameLocks noChangeAspect="1"/>
          </p:cNvGraphicFramePr>
          <p:nvPr/>
        </p:nvGraphicFramePr>
        <p:xfrm>
          <a:off x="323850" y="1268413"/>
          <a:ext cx="7561263" cy="1223962"/>
        </p:xfrm>
        <a:graphic>
          <a:graphicData uri="http://schemas.openxmlformats.org/presentationml/2006/ole">
            <mc:AlternateContent xmlns:mc="http://schemas.openxmlformats.org/markup-compatibility/2006">
              <mc:Choice xmlns:v="urn:schemas-microsoft-com:vml" Requires="v">
                <p:oleObj spid="_x0000_s21515" name="公式" r:id="rId7" imgW="2676510" imgH="400050" progId="Equation.3">
                  <p:embed/>
                </p:oleObj>
              </mc:Choice>
              <mc:Fallback>
                <p:oleObj name="公式" r:id="rId7" imgW="2676510" imgH="40005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1268413"/>
                        <a:ext cx="7561263"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2"/>
          <p:cNvGraphicFramePr>
            <a:graphicFrameLocks noChangeAspect="1"/>
          </p:cNvGraphicFramePr>
          <p:nvPr/>
        </p:nvGraphicFramePr>
        <p:xfrm>
          <a:off x="395288" y="2492375"/>
          <a:ext cx="5935662" cy="611188"/>
        </p:xfrm>
        <a:graphic>
          <a:graphicData uri="http://schemas.openxmlformats.org/presentationml/2006/ole">
            <mc:AlternateContent xmlns:mc="http://schemas.openxmlformats.org/markup-compatibility/2006">
              <mc:Choice xmlns:v="urn:schemas-microsoft-com:vml" Requires="v">
                <p:oleObj spid="_x0000_s21516" name="公式" r:id="rId9" imgW="2162160" imgH="171450" progId="Equation.3">
                  <p:embed/>
                </p:oleObj>
              </mc:Choice>
              <mc:Fallback>
                <p:oleObj name="公式" r:id="rId9" imgW="2162160" imgH="17145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492375"/>
                        <a:ext cx="5935662"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9" name="Object 13"/>
          <p:cNvGraphicFramePr>
            <a:graphicFrameLocks noChangeAspect="1"/>
          </p:cNvGraphicFramePr>
          <p:nvPr/>
        </p:nvGraphicFramePr>
        <p:xfrm>
          <a:off x="395288" y="4076700"/>
          <a:ext cx="8208962" cy="1223963"/>
        </p:xfrm>
        <a:graphic>
          <a:graphicData uri="http://schemas.openxmlformats.org/presentationml/2006/ole">
            <mc:AlternateContent xmlns:mc="http://schemas.openxmlformats.org/markup-compatibility/2006">
              <mc:Choice xmlns:v="urn:schemas-microsoft-com:vml" Requires="v">
                <p:oleObj spid="_x0000_s21517" name="公式" r:id="rId11" imgW="2886030" imgH="400050" progId="Equation.3">
                  <p:embed/>
                </p:oleObj>
              </mc:Choice>
              <mc:Fallback>
                <p:oleObj name="公式" r:id="rId11" imgW="2886030" imgH="40005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076700"/>
                        <a:ext cx="8208962"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0" name="Object 14"/>
          <p:cNvGraphicFramePr>
            <a:graphicFrameLocks noChangeAspect="1"/>
          </p:cNvGraphicFramePr>
          <p:nvPr/>
        </p:nvGraphicFramePr>
        <p:xfrm>
          <a:off x="515938" y="5214938"/>
          <a:ext cx="6022975" cy="1658937"/>
        </p:xfrm>
        <a:graphic>
          <a:graphicData uri="http://schemas.openxmlformats.org/presentationml/2006/ole">
            <mc:AlternateContent xmlns:mc="http://schemas.openxmlformats.org/markup-compatibility/2006">
              <mc:Choice xmlns:v="urn:schemas-microsoft-com:vml" Requires="v">
                <p:oleObj spid="_x0000_s21518" name="公式" r:id="rId13" imgW="2304990" imgH="657225" progId="Equation.3">
                  <p:embed/>
                </p:oleObj>
              </mc:Choice>
              <mc:Fallback>
                <p:oleObj name="公式" r:id="rId13" imgW="2304990" imgH="657225"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5938" y="5214938"/>
                        <a:ext cx="6022975" cy="165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1149"/>
                                        </p:tgtEl>
                                        <p:attrNameLst>
                                          <p:attrName>style.visibility</p:attrName>
                                        </p:attrNameLst>
                                      </p:cBhvr>
                                      <p:to>
                                        <p:strVal val="visible"/>
                                      </p:to>
                                    </p:set>
                                    <p:animEffect transition="in" filter="fade">
                                      <p:cBhvr>
                                        <p:cTn id="7" dur="1000"/>
                                        <p:tgtEl>
                                          <p:spTgt spid="91149"/>
                                        </p:tgtEl>
                                      </p:cBhvr>
                                    </p:animEffect>
                                    <p:anim calcmode="lin" valueType="num">
                                      <p:cBhvr>
                                        <p:cTn id="8" dur="1000" fill="hold"/>
                                        <p:tgtEl>
                                          <p:spTgt spid="91149"/>
                                        </p:tgtEl>
                                        <p:attrNameLst>
                                          <p:attrName>ppt_x</p:attrName>
                                        </p:attrNameLst>
                                      </p:cBhvr>
                                      <p:tavLst>
                                        <p:tav tm="0">
                                          <p:val>
                                            <p:strVal val="#ppt_x"/>
                                          </p:val>
                                        </p:tav>
                                        <p:tav tm="100000">
                                          <p:val>
                                            <p:strVal val="#ppt_x"/>
                                          </p:val>
                                        </p:tav>
                                      </p:tavLst>
                                    </p:anim>
                                    <p:anim calcmode="lin" valueType="num">
                                      <p:cBhvr>
                                        <p:cTn id="9" dur="1000" fill="hold"/>
                                        <p:tgtEl>
                                          <p:spTgt spid="9114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1150"/>
                                        </p:tgtEl>
                                        <p:attrNameLst>
                                          <p:attrName>style.visibility</p:attrName>
                                        </p:attrNameLst>
                                      </p:cBhvr>
                                      <p:to>
                                        <p:strVal val="visible"/>
                                      </p:to>
                                    </p:set>
                                    <p:animEffect transition="in" filter="fade">
                                      <p:cBhvr>
                                        <p:cTn id="14" dur="1000"/>
                                        <p:tgtEl>
                                          <p:spTgt spid="91150"/>
                                        </p:tgtEl>
                                      </p:cBhvr>
                                    </p:animEffect>
                                    <p:anim calcmode="lin" valueType="num">
                                      <p:cBhvr>
                                        <p:cTn id="15" dur="1000" fill="hold"/>
                                        <p:tgtEl>
                                          <p:spTgt spid="91150"/>
                                        </p:tgtEl>
                                        <p:attrNameLst>
                                          <p:attrName>ppt_x</p:attrName>
                                        </p:attrNameLst>
                                      </p:cBhvr>
                                      <p:tavLst>
                                        <p:tav tm="0">
                                          <p:val>
                                            <p:strVal val="#ppt_x"/>
                                          </p:val>
                                        </p:tav>
                                        <p:tav tm="100000">
                                          <p:val>
                                            <p:strVal val="#ppt_x"/>
                                          </p:val>
                                        </p:tav>
                                      </p:tavLst>
                                    </p:anim>
                                    <p:anim calcmode="lin" valueType="num">
                                      <p:cBhvr>
                                        <p:cTn id="16" dur="1000" fill="hold"/>
                                        <p:tgtEl>
                                          <p:spTgt spid="91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68313" y="0"/>
            <a:ext cx="8229600" cy="908050"/>
          </a:xfrm>
        </p:spPr>
        <p:txBody>
          <a:bodyPr/>
          <a:lstStyle/>
          <a:p>
            <a:pPr eaLnBrk="1" hangingPunct="1">
              <a:defRPr/>
            </a:pPr>
            <a:r>
              <a:rPr lang="zh-CN" altLang="en-US" b="1" smtClean="0">
                <a:solidFill>
                  <a:srgbClr val="FF0066"/>
                </a:solidFill>
                <a:latin typeface="华文新魏" pitchFamily="2" charset="-122"/>
                <a:ea typeface="华文新魏" pitchFamily="2" charset="-122"/>
              </a:rPr>
              <a:t>小  结</a:t>
            </a:r>
          </a:p>
        </p:txBody>
      </p:sp>
      <p:sp>
        <p:nvSpPr>
          <p:cNvPr id="97283" name="Rectangle 3"/>
          <p:cNvSpPr>
            <a:spLocks noGrp="1" noChangeArrowheads="1"/>
          </p:cNvSpPr>
          <p:nvPr>
            <p:ph type="body" sz="half" idx="1"/>
          </p:nvPr>
        </p:nvSpPr>
        <p:spPr>
          <a:xfrm>
            <a:off x="755650" y="1052513"/>
            <a:ext cx="7570788" cy="4968875"/>
          </a:xfrm>
        </p:spPr>
        <p:txBody>
          <a:bodyPr/>
          <a:lstStyle/>
          <a:p>
            <a:pPr eaLnBrk="1" hangingPunct="1">
              <a:lnSpc>
                <a:spcPct val="80000"/>
              </a:lnSpc>
              <a:buFont typeface="Wingdings" pitchFamily="2" charset="2"/>
              <a:buNone/>
              <a:defRPr/>
            </a:pPr>
            <a:r>
              <a:rPr lang="en-US" altLang="zh-CN" sz="2400" b="1" smtClean="0">
                <a:latin typeface="黑体" pitchFamily="2" charset="-122"/>
                <a:ea typeface="黑体" pitchFamily="2" charset="-122"/>
              </a:rPr>
              <a:t>1</a:t>
            </a:r>
            <a:r>
              <a:rPr lang="zh-CN" altLang="en-US" sz="2400" b="1" smtClean="0">
                <a:latin typeface="黑体" pitchFamily="2" charset="-122"/>
                <a:ea typeface="黑体" pitchFamily="2" charset="-122"/>
              </a:rPr>
              <a:t>、自然界存在两者电荷</a:t>
            </a:r>
          </a:p>
          <a:p>
            <a:pPr eaLnBrk="1" hangingPunct="1">
              <a:lnSpc>
                <a:spcPct val="80000"/>
              </a:lnSpc>
              <a:buFont typeface="Wingdings" pitchFamily="2" charset="2"/>
              <a:buNone/>
              <a:defRPr/>
            </a:pPr>
            <a:r>
              <a:rPr lang="zh-CN" altLang="en-US" sz="2400" b="1" smtClean="0">
                <a:latin typeface="黑体" pitchFamily="2" charset="-122"/>
                <a:ea typeface="黑体" pitchFamily="2" charset="-122"/>
              </a:rPr>
              <a:t>（</a:t>
            </a:r>
            <a:r>
              <a:rPr lang="en-US" altLang="zh-CN" sz="2400" b="1" smtClean="0">
                <a:latin typeface="黑体" pitchFamily="2" charset="-122"/>
                <a:ea typeface="黑体" pitchFamily="2" charset="-122"/>
              </a:rPr>
              <a:t>1</a:t>
            </a:r>
            <a:r>
              <a:rPr lang="zh-CN" altLang="en-US" sz="2400" b="1" smtClean="0">
                <a:latin typeface="黑体" pitchFamily="2" charset="-122"/>
                <a:ea typeface="黑体" pitchFamily="2" charset="-122"/>
              </a:rPr>
              <a:t>）正电荷：丝绸摩擦过的玻璃棒所带的电荷</a:t>
            </a:r>
            <a:r>
              <a:rPr lang="zh-CN" altLang="en-US" sz="2400" smtClean="0">
                <a:latin typeface="黑体" pitchFamily="2" charset="-122"/>
                <a:ea typeface="黑体" pitchFamily="2" charset="-122"/>
              </a:rPr>
              <a:t> </a:t>
            </a:r>
            <a:endParaRPr lang="zh-CN" altLang="en-US" sz="2400" b="1" smtClean="0">
              <a:latin typeface="黑体" pitchFamily="2" charset="-122"/>
              <a:ea typeface="黑体" pitchFamily="2" charset="-122"/>
            </a:endParaRPr>
          </a:p>
          <a:p>
            <a:pPr eaLnBrk="1" hangingPunct="1">
              <a:lnSpc>
                <a:spcPct val="80000"/>
              </a:lnSpc>
              <a:buFont typeface="Wingdings" pitchFamily="2" charset="2"/>
              <a:buNone/>
              <a:defRPr/>
            </a:pPr>
            <a:r>
              <a:rPr lang="zh-CN" altLang="en-US" sz="2400" b="1" smtClean="0">
                <a:latin typeface="黑体" pitchFamily="2" charset="-122"/>
                <a:ea typeface="黑体" pitchFamily="2" charset="-122"/>
              </a:rPr>
              <a:t>（</a:t>
            </a:r>
            <a:r>
              <a:rPr lang="en-US" altLang="zh-CN" sz="2400" b="1" smtClean="0">
                <a:latin typeface="黑体" pitchFamily="2" charset="-122"/>
                <a:ea typeface="黑体" pitchFamily="2" charset="-122"/>
              </a:rPr>
              <a:t>2</a:t>
            </a:r>
            <a:r>
              <a:rPr lang="zh-CN" altLang="en-US" sz="2400" b="1" smtClean="0">
                <a:latin typeface="黑体" pitchFamily="2" charset="-122"/>
                <a:ea typeface="黑体" pitchFamily="2" charset="-122"/>
              </a:rPr>
              <a:t>）负电荷：毛皮摩擦过的橡胶棒所带的电荷</a:t>
            </a:r>
          </a:p>
          <a:p>
            <a:pPr eaLnBrk="1" hangingPunct="1">
              <a:lnSpc>
                <a:spcPct val="80000"/>
              </a:lnSpc>
              <a:buFont typeface="Wingdings" pitchFamily="2" charset="2"/>
              <a:buNone/>
              <a:defRPr/>
            </a:pPr>
            <a:endParaRPr lang="zh-CN" altLang="en-US" sz="2400" b="1" smtClean="0">
              <a:latin typeface="黑体" pitchFamily="2" charset="-122"/>
              <a:ea typeface="黑体" pitchFamily="2" charset="-122"/>
            </a:endParaRPr>
          </a:p>
          <a:p>
            <a:pPr eaLnBrk="1" hangingPunct="1">
              <a:lnSpc>
                <a:spcPct val="80000"/>
              </a:lnSpc>
              <a:buFont typeface="Wingdings" pitchFamily="2" charset="2"/>
              <a:buNone/>
              <a:defRPr/>
            </a:pPr>
            <a:r>
              <a:rPr lang="en-US" altLang="zh-CN" sz="2400" b="1" smtClean="0">
                <a:latin typeface="黑体" pitchFamily="2" charset="-122"/>
                <a:ea typeface="黑体" pitchFamily="2" charset="-122"/>
              </a:rPr>
              <a:t>2</a:t>
            </a:r>
            <a:r>
              <a:rPr lang="zh-CN" altLang="en-US" sz="2400" b="1" smtClean="0">
                <a:latin typeface="黑体" pitchFamily="2" charset="-122"/>
                <a:ea typeface="黑体" pitchFamily="2" charset="-122"/>
              </a:rPr>
              <a:t>、使物体带电的方式带电方式</a:t>
            </a:r>
          </a:p>
          <a:p>
            <a:pPr eaLnBrk="1" hangingPunct="1">
              <a:lnSpc>
                <a:spcPct val="80000"/>
              </a:lnSpc>
              <a:buFont typeface="Wingdings" pitchFamily="2" charset="2"/>
              <a:buNone/>
              <a:defRPr/>
            </a:pPr>
            <a:r>
              <a:rPr lang="en-US" altLang="zh-CN" sz="2400" b="1" smtClean="0">
                <a:latin typeface="黑体" pitchFamily="2" charset="-122"/>
                <a:ea typeface="黑体" pitchFamily="2" charset="-122"/>
              </a:rPr>
              <a:t>(1)</a:t>
            </a:r>
            <a:r>
              <a:rPr lang="zh-CN" altLang="en-US" sz="2400" b="1" smtClean="0">
                <a:latin typeface="黑体" pitchFamily="2" charset="-122"/>
                <a:ea typeface="黑体" pitchFamily="2" charset="-122"/>
              </a:rPr>
              <a:t>摩擦起电： 电子从一个物体转移到另一个物体</a:t>
            </a:r>
          </a:p>
          <a:p>
            <a:pPr eaLnBrk="1" hangingPunct="1">
              <a:lnSpc>
                <a:spcPct val="80000"/>
              </a:lnSpc>
              <a:buFont typeface="Wingdings" pitchFamily="2" charset="2"/>
              <a:buNone/>
              <a:defRPr/>
            </a:pPr>
            <a:r>
              <a:rPr lang="en-US" altLang="zh-CN" sz="2400" b="1" smtClean="0">
                <a:latin typeface="黑体" pitchFamily="2" charset="-122"/>
                <a:ea typeface="黑体" pitchFamily="2" charset="-122"/>
              </a:rPr>
              <a:t>(2)</a:t>
            </a:r>
            <a:r>
              <a:rPr lang="zh-CN" altLang="en-US" sz="2400" b="1" smtClean="0">
                <a:latin typeface="黑体" pitchFamily="2" charset="-122"/>
                <a:ea typeface="黑体" pitchFamily="2" charset="-122"/>
              </a:rPr>
              <a:t>接触起电：电荷从一个物体转移到另一个物体</a:t>
            </a:r>
          </a:p>
          <a:p>
            <a:pPr eaLnBrk="1" hangingPunct="1">
              <a:lnSpc>
                <a:spcPct val="80000"/>
              </a:lnSpc>
              <a:buFont typeface="Wingdings" pitchFamily="2" charset="2"/>
              <a:buNone/>
              <a:defRPr/>
            </a:pPr>
            <a:r>
              <a:rPr lang="en-US" altLang="zh-CN" sz="2400" b="1" smtClean="0">
                <a:latin typeface="黑体" pitchFamily="2" charset="-122"/>
                <a:ea typeface="黑体" pitchFamily="2" charset="-122"/>
              </a:rPr>
              <a:t>(3)</a:t>
            </a:r>
            <a:r>
              <a:rPr lang="zh-CN" altLang="en-US" sz="2400" b="1" smtClean="0">
                <a:latin typeface="黑体" pitchFamily="2" charset="-122"/>
                <a:ea typeface="黑体" pitchFamily="2" charset="-122"/>
              </a:rPr>
              <a:t>感应起电：电荷从物体的一部分转移到另一部分</a:t>
            </a:r>
          </a:p>
          <a:p>
            <a:pPr eaLnBrk="1" hangingPunct="1">
              <a:lnSpc>
                <a:spcPct val="80000"/>
              </a:lnSpc>
              <a:buFont typeface="Wingdings" pitchFamily="2" charset="2"/>
              <a:buNone/>
              <a:defRPr/>
            </a:pPr>
            <a:r>
              <a:rPr lang="zh-CN" altLang="en-US" sz="2400" b="1" smtClean="0">
                <a:latin typeface="黑体" pitchFamily="2" charset="-122"/>
                <a:ea typeface="黑体" pitchFamily="2" charset="-122"/>
              </a:rPr>
              <a:t>              </a:t>
            </a:r>
          </a:p>
          <a:p>
            <a:pPr eaLnBrk="1" hangingPunct="1">
              <a:lnSpc>
                <a:spcPct val="80000"/>
              </a:lnSpc>
              <a:buFont typeface="Wingdings" pitchFamily="2" charset="2"/>
              <a:buNone/>
              <a:defRPr/>
            </a:pPr>
            <a:endParaRPr lang="zh-CN" altLang="en-US" sz="2400" b="1" smtClean="0">
              <a:latin typeface="黑体" pitchFamily="2" charset="-122"/>
              <a:ea typeface="黑体" pitchFamily="2" charset="-122"/>
            </a:endParaRPr>
          </a:p>
          <a:p>
            <a:pPr eaLnBrk="1" hangingPunct="1">
              <a:lnSpc>
                <a:spcPct val="80000"/>
              </a:lnSpc>
              <a:buFont typeface="Wingdings" pitchFamily="2" charset="2"/>
              <a:buNone/>
              <a:defRPr/>
            </a:pPr>
            <a:r>
              <a:rPr lang="en-US" altLang="zh-CN" sz="2400" b="1" smtClean="0">
                <a:latin typeface="黑体" pitchFamily="2" charset="-122"/>
                <a:ea typeface="黑体" pitchFamily="2" charset="-122"/>
              </a:rPr>
              <a:t>3</a:t>
            </a:r>
            <a:r>
              <a:rPr lang="zh-CN" altLang="en-US" sz="2400" b="1" smtClean="0">
                <a:latin typeface="黑体" pitchFamily="2" charset="-122"/>
                <a:ea typeface="黑体" pitchFamily="2" charset="-122"/>
              </a:rPr>
              <a:t>、电荷守恒定律：电荷既不能创造</a:t>
            </a:r>
            <a:r>
              <a:rPr lang="en-US" altLang="zh-CN" sz="2400" b="1" smtClean="0">
                <a:latin typeface="黑体" pitchFamily="2" charset="-122"/>
                <a:ea typeface="黑体" pitchFamily="2" charset="-122"/>
              </a:rPr>
              <a:t>,</a:t>
            </a:r>
            <a:r>
              <a:rPr lang="zh-CN" altLang="en-US" sz="2400" b="1" smtClean="0">
                <a:latin typeface="黑体" pitchFamily="2" charset="-122"/>
                <a:ea typeface="黑体" pitchFamily="2" charset="-122"/>
              </a:rPr>
              <a:t>也不能消灭</a:t>
            </a:r>
            <a:r>
              <a:rPr lang="en-US" altLang="zh-CN" sz="2400" b="1" smtClean="0">
                <a:latin typeface="黑体" pitchFamily="2" charset="-122"/>
                <a:ea typeface="黑体" pitchFamily="2" charset="-122"/>
              </a:rPr>
              <a:t>,</a:t>
            </a:r>
            <a:r>
              <a:rPr lang="zh-CN" altLang="en-US" sz="2400" b="1" smtClean="0">
                <a:latin typeface="黑体" pitchFamily="2" charset="-122"/>
                <a:ea typeface="黑体" pitchFamily="2" charset="-122"/>
              </a:rPr>
              <a:t>它只能从一个物体转移到另一个物体</a:t>
            </a:r>
            <a:r>
              <a:rPr lang="en-US" altLang="zh-CN" sz="2400" b="1" smtClean="0">
                <a:latin typeface="黑体" pitchFamily="2" charset="-122"/>
                <a:ea typeface="黑体" pitchFamily="2" charset="-122"/>
              </a:rPr>
              <a:t>,</a:t>
            </a:r>
            <a:r>
              <a:rPr lang="zh-CN" altLang="en-US" sz="2400" b="1" smtClean="0">
                <a:latin typeface="黑体" pitchFamily="2" charset="-122"/>
                <a:ea typeface="黑体" pitchFamily="2" charset="-122"/>
              </a:rPr>
              <a:t>或从物体的一部分转移到另一部分</a:t>
            </a:r>
            <a:r>
              <a:rPr lang="en-US" altLang="zh-CN" sz="2400" b="1" smtClean="0">
                <a:latin typeface="黑体" pitchFamily="2" charset="-122"/>
                <a:ea typeface="黑体" pitchFamily="2" charset="-122"/>
              </a:rPr>
              <a:t>,</a:t>
            </a:r>
            <a:r>
              <a:rPr lang="zh-CN" altLang="en-US" sz="2400" b="1" smtClean="0">
                <a:latin typeface="黑体" pitchFamily="2" charset="-122"/>
                <a:ea typeface="黑体" pitchFamily="2" charset="-122"/>
              </a:rPr>
              <a:t>在转移的过程中，系统的电荷总数保持不变</a:t>
            </a:r>
            <a:r>
              <a:rPr lang="en-US" altLang="zh-CN" sz="2400" b="1" smtClean="0">
                <a:latin typeface="黑体" pitchFamily="2" charset="-122"/>
                <a:ea typeface="黑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12" dur="500"/>
                                        <p:tgtEl>
                                          <p:spTgt spid="972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15" dur="500"/>
                                        <p:tgtEl>
                                          <p:spTgt spid="972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20" dur="500"/>
                                        <p:tgtEl>
                                          <p:spTgt spid="9728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25" dur="500"/>
                                        <p:tgtEl>
                                          <p:spTgt spid="9728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7283">
                                            <p:txEl>
                                              <p:pRg st="6" end="6"/>
                                            </p:txEl>
                                          </p:spTgt>
                                        </p:tgtEl>
                                        <p:attrNameLst>
                                          <p:attrName>style.visibility</p:attrName>
                                        </p:attrNameLst>
                                      </p:cBhvr>
                                      <p:to>
                                        <p:strVal val="visible"/>
                                      </p:to>
                                    </p:set>
                                    <p:animEffect transition="in" filter="blinds(horizontal)">
                                      <p:cBhvr>
                                        <p:cTn id="30" dur="500"/>
                                        <p:tgtEl>
                                          <p:spTgt spid="9728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7283">
                                            <p:txEl>
                                              <p:pRg st="7" end="7"/>
                                            </p:txEl>
                                          </p:spTgt>
                                        </p:tgtEl>
                                        <p:attrNameLst>
                                          <p:attrName>style.visibility</p:attrName>
                                        </p:attrNameLst>
                                      </p:cBhvr>
                                      <p:to>
                                        <p:strVal val="visible"/>
                                      </p:to>
                                    </p:set>
                                    <p:animEffect transition="in" filter="blinds(horizontal)">
                                      <p:cBhvr>
                                        <p:cTn id="35" dur="500"/>
                                        <p:tgtEl>
                                          <p:spTgt spid="9728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7283">
                                            <p:txEl>
                                              <p:pRg st="8" end="8"/>
                                            </p:txEl>
                                          </p:spTgt>
                                        </p:tgtEl>
                                        <p:attrNameLst>
                                          <p:attrName>style.visibility</p:attrName>
                                        </p:attrNameLst>
                                      </p:cBhvr>
                                      <p:to>
                                        <p:strVal val="visible"/>
                                      </p:to>
                                    </p:set>
                                    <p:animEffect transition="in" filter="blinds(horizontal)">
                                      <p:cBhvr>
                                        <p:cTn id="40" dur="500"/>
                                        <p:tgtEl>
                                          <p:spTgt spid="97283">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97283">
                                            <p:txEl>
                                              <p:pRg st="10" end="10"/>
                                            </p:txEl>
                                          </p:spTgt>
                                        </p:tgtEl>
                                        <p:attrNameLst>
                                          <p:attrName>style.visibility</p:attrName>
                                        </p:attrNameLst>
                                      </p:cBhvr>
                                      <p:to>
                                        <p:strVal val="visible"/>
                                      </p:to>
                                    </p:set>
                                    <p:animEffect transition="in" filter="blinds(horizontal)">
                                      <p:cBhvr>
                                        <p:cTn id="45" dur="500"/>
                                        <p:tgtEl>
                                          <p:spTgt spid="97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3554" name="Object 3"/>
          <p:cNvGraphicFramePr>
            <a:graphicFrameLocks noChangeAspect="1"/>
          </p:cNvGraphicFramePr>
          <p:nvPr>
            <p:ph sz="quarter" idx="2"/>
          </p:nvPr>
        </p:nvGraphicFramePr>
        <p:xfrm>
          <a:off x="1547813" y="2733675"/>
          <a:ext cx="5329237" cy="550863"/>
        </p:xfrm>
        <a:graphic>
          <a:graphicData uri="http://schemas.openxmlformats.org/presentationml/2006/ole">
            <mc:AlternateContent xmlns:mc="http://schemas.openxmlformats.org/markup-compatibility/2006">
              <mc:Choice xmlns:v="urn:schemas-microsoft-com:vml" Requires="v">
                <p:oleObj spid="_x0000_s23558" name="Equation" r:id="rId3" imgW="2990790" imgH="171450" progId="Equation.DSMT4">
                  <p:embed/>
                </p:oleObj>
              </mc:Choice>
              <mc:Fallback>
                <p:oleObj name="Equation" r:id="rId3" imgW="2990790" imgH="17145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4429" t="15254" r="26736" b="-7457"/>
                      <a:stretch>
                        <a:fillRect/>
                      </a:stretch>
                    </p:blipFill>
                    <p:spPr bwMode="auto">
                      <a:xfrm>
                        <a:off x="1547813" y="2733675"/>
                        <a:ext cx="532923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Rectangle 4"/>
          <p:cNvSpPr>
            <a:spLocks noChangeArrowheads="1"/>
          </p:cNvSpPr>
          <p:nvPr/>
        </p:nvSpPr>
        <p:spPr bwMode="auto">
          <a:xfrm>
            <a:off x="323850" y="1125538"/>
            <a:ext cx="85804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20000"/>
              </a:spcBef>
            </a:pPr>
            <a:r>
              <a:rPr lang="en-US" altLang="zh-CN" sz="2800" b="1">
                <a:latin typeface="黑体" pitchFamily="2" charset="-122"/>
                <a:ea typeface="黑体" pitchFamily="2" charset="-122"/>
              </a:rPr>
              <a:t>4</a:t>
            </a:r>
            <a:r>
              <a:rPr lang="zh-CN" altLang="en-US" sz="2800" b="1">
                <a:latin typeface="黑体" pitchFamily="2" charset="-122"/>
                <a:ea typeface="黑体" pitchFamily="2" charset="-122"/>
              </a:rPr>
              <a:t>、所有带电体的电量等于电荷量</a:t>
            </a:r>
            <a:r>
              <a:rPr lang="en-US" altLang="zh-CN" sz="2800" b="1" i="1">
                <a:latin typeface="黑体" pitchFamily="2" charset="-122"/>
                <a:ea typeface="黑体" pitchFamily="2" charset="-122"/>
              </a:rPr>
              <a:t>e</a:t>
            </a:r>
            <a:r>
              <a:rPr lang="zh-CN" altLang="en-US" sz="2800" b="1">
                <a:latin typeface="黑体" pitchFamily="2" charset="-122"/>
                <a:ea typeface="黑体" pitchFamily="2" charset="-122"/>
              </a:rPr>
              <a:t>或电荷量</a:t>
            </a:r>
            <a:r>
              <a:rPr lang="en-US" altLang="zh-CN" sz="2800" b="1" i="1">
                <a:latin typeface="黑体" pitchFamily="2" charset="-122"/>
                <a:ea typeface="黑体" pitchFamily="2" charset="-122"/>
              </a:rPr>
              <a:t>e</a:t>
            </a:r>
            <a:r>
              <a:rPr lang="zh-CN" altLang="en-US" sz="2800" b="1">
                <a:latin typeface="黑体" pitchFamily="2" charset="-122"/>
                <a:ea typeface="黑体" pitchFamily="2" charset="-122"/>
              </a:rPr>
              <a:t>的整数倍</a:t>
            </a:r>
          </a:p>
        </p:txBody>
      </p:sp>
      <p:sp>
        <p:nvSpPr>
          <p:cNvPr id="23556" name="Rectangle 5"/>
          <p:cNvSpPr>
            <a:spLocks noChangeArrowheads="1"/>
          </p:cNvSpPr>
          <p:nvPr/>
        </p:nvSpPr>
        <p:spPr bwMode="auto">
          <a:xfrm>
            <a:off x="323850" y="1989138"/>
            <a:ext cx="87582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20000"/>
              </a:spcBef>
            </a:pPr>
            <a:r>
              <a:rPr lang="en-US" altLang="zh-CN" sz="2800" b="1">
                <a:latin typeface="黑体" pitchFamily="2" charset="-122"/>
                <a:ea typeface="黑体" pitchFamily="2" charset="-122"/>
              </a:rPr>
              <a:t>5</a:t>
            </a:r>
            <a:r>
              <a:rPr lang="zh-CN" altLang="en-US" sz="2800" b="1">
                <a:latin typeface="黑体" pitchFamily="2" charset="-122"/>
                <a:ea typeface="黑体" pitchFamily="2" charset="-122"/>
              </a:rPr>
              <a:t>、电荷量</a:t>
            </a:r>
            <a:r>
              <a:rPr lang="en-US" altLang="zh-CN" sz="2800" b="1" i="1">
                <a:latin typeface="黑体" pitchFamily="2" charset="-122"/>
                <a:ea typeface="黑体" pitchFamily="2" charset="-122"/>
              </a:rPr>
              <a:t>e</a:t>
            </a:r>
            <a:r>
              <a:rPr lang="zh-CN" altLang="en-US" sz="2800" b="1">
                <a:latin typeface="黑体" pitchFamily="2" charset="-122"/>
                <a:ea typeface="黑体" pitchFamily="2" charset="-122"/>
              </a:rPr>
              <a:t>：指电子（或质子）的电荷量，称为元电荷</a:t>
            </a:r>
          </a:p>
        </p:txBody>
      </p:sp>
      <p:sp>
        <p:nvSpPr>
          <p:cNvPr id="23557" name="Rectangle 6"/>
          <p:cNvSpPr>
            <a:spLocks noChangeArrowheads="1"/>
          </p:cNvSpPr>
          <p:nvPr/>
        </p:nvSpPr>
        <p:spPr bwMode="auto">
          <a:xfrm>
            <a:off x="395288" y="3357563"/>
            <a:ext cx="6792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20000"/>
              </a:spcBef>
            </a:pPr>
            <a:r>
              <a:rPr lang="en-US" altLang="zh-CN" sz="2800" b="1">
                <a:latin typeface="黑体" pitchFamily="2" charset="-122"/>
                <a:ea typeface="黑体" pitchFamily="2" charset="-122"/>
              </a:rPr>
              <a:t>6</a:t>
            </a:r>
            <a:r>
              <a:rPr lang="zh-CN" altLang="en-US" sz="2800" b="1">
                <a:latin typeface="黑体" pitchFamily="2" charset="-122"/>
                <a:ea typeface="黑体" pitchFamily="2" charset="-122"/>
              </a:rPr>
              <a:t>、比荷：带电体的电荷量与其质量的比值</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250825" y="333375"/>
            <a:ext cx="864235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zh-CN" altLang="en-US" sz="3200">
                <a:latin typeface="Arial" charset="0"/>
                <a:ea typeface="华文行楷" pitchFamily="2" charset="-122"/>
              </a:rPr>
              <a:t>例</a:t>
            </a:r>
            <a:r>
              <a:rPr lang="en-US" altLang="zh-CN" sz="3200">
                <a:latin typeface="Arial" charset="0"/>
                <a:ea typeface="华文行楷" pitchFamily="2" charset="-122"/>
              </a:rPr>
              <a:t>1</a:t>
            </a:r>
            <a:r>
              <a:rPr lang="zh-CN" altLang="en-US" sz="3200">
                <a:latin typeface="Arial" charset="0"/>
                <a:ea typeface="华文行楷" pitchFamily="2" charset="-122"/>
              </a:rPr>
              <a:t>：科学家在研究原子、原子核及基本粒子时，为了方便，常常用元电荷作为电量的单位，关于元电荷，下列论述正确的是：</a:t>
            </a:r>
          </a:p>
          <a:p>
            <a:pPr eaLnBrk="1" hangingPunct="1"/>
            <a:r>
              <a:rPr lang="en-US" altLang="zh-CN" sz="3200">
                <a:latin typeface="Arial" charset="0"/>
                <a:ea typeface="华文行楷" pitchFamily="2" charset="-122"/>
              </a:rPr>
              <a:t>A</a:t>
            </a:r>
            <a:r>
              <a:rPr lang="zh-CN" altLang="en-US" sz="3200">
                <a:latin typeface="Arial" charset="0"/>
                <a:ea typeface="华文行楷" pitchFamily="2" charset="-122"/>
              </a:rPr>
              <a:t>、把质子或电子叫元电荷．</a:t>
            </a:r>
          </a:p>
          <a:p>
            <a:pPr eaLnBrk="1" hangingPunct="1"/>
            <a:r>
              <a:rPr lang="en-US" altLang="zh-CN" sz="3200">
                <a:latin typeface="Arial" charset="0"/>
                <a:ea typeface="华文行楷" pitchFamily="2" charset="-122"/>
              </a:rPr>
              <a:t>B</a:t>
            </a:r>
            <a:r>
              <a:rPr lang="zh-CN" altLang="en-US" sz="3200">
                <a:latin typeface="Arial" charset="0"/>
                <a:ea typeface="华文行楷" pitchFamily="2" charset="-122"/>
              </a:rPr>
              <a:t>、</a:t>
            </a:r>
            <a:r>
              <a:rPr lang="en-US" altLang="zh-CN" sz="3200">
                <a:latin typeface="Arial" charset="0"/>
                <a:ea typeface="华文行楷" pitchFamily="2" charset="-122"/>
              </a:rPr>
              <a:t>1.60×10</a:t>
            </a:r>
            <a:r>
              <a:rPr lang="en-US" altLang="zh-CN" sz="3200" baseline="30000">
                <a:latin typeface="Arial" charset="0"/>
                <a:ea typeface="华文行楷" pitchFamily="2" charset="-122"/>
              </a:rPr>
              <a:t>-19</a:t>
            </a:r>
            <a:r>
              <a:rPr lang="en-US" altLang="zh-CN" sz="3200">
                <a:latin typeface="Arial" charset="0"/>
                <a:ea typeface="华文行楷" pitchFamily="2" charset="-122"/>
              </a:rPr>
              <a:t>C</a:t>
            </a:r>
            <a:r>
              <a:rPr lang="zh-CN" altLang="en-US" sz="3200">
                <a:latin typeface="Arial" charset="0"/>
                <a:ea typeface="华文行楷" pitchFamily="2" charset="-122"/>
              </a:rPr>
              <a:t>的电量叫元电荷．</a:t>
            </a:r>
          </a:p>
          <a:p>
            <a:pPr eaLnBrk="1" hangingPunct="1"/>
            <a:r>
              <a:rPr lang="en-US" altLang="zh-CN" sz="3200">
                <a:latin typeface="Arial" charset="0"/>
                <a:ea typeface="华文行楷" pitchFamily="2" charset="-122"/>
              </a:rPr>
              <a:t>C</a:t>
            </a:r>
            <a:r>
              <a:rPr lang="zh-CN" altLang="en-US" sz="3200">
                <a:latin typeface="Arial" charset="0"/>
                <a:ea typeface="华文行楷" pitchFamily="2" charset="-122"/>
              </a:rPr>
              <a:t>、电子带有最小的负电荷，其电量的绝对值叫   </a:t>
            </a:r>
          </a:p>
          <a:p>
            <a:pPr eaLnBrk="1" hangingPunct="1"/>
            <a:r>
              <a:rPr lang="zh-CN" altLang="en-US" sz="3200">
                <a:latin typeface="Arial" charset="0"/>
                <a:ea typeface="华文行楷" pitchFamily="2" charset="-122"/>
              </a:rPr>
              <a:t>      元电荷．</a:t>
            </a:r>
          </a:p>
          <a:p>
            <a:pPr eaLnBrk="1" hangingPunct="1"/>
            <a:r>
              <a:rPr lang="en-US" altLang="zh-CN" sz="3200">
                <a:latin typeface="Arial" charset="0"/>
                <a:ea typeface="华文行楷" pitchFamily="2" charset="-122"/>
              </a:rPr>
              <a:t>D</a:t>
            </a:r>
            <a:r>
              <a:rPr lang="zh-CN" altLang="en-US" sz="3200">
                <a:latin typeface="Arial" charset="0"/>
                <a:ea typeface="华文行楷" pitchFamily="2" charset="-122"/>
              </a:rPr>
              <a:t>、质子带有最小的正电荷，其电量的绝对值叫 </a:t>
            </a:r>
          </a:p>
          <a:p>
            <a:pPr eaLnBrk="1" hangingPunct="1"/>
            <a:r>
              <a:rPr lang="zh-CN" altLang="en-US" sz="3200">
                <a:latin typeface="Arial" charset="0"/>
                <a:ea typeface="华文行楷" pitchFamily="2" charset="-122"/>
              </a:rPr>
              <a:t>     元电荷．</a:t>
            </a:r>
          </a:p>
        </p:txBody>
      </p:sp>
      <p:sp>
        <p:nvSpPr>
          <p:cNvPr id="58374" name="Text Box 6"/>
          <p:cNvSpPr txBox="1">
            <a:spLocks noChangeArrowheads="1"/>
          </p:cNvSpPr>
          <p:nvPr/>
        </p:nvSpPr>
        <p:spPr bwMode="auto">
          <a:xfrm>
            <a:off x="755650" y="544512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FF00FF"/>
                </a:solidFill>
                <a:latin typeface="Arial" charset="0"/>
                <a:ea typeface="华文行楷" pitchFamily="2" charset="-122"/>
              </a:rPr>
              <a:t>答案：</a:t>
            </a:r>
            <a:r>
              <a:rPr lang="en-US" altLang="zh-CN" sz="3200">
                <a:solidFill>
                  <a:srgbClr val="FF00FF"/>
                </a:solidFill>
                <a:latin typeface="Arial" charset="0"/>
                <a:ea typeface="华文行楷" pitchFamily="2" charset="-122"/>
              </a:rPr>
              <a:t>B</a:t>
            </a:r>
            <a:r>
              <a:rPr lang="zh-CN" altLang="en-US" sz="3200">
                <a:solidFill>
                  <a:srgbClr val="FF00FF"/>
                </a:solidFill>
                <a:latin typeface="Arial" charset="0"/>
                <a:ea typeface="华文行楷" pitchFamily="2" charset="-122"/>
              </a:rPr>
              <a:t>、</a:t>
            </a:r>
            <a:r>
              <a:rPr lang="en-US" altLang="zh-CN" sz="3200">
                <a:solidFill>
                  <a:srgbClr val="FF00FF"/>
                </a:solidFill>
                <a:latin typeface="Arial" charset="0"/>
                <a:ea typeface="华文行楷" pitchFamily="2" charset="-122"/>
              </a:rPr>
              <a:t>C</a:t>
            </a:r>
            <a:r>
              <a:rPr lang="zh-CN" altLang="en-US" sz="3200">
                <a:solidFill>
                  <a:srgbClr val="FF00FF"/>
                </a:solidFill>
                <a:latin typeface="Arial" charset="0"/>
                <a:ea typeface="华文行楷" pitchFamily="2" charset="-122"/>
              </a:rPr>
              <a:t>、</a:t>
            </a:r>
            <a:r>
              <a:rPr lang="en-US" altLang="zh-CN" sz="3200">
                <a:solidFill>
                  <a:srgbClr val="FF00FF"/>
                </a:solidFill>
                <a:latin typeface="Arial" charset="0"/>
                <a:ea typeface="华文行楷" pitchFamily="2" charset="-122"/>
              </a:rPr>
              <a:t>D</a:t>
            </a:r>
            <a:r>
              <a:rPr lang="zh-CN" altLang="en-US" sz="3200">
                <a:solidFill>
                  <a:srgbClr val="FF00FF"/>
                </a:solidFill>
                <a:latin typeface="Arial" charset="0"/>
                <a:ea typeface="华文行楷" pitchFamily="2" charset="-122"/>
              </a:rPr>
              <a:t>．</a:t>
            </a:r>
            <a:r>
              <a:rPr lang="zh-CN" altLang="en-US" sz="3200">
                <a:solidFill>
                  <a:schemeClr val="accent1"/>
                </a:solidFill>
                <a:latin typeface="Arial" charset="0"/>
                <a:ea typeface="华文行楷" pitchFamily="2"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8374">
                                            <p:txEl>
                                              <p:pRg st="0" end="0"/>
                                            </p:txEl>
                                          </p:spTgt>
                                        </p:tgtEl>
                                        <p:attrNameLst>
                                          <p:attrName>style.visibility</p:attrName>
                                        </p:attrNameLst>
                                      </p:cBhvr>
                                      <p:to>
                                        <p:strVal val="visible"/>
                                      </p:to>
                                    </p:set>
                                    <p:animEffect transition="in" filter="fade">
                                      <p:cBhvr>
                                        <p:cTn id="7" dur="1000"/>
                                        <p:tgtEl>
                                          <p:spTgt spid="58374">
                                            <p:txEl>
                                              <p:pRg st="0" end="0"/>
                                            </p:txEl>
                                          </p:spTgt>
                                        </p:tgtEl>
                                      </p:cBhvr>
                                    </p:animEffect>
                                    <p:anim calcmode="lin" valueType="num">
                                      <p:cBhvr>
                                        <p:cTn id="8" dur="1000" fill="hold"/>
                                        <p:tgtEl>
                                          <p:spTgt spid="583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37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5602" name="Text Box 7"/>
          <p:cNvSpPr txBox="1">
            <a:spLocks noChangeArrowheads="1"/>
          </p:cNvSpPr>
          <p:nvPr/>
        </p:nvSpPr>
        <p:spPr bwMode="auto">
          <a:xfrm>
            <a:off x="250825" y="188913"/>
            <a:ext cx="85693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3200">
                <a:latin typeface="Arial" charset="0"/>
                <a:ea typeface="华文行楷" pitchFamily="2" charset="-122"/>
              </a:rPr>
              <a:t>例</a:t>
            </a:r>
            <a:r>
              <a:rPr kumimoji="1" lang="en-US" altLang="zh-CN" sz="3200">
                <a:latin typeface="Arial" charset="0"/>
                <a:ea typeface="华文行楷" pitchFamily="2" charset="-122"/>
              </a:rPr>
              <a:t>2</a:t>
            </a:r>
            <a:r>
              <a:rPr kumimoji="1" lang="zh-CN" altLang="en-US" sz="3200">
                <a:latin typeface="Arial" charset="0"/>
                <a:ea typeface="华文行楷" pitchFamily="2" charset="-122"/>
              </a:rPr>
              <a:t>：有</a:t>
            </a:r>
            <a:r>
              <a:rPr kumimoji="1" lang="en-US" altLang="zh-CN" sz="3200">
                <a:latin typeface="Arial" charset="0"/>
                <a:ea typeface="华文行楷" pitchFamily="2" charset="-122"/>
              </a:rPr>
              <a:t>A</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C</a:t>
            </a:r>
            <a:r>
              <a:rPr kumimoji="1" lang="zh-CN" altLang="en-US" sz="3200">
                <a:latin typeface="Arial" charset="0"/>
                <a:ea typeface="华文行楷" pitchFamily="2" charset="-122"/>
              </a:rPr>
              <a:t>三个塑料小球，</a:t>
            </a:r>
            <a:r>
              <a:rPr kumimoji="1" lang="en-US" altLang="zh-CN" sz="3200">
                <a:latin typeface="Arial" charset="0"/>
                <a:ea typeface="华文行楷" pitchFamily="2" charset="-122"/>
              </a:rPr>
              <a:t>A</a:t>
            </a:r>
            <a:r>
              <a:rPr kumimoji="1" lang="zh-CN" altLang="en-US" sz="3200">
                <a:latin typeface="Arial" charset="0"/>
                <a:ea typeface="华文行楷" pitchFamily="2" charset="-122"/>
              </a:rPr>
              <a:t>和</a:t>
            </a:r>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和</a:t>
            </a:r>
            <a:r>
              <a:rPr kumimoji="1" lang="en-US" altLang="zh-CN" sz="3200">
                <a:latin typeface="Arial" charset="0"/>
                <a:ea typeface="华文行楷" pitchFamily="2" charset="-122"/>
              </a:rPr>
              <a:t>C</a:t>
            </a:r>
            <a:r>
              <a:rPr kumimoji="1" lang="zh-CN" altLang="en-US" sz="3200">
                <a:latin typeface="Arial" charset="0"/>
                <a:ea typeface="华文行楷" pitchFamily="2" charset="-122"/>
              </a:rPr>
              <a:t>，</a:t>
            </a:r>
            <a:r>
              <a:rPr kumimoji="1" lang="en-US" altLang="zh-CN" sz="3200">
                <a:latin typeface="Arial" charset="0"/>
                <a:ea typeface="华文行楷" pitchFamily="2" charset="-122"/>
              </a:rPr>
              <a:t>C</a:t>
            </a:r>
            <a:r>
              <a:rPr kumimoji="1" lang="zh-CN" altLang="en-US" sz="3200">
                <a:latin typeface="Arial" charset="0"/>
                <a:ea typeface="华文行楷" pitchFamily="2" charset="-122"/>
              </a:rPr>
              <a:t>和</a:t>
            </a:r>
            <a:r>
              <a:rPr kumimoji="1" lang="en-US" altLang="zh-CN" sz="3200">
                <a:latin typeface="Arial" charset="0"/>
                <a:ea typeface="华文行楷" pitchFamily="2" charset="-122"/>
              </a:rPr>
              <a:t>A</a:t>
            </a:r>
            <a:r>
              <a:rPr kumimoji="1" lang="zh-CN" altLang="en-US" sz="3200">
                <a:latin typeface="Arial" charset="0"/>
                <a:ea typeface="华文行楷" pitchFamily="2" charset="-122"/>
              </a:rPr>
              <a:t>间都是相互吸引的，如果</a:t>
            </a:r>
            <a:r>
              <a:rPr kumimoji="1" lang="en-US" altLang="zh-CN" sz="3200">
                <a:latin typeface="Arial" charset="0"/>
                <a:ea typeface="华文行楷" pitchFamily="2" charset="-122"/>
              </a:rPr>
              <a:t>A</a:t>
            </a:r>
            <a:r>
              <a:rPr kumimoji="1" lang="zh-CN" altLang="en-US" sz="3200">
                <a:latin typeface="Arial" charset="0"/>
                <a:ea typeface="华文行楷" pitchFamily="2" charset="-122"/>
              </a:rPr>
              <a:t>带正电，则 ：</a:t>
            </a:r>
          </a:p>
          <a:p>
            <a:pPr eaLnBrk="1" hangingPunct="1"/>
            <a:r>
              <a:rPr kumimoji="1" lang="en-US" altLang="zh-CN" sz="3200">
                <a:latin typeface="Arial" charset="0"/>
                <a:ea typeface="华文行楷" pitchFamily="2" charset="-122"/>
              </a:rPr>
              <a:t>A</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C</a:t>
            </a:r>
            <a:r>
              <a:rPr kumimoji="1" lang="zh-CN" altLang="en-US" sz="3200">
                <a:latin typeface="Arial" charset="0"/>
                <a:ea typeface="华文行楷" pitchFamily="2" charset="-122"/>
              </a:rPr>
              <a:t>球均带负电</a:t>
            </a:r>
          </a:p>
          <a:p>
            <a:pPr eaLnBrk="1" hangingPunct="1"/>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球带负电，</a:t>
            </a:r>
            <a:r>
              <a:rPr kumimoji="1" lang="en-US" altLang="zh-CN" sz="3200">
                <a:latin typeface="Arial" charset="0"/>
                <a:ea typeface="华文行楷" pitchFamily="2" charset="-122"/>
              </a:rPr>
              <a:t>C</a:t>
            </a:r>
            <a:r>
              <a:rPr kumimoji="1" lang="zh-CN" altLang="en-US" sz="3200">
                <a:latin typeface="Arial" charset="0"/>
                <a:ea typeface="华文行楷" pitchFamily="2" charset="-122"/>
              </a:rPr>
              <a:t>球带正电</a:t>
            </a:r>
          </a:p>
          <a:p>
            <a:pPr eaLnBrk="1" hangingPunct="1"/>
            <a:r>
              <a:rPr kumimoji="1" lang="en-US" altLang="zh-CN" sz="3200">
                <a:latin typeface="Arial" charset="0"/>
                <a:ea typeface="华文行楷" pitchFamily="2" charset="-122"/>
              </a:rPr>
              <a:t>C</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C</a:t>
            </a:r>
            <a:r>
              <a:rPr kumimoji="1" lang="zh-CN" altLang="en-US" sz="3200">
                <a:latin typeface="Arial" charset="0"/>
                <a:ea typeface="华文行楷" pitchFamily="2" charset="-122"/>
              </a:rPr>
              <a:t>球中必有一个带负电，而另一个不带 </a:t>
            </a:r>
          </a:p>
          <a:p>
            <a:pPr eaLnBrk="1" hangingPunct="1"/>
            <a:r>
              <a:rPr kumimoji="1" lang="zh-CN" altLang="en-US" sz="3200">
                <a:latin typeface="Arial" charset="0"/>
                <a:ea typeface="华文行楷" pitchFamily="2" charset="-122"/>
              </a:rPr>
              <a:t>      电</a:t>
            </a:r>
          </a:p>
          <a:p>
            <a:pPr eaLnBrk="1" hangingPunct="1"/>
            <a:r>
              <a:rPr kumimoji="1" lang="en-US" altLang="zh-CN" sz="3200">
                <a:latin typeface="Arial" charset="0"/>
                <a:ea typeface="华文行楷" pitchFamily="2" charset="-122"/>
              </a:rPr>
              <a:t>D</a:t>
            </a:r>
            <a:r>
              <a:rPr kumimoji="1" lang="zh-CN" altLang="en-US" sz="3200">
                <a:latin typeface="Arial" charset="0"/>
                <a:ea typeface="华文行楷" pitchFamily="2" charset="-122"/>
              </a:rPr>
              <a:t>．</a:t>
            </a:r>
            <a:r>
              <a:rPr kumimoji="1" lang="en-US" altLang="zh-CN" sz="3200">
                <a:latin typeface="Arial" charset="0"/>
                <a:ea typeface="华文行楷" pitchFamily="2" charset="-122"/>
              </a:rPr>
              <a:t>B</a:t>
            </a:r>
            <a:r>
              <a:rPr kumimoji="1" lang="zh-CN" altLang="en-US" sz="3200">
                <a:latin typeface="Arial" charset="0"/>
                <a:ea typeface="华文行楷" pitchFamily="2" charset="-122"/>
              </a:rPr>
              <a:t>、</a:t>
            </a:r>
            <a:r>
              <a:rPr kumimoji="1" lang="en-US" altLang="zh-CN" sz="3200">
                <a:latin typeface="Arial" charset="0"/>
                <a:ea typeface="华文行楷" pitchFamily="2" charset="-122"/>
              </a:rPr>
              <a:t>C</a:t>
            </a:r>
            <a:r>
              <a:rPr kumimoji="1" lang="zh-CN" altLang="en-US" sz="3200">
                <a:latin typeface="Arial" charset="0"/>
                <a:ea typeface="华文行楷" pitchFamily="2" charset="-122"/>
              </a:rPr>
              <a:t>球都不带电</a:t>
            </a:r>
            <a:endParaRPr lang="zh-CN" altLang="en-US" sz="3200">
              <a:latin typeface="Arial" charset="0"/>
              <a:ea typeface="华文行楷" pitchFamily="2" charset="-122"/>
            </a:endParaRPr>
          </a:p>
        </p:txBody>
      </p:sp>
      <p:sp>
        <p:nvSpPr>
          <p:cNvPr id="59402" name="Text Box 10"/>
          <p:cNvSpPr txBox="1">
            <a:spLocks noChangeArrowheads="1"/>
          </p:cNvSpPr>
          <p:nvPr/>
        </p:nvSpPr>
        <p:spPr bwMode="auto">
          <a:xfrm>
            <a:off x="611188" y="4941888"/>
            <a:ext cx="2089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C00000"/>
                </a:solidFill>
                <a:latin typeface="Arial" charset="0"/>
                <a:ea typeface="华文行楷" pitchFamily="2" charset="-122"/>
              </a:rPr>
              <a:t>答案：</a:t>
            </a:r>
            <a:r>
              <a:rPr lang="en-US" altLang="zh-CN" sz="3200">
                <a:solidFill>
                  <a:srgbClr val="C00000"/>
                </a:solidFill>
                <a:latin typeface="Arial" charset="0"/>
                <a:ea typeface="华文行楷" pitchFamily="2" charset="-122"/>
              </a:rPr>
              <a: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9402">
                                            <p:txEl>
                                              <p:pRg st="0" end="0"/>
                                            </p:txEl>
                                          </p:spTgt>
                                        </p:tgtEl>
                                        <p:attrNameLst>
                                          <p:attrName>style.visibility</p:attrName>
                                        </p:attrNameLst>
                                      </p:cBhvr>
                                      <p:to>
                                        <p:strVal val="visible"/>
                                      </p:to>
                                    </p:set>
                                    <p:animEffect transition="in" filter="fade">
                                      <p:cBhvr>
                                        <p:cTn id="7" dur="1000"/>
                                        <p:tgtEl>
                                          <p:spTgt spid="59402">
                                            <p:txEl>
                                              <p:pRg st="0" end="0"/>
                                            </p:txEl>
                                          </p:spTgt>
                                        </p:tgtEl>
                                      </p:cBhvr>
                                    </p:animEffect>
                                    <p:anim calcmode="lin" valueType="num">
                                      <p:cBhvr>
                                        <p:cTn id="8" dur="1000" fill="hold"/>
                                        <p:tgtEl>
                                          <p:spTgt spid="5940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940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sz="4800" smtClean="0">
                <a:solidFill>
                  <a:srgbClr val="FF0066"/>
                </a:solidFill>
                <a:effectLst>
                  <a:outerShdw blurRad="38100" dist="38100" dir="2700000" algn="tl">
                    <a:srgbClr val="C0C0C0"/>
                  </a:outerShdw>
                </a:effectLst>
                <a:ea typeface="华文新魏" pitchFamily="2" charset="-122"/>
              </a:rPr>
              <a:t>课堂训练</a:t>
            </a:r>
          </a:p>
        </p:txBody>
      </p:sp>
      <p:sp>
        <p:nvSpPr>
          <p:cNvPr id="99331" name="Rectangle 3"/>
          <p:cNvSpPr>
            <a:spLocks noGrp="1" noChangeArrowheads="1"/>
          </p:cNvSpPr>
          <p:nvPr>
            <p:ph type="body" idx="1"/>
          </p:nvPr>
        </p:nvSpPr>
        <p:spPr>
          <a:xfrm>
            <a:off x="468313" y="1412875"/>
            <a:ext cx="8229600" cy="4525963"/>
          </a:xfrm>
        </p:spPr>
        <p:txBody>
          <a:bodyPr/>
          <a:lstStyle/>
          <a:p>
            <a:pPr eaLnBrk="1" hangingPunct="1">
              <a:buFont typeface="Wingdings" pitchFamily="2" charset="2"/>
              <a:buNone/>
              <a:defRPr/>
            </a:pP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1</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、如图所示，导体棒</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AB</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靠近带正电的导体</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Q</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放置．用手接触</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端，移去手指再移去</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Q</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AB</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带何种电荷 </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__________ </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．若手的接触点改在</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端，情况又如何</a:t>
            </a:r>
            <a:r>
              <a:rPr lang="en-US" altLang="zh-CN" b="1" smtClean="0">
                <a:solidFill>
                  <a:schemeClr val="bg2"/>
                </a:solidFill>
                <a:effectLst>
                  <a:outerShdw blurRad="38100" dist="38100" dir="2700000" algn="tl">
                    <a:srgbClr val="C0C0C0"/>
                  </a:outerShdw>
                </a:effectLst>
                <a:latin typeface="华文新魏" pitchFamily="2" charset="-122"/>
                <a:ea typeface="华文新魏" pitchFamily="2" charset="-122"/>
              </a:rPr>
              <a:t>___________ </a:t>
            </a:r>
            <a:r>
              <a:rPr lang="zh-CN" altLang="en-US" b="1" smtClean="0">
                <a:solidFill>
                  <a:schemeClr val="bg2"/>
                </a:solidFill>
                <a:effectLst>
                  <a:outerShdw blurRad="38100" dist="38100" dir="2700000" algn="tl">
                    <a:srgbClr val="C0C0C0"/>
                  </a:outerShdw>
                </a:effectLst>
                <a:latin typeface="华文新魏" pitchFamily="2" charset="-122"/>
                <a:ea typeface="华文新魏" pitchFamily="2" charset="-122"/>
              </a:rPr>
              <a:t>。</a:t>
            </a:r>
          </a:p>
        </p:txBody>
      </p:sp>
      <p:pic>
        <p:nvPicPr>
          <p:cNvPr id="26628" name="Picture 4" descr="http://211.153.184.21:8080/Resource/gz/GZWL/NEW2/DGJC/DCX/DCH/zhang164.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24075" y="3860800"/>
            <a:ext cx="273526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Text Box 5"/>
          <p:cNvSpPr txBox="1">
            <a:spLocks noChangeArrowheads="1"/>
          </p:cNvSpPr>
          <p:nvPr/>
        </p:nvSpPr>
        <p:spPr bwMode="auto">
          <a:xfrm>
            <a:off x="3779838" y="2405063"/>
            <a:ext cx="1944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66"/>
                </a:solidFill>
                <a:latin typeface="Arial" charset="0"/>
                <a:ea typeface="华文新魏" pitchFamily="2" charset="-122"/>
              </a:rPr>
              <a:t>负电荷</a:t>
            </a:r>
          </a:p>
        </p:txBody>
      </p:sp>
      <p:sp>
        <p:nvSpPr>
          <p:cNvPr id="99334" name="Text Box 6"/>
          <p:cNvSpPr txBox="1">
            <a:spLocks noChangeArrowheads="1"/>
          </p:cNvSpPr>
          <p:nvPr/>
        </p:nvSpPr>
        <p:spPr bwMode="auto">
          <a:xfrm>
            <a:off x="5507038" y="2924175"/>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66"/>
                </a:solidFill>
                <a:latin typeface="Arial" charset="0"/>
                <a:ea typeface="华文新魏" pitchFamily="2" charset="-122"/>
              </a:rPr>
              <a:t>负电荷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blinds(horizontal)">
                                      <p:cBhvr>
                                        <p:cTn id="7" dur="500"/>
                                        <p:tgtEl>
                                          <p:spTgt spid="99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4"/>
                                        </p:tgtEl>
                                        <p:attrNameLst>
                                          <p:attrName>style.visibility</p:attrName>
                                        </p:attrNameLst>
                                      </p:cBhvr>
                                      <p:to>
                                        <p:strVal val="visible"/>
                                      </p:to>
                                    </p:set>
                                    <p:animEffect transition="in" filter="blinds(horizontal)">
                                      <p:cBhvr>
                                        <p:cTn id="12"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468313" y="1412875"/>
            <a:ext cx="8496300" cy="4525963"/>
          </a:xfrm>
        </p:spPr>
        <p:txBody>
          <a:bodyPr/>
          <a:lstStyle/>
          <a:p>
            <a:pPr eaLnBrk="1" hangingPunct="1">
              <a:buFont typeface="Wingdings" pitchFamily="2" charset="2"/>
              <a:buNone/>
              <a:defRPr/>
            </a:pP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2</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、绝缘细线上端固定，下端悬挂一轻质小球</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的表面镀有铝膜．在</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的近旁有一绝缘金属球</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，开始时</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i="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都不带电，如图所示．现使</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带电，则             （</a:t>
            </a:r>
            <a:r>
              <a:rPr lang="zh-CN" altLang="en-US" b="1" dirty="0" smtClean="0">
                <a:solidFill>
                  <a:schemeClr val="bg2"/>
                </a:solidFill>
                <a:effectLst>
                  <a:outerShdw blurRad="38100" dist="38100" dir="2700000" algn="tl">
                    <a:srgbClr val="C0C0C0"/>
                  </a:outerShdw>
                </a:effectLst>
                <a:latin typeface="Arial"/>
                <a:ea typeface="华文新魏" pitchFamily="2" charset="-122"/>
              </a:rPr>
              <a:t> </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   ）</a:t>
            </a:r>
          </a:p>
          <a:p>
            <a:pPr eaLnBrk="1" hangingPunct="1">
              <a:buFont typeface="Wingdings" pitchFamily="2" charset="2"/>
              <a:buNone/>
              <a:defRPr/>
            </a:pPr>
            <a:r>
              <a:rPr lang="zh-CN" altLang="en-US" b="1" dirty="0" smtClean="0">
                <a:solidFill>
                  <a:schemeClr val="bg2"/>
                </a:solidFill>
                <a:effectLst>
                  <a:outerShdw blurRad="38100" dist="38100" dir="2700000" algn="tl">
                    <a:srgbClr val="C0C0C0"/>
                  </a:outerShdw>
                </a:effectLst>
                <a:latin typeface="Arial"/>
                <a:ea typeface="华文新魏" pitchFamily="2" charset="-122"/>
              </a:rPr>
              <a:t>  </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  </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i="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之间不发生相互作用</a:t>
            </a:r>
          </a:p>
          <a:p>
            <a:pPr eaLnBrk="1" hangingPunct="1">
              <a:buFont typeface="Wingdings" pitchFamily="2" charset="2"/>
              <a:buNone/>
              <a:defRPr/>
            </a:pPr>
            <a:r>
              <a:rPr lang="zh-CN" altLang="en-US" b="1" dirty="0" smtClean="0">
                <a:solidFill>
                  <a:schemeClr val="bg2"/>
                </a:solidFill>
                <a:effectLst>
                  <a:outerShdw blurRad="38100" dist="38100" dir="2700000" algn="tl">
                    <a:srgbClr val="C0C0C0"/>
                  </a:outerShdw>
                </a:effectLst>
                <a:latin typeface="Arial"/>
                <a:ea typeface="华文新魏" pitchFamily="2" charset="-122"/>
              </a:rPr>
              <a:t>   </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 </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将吸引</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，吸住后不放开</a:t>
            </a:r>
          </a:p>
          <a:p>
            <a:pPr eaLnBrk="1" hangingPunct="1">
              <a:buFont typeface="Wingdings" pitchFamily="2" charset="2"/>
              <a:buNone/>
              <a:defRPr/>
            </a:pPr>
            <a:r>
              <a:rPr lang="zh-CN" altLang="en-US" b="1" dirty="0" smtClean="0">
                <a:solidFill>
                  <a:schemeClr val="bg2"/>
                </a:solidFill>
                <a:effectLst>
                  <a:outerShdw blurRad="38100" dist="38100" dir="2700000" algn="tl">
                    <a:srgbClr val="C0C0C0"/>
                  </a:outerShdw>
                </a:effectLst>
                <a:latin typeface="Arial"/>
                <a:ea typeface="华文新魏" pitchFamily="2" charset="-122"/>
              </a:rPr>
              <a:t>   </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 </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C</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立即把</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排斥开</a:t>
            </a:r>
          </a:p>
          <a:p>
            <a:pPr eaLnBrk="1" hangingPunct="1">
              <a:buFont typeface="Wingdings" pitchFamily="2" charset="2"/>
              <a:buNone/>
              <a:defRPr/>
            </a:pPr>
            <a:r>
              <a:rPr lang="zh-CN" altLang="en-US" b="1" dirty="0" smtClean="0">
                <a:solidFill>
                  <a:schemeClr val="bg2"/>
                </a:solidFill>
                <a:effectLst>
                  <a:outerShdw blurRad="38100" dist="38100" dir="2700000" algn="tl">
                    <a:srgbClr val="C0C0C0"/>
                  </a:outerShdw>
                </a:effectLst>
                <a:latin typeface="Arial"/>
                <a:ea typeface="华文新魏" pitchFamily="2" charset="-122"/>
              </a:rPr>
              <a:t>   </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 </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D</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b</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先吸引</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，接触后又把</a:t>
            </a:r>
            <a:r>
              <a:rPr lang="en-US" altLang="zh-CN" b="1" dirty="0" smtClean="0">
                <a:solidFill>
                  <a:schemeClr val="bg2"/>
                </a:solidFill>
                <a:effectLst>
                  <a:outerShdw blurRad="38100" dist="38100" dir="2700000" algn="tl">
                    <a:srgbClr val="C0C0C0"/>
                  </a:outerShdw>
                </a:effectLst>
                <a:latin typeface="华文新魏" pitchFamily="2" charset="-122"/>
                <a:ea typeface="华文新魏" pitchFamily="2" charset="-122"/>
              </a:rPr>
              <a:t>a</a:t>
            </a:r>
            <a:r>
              <a:rPr lang="zh-CN" altLang="en-US" b="1" dirty="0" smtClean="0">
                <a:solidFill>
                  <a:schemeClr val="bg2"/>
                </a:solidFill>
                <a:effectLst>
                  <a:outerShdw blurRad="38100" dist="38100" dir="2700000" algn="tl">
                    <a:srgbClr val="C0C0C0"/>
                  </a:outerShdw>
                </a:effectLst>
                <a:latin typeface="华文新魏" pitchFamily="2" charset="-122"/>
                <a:ea typeface="华文新魏" pitchFamily="2" charset="-122"/>
              </a:rPr>
              <a:t>排斥开</a:t>
            </a:r>
          </a:p>
        </p:txBody>
      </p:sp>
      <p:pic>
        <p:nvPicPr>
          <p:cNvPr id="27651" name="Picture 4" descr="http://resource.ahedu.cn/statics/jspx/gzpd/xkjx/g2wl/g2wl01/d1j/dxlt/image002.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051675" y="3284538"/>
            <a:ext cx="17684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2" name="Text Box 6"/>
          <p:cNvSpPr txBox="1">
            <a:spLocks noChangeArrowheads="1"/>
          </p:cNvSpPr>
          <p:nvPr/>
        </p:nvSpPr>
        <p:spPr bwMode="auto">
          <a:xfrm>
            <a:off x="4859338" y="2798763"/>
            <a:ext cx="720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a:solidFill>
                  <a:srgbClr val="FF0066"/>
                </a:solidFill>
              </a:rPr>
              <a: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ppt_x"/>
                                          </p:val>
                                        </p:tav>
                                        <p:tav tm="100000">
                                          <p:val>
                                            <p:strVal val="#ppt_x"/>
                                          </p:val>
                                        </p:tav>
                                      </p:tavLst>
                                    </p:anim>
                                    <p:anim calcmode="lin" valueType="num">
                                      <p:cBhvr additive="base">
                                        <p:cTn id="8" dur="500" fill="hold"/>
                                        <p:tgtEl>
                                          <p:spTgt spid="101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95288" y="546100"/>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FF0000"/>
                </a:solidFill>
                <a:latin typeface="Arial" charset="0"/>
                <a:ea typeface="华文琥珀" pitchFamily="2" charset="-122"/>
              </a:rPr>
              <a:t>一、电荷</a:t>
            </a:r>
          </a:p>
        </p:txBody>
      </p:sp>
      <p:sp>
        <p:nvSpPr>
          <p:cNvPr id="72708" name="Text Box 4"/>
          <p:cNvSpPr txBox="1">
            <a:spLocks noChangeArrowheads="1"/>
          </p:cNvSpPr>
          <p:nvPr/>
        </p:nvSpPr>
        <p:spPr bwMode="auto">
          <a:xfrm>
            <a:off x="252413" y="836613"/>
            <a:ext cx="8640762"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9600" b="1">
                <a:solidFill>
                  <a:srgbClr val="FF00FF"/>
                </a:solidFill>
                <a:latin typeface="Arial" charset="0"/>
                <a:ea typeface="华文新魏" pitchFamily="2" charset="-122"/>
              </a:rPr>
              <a:t>？</a:t>
            </a:r>
            <a:r>
              <a:rPr lang="zh-CN" altLang="en-US" sz="3200" b="1">
                <a:solidFill>
                  <a:srgbClr val="FF00FF"/>
                </a:solidFill>
                <a:latin typeface="Arial" charset="0"/>
                <a:ea typeface="黑体" pitchFamily="2" charset="-122"/>
              </a:rPr>
              <a:t>自然界中有几种电荷？它们间的相互作用如何？</a:t>
            </a:r>
          </a:p>
        </p:txBody>
      </p:sp>
      <p:sp>
        <p:nvSpPr>
          <p:cNvPr id="72712" name="Rectangle 8"/>
          <p:cNvSpPr>
            <a:spLocks noRot="1" noChangeArrowheads="1"/>
          </p:cNvSpPr>
          <p:nvPr/>
        </p:nvSpPr>
        <p:spPr bwMode="auto">
          <a:xfrm>
            <a:off x="755650" y="3284538"/>
            <a:ext cx="698341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itchFamily="2" charset="2"/>
              <a:buChar char="n"/>
              <a:defRPr sz="2800">
                <a:solidFill>
                  <a:schemeClr val="tx1"/>
                </a:solidFill>
                <a:effectLst>
                  <a:outerShdw blurRad="38100" dist="38100" dir="2700000" algn="tl">
                    <a:srgbClr val="000000"/>
                  </a:outerShdw>
                </a:effectLst>
                <a:latin typeface="Tahoma" pitchFamily="34" charset="0"/>
                <a:ea typeface="宋体" pitchFamily="2" charset="-122"/>
              </a:defRPr>
            </a:lvl1pPr>
            <a:lvl2pPr marL="742950" indent="-285750">
              <a:spcBef>
                <a:spcPct val="20000"/>
              </a:spcBef>
              <a:buClr>
                <a:schemeClr val="folHlink"/>
              </a:buClr>
              <a:buSzPct val="65000"/>
              <a:buFont typeface="Wingdings" pitchFamily="2" charset="2"/>
              <a:buChar char="n"/>
              <a:defRPr sz="2400">
                <a:solidFill>
                  <a:schemeClr val="tx1"/>
                </a:solidFill>
                <a:effectLst>
                  <a:outerShdw blurRad="38100" dist="38100" dir="2700000" algn="tl">
                    <a:srgbClr val="000000"/>
                  </a:outerShdw>
                </a:effectLst>
                <a:latin typeface="Tahoma" pitchFamily="34" charset="0"/>
                <a:ea typeface="宋体" pitchFamily="2" charset="-122"/>
              </a:defRPr>
            </a:lvl2pPr>
            <a:lvl3pPr marL="1143000" indent="-228600">
              <a:spcBef>
                <a:spcPct val="20000"/>
              </a:spcBef>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Tahoma" pitchFamily="34" charset="0"/>
                <a:ea typeface="宋体" pitchFamily="2" charset="-122"/>
              </a:defRPr>
            </a:lvl3pPr>
            <a:lvl4pPr marL="1600200" indent="-228600">
              <a:spcBef>
                <a:spcPct val="20000"/>
              </a:spcBef>
              <a:buClr>
                <a:schemeClr val="fo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4pPr>
            <a:lvl5pPr marL="2057400" indent="-228600">
              <a:spcBef>
                <a:spcPct val="20000"/>
              </a:spcBef>
              <a:buClr>
                <a:schemeClr va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5pPr>
            <a:lvl6pPr marL="2514600" indent="-228600" fontAlgn="base">
              <a:spcBef>
                <a:spcPct val="20000"/>
              </a:spcBef>
              <a:spcAft>
                <a:spcPct val="0"/>
              </a:spcAft>
              <a:buClr>
                <a:schemeClr va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6pPr>
            <a:lvl7pPr marL="2971800" indent="-228600" fontAlgn="base">
              <a:spcBef>
                <a:spcPct val="20000"/>
              </a:spcBef>
              <a:spcAft>
                <a:spcPct val="0"/>
              </a:spcAft>
              <a:buClr>
                <a:schemeClr va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7pPr>
            <a:lvl8pPr marL="3429000" indent="-228600" fontAlgn="base">
              <a:spcBef>
                <a:spcPct val="20000"/>
              </a:spcBef>
              <a:spcAft>
                <a:spcPct val="0"/>
              </a:spcAft>
              <a:buClr>
                <a:schemeClr va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8pPr>
            <a:lvl9pPr marL="3886200" indent="-228600" fontAlgn="base">
              <a:spcBef>
                <a:spcPct val="20000"/>
              </a:spcBef>
              <a:spcAft>
                <a:spcPct val="0"/>
              </a:spcAft>
              <a:buClr>
                <a:schemeClr val="hlink"/>
              </a:buClr>
              <a:buSzPct val="65000"/>
              <a:buFont typeface="Wingdings" pitchFamily="2" charset="2"/>
              <a:buChar char="n"/>
              <a:defRPr>
                <a:solidFill>
                  <a:schemeClr val="tx1"/>
                </a:solidFill>
                <a:effectLst>
                  <a:outerShdw blurRad="38100" dist="38100" dir="2700000" algn="tl">
                    <a:srgbClr val="000000"/>
                  </a:outerShdw>
                </a:effectLst>
                <a:latin typeface="Tahoma" pitchFamily="34" charset="0"/>
                <a:ea typeface="宋体" pitchFamily="2" charset="-122"/>
              </a:defRPr>
            </a:lvl9pPr>
          </a:lstStyle>
          <a:p>
            <a:pPr>
              <a:lnSpc>
                <a:spcPct val="80000"/>
              </a:lnSpc>
              <a:buFont typeface="Wingdings" pitchFamily="2" charset="2"/>
              <a:buNone/>
              <a:defRPr/>
            </a:pPr>
            <a:r>
              <a:rPr lang="en-US" altLang="zh-CN" sz="3200" b="1" smtClean="0">
                <a:solidFill>
                  <a:srgbClr val="FFFF00"/>
                </a:solidFill>
              </a:rPr>
              <a:t>1.</a:t>
            </a:r>
            <a:r>
              <a:rPr lang="zh-CN" altLang="en-US" sz="3200" b="1" smtClean="0">
                <a:solidFill>
                  <a:srgbClr val="FFFF00"/>
                </a:solidFill>
              </a:rPr>
              <a:t>两种电荷</a:t>
            </a:r>
          </a:p>
          <a:p>
            <a:pPr>
              <a:lnSpc>
                <a:spcPct val="80000"/>
              </a:lnSpc>
              <a:buFont typeface="Wingdings" pitchFamily="2" charset="2"/>
              <a:buNone/>
              <a:defRPr/>
            </a:pPr>
            <a:r>
              <a:rPr lang="zh-CN" altLang="en-US" sz="3200" b="1" smtClean="0">
                <a:solidFill>
                  <a:srgbClr val="FFFF00"/>
                </a:solidFill>
              </a:rPr>
              <a:t>        用毛皮摩擦过的橡胶棒带</a:t>
            </a:r>
            <a:r>
              <a:rPr lang="zh-CN" altLang="en-US" sz="3200" b="1" smtClean="0">
                <a:solidFill>
                  <a:schemeClr val="accent1"/>
                </a:solidFill>
              </a:rPr>
              <a:t>负</a:t>
            </a:r>
            <a:r>
              <a:rPr lang="zh-CN" altLang="en-US" sz="3200" b="1" smtClean="0">
                <a:solidFill>
                  <a:srgbClr val="FFFF00"/>
                </a:solidFill>
              </a:rPr>
              <a:t>电</a:t>
            </a:r>
            <a:r>
              <a:rPr lang="en-US" altLang="zh-CN" sz="3200" b="1" smtClean="0">
                <a:solidFill>
                  <a:srgbClr val="FFFF00"/>
                </a:solidFill>
              </a:rPr>
              <a:t>;</a:t>
            </a:r>
          </a:p>
          <a:p>
            <a:pPr>
              <a:lnSpc>
                <a:spcPct val="80000"/>
              </a:lnSpc>
              <a:buFont typeface="Wingdings" pitchFamily="2" charset="2"/>
              <a:buNone/>
              <a:defRPr/>
            </a:pPr>
            <a:r>
              <a:rPr lang="en-US" altLang="zh-CN" sz="3200" b="1" smtClean="0">
                <a:solidFill>
                  <a:srgbClr val="FFFF00"/>
                </a:solidFill>
              </a:rPr>
              <a:t>        </a:t>
            </a:r>
            <a:r>
              <a:rPr lang="zh-CN" altLang="en-US" sz="3200" b="1" smtClean="0">
                <a:solidFill>
                  <a:srgbClr val="FFFF00"/>
                </a:solidFill>
              </a:rPr>
              <a:t>用丝绸摩擦过的玻璃棒带</a:t>
            </a:r>
            <a:r>
              <a:rPr lang="zh-CN" altLang="en-US" sz="3200" b="1" smtClean="0">
                <a:solidFill>
                  <a:schemeClr val="accent1"/>
                </a:solidFill>
              </a:rPr>
              <a:t>正</a:t>
            </a:r>
            <a:r>
              <a:rPr lang="zh-CN" altLang="en-US" sz="3200" b="1" smtClean="0">
                <a:solidFill>
                  <a:srgbClr val="FFFF00"/>
                </a:solidFill>
              </a:rPr>
              <a:t>电</a:t>
            </a:r>
            <a:r>
              <a:rPr lang="en-US" altLang="zh-CN" sz="3200" b="1" smtClean="0">
                <a:solidFill>
                  <a:srgbClr val="FFFF00"/>
                </a:solidFill>
              </a:rPr>
              <a:t>.</a:t>
            </a:r>
          </a:p>
          <a:p>
            <a:pPr>
              <a:lnSpc>
                <a:spcPct val="80000"/>
              </a:lnSpc>
              <a:buFont typeface="Wingdings" pitchFamily="2" charset="2"/>
              <a:buNone/>
              <a:defRPr/>
            </a:pPr>
            <a:endParaRPr lang="en-US" altLang="zh-CN" sz="3200" b="1" smtClean="0">
              <a:solidFill>
                <a:srgbClr val="FFFF00"/>
              </a:solidFill>
            </a:endParaRPr>
          </a:p>
          <a:p>
            <a:pPr>
              <a:lnSpc>
                <a:spcPct val="80000"/>
              </a:lnSpc>
              <a:buFont typeface="Wingdings" pitchFamily="2" charset="2"/>
              <a:buNone/>
              <a:defRPr/>
            </a:pPr>
            <a:r>
              <a:rPr lang="en-US" altLang="zh-CN" sz="3200" b="1" smtClean="0">
                <a:solidFill>
                  <a:srgbClr val="FFFF00"/>
                </a:solidFill>
              </a:rPr>
              <a:t>2 .</a:t>
            </a:r>
            <a:r>
              <a:rPr lang="zh-CN" altLang="en-US" sz="3200" b="1" smtClean="0">
                <a:solidFill>
                  <a:srgbClr val="FFFF00"/>
                </a:solidFill>
              </a:rPr>
              <a:t>两种电荷间的相互作用</a:t>
            </a:r>
          </a:p>
          <a:p>
            <a:pPr>
              <a:lnSpc>
                <a:spcPct val="80000"/>
              </a:lnSpc>
              <a:buFont typeface="Wingdings" pitchFamily="2" charset="2"/>
              <a:buNone/>
              <a:defRPr/>
            </a:pPr>
            <a:r>
              <a:rPr lang="zh-CN" altLang="en-US" sz="3200" b="1" smtClean="0">
                <a:solidFill>
                  <a:srgbClr val="FFFF00"/>
                </a:solidFill>
              </a:rPr>
              <a:t>        </a:t>
            </a:r>
            <a:r>
              <a:rPr lang="zh-CN" altLang="en-US" sz="3200" b="1" smtClean="0">
                <a:solidFill>
                  <a:schemeClr val="accent1"/>
                </a:solidFill>
              </a:rPr>
              <a:t>同</a:t>
            </a:r>
            <a:r>
              <a:rPr lang="zh-CN" altLang="en-US" sz="3200" b="1" smtClean="0">
                <a:solidFill>
                  <a:srgbClr val="FFFF00"/>
                </a:solidFill>
              </a:rPr>
              <a:t>种电荷相互排</a:t>
            </a:r>
            <a:r>
              <a:rPr lang="zh-CN" altLang="en-US" sz="3200" b="1" smtClean="0">
                <a:solidFill>
                  <a:schemeClr val="accent1"/>
                </a:solidFill>
              </a:rPr>
              <a:t>斥</a:t>
            </a:r>
            <a:r>
              <a:rPr lang="zh-CN" altLang="en-US" sz="3200" b="1" smtClean="0">
                <a:solidFill>
                  <a:srgbClr val="FFFF00"/>
                </a:solidFill>
              </a:rPr>
              <a:t>；</a:t>
            </a:r>
          </a:p>
          <a:p>
            <a:pPr>
              <a:lnSpc>
                <a:spcPct val="80000"/>
              </a:lnSpc>
              <a:buFont typeface="Wingdings" pitchFamily="2" charset="2"/>
              <a:buNone/>
              <a:defRPr/>
            </a:pPr>
            <a:r>
              <a:rPr lang="zh-CN" altLang="en-US" sz="3200" b="1" smtClean="0">
                <a:solidFill>
                  <a:srgbClr val="FFFF00"/>
                </a:solidFill>
              </a:rPr>
              <a:t>        </a:t>
            </a:r>
            <a:r>
              <a:rPr lang="zh-CN" altLang="en-US" sz="3200" b="1" smtClean="0">
                <a:solidFill>
                  <a:schemeClr val="accent1"/>
                </a:solidFill>
              </a:rPr>
              <a:t>异</a:t>
            </a:r>
            <a:r>
              <a:rPr lang="zh-CN" altLang="en-US" sz="3200" b="1" smtClean="0">
                <a:solidFill>
                  <a:srgbClr val="FFFF00"/>
                </a:solidFill>
              </a:rPr>
              <a:t>种电荷相互</a:t>
            </a:r>
            <a:r>
              <a:rPr lang="zh-CN" altLang="en-US" sz="3200" b="1" smtClean="0">
                <a:solidFill>
                  <a:schemeClr val="accent1"/>
                </a:solidFill>
              </a:rPr>
              <a:t>吸</a:t>
            </a:r>
            <a:r>
              <a:rPr lang="zh-CN" altLang="en-US" sz="3200" b="1" smtClean="0">
                <a:solidFill>
                  <a:srgbClr val="FFFF00"/>
                </a:solidFill>
              </a:rPr>
              <a:t>引。</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blinds(horizontal)">
                                      <p:cBhvr>
                                        <p:cTn id="7" dur="500"/>
                                        <p:tgtEl>
                                          <p:spTgt spid="72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72712">
                                            <p:txEl>
                                              <p:pRg st="0" end="0"/>
                                            </p:txEl>
                                          </p:spTgt>
                                        </p:tgtEl>
                                        <p:attrNameLst>
                                          <p:attrName>style.visibility</p:attrName>
                                        </p:attrNameLst>
                                      </p:cBhvr>
                                      <p:to>
                                        <p:strVal val="visible"/>
                                      </p:to>
                                    </p:set>
                                    <p:animEffect transition="in" filter="strips(downLeft)">
                                      <p:cBhvr>
                                        <p:cTn id="12" dur="500"/>
                                        <p:tgtEl>
                                          <p:spTgt spid="727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2712">
                                            <p:txEl>
                                              <p:pRg st="1" end="1"/>
                                            </p:txEl>
                                          </p:spTgt>
                                        </p:tgtEl>
                                        <p:attrNameLst>
                                          <p:attrName>style.visibility</p:attrName>
                                        </p:attrNameLst>
                                      </p:cBhvr>
                                      <p:to>
                                        <p:strVal val="visible"/>
                                      </p:to>
                                    </p:set>
                                    <p:animEffect transition="in" filter="checkerboard(across)">
                                      <p:cBhvr>
                                        <p:cTn id="17" dur="500"/>
                                        <p:tgtEl>
                                          <p:spTgt spid="72712">
                                            <p:txEl>
                                              <p:pRg st="1" end="1"/>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72712">
                                            <p:txEl>
                                              <p:pRg st="2" end="2"/>
                                            </p:txEl>
                                          </p:spTgt>
                                        </p:tgtEl>
                                        <p:attrNameLst>
                                          <p:attrName>style.visibility</p:attrName>
                                        </p:attrNameLst>
                                      </p:cBhvr>
                                      <p:to>
                                        <p:strVal val="visible"/>
                                      </p:to>
                                    </p:set>
                                    <p:animEffect transition="in" filter="checkerboard(across)">
                                      <p:cBhvr>
                                        <p:cTn id="20" dur="500"/>
                                        <p:tgtEl>
                                          <p:spTgt spid="7271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2712">
                                            <p:txEl>
                                              <p:pRg st="4" end="4"/>
                                            </p:txEl>
                                          </p:spTgt>
                                        </p:tgtEl>
                                        <p:attrNameLst>
                                          <p:attrName>style.visibility</p:attrName>
                                        </p:attrNameLst>
                                      </p:cBhvr>
                                      <p:to>
                                        <p:strVal val="visible"/>
                                      </p:to>
                                    </p:set>
                                    <p:animEffect transition="in" filter="blinds(horizontal)">
                                      <p:cBhvr>
                                        <p:cTn id="25" dur="500"/>
                                        <p:tgtEl>
                                          <p:spTgt spid="7271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2712">
                                            <p:txEl>
                                              <p:pRg st="5" end="5"/>
                                            </p:txEl>
                                          </p:spTgt>
                                        </p:tgtEl>
                                        <p:attrNameLst>
                                          <p:attrName>style.visibility</p:attrName>
                                        </p:attrNameLst>
                                      </p:cBhvr>
                                      <p:to>
                                        <p:strVal val="visible"/>
                                      </p:to>
                                    </p:set>
                                    <p:animEffect transition="in" filter="blinds(horizontal)">
                                      <p:cBhvr>
                                        <p:cTn id="30" dur="500"/>
                                        <p:tgtEl>
                                          <p:spTgt spid="7271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2712">
                                            <p:txEl>
                                              <p:pRg st="6" end="6"/>
                                            </p:txEl>
                                          </p:spTgt>
                                        </p:tgtEl>
                                        <p:attrNameLst>
                                          <p:attrName>style.visibility</p:attrName>
                                        </p:attrNameLst>
                                      </p:cBhvr>
                                      <p:to>
                                        <p:strVal val="visible"/>
                                      </p:to>
                                    </p:set>
                                    <p:animEffect transition="in" filter="blinds(horizontal)">
                                      <p:cBhvr>
                                        <p:cTn id="33" dur="500"/>
                                        <p:tgtEl>
                                          <p:spTgt spid="727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95288" y="546100"/>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a:solidFill>
                  <a:srgbClr val="FF0000"/>
                </a:solidFill>
                <a:latin typeface="Arial" charset="0"/>
                <a:ea typeface="华文琥珀" pitchFamily="2" charset="-122"/>
              </a:rPr>
              <a:t>一、电荷</a:t>
            </a:r>
          </a:p>
        </p:txBody>
      </p:sp>
      <p:sp>
        <p:nvSpPr>
          <p:cNvPr id="73732" name="Text Box 4"/>
          <p:cNvSpPr txBox="1">
            <a:spLocks noChangeArrowheads="1"/>
          </p:cNvSpPr>
          <p:nvPr/>
        </p:nvSpPr>
        <p:spPr bwMode="auto">
          <a:xfrm>
            <a:off x="252413" y="836613"/>
            <a:ext cx="8640762"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9600" b="1">
                <a:solidFill>
                  <a:srgbClr val="FF00FF"/>
                </a:solidFill>
                <a:latin typeface="Arial" charset="0"/>
                <a:ea typeface="华文新魏" pitchFamily="2" charset="-122"/>
              </a:rPr>
              <a:t>？</a:t>
            </a:r>
            <a:r>
              <a:rPr lang="zh-CN" altLang="en-US" sz="3200" b="1">
                <a:solidFill>
                  <a:srgbClr val="FF00FF"/>
                </a:solidFill>
                <a:latin typeface="Times New Roman" pitchFamily="18" charset="0"/>
              </a:rPr>
              <a:t>一般情况下物体不带电，不带电的物体内部是否存在电荷？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23850" y="206375"/>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000" b="1">
                <a:solidFill>
                  <a:srgbClr val="FF0066"/>
                </a:solidFill>
                <a:effectLst>
                  <a:outerShdw blurRad="38100" dist="38100" dir="2700000" algn="tl">
                    <a:srgbClr val="000000"/>
                  </a:outerShdw>
                </a:effectLst>
                <a:latin typeface="Arial" charset="0"/>
                <a:ea typeface="华文新魏" pitchFamily="2" charset="-122"/>
              </a:rPr>
              <a:t>原子的构成</a:t>
            </a:r>
            <a:endParaRPr lang="zh-CN" altLang="en-US" sz="4000" b="1">
              <a:effectLst>
                <a:outerShdw blurRad="38100" dist="38100" dir="2700000" algn="tl">
                  <a:srgbClr val="000000"/>
                </a:outerShdw>
              </a:effectLst>
              <a:latin typeface="Arial" charset="0"/>
              <a:ea typeface="华文新魏" pitchFamily="2" charset="-122"/>
            </a:endParaRPr>
          </a:p>
        </p:txBody>
      </p:sp>
      <p:sp>
        <p:nvSpPr>
          <p:cNvPr id="71683" name="Text Box 3"/>
          <p:cNvSpPr txBox="1">
            <a:spLocks noChangeArrowheads="1"/>
          </p:cNvSpPr>
          <p:nvPr/>
        </p:nvSpPr>
        <p:spPr bwMode="auto">
          <a:xfrm>
            <a:off x="6659563" y="1557338"/>
            <a:ext cx="24844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b="1">
                <a:latin typeface="Arial" charset="0"/>
                <a:ea typeface="华文新魏" pitchFamily="2" charset="-122"/>
              </a:rPr>
              <a:t>    </a:t>
            </a:r>
            <a:r>
              <a:rPr lang="zh-CN" altLang="en-US" sz="4000" b="1">
                <a:latin typeface="Arial" charset="0"/>
                <a:ea typeface="华文新魏" pitchFamily="2" charset="-122"/>
              </a:rPr>
              <a:t>原子（中性）</a:t>
            </a:r>
          </a:p>
        </p:txBody>
      </p:sp>
      <p:sp>
        <p:nvSpPr>
          <p:cNvPr id="71684" name="Text Box 4"/>
          <p:cNvSpPr txBox="1">
            <a:spLocks noChangeArrowheads="1"/>
          </p:cNvSpPr>
          <p:nvPr/>
        </p:nvSpPr>
        <p:spPr bwMode="auto">
          <a:xfrm>
            <a:off x="4716463" y="1125538"/>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原子核</a:t>
            </a:r>
          </a:p>
        </p:txBody>
      </p:sp>
      <p:sp>
        <p:nvSpPr>
          <p:cNvPr id="71685" name="Text Box 5"/>
          <p:cNvSpPr txBox="1">
            <a:spLocks noChangeArrowheads="1"/>
          </p:cNvSpPr>
          <p:nvPr/>
        </p:nvSpPr>
        <p:spPr bwMode="auto">
          <a:xfrm>
            <a:off x="4284663" y="2133600"/>
            <a:ext cx="2305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核外电子</a:t>
            </a:r>
          </a:p>
        </p:txBody>
      </p:sp>
      <p:sp>
        <p:nvSpPr>
          <p:cNvPr id="71686" name="Text Box 6"/>
          <p:cNvSpPr txBox="1">
            <a:spLocks noChangeArrowheads="1"/>
          </p:cNvSpPr>
          <p:nvPr/>
        </p:nvSpPr>
        <p:spPr bwMode="auto">
          <a:xfrm>
            <a:off x="900113" y="1052513"/>
            <a:ext cx="1296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质子</a:t>
            </a:r>
          </a:p>
        </p:txBody>
      </p:sp>
      <p:sp>
        <p:nvSpPr>
          <p:cNvPr id="71687" name="Text Box 7"/>
          <p:cNvSpPr txBox="1">
            <a:spLocks noChangeArrowheads="1"/>
          </p:cNvSpPr>
          <p:nvPr/>
        </p:nvSpPr>
        <p:spPr bwMode="auto">
          <a:xfrm>
            <a:off x="827088" y="1989138"/>
            <a:ext cx="1296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中子</a:t>
            </a:r>
          </a:p>
        </p:txBody>
      </p:sp>
      <p:sp>
        <p:nvSpPr>
          <p:cNvPr id="71688" name="Line 8"/>
          <p:cNvSpPr>
            <a:spLocks noChangeShapeType="1"/>
          </p:cNvSpPr>
          <p:nvPr/>
        </p:nvSpPr>
        <p:spPr bwMode="auto">
          <a:xfrm>
            <a:off x="3708400" y="1268413"/>
            <a:ext cx="935038" cy="215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9" name="Line 9"/>
          <p:cNvSpPr>
            <a:spLocks noChangeShapeType="1"/>
          </p:cNvSpPr>
          <p:nvPr/>
        </p:nvSpPr>
        <p:spPr bwMode="auto">
          <a:xfrm flipV="1">
            <a:off x="3851275" y="1700213"/>
            <a:ext cx="792163"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0" name="Line 10"/>
          <p:cNvSpPr>
            <a:spLocks noChangeShapeType="1"/>
          </p:cNvSpPr>
          <p:nvPr/>
        </p:nvSpPr>
        <p:spPr bwMode="auto">
          <a:xfrm>
            <a:off x="6443663" y="1484313"/>
            <a:ext cx="865187" cy="4333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1" name="Line 11"/>
          <p:cNvSpPr>
            <a:spLocks noChangeShapeType="1"/>
          </p:cNvSpPr>
          <p:nvPr/>
        </p:nvSpPr>
        <p:spPr bwMode="auto">
          <a:xfrm flipV="1">
            <a:off x="6443663" y="2060575"/>
            <a:ext cx="720725" cy="50323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 name="Text Box 12"/>
          <p:cNvSpPr txBox="1">
            <a:spLocks noChangeArrowheads="1"/>
          </p:cNvSpPr>
          <p:nvPr/>
        </p:nvSpPr>
        <p:spPr bwMode="auto">
          <a:xfrm>
            <a:off x="1619250" y="1052513"/>
            <a:ext cx="2305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rPr>
              <a:t>（</a:t>
            </a:r>
            <a:r>
              <a:rPr lang="zh-CN" altLang="en-US" sz="4000" b="1">
                <a:latin typeface="Arial" charset="0"/>
                <a:ea typeface="华文新魏" pitchFamily="2" charset="-122"/>
              </a:rPr>
              <a:t>正电</a:t>
            </a:r>
            <a:r>
              <a:rPr lang="zh-CN" altLang="en-US" sz="4000" b="1">
                <a:latin typeface="Arial" charset="0"/>
              </a:rPr>
              <a:t>）</a:t>
            </a:r>
          </a:p>
        </p:txBody>
      </p:sp>
      <p:sp>
        <p:nvSpPr>
          <p:cNvPr id="71693" name="Text Box 13"/>
          <p:cNvSpPr txBox="1">
            <a:spLocks noChangeArrowheads="1"/>
          </p:cNvSpPr>
          <p:nvPr/>
        </p:nvSpPr>
        <p:spPr bwMode="auto">
          <a:xfrm>
            <a:off x="1619250" y="1989138"/>
            <a:ext cx="3024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（不带电</a:t>
            </a:r>
            <a:r>
              <a:rPr lang="zh-CN" altLang="en-US" sz="4000" b="1">
                <a:latin typeface="Arial" charset="0"/>
              </a:rPr>
              <a:t>）</a:t>
            </a:r>
          </a:p>
        </p:txBody>
      </p:sp>
      <p:sp>
        <p:nvSpPr>
          <p:cNvPr id="71694" name="Text Box 14"/>
          <p:cNvSpPr txBox="1">
            <a:spLocks noChangeArrowheads="1"/>
          </p:cNvSpPr>
          <p:nvPr/>
        </p:nvSpPr>
        <p:spPr bwMode="auto">
          <a:xfrm>
            <a:off x="395288" y="2924175"/>
            <a:ext cx="5905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000" b="1">
                <a:solidFill>
                  <a:srgbClr val="FF0066"/>
                </a:solidFill>
                <a:effectLst>
                  <a:outerShdw blurRad="38100" dist="38100" dir="2700000" algn="tl">
                    <a:srgbClr val="000000"/>
                  </a:outerShdw>
                </a:effectLst>
                <a:latin typeface="Arial" charset="0"/>
                <a:ea typeface="华文新魏" pitchFamily="2" charset="-122"/>
              </a:rPr>
              <a:t>原子核为什么稳定？</a:t>
            </a:r>
          </a:p>
        </p:txBody>
      </p:sp>
      <p:sp>
        <p:nvSpPr>
          <p:cNvPr id="71695" name="Text Box 15"/>
          <p:cNvSpPr txBox="1">
            <a:spLocks noChangeArrowheads="1"/>
          </p:cNvSpPr>
          <p:nvPr/>
        </p:nvSpPr>
        <p:spPr bwMode="auto">
          <a:xfrm>
            <a:off x="900113" y="3646488"/>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latin typeface="Arial" charset="0"/>
                <a:ea typeface="华文新魏" pitchFamily="2" charset="-122"/>
              </a:rPr>
              <a:t>质子和中子之间有强相互作用</a:t>
            </a:r>
          </a:p>
        </p:txBody>
      </p:sp>
      <p:sp>
        <p:nvSpPr>
          <p:cNvPr id="71696" name="Line 16"/>
          <p:cNvSpPr>
            <a:spLocks noChangeShapeType="1"/>
          </p:cNvSpPr>
          <p:nvPr/>
        </p:nvSpPr>
        <p:spPr bwMode="auto">
          <a:xfrm>
            <a:off x="7092950" y="4292600"/>
            <a:ext cx="50323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7" name="Text Box 17"/>
          <p:cNvSpPr txBox="1">
            <a:spLocks noChangeArrowheads="1"/>
          </p:cNvSpPr>
          <p:nvPr/>
        </p:nvSpPr>
        <p:spPr bwMode="auto">
          <a:xfrm>
            <a:off x="7667625" y="3573463"/>
            <a:ext cx="1223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4000" b="1">
                <a:latin typeface="Arial" charset="0"/>
                <a:ea typeface="华文新魏" pitchFamily="2" charset="-122"/>
              </a:rPr>
              <a:t>核力</a:t>
            </a:r>
          </a:p>
        </p:txBody>
      </p:sp>
      <p:sp>
        <p:nvSpPr>
          <p:cNvPr id="71698" name="Text Box 18"/>
          <p:cNvSpPr txBox="1">
            <a:spLocks noChangeArrowheads="1"/>
          </p:cNvSpPr>
          <p:nvPr/>
        </p:nvSpPr>
        <p:spPr bwMode="auto">
          <a:xfrm>
            <a:off x="468313" y="4437063"/>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600" b="1">
                <a:solidFill>
                  <a:srgbClr val="FF0066"/>
                </a:solidFill>
                <a:effectLst>
                  <a:outerShdw blurRad="38100" dist="38100" dir="2700000" algn="tl">
                    <a:srgbClr val="000000"/>
                  </a:outerShdw>
                </a:effectLst>
                <a:latin typeface="Arial" charset="0"/>
                <a:ea typeface="华文新魏" pitchFamily="2" charset="-122"/>
              </a:rPr>
              <a:t>核外电子</a:t>
            </a:r>
          </a:p>
        </p:txBody>
      </p:sp>
      <p:sp>
        <p:nvSpPr>
          <p:cNvPr id="71699" name="Text Box 19"/>
          <p:cNvSpPr txBox="1">
            <a:spLocks noChangeArrowheads="1"/>
          </p:cNvSpPr>
          <p:nvPr/>
        </p:nvSpPr>
        <p:spPr bwMode="auto">
          <a:xfrm>
            <a:off x="468313" y="5157788"/>
            <a:ext cx="84248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600" b="1">
                <a:solidFill>
                  <a:schemeClr val="bg1"/>
                </a:solidFill>
                <a:latin typeface="Arial" charset="0"/>
              </a:rPr>
              <a:t>     </a:t>
            </a:r>
            <a:r>
              <a:rPr lang="zh-CN" altLang="en-US" sz="3600" b="1">
                <a:latin typeface="Arial" charset="0"/>
                <a:ea typeface="华文新魏" pitchFamily="2" charset="-122"/>
              </a:rPr>
              <a:t>离原子核较远的电子容易受到外界的作用而脱离原子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9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1693"/>
                                        </p:tgtEl>
                                        <p:attrNameLst>
                                          <p:attrName>style.visibility</p:attrName>
                                        </p:attrNameLst>
                                      </p:cBhvr>
                                      <p:to>
                                        <p:strVal val="visible"/>
                                      </p:to>
                                    </p:set>
                                    <p:animEffect transition="in" filter="box(in)">
                                      <p:cBhvr>
                                        <p:cTn id="13" dur="500"/>
                                        <p:tgtEl>
                                          <p:spTgt spid="7169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1687"/>
                                        </p:tgtEl>
                                        <p:attrNameLst>
                                          <p:attrName>style.visibility</p:attrName>
                                        </p:attrNameLst>
                                      </p:cBhvr>
                                      <p:to>
                                        <p:strVal val="visible"/>
                                      </p:to>
                                    </p:set>
                                    <p:animEffect transition="in" filter="box(in)">
                                      <p:cBhvr>
                                        <p:cTn id="16" dur="500"/>
                                        <p:tgtEl>
                                          <p:spTgt spid="716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688"/>
                                        </p:tgtEl>
                                        <p:attrNameLst>
                                          <p:attrName>style.visibility</p:attrName>
                                        </p:attrNameLst>
                                      </p:cBhvr>
                                      <p:to>
                                        <p:strVal val="visible"/>
                                      </p:to>
                                    </p:set>
                                    <p:animEffect transition="in" filter="blinds(horizontal)">
                                      <p:cBhvr>
                                        <p:cTn id="21" dur="500"/>
                                        <p:tgtEl>
                                          <p:spTgt spid="7168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689"/>
                                        </p:tgtEl>
                                        <p:attrNameLst>
                                          <p:attrName>style.visibility</p:attrName>
                                        </p:attrNameLst>
                                      </p:cBhvr>
                                      <p:to>
                                        <p:strVal val="visible"/>
                                      </p:to>
                                    </p:set>
                                    <p:animEffect transition="in" filter="blinds(horizontal)">
                                      <p:cBhvr>
                                        <p:cTn id="24" dur="500"/>
                                        <p:tgtEl>
                                          <p:spTgt spid="7168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684"/>
                                        </p:tgtEl>
                                        <p:attrNameLst>
                                          <p:attrName>style.visibility</p:attrName>
                                        </p:attrNameLst>
                                      </p:cBhvr>
                                      <p:to>
                                        <p:strVal val="visible"/>
                                      </p:to>
                                    </p:set>
                                    <p:animEffect transition="in" filter="blinds(horizontal)">
                                      <p:cBhvr>
                                        <p:cTn id="27" dur="500"/>
                                        <p:tgtEl>
                                          <p:spTgt spid="71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685"/>
                                        </p:tgtEl>
                                        <p:attrNameLst>
                                          <p:attrName>style.visibility</p:attrName>
                                        </p:attrNameLst>
                                      </p:cBhvr>
                                      <p:to>
                                        <p:strVal val="visible"/>
                                      </p:to>
                                    </p:set>
                                    <p:animEffect transition="in" filter="blinds(horizontal)">
                                      <p:cBhvr>
                                        <p:cTn id="32" dur="500"/>
                                        <p:tgtEl>
                                          <p:spTgt spid="716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691"/>
                                        </p:tgtEl>
                                        <p:attrNameLst>
                                          <p:attrName>style.visibility</p:attrName>
                                        </p:attrNameLst>
                                      </p:cBhvr>
                                      <p:to>
                                        <p:strVal val="visible"/>
                                      </p:to>
                                    </p:set>
                                    <p:animEffect transition="in" filter="blinds(horizontal)">
                                      <p:cBhvr>
                                        <p:cTn id="37" dur="500"/>
                                        <p:tgtEl>
                                          <p:spTgt spid="7169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1690"/>
                                        </p:tgtEl>
                                        <p:attrNameLst>
                                          <p:attrName>style.visibility</p:attrName>
                                        </p:attrNameLst>
                                      </p:cBhvr>
                                      <p:to>
                                        <p:strVal val="visible"/>
                                      </p:to>
                                    </p:set>
                                    <p:animEffect transition="in" filter="blinds(horizontal)">
                                      <p:cBhvr>
                                        <p:cTn id="40" dur="500"/>
                                        <p:tgtEl>
                                          <p:spTgt spid="7169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43" dur="500"/>
                                        <p:tgtEl>
                                          <p:spTgt spid="7168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694"/>
                                        </p:tgtEl>
                                        <p:attrNameLst>
                                          <p:attrName>style.visibility</p:attrName>
                                        </p:attrNameLst>
                                      </p:cBhvr>
                                      <p:to>
                                        <p:strVal val="visible"/>
                                      </p:to>
                                    </p:set>
                                    <p:animEffect transition="in" filter="wipe(left)">
                                      <p:cBhvr>
                                        <p:cTn id="48" dur="500"/>
                                        <p:tgtEl>
                                          <p:spTgt spid="7169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71695"/>
                                        </p:tgtEl>
                                        <p:attrNameLst>
                                          <p:attrName>style.visibility</p:attrName>
                                        </p:attrNameLst>
                                      </p:cBhvr>
                                      <p:to>
                                        <p:strVal val="visible"/>
                                      </p:to>
                                    </p:set>
                                    <p:animEffect transition="in" filter="checkerboard(across)">
                                      <p:cBhvr>
                                        <p:cTn id="53" dur="500"/>
                                        <p:tgtEl>
                                          <p:spTgt spid="7169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1696"/>
                                        </p:tgtEl>
                                        <p:attrNameLst>
                                          <p:attrName>style.visibility</p:attrName>
                                        </p:attrNameLst>
                                      </p:cBhvr>
                                      <p:to>
                                        <p:strVal val="visible"/>
                                      </p:to>
                                    </p:set>
                                    <p:animEffect transition="in" filter="blinds(horizontal)">
                                      <p:cBhvr>
                                        <p:cTn id="58" dur="500"/>
                                        <p:tgtEl>
                                          <p:spTgt spid="7169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1697"/>
                                        </p:tgtEl>
                                        <p:attrNameLst>
                                          <p:attrName>style.visibility</p:attrName>
                                        </p:attrNameLst>
                                      </p:cBhvr>
                                      <p:to>
                                        <p:strVal val="visible"/>
                                      </p:to>
                                    </p:set>
                                    <p:animEffect transition="in" filter="blinds(horizontal)">
                                      <p:cBhvr>
                                        <p:cTn id="61" dur="500"/>
                                        <p:tgtEl>
                                          <p:spTgt spid="7169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169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1699"/>
                                        </p:tgtEl>
                                        <p:attrNameLst>
                                          <p:attrName>style.visibility</p:attrName>
                                        </p:attrNameLst>
                                      </p:cBhvr>
                                      <p:to>
                                        <p:strVal val="visible"/>
                                      </p:to>
                                    </p:set>
                                    <p:animEffect transition="in" filter="wipe(left)">
                                      <p:cBhvr>
                                        <p:cTn id="70" dur="500"/>
                                        <p:tgtEl>
                                          <p:spTgt spid="7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allAtOnce"/>
      <p:bldP spid="71684" grpId="0"/>
      <p:bldP spid="71685" grpId="0"/>
      <p:bldP spid="71686" grpId="0"/>
      <p:bldP spid="71687" grpId="0"/>
      <p:bldP spid="71688" grpId="0" animBg="1"/>
      <p:bldP spid="71689" grpId="0" animBg="1"/>
      <p:bldP spid="71690" grpId="0" animBg="1"/>
      <p:bldP spid="71691" grpId="0" animBg="1"/>
      <p:bldP spid="71692" grpId="0"/>
      <p:bldP spid="71693" grpId="0"/>
      <p:bldP spid="71694" grpId="0"/>
      <p:bldP spid="71695" grpId="0"/>
      <p:bldP spid="71696" grpId="0" animBg="1"/>
      <p:bldP spid="71697" grpId="0"/>
      <p:bldP spid="71698" grpId="0"/>
      <p:bldP spid="716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0" y="188913"/>
            <a:ext cx="3924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u="sng">
                <a:solidFill>
                  <a:srgbClr val="00FFFF"/>
                </a:solidFill>
                <a:latin typeface="Arial" charset="0"/>
                <a:ea typeface="华文行楷" pitchFamily="2" charset="-122"/>
              </a:rPr>
              <a:t>使物体带电的方法：</a:t>
            </a:r>
          </a:p>
        </p:txBody>
      </p:sp>
      <p:sp>
        <p:nvSpPr>
          <p:cNvPr id="74758" name="Text Box 6"/>
          <p:cNvSpPr txBox="1">
            <a:spLocks noChangeArrowheads="1"/>
          </p:cNvSpPr>
          <p:nvPr/>
        </p:nvSpPr>
        <p:spPr bwMode="auto">
          <a:xfrm>
            <a:off x="1042988" y="981075"/>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200">
                <a:solidFill>
                  <a:srgbClr val="FF00FF"/>
                </a:solidFill>
                <a:latin typeface="Arial" charset="0"/>
                <a:ea typeface="华文行楷" pitchFamily="2" charset="-122"/>
              </a:rPr>
              <a:t>1</a:t>
            </a:r>
            <a:r>
              <a:rPr lang="zh-CN" altLang="en-US" sz="3200">
                <a:solidFill>
                  <a:srgbClr val="FF00FF"/>
                </a:solidFill>
                <a:latin typeface="Arial" charset="0"/>
                <a:ea typeface="华文行楷" pitchFamily="2" charset="-122"/>
              </a:rPr>
              <a:t>、摩擦起电</a:t>
            </a:r>
          </a:p>
        </p:txBody>
      </p:sp>
      <p:pic>
        <p:nvPicPr>
          <p:cNvPr id="74766" name="雷2.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839200"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7" name="Picture 15" descr="磨擦起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513" y="0"/>
            <a:ext cx="457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8" name="Text Box 16"/>
          <p:cNvSpPr txBox="1">
            <a:spLocks noChangeArrowheads="1"/>
          </p:cNvSpPr>
          <p:nvPr/>
        </p:nvSpPr>
        <p:spPr bwMode="auto">
          <a:xfrm>
            <a:off x="323850" y="3789363"/>
            <a:ext cx="4103688"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800" b="1">
                <a:latin typeface="Arial" charset="0"/>
                <a:ea typeface="黑体" pitchFamily="2" charset="-122"/>
              </a:rPr>
              <a:t>实质：</a:t>
            </a:r>
          </a:p>
          <a:p>
            <a:pPr eaLnBrk="1" hangingPunct="1">
              <a:spcBef>
                <a:spcPct val="50000"/>
              </a:spcBef>
            </a:pPr>
            <a:r>
              <a:rPr lang="zh-CN" altLang="en-US" sz="2800" b="1">
                <a:latin typeface="Arial" charset="0"/>
                <a:ea typeface="黑体" pitchFamily="2" charset="-122"/>
              </a:rPr>
              <a:t>电子从一个物体</a:t>
            </a:r>
            <a:r>
              <a:rPr lang="zh-CN" altLang="en-US" sz="2800" b="1">
                <a:solidFill>
                  <a:srgbClr val="FF0066"/>
                </a:solidFill>
                <a:latin typeface="Arial" charset="0"/>
                <a:ea typeface="黑体" pitchFamily="2" charset="-122"/>
              </a:rPr>
              <a:t>转移</a:t>
            </a:r>
            <a:r>
              <a:rPr lang="zh-CN" altLang="en-US" sz="2800" b="1">
                <a:latin typeface="Arial" charset="0"/>
                <a:ea typeface="黑体" pitchFamily="2" charset="-122"/>
              </a:rPr>
              <a:t>到另一个物体上，得到电子带负电，失去电子带正电。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3082" fill="hold"/>
                                        <p:tgtEl>
                                          <p:spTgt spid="74766"/>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74757">
                                            <p:txEl>
                                              <p:pRg st="0" end="0"/>
                                            </p:txEl>
                                          </p:spTgt>
                                        </p:tgtEl>
                                        <p:attrNameLst>
                                          <p:attrName>style.visibility</p:attrName>
                                        </p:attrNameLst>
                                      </p:cBhvr>
                                      <p:to>
                                        <p:strVal val="visible"/>
                                      </p:to>
                                    </p:set>
                                    <p:anim calcmode="discrete" valueType="clr">
                                      <p:cBhvr override="childStyle">
                                        <p:cTn id="11" dur="80"/>
                                        <p:tgtEl>
                                          <p:spTgt spid="7475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74757">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74757">
                                            <p:txEl>
                                              <p:pRg st="0" end="0"/>
                                            </p:txEl>
                                          </p:spTgt>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4767"/>
                                        </p:tgtEl>
                                        <p:attrNameLst>
                                          <p:attrName>style.visibility</p:attrName>
                                        </p:attrNameLst>
                                      </p:cBhvr>
                                      <p:to>
                                        <p:strVal val="visible"/>
                                      </p:to>
                                    </p:set>
                                    <p:anim calcmode="lin" valueType="num">
                                      <p:cBhvr>
                                        <p:cTn id="18" dur="2000" fill="hold"/>
                                        <p:tgtEl>
                                          <p:spTgt spid="74767"/>
                                        </p:tgtEl>
                                        <p:attrNameLst>
                                          <p:attrName>ppt_w</p:attrName>
                                        </p:attrNameLst>
                                      </p:cBhvr>
                                      <p:tavLst>
                                        <p:tav tm="0">
                                          <p:val>
                                            <p:fltVal val="0"/>
                                          </p:val>
                                        </p:tav>
                                        <p:tav tm="100000">
                                          <p:val>
                                            <p:strVal val="#ppt_w"/>
                                          </p:val>
                                        </p:tav>
                                      </p:tavLst>
                                    </p:anim>
                                    <p:anim calcmode="lin" valueType="num">
                                      <p:cBhvr>
                                        <p:cTn id="19" dur="2000" fill="hold"/>
                                        <p:tgtEl>
                                          <p:spTgt spid="74767"/>
                                        </p:tgtEl>
                                        <p:attrNameLst>
                                          <p:attrName>ppt_h</p:attrName>
                                        </p:attrNameLst>
                                      </p:cBhvr>
                                      <p:tavLst>
                                        <p:tav tm="0">
                                          <p:val>
                                            <p:fltVal val="0"/>
                                          </p:val>
                                        </p:tav>
                                        <p:tav tm="100000">
                                          <p:val>
                                            <p:strVal val="#ppt_h"/>
                                          </p:val>
                                        </p:tav>
                                      </p:tavLst>
                                    </p:anim>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4758"/>
                                        </p:tgtEl>
                                        <p:attrNameLst>
                                          <p:attrName>style.visibility</p:attrName>
                                        </p:attrNameLst>
                                      </p:cBhvr>
                                      <p:to>
                                        <p:strVal val="visible"/>
                                      </p:to>
                                    </p:set>
                                    <p:animEffect transition="in" filter="wipe(left)">
                                      <p:cBhvr>
                                        <p:cTn id="23" dur="1000"/>
                                        <p:tgtEl>
                                          <p:spTgt spid="747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28" dur="500"/>
                                        <p:tgtEl>
                                          <p:spTgt spid="7476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4768">
                                            <p:txEl>
                                              <p:pRg st="1" end="1"/>
                                            </p:txEl>
                                          </p:spTgt>
                                        </p:tgtEl>
                                        <p:attrNameLst>
                                          <p:attrName>style.visibility</p:attrName>
                                        </p:attrNameLst>
                                      </p:cBhvr>
                                      <p:to>
                                        <p:strVal val="visible"/>
                                      </p:to>
                                    </p:set>
                                    <p:animEffect transition="in" filter="blinds(horizontal)">
                                      <p:cBhvr>
                                        <p:cTn id="33" dur="500"/>
                                        <p:tgtEl>
                                          <p:spTgt spid="74768">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xit" presetSubtype="32" fill="hold" nodeType="clickEffect">
                                  <p:stCondLst>
                                    <p:cond delay="0"/>
                                  </p:stCondLst>
                                  <p:childTnLst>
                                    <p:anim calcmode="lin" valueType="num">
                                      <p:cBhvr>
                                        <p:cTn id="37" dur="2000"/>
                                        <p:tgtEl>
                                          <p:spTgt spid="74767"/>
                                        </p:tgtEl>
                                        <p:attrNameLst>
                                          <p:attrName>ppt_w</p:attrName>
                                        </p:attrNameLst>
                                      </p:cBhvr>
                                      <p:tavLst>
                                        <p:tav tm="0">
                                          <p:val>
                                            <p:strVal val="ppt_w"/>
                                          </p:val>
                                        </p:tav>
                                        <p:tav tm="100000">
                                          <p:val>
                                            <p:fltVal val="0"/>
                                          </p:val>
                                        </p:tav>
                                      </p:tavLst>
                                    </p:anim>
                                    <p:anim calcmode="lin" valueType="num">
                                      <p:cBhvr>
                                        <p:cTn id="38" dur="2000"/>
                                        <p:tgtEl>
                                          <p:spTgt spid="74767"/>
                                        </p:tgtEl>
                                        <p:attrNameLst>
                                          <p:attrName>ppt_h</p:attrName>
                                        </p:attrNameLst>
                                      </p:cBhvr>
                                      <p:tavLst>
                                        <p:tav tm="0">
                                          <p:val>
                                            <p:strVal val="ppt_h"/>
                                          </p:val>
                                        </p:tav>
                                        <p:tav tm="100000">
                                          <p:val>
                                            <p:fltVal val="0"/>
                                          </p:val>
                                        </p:tav>
                                      </p:tavLst>
                                    </p:anim>
                                    <p:set>
                                      <p:cBhvr>
                                        <p:cTn id="39" dur="1" fill="hold">
                                          <p:stCondLst>
                                            <p:cond delay="1999"/>
                                          </p:stCondLst>
                                        </p:cTn>
                                        <p:tgtEl>
                                          <p:spTgt spid="74767"/>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74758"/>
                                        </p:tgtEl>
                                      </p:cBhvr>
                                    </p:animEffect>
                                    <p:anim calcmode="lin" valueType="num">
                                      <p:cBhvr>
                                        <p:cTn id="42" dur="1000"/>
                                        <p:tgtEl>
                                          <p:spTgt spid="74758"/>
                                        </p:tgtEl>
                                        <p:attrNameLst>
                                          <p:attrName>ppt_x</p:attrName>
                                        </p:attrNameLst>
                                      </p:cBhvr>
                                      <p:tavLst>
                                        <p:tav tm="0">
                                          <p:val>
                                            <p:strVal val="ppt_x"/>
                                          </p:val>
                                        </p:tav>
                                        <p:tav tm="100000">
                                          <p:val>
                                            <p:strVal val="ppt_x"/>
                                          </p:val>
                                        </p:tav>
                                      </p:tavLst>
                                    </p:anim>
                                    <p:anim calcmode="lin" valueType="num">
                                      <p:cBhvr>
                                        <p:cTn id="43" dur="1000"/>
                                        <p:tgtEl>
                                          <p:spTgt spid="74758"/>
                                        </p:tgtEl>
                                        <p:attrNameLst>
                                          <p:attrName>ppt_y</p:attrName>
                                        </p:attrNameLst>
                                      </p:cBhvr>
                                      <p:tavLst>
                                        <p:tav tm="0">
                                          <p:val>
                                            <p:strVal val="ppt_y"/>
                                          </p:val>
                                        </p:tav>
                                        <p:tav tm="100000">
                                          <p:val>
                                            <p:strVal val="ppt_y-.1"/>
                                          </p:val>
                                        </p:tav>
                                      </p:tavLst>
                                    </p:anim>
                                    <p:set>
                                      <p:cBhvr>
                                        <p:cTn id="44" dur="1" fill="hold">
                                          <p:stCondLst>
                                            <p:cond delay="999"/>
                                          </p:stCondLst>
                                        </p:cTn>
                                        <p:tgtEl>
                                          <p:spTgt spid="74758"/>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74768">
                                            <p:txEl>
                                              <p:pRg st="0" end="0"/>
                                            </p:txEl>
                                          </p:spTgt>
                                        </p:tgtEl>
                                        <p:attrNameLst>
                                          <p:attrName>ppt_x</p:attrName>
                                        </p:attrNameLst>
                                      </p:cBhvr>
                                      <p:tavLst>
                                        <p:tav tm="0">
                                          <p:val>
                                            <p:strVal val="ppt_x"/>
                                          </p:val>
                                        </p:tav>
                                        <p:tav tm="100000">
                                          <p:val>
                                            <p:strVal val="ppt_x"/>
                                          </p:val>
                                        </p:tav>
                                      </p:tavLst>
                                    </p:anim>
                                    <p:anim calcmode="lin" valueType="num">
                                      <p:cBhvr additive="base">
                                        <p:cTn id="47" dur="500"/>
                                        <p:tgtEl>
                                          <p:spTgt spid="74768">
                                            <p:txEl>
                                              <p:pRg st="0" end="0"/>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74768">
                                            <p:txEl>
                                              <p:pRg st="0" end="0"/>
                                            </p:txEl>
                                          </p:spTgt>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74768">
                                            <p:txEl>
                                              <p:pRg st="1" end="1"/>
                                            </p:txEl>
                                          </p:spTgt>
                                        </p:tgtEl>
                                        <p:attrNameLst>
                                          <p:attrName>ppt_x</p:attrName>
                                        </p:attrNameLst>
                                      </p:cBhvr>
                                      <p:tavLst>
                                        <p:tav tm="0">
                                          <p:val>
                                            <p:strVal val="ppt_x"/>
                                          </p:val>
                                        </p:tav>
                                        <p:tav tm="100000">
                                          <p:val>
                                            <p:strVal val="ppt_x"/>
                                          </p:val>
                                        </p:tav>
                                      </p:tavLst>
                                    </p:anim>
                                    <p:anim calcmode="lin" valueType="num">
                                      <p:cBhvr additive="base">
                                        <p:cTn id="51" dur="500"/>
                                        <p:tgtEl>
                                          <p:spTgt spid="74768">
                                            <p:txEl>
                                              <p:pRg st="1" end="1"/>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74768">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53" fill="hold" display="0">
                  <p:stCondLst>
                    <p:cond delay="indefinite"/>
                  </p:stCondLst>
                  <p:endCondLst>
                    <p:cond evt="onNext" delay="0">
                      <p:tgtEl>
                        <p:sldTgt/>
                      </p:tgtEl>
                    </p:cond>
                    <p:cond evt="onPrev" delay="0">
                      <p:tgtEl>
                        <p:sldTgt/>
                      </p:tgtEl>
                    </p:cond>
                    <p:cond evt="onStopAudio" delay="0">
                      <p:tgtEl>
                        <p:sldTgt/>
                      </p:tgtEl>
                    </p:cond>
                  </p:endCondLst>
                </p:cTn>
                <p:tgtEl>
                  <p:spTgt spid="74766"/>
                </p:tgtEl>
              </p:cMediaNode>
            </p:audio>
          </p:childTnLst>
        </p:cTn>
      </p:par>
    </p:tnLst>
    <p:bldLst>
      <p:bldP spid="74758" grpId="0"/>
      <p:bldP spid="74758" grpId="1"/>
      <p:bldP spid="74768"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0" y="188913"/>
            <a:ext cx="3924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u="sng">
                <a:solidFill>
                  <a:srgbClr val="00FFFF"/>
                </a:solidFill>
                <a:latin typeface="Arial" charset="0"/>
                <a:ea typeface="华文行楷" pitchFamily="2" charset="-122"/>
              </a:rPr>
              <a:t>使物体带电的方法：</a:t>
            </a:r>
          </a:p>
        </p:txBody>
      </p:sp>
      <p:pic>
        <p:nvPicPr>
          <p:cNvPr id="778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91440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7832"/>
                                        </p:tgtEl>
                                        <p:attrNameLst>
                                          <p:attrName>style.visibility</p:attrName>
                                        </p:attrNameLst>
                                      </p:cBhvr>
                                      <p:to>
                                        <p:strVal val="visible"/>
                                      </p:to>
                                    </p:set>
                                    <p:anim calcmode="lin" valueType="num">
                                      <p:cBhvr>
                                        <p:cTn id="7" dur="2000" fill="hold"/>
                                        <p:tgtEl>
                                          <p:spTgt spid="77832"/>
                                        </p:tgtEl>
                                        <p:attrNameLst>
                                          <p:attrName>ppt_w</p:attrName>
                                        </p:attrNameLst>
                                      </p:cBhvr>
                                      <p:tavLst>
                                        <p:tav tm="0">
                                          <p:val>
                                            <p:fltVal val="0"/>
                                          </p:val>
                                        </p:tav>
                                        <p:tav tm="100000">
                                          <p:val>
                                            <p:strVal val="#ppt_w"/>
                                          </p:val>
                                        </p:tav>
                                      </p:tavLst>
                                    </p:anim>
                                    <p:anim calcmode="lin" valueType="num">
                                      <p:cBhvr>
                                        <p:cTn id="8" dur="2000" fill="hold"/>
                                        <p:tgtEl>
                                          <p:spTgt spid="778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0" y="188913"/>
            <a:ext cx="3924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u="sng">
                <a:solidFill>
                  <a:srgbClr val="00FFFF"/>
                </a:solidFill>
                <a:latin typeface="Arial" charset="0"/>
                <a:ea typeface="华文行楷" pitchFamily="2" charset="-122"/>
              </a:rPr>
              <a:t>使物体带电的方法：</a:t>
            </a:r>
          </a:p>
        </p:txBody>
      </p:sp>
      <p:sp>
        <p:nvSpPr>
          <p:cNvPr id="9219" name="Text Box 4"/>
          <p:cNvSpPr txBox="1">
            <a:spLocks noChangeArrowheads="1"/>
          </p:cNvSpPr>
          <p:nvPr/>
        </p:nvSpPr>
        <p:spPr bwMode="auto">
          <a:xfrm>
            <a:off x="684213" y="981075"/>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200">
                <a:solidFill>
                  <a:srgbClr val="FF00FF"/>
                </a:solidFill>
                <a:latin typeface="Arial" charset="0"/>
                <a:ea typeface="华文行楷" pitchFamily="2" charset="-122"/>
              </a:rPr>
              <a:t>2</a:t>
            </a:r>
            <a:r>
              <a:rPr lang="zh-CN" altLang="en-US" sz="3200">
                <a:solidFill>
                  <a:srgbClr val="FF00FF"/>
                </a:solidFill>
                <a:latin typeface="Arial" charset="0"/>
                <a:ea typeface="华文行楷" pitchFamily="2" charset="-122"/>
              </a:rPr>
              <a:t>、感应起电</a:t>
            </a:r>
          </a:p>
        </p:txBody>
      </p:sp>
      <p:sp>
        <p:nvSpPr>
          <p:cNvPr id="81926" name="Text Box 6"/>
          <p:cNvSpPr txBox="1">
            <a:spLocks noChangeArrowheads="1"/>
          </p:cNvSpPr>
          <p:nvPr/>
        </p:nvSpPr>
        <p:spPr bwMode="auto">
          <a:xfrm>
            <a:off x="323850" y="2205038"/>
            <a:ext cx="8626475" cy="12954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effectLst>
                  <a:outerShdw blurRad="38100" dist="38100" dir="2700000" algn="tl">
                    <a:srgbClr val="000000"/>
                  </a:outerShdw>
                </a:effectLst>
                <a:latin typeface="Tahoma" pitchFamily="34" charset="0"/>
                <a:ea typeface="宋体" pitchFamily="2" charset="-122"/>
              </a:defRPr>
            </a:lvl1pPr>
            <a:lvl2pPr algn="ctr">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a:lstStyle>
          <a:p>
            <a:pPr algn="l">
              <a:spcBef>
                <a:spcPct val="50000"/>
              </a:spcBef>
              <a:defRPr/>
            </a:pPr>
            <a:r>
              <a:rPr lang="zh-CN" altLang="en-US" sz="3200" b="1" smtClean="0">
                <a:solidFill>
                  <a:srgbClr val="FF0066"/>
                </a:solidFill>
                <a:latin typeface="黑体" pitchFamily="2" charset="-122"/>
                <a:ea typeface="黑体" pitchFamily="2" charset="-122"/>
              </a:rPr>
              <a:t>静电感应</a:t>
            </a:r>
            <a:r>
              <a:rPr lang="zh-CN" altLang="en-US" sz="3200" b="1" smtClean="0">
                <a:solidFill>
                  <a:schemeClr val="tx1"/>
                </a:solidFill>
                <a:latin typeface="黑体" pitchFamily="2" charset="-122"/>
                <a:ea typeface="黑体" pitchFamily="2" charset="-122"/>
              </a:rPr>
              <a:t>：把电荷移近不带电的导体，可以使导体带电的现象，叫做静电感应。</a:t>
            </a:r>
            <a:br>
              <a:rPr lang="zh-CN" altLang="en-US" sz="3200" b="1" smtClean="0">
                <a:solidFill>
                  <a:schemeClr val="tx1"/>
                </a:solidFill>
                <a:latin typeface="黑体" pitchFamily="2" charset="-122"/>
                <a:ea typeface="黑体" pitchFamily="2" charset="-122"/>
              </a:rPr>
            </a:br>
            <a:endParaRPr lang="zh-CN" altLang="en-US" sz="3200" smtClean="0">
              <a:solidFill>
                <a:schemeClr val="tx1"/>
              </a:solidFill>
              <a:latin typeface="黑体" pitchFamily="2" charset="-122"/>
              <a:ea typeface="黑体" pitchFamily="2" charset="-122"/>
            </a:endParaRPr>
          </a:p>
        </p:txBody>
      </p:sp>
      <p:sp>
        <p:nvSpPr>
          <p:cNvPr id="81927" name="Text Box 7"/>
          <p:cNvSpPr txBox="1">
            <a:spLocks noChangeArrowheads="1"/>
          </p:cNvSpPr>
          <p:nvPr/>
        </p:nvSpPr>
        <p:spPr bwMode="auto">
          <a:xfrm>
            <a:off x="323850" y="4781550"/>
            <a:ext cx="763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b="1">
                <a:latin typeface="Arial" charset="0"/>
                <a:ea typeface="黑体" pitchFamily="2" charset="-122"/>
              </a:rPr>
              <a:t>实质：</a:t>
            </a:r>
          </a:p>
          <a:p>
            <a:pPr eaLnBrk="1" hangingPunct="1">
              <a:spcBef>
                <a:spcPct val="50000"/>
              </a:spcBef>
            </a:pPr>
            <a:r>
              <a:rPr lang="zh-CN" altLang="en-US" sz="3200" b="1">
                <a:latin typeface="Arial" charset="0"/>
                <a:ea typeface="黑体" pitchFamily="2" charset="-122"/>
              </a:rPr>
              <a:t>电荷从物体的一部分</a:t>
            </a:r>
            <a:r>
              <a:rPr lang="zh-CN" altLang="en-US" sz="3200" b="1">
                <a:solidFill>
                  <a:srgbClr val="FF0066"/>
                </a:solidFill>
                <a:latin typeface="Arial" charset="0"/>
                <a:ea typeface="黑体" pitchFamily="2" charset="-122"/>
              </a:rPr>
              <a:t>转移</a:t>
            </a:r>
            <a:r>
              <a:rPr lang="zh-CN" altLang="en-US" sz="3200" b="1">
                <a:latin typeface="Arial" charset="0"/>
                <a:ea typeface="黑体" pitchFamily="2" charset="-122"/>
              </a:rPr>
              <a:t>到另一部分</a:t>
            </a:r>
          </a:p>
        </p:txBody>
      </p:sp>
      <p:sp>
        <p:nvSpPr>
          <p:cNvPr id="81929" name="Text Box 9"/>
          <p:cNvSpPr txBox="1">
            <a:spLocks noChangeArrowheads="1"/>
          </p:cNvSpPr>
          <p:nvPr/>
        </p:nvSpPr>
        <p:spPr bwMode="auto">
          <a:xfrm>
            <a:off x="323850" y="3500438"/>
            <a:ext cx="8626475" cy="12954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effectLst>
                  <a:outerShdw blurRad="38100" dist="38100" dir="2700000" algn="tl">
                    <a:srgbClr val="000000"/>
                  </a:outerShdw>
                </a:effectLst>
                <a:latin typeface="Tahoma" pitchFamily="34" charset="0"/>
                <a:ea typeface="宋体" pitchFamily="2" charset="-122"/>
              </a:defRPr>
            </a:lvl1pPr>
            <a:lvl2pPr algn="ctr">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a:lstStyle>
          <a:p>
            <a:pPr algn="l">
              <a:spcBef>
                <a:spcPct val="50000"/>
              </a:spcBef>
              <a:defRPr/>
            </a:pPr>
            <a:r>
              <a:rPr lang="zh-CN" altLang="en-US" sz="3200" b="1" smtClean="0">
                <a:solidFill>
                  <a:srgbClr val="FF0066"/>
                </a:solidFill>
                <a:latin typeface="黑体" pitchFamily="2" charset="-122"/>
                <a:ea typeface="黑体" pitchFamily="2" charset="-122"/>
              </a:rPr>
              <a:t>感应起电</a:t>
            </a:r>
            <a:r>
              <a:rPr lang="zh-CN" altLang="en-US" sz="3200" b="1" smtClean="0">
                <a:solidFill>
                  <a:schemeClr val="tx1"/>
                </a:solidFill>
                <a:latin typeface="黑体" pitchFamily="2" charset="-122"/>
                <a:ea typeface="黑体" pitchFamily="2" charset="-122"/>
              </a:rPr>
              <a:t>：利用静电感应使金属导体带电的过程，叫做感应起电。</a:t>
            </a:r>
            <a:br>
              <a:rPr lang="zh-CN" altLang="en-US" sz="3200" b="1" smtClean="0">
                <a:solidFill>
                  <a:schemeClr val="tx1"/>
                </a:solidFill>
                <a:latin typeface="黑体" pitchFamily="2" charset="-122"/>
                <a:ea typeface="黑体" pitchFamily="2" charset="-122"/>
              </a:rPr>
            </a:br>
            <a:endParaRPr lang="zh-CN" altLang="en-US" sz="3200" b="1" smtClean="0">
              <a:solidFill>
                <a:schemeClr val="tx1"/>
              </a:solidFill>
              <a:latin typeface="黑体" pitchFamily="2" charset="-122"/>
              <a:ea typeface="黑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9"/>
                                        </p:tgtEl>
                                        <p:attrNameLst>
                                          <p:attrName>style.visibility</p:attrName>
                                        </p:attrNameLst>
                                      </p:cBhvr>
                                      <p:to>
                                        <p:strVal val="visible"/>
                                      </p:to>
                                    </p:set>
                                    <p:animEffect transition="in" filter="blinds(horizontal)">
                                      <p:cBhvr>
                                        <p:cTn id="12" dur="500"/>
                                        <p:tgtEl>
                                          <p:spTgt spid="819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27">
                                            <p:txEl>
                                              <p:pRg st="0" end="0"/>
                                            </p:txEl>
                                          </p:spTgt>
                                        </p:tgtEl>
                                        <p:attrNameLst>
                                          <p:attrName>style.visibility</p:attrName>
                                        </p:attrNameLst>
                                      </p:cBhvr>
                                      <p:to>
                                        <p:strVal val="visible"/>
                                      </p:to>
                                    </p:set>
                                    <p:animEffect transition="in" filter="blinds(horizontal)">
                                      <p:cBhvr>
                                        <p:cTn id="17" dur="500"/>
                                        <p:tgtEl>
                                          <p:spTgt spid="819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27">
                                            <p:txEl>
                                              <p:pRg st="1" end="1"/>
                                            </p:txEl>
                                          </p:spTgt>
                                        </p:tgtEl>
                                        <p:attrNameLst>
                                          <p:attrName>style.visibility</p:attrName>
                                        </p:attrNameLst>
                                      </p:cBhvr>
                                      <p:to>
                                        <p:strVal val="visible"/>
                                      </p:to>
                                    </p:set>
                                    <p:animEffect transition="in" filter="blinds(horizontal)">
                                      <p:cBhvr>
                                        <p:cTn id="22" dur="500"/>
                                        <p:tgtEl>
                                          <p:spTgt spid="819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nimBg="1"/>
      <p:bldP spid="819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0" y="188913"/>
            <a:ext cx="3924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u="sng">
                <a:solidFill>
                  <a:srgbClr val="00FFFF"/>
                </a:solidFill>
                <a:latin typeface="Arial" charset="0"/>
                <a:ea typeface="华文行楷" pitchFamily="2" charset="-122"/>
              </a:rPr>
              <a:t>使物体带电的方法：</a:t>
            </a:r>
          </a:p>
        </p:txBody>
      </p:sp>
      <p:sp>
        <p:nvSpPr>
          <p:cNvPr id="10243" name="Text Box 4"/>
          <p:cNvSpPr txBox="1">
            <a:spLocks noChangeArrowheads="1"/>
          </p:cNvSpPr>
          <p:nvPr/>
        </p:nvSpPr>
        <p:spPr bwMode="auto">
          <a:xfrm>
            <a:off x="684213" y="981075"/>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200">
                <a:solidFill>
                  <a:srgbClr val="FF00FF"/>
                </a:solidFill>
                <a:latin typeface="Arial" charset="0"/>
                <a:ea typeface="华文行楷" pitchFamily="2" charset="-122"/>
              </a:rPr>
              <a:t>3</a:t>
            </a:r>
            <a:r>
              <a:rPr lang="zh-CN" altLang="en-US" sz="3200">
                <a:solidFill>
                  <a:srgbClr val="FF00FF"/>
                </a:solidFill>
                <a:latin typeface="Arial" charset="0"/>
                <a:ea typeface="华文行楷" pitchFamily="2" charset="-122"/>
              </a:rPr>
              <a:t>、接触带电</a:t>
            </a:r>
          </a:p>
        </p:txBody>
      </p:sp>
      <p:grpSp>
        <p:nvGrpSpPr>
          <p:cNvPr id="102440" name="Group 40"/>
          <p:cNvGrpSpPr>
            <a:grpSpLocks/>
          </p:cNvGrpSpPr>
          <p:nvPr/>
        </p:nvGrpSpPr>
        <p:grpSpPr bwMode="auto">
          <a:xfrm>
            <a:off x="1116013" y="2260600"/>
            <a:ext cx="7210425" cy="1512888"/>
            <a:chOff x="703" y="1424"/>
            <a:chExt cx="4542" cy="953"/>
          </a:xfrm>
        </p:grpSpPr>
        <p:sp>
          <p:nvSpPr>
            <p:cNvPr id="10269" name="Line 7"/>
            <p:cNvSpPr>
              <a:spLocks noChangeShapeType="1"/>
            </p:cNvSpPr>
            <p:nvPr/>
          </p:nvSpPr>
          <p:spPr bwMode="auto">
            <a:xfrm>
              <a:off x="2057" y="1921"/>
              <a:ext cx="166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Text Box 8"/>
            <p:cNvSpPr txBox="1">
              <a:spLocks noChangeArrowheads="1"/>
            </p:cNvSpPr>
            <p:nvPr/>
          </p:nvSpPr>
          <p:spPr bwMode="auto">
            <a:xfrm>
              <a:off x="2329" y="1424"/>
              <a:ext cx="11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solidFill>
                    <a:srgbClr val="FF00FF"/>
                  </a:solidFill>
                  <a:latin typeface="Arial" charset="0"/>
                  <a:ea typeface="华文新魏" pitchFamily="2" charset="-122"/>
                </a:rPr>
                <a:t>接触后</a:t>
              </a:r>
            </a:p>
          </p:txBody>
        </p:sp>
        <p:sp>
          <p:nvSpPr>
            <p:cNvPr id="10271" name="Text Box 9"/>
            <p:cNvSpPr txBox="1">
              <a:spLocks noChangeArrowheads="1"/>
            </p:cNvSpPr>
            <p:nvPr/>
          </p:nvSpPr>
          <p:spPr bwMode="auto">
            <a:xfrm>
              <a:off x="2368" y="1973"/>
              <a:ext cx="11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solidFill>
                    <a:srgbClr val="FF00FF"/>
                  </a:solidFill>
                  <a:latin typeface="Arial" charset="0"/>
                  <a:ea typeface="华文新魏" pitchFamily="2" charset="-122"/>
                </a:rPr>
                <a:t>再分开</a:t>
              </a:r>
            </a:p>
          </p:txBody>
        </p:sp>
        <p:sp>
          <p:nvSpPr>
            <p:cNvPr id="10272" name="Text Box 10"/>
            <p:cNvSpPr txBox="1">
              <a:spLocks noChangeArrowheads="1"/>
            </p:cNvSpPr>
            <p:nvPr/>
          </p:nvSpPr>
          <p:spPr bwMode="auto">
            <a:xfrm>
              <a:off x="703" y="1715"/>
              <a:ext cx="59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b="1">
                  <a:solidFill>
                    <a:srgbClr val="FF0066"/>
                  </a:solidFill>
                  <a:latin typeface="Arial" charset="0"/>
                </a:rPr>
                <a:t>+Q</a:t>
              </a:r>
            </a:p>
          </p:txBody>
        </p:sp>
        <p:sp>
          <p:nvSpPr>
            <p:cNvPr id="102412" name="Oval 12"/>
            <p:cNvSpPr>
              <a:spLocks noChangeArrowheads="1"/>
            </p:cNvSpPr>
            <p:nvPr/>
          </p:nvSpPr>
          <p:spPr bwMode="auto">
            <a:xfrm>
              <a:off x="3810" y="1548"/>
              <a:ext cx="638" cy="62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13" name="Oval 13"/>
            <p:cNvSpPr>
              <a:spLocks noChangeArrowheads="1"/>
            </p:cNvSpPr>
            <p:nvPr/>
          </p:nvSpPr>
          <p:spPr bwMode="auto">
            <a:xfrm>
              <a:off x="4607" y="1548"/>
              <a:ext cx="638" cy="62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16" name="Oval 16"/>
            <p:cNvSpPr>
              <a:spLocks noChangeArrowheads="1"/>
            </p:cNvSpPr>
            <p:nvPr/>
          </p:nvSpPr>
          <p:spPr bwMode="auto">
            <a:xfrm>
              <a:off x="1380" y="1590"/>
              <a:ext cx="638" cy="62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17" name="Oval 17"/>
            <p:cNvSpPr>
              <a:spLocks noChangeArrowheads="1"/>
            </p:cNvSpPr>
            <p:nvPr/>
          </p:nvSpPr>
          <p:spPr bwMode="auto">
            <a:xfrm>
              <a:off x="703" y="1590"/>
              <a:ext cx="638" cy="62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a:latin typeface="华文新魏" pitchFamily="2" charset="-122"/>
                  <a:ea typeface="华文新魏" pitchFamily="2" charset="-122"/>
                </a:rPr>
                <a:t>+Q</a:t>
              </a:r>
            </a:p>
          </p:txBody>
        </p:sp>
      </p:grpSp>
      <p:grpSp>
        <p:nvGrpSpPr>
          <p:cNvPr id="102442" name="Group 42"/>
          <p:cNvGrpSpPr>
            <a:grpSpLocks/>
          </p:cNvGrpSpPr>
          <p:nvPr/>
        </p:nvGrpSpPr>
        <p:grpSpPr bwMode="auto">
          <a:xfrm>
            <a:off x="1116013" y="3916363"/>
            <a:ext cx="7129462" cy="1625600"/>
            <a:chOff x="703" y="2467"/>
            <a:chExt cx="4491" cy="1024"/>
          </a:xfrm>
        </p:grpSpPr>
        <p:sp>
          <p:nvSpPr>
            <p:cNvPr id="10257" name="Line 19"/>
            <p:cNvSpPr>
              <a:spLocks noChangeShapeType="1"/>
            </p:cNvSpPr>
            <p:nvPr/>
          </p:nvSpPr>
          <p:spPr bwMode="auto">
            <a:xfrm>
              <a:off x="2239" y="3033"/>
              <a:ext cx="1479"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Text Box 20"/>
            <p:cNvSpPr txBox="1">
              <a:spLocks noChangeArrowheads="1"/>
            </p:cNvSpPr>
            <p:nvPr/>
          </p:nvSpPr>
          <p:spPr bwMode="auto">
            <a:xfrm>
              <a:off x="2381" y="2467"/>
              <a:ext cx="167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solidFill>
                    <a:srgbClr val="FF00FF"/>
                  </a:solidFill>
                  <a:latin typeface="Arial" charset="0"/>
                  <a:ea typeface="华文新魏" pitchFamily="2" charset="-122"/>
                </a:rPr>
                <a:t>接触后</a:t>
              </a:r>
            </a:p>
          </p:txBody>
        </p:sp>
        <p:sp>
          <p:nvSpPr>
            <p:cNvPr id="10259" name="Text Box 21"/>
            <p:cNvSpPr txBox="1">
              <a:spLocks noChangeArrowheads="1"/>
            </p:cNvSpPr>
            <p:nvPr/>
          </p:nvSpPr>
          <p:spPr bwMode="auto">
            <a:xfrm>
              <a:off x="2397" y="3087"/>
              <a:ext cx="16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solidFill>
                    <a:srgbClr val="FF00FF"/>
                  </a:solidFill>
                  <a:latin typeface="Arial" charset="0"/>
                  <a:ea typeface="华文新魏" pitchFamily="2" charset="-122"/>
                </a:rPr>
                <a:t>再分开</a:t>
              </a:r>
            </a:p>
          </p:txBody>
        </p:sp>
        <p:sp>
          <p:nvSpPr>
            <p:cNvPr id="102422" name="Oval 22"/>
            <p:cNvSpPr>
              <a:spLocks noChangeArrowheads="1"/>
            </p:cNvSpPr>
            <p:nvPr/>
          </p:nvSpPr>
          <p:spPr bwMode="auto">
            <a:xfrm>
              <a:off x="703" y="2641"/>
              <a:ext cx="631" cy="65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23" name="Oval 23"/>
            <p:cNvSpPr>
              <a:spLocks noChangeArrowheads="1"/>
            </p:cNvSpPr>
            <p:nvPr/>
          </p:nvSpPr>
          <p:spPr bwMode="auto">
            <a:xfrm>
              <a:off x="1451" y="2641"/>
              <a:ext cx="630" cy="65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62" name="Text Box 24"/>
            <p:cNvSpPr txBox="1">
              <a:spLocks noChangeArrowheads="1"/>
            </p:cNvSpPr>
            <p:nvPr/>
          </p:nvSpPr>
          <p:spPr bwMode="auto">
            <a:xfrm>
              <a:off x="978" y="2728"/>
              <a:ext cx="35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b="1">
                  <a:latin typeface="Arial" charset="0"/>
                </a:rPr>
                <a:t>Q</a:t>
              </a:r>
            </a:p>
          </p:txBody>
        </p:sp>
        <p:sp>
          <p:nvSpPr>
            <p:cNvPr id="10263" name="Line 26"/>
            <p:cNvSpPr>
              <a:spLocks noChangeShapeType="1"/>
            </p:cNvSpPr>
            <p:nvPr/>
          </p:nvSpPr>
          <p:spPr bwMode="auto">
            <a:xfrm>
              <a:off x="821" y="2945"/>
              <a:ext cx="15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 name="Line 27"/>
            <p:cNvSpPr>
              <a:spLocks noChangeShapeType="1"/>
            </p:cNvSpPr>
            <p:nvPr/>
          </p:nvSpPr>
          <p:spPr bwMode="auto">
            <a:xfrm>
              <a:off x="900" y="2858"/>
              <a:ext cx="0" cy="17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 name="Text Box 28"/>
            <p:cNvSpPr txBox="1">
              <a:spLocks noChangeArrowheads="1"/>
            </p:cNvSpPr>
            <p:nvPr/>
          </p:nvSpPr>
          <p:spPr bwMode="auto">
            <a:xfrm>
              <a:off x="1569" y="2771"/>
              <a:ext cx="511"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3600" b="1">
                  <a:latin typeface="Arial" charset="0"/>
                </a:rPr>
                <a:t>3Q</a:t>
              </a:r>
            </a:p>
          </p:txBody>
        </p:sp>
        <p:sp>
          <p:nvSpPr>
            <p:cNvPr id="10266" name="Line 29"/>
            <p:cNvSpPr>
              <a:spLocks noChangeShapeType="1"/>
            </p:cNvSpPr>
            <p:nvPr/>
          </p:nvSpPr>
          <p:spPr bwMode="auto">
            <a:xfrm>
              <a:off x="1491" y="2989"/>
              <a:ext cx="11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31" name="Oval 31"/>
            <p:cNvSpPr>
              <a:spLocks noChangeArrowheads="1"/>
            </p:cNvSpPr>
            <p:nvPr/>
          </p:nvSpPr>
          <p:spPr bwMode="auto">
            <a:xfrm>
              <a:off x="3776" y="2641"/>
              <a:ext cx="630" cy="651"/>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32" name="Oval 32"/>
            <p:cNvSpPr>
              <a:spLocks noChangeArrowheads="1"/>
            </p:cNvSpPr>
            <p:nvPr/>
          </p:nvSpPr>
          <p:spPr bwMode="auto">
            <a:xfrm>
              <a:off x="4564" y="2642"/>
              <a:ext cx="630" cy="651"/>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2443" name="Group 43"/>
          <p:cNvGrpSpPr>
            <a:grpSpLocks/>
          </p:cNvGrpSpPr>
          <p:nvPr/>
        </p:nvGrpSpPr>
        <p:grpSpPr bwMode="auto">
          <a:xfrm>
            <a:off x="6118225" y="4398963"/>
            <a:ext cx="1938338" cy="703262"/>
            <a:chOff x="3854" y="2771"/>
            <a:chExt cx="1221" cy="443"/>
          </a:xfrm>
        </p:grpSpPr>
        <p:grpSp>
          <p:nvGrpSpPr>
            <p:cNvPr id="10251" name="Group 33"/>
            <p:cNvGrpSpPr>
              <a:grpSpLocks/>
            </p:cNvGrpSpPr>
            <p:nvPr/>
          </p:nvGrpSpPr>
          <p:grpSpPr bwMode="auto">
            <a:xfrm>
              <a:off x="3854" y="2771"/>
              <a:ext cx="433" cy="443"/>
              <a:chOff x="2608" y="3657"/>
              <a:chExt cx="499" cy="462"/>
            </a:xfrm>
          </p:grpSpPr>
          <p:sp>
            <p:nvSpPr>
              <p:cNvPr id="10255" name="Line 34"/>
              <p:cNvSpPr>
                <a:spLocks noChangeShapeType="1"/>
              </p:cNvSpPr>
              <p:nvPr/>
            </p:nvSpPr>
            <p:spPr bwMode="auto">
              <a:xfrm>
                <a:off x="2608" y="3884"/>
                <a:ext cx="18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6" name="Text Box 35"/>
              <p:cNvSpPr txBox="1">
                <a:spLocks noChangeArrowheads="1"/>
              </p:cNvSpPr>
              <p:nvPr/>
            </p:nvSpPr>
            <p:spPr bwMode="auto">
              <a:xfrm>
                <a:off x="2744" y="3657"/>
                <a:ext cx="363"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b="1">
                    <a:latin typeface="Arial" charset="0"/>
                  </a:rPr>
                  <a:t>Q</a:t>
                </a:r>
              </a:p>
            </p:txBody>
          </p:sp>
        </p:grpSp>
        <p:grpSp>
          <p:nvGrpSpPr>
            <p:cNvPr id="10252" name="Group 36"/>
            <p:cNvGrpSpPr>
              <a:grpSpLocks/>
            </p:cNvGrpSpPr>
            <p:nvPr/>
          </p:nvGrpSpPr>
          <p:grpSpPr bwMode="auto">
            <a:xfrm>
              <a:off x="4642" y="2771"/>
              <a:ext cx="433" cy="443"/>
              <a:chOff x="2608" y="3657"/>
              <a:chExt cx="499" cy="462"/>
            </a:xfrm>
          </p:grpSpPr>
          <p:sp>
            <p:nvSpPr>
              <p:cNvPr id="10253" name="Line 37"/>
              <p:cNvSpPr>
                <a:spLocks noChangeShapeType="1"/>
              </p:cNvSpPr>
              <p:nvPr/>
            </p:nvSpPr>
            <p:spPr bwMode="auto">
              <a:xfrm>
                <a:off x="2608" y="3884"/>
                <a:ext cx="18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Text Box 38"/>
              <p:cNvSpPr txBox="1">
                <a:spLocks noChangeArrowheads="1"/>
              </p:cNvSpPr>
              <p:nvPr/>
            </p:nvSpPr>
            <p:spPr bwMode="auto">
              <a:xfrm>
                <a:off x="2744" y="3657"/>
                <a:ext cx="363"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4000" b="1">
                    <a:latin typeface="Arial" charset="0"/>
                  </a:rPr>
                  <a:t>Q</a:t>
                </a:r>
              </a:p>
            </p:txBody>
          </p:sp>
        </p:grpSp>
      </p:grpSp>
      <p:sp>
        <p:nvSpPr>
          <p:cNvPr id="102439" name="Text Box 39"/>
          <p:cNvSpPr txBox="1">
            <a:spLocks noChangeArrowheads="1"/>
          </p:cNvSpPr>
          <p:nvPr/>
        </p:nvSpPr>
        <p:spPr bwMode="auto">
          <a:xfrm>
            <a:off x="827088" y="5876925"/>
            <a:ext cx="7920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200" b="1">
                <a:latin typeface="Arial" charset="0"/>
                <a:ea typeface="黑体" pitchFamily="2" charset="-122"/>
              </a:rPr>
              <a:t>实质：电荷从一个物体</a:t>
            </a:r>
            <a:r>
              <a:rPr lang="zh-CN" altLang="en-US" sz="3200" b="1">
                <a:solidFill>
                  <a:srgbClr val="FFFF00"/>
                </a:solidFill>
                <a:latin typeface="Arial" charset="0"/>
                <a:ea typeface="黑体" pitchFamily="2" charset="-122"/>
              </a:rPr>
              <a:t>转移</a:t>
            </a:r>
            <a:r>
              <a:rPr lang="zh-CN" altLang="en-US" sz="3200" b="1">
                <a:latin typeface="Arial" charset="0"/>
                <a:ea typeface="黑体" pitchFamily="2" charset="-122"/>
              </a:rPr>
              <a:t>到另一个物体</a:t>
            </a:r>
          </a:p>
        </p:txBody>
      </p:sp>
      <p:grpSp>
        <p:nvGrpSpPr>
          <p:cNvPr id="102441" name="Group 41"/>
          <p:cNvGrpSpPr>
            <a:grpSpLocks/>
          </p:cNvGrpSpPr>
          <p:nvPr/>
        </p:nvGrpSpPr>
        <p:grpSpPr bwMode="auto">
          <a:xfrm>
            <a:off x="6245225" y="2420938"/>
            <a:ext cx="2214563" cy="1044575"/>
            <a:chOff x="3890" y="1507"/>
            <a:chExt cx="1395" cy="658"/>
          </a:xfrm>
        </p:grpSpPr>
        <p:graphicFrame>
          <p:nvGraphicFramePr>
            <p:cNvPr id="10249" name="Object 14"/>
            <p:cNvGraphicFramePr>
              <a:graphicFrameLocks noChangeAspect="1"/>
            </p:cNvGraphicFramePr>
            <p:nvPr/>
          </p:nvGraphicFramePr>
          <p:xfrm>
            <a:off x="3890" y="1517"/>
            <a:ext cx="558" cy="638"/>
          </p:xfrm>
          <a:graphic>
            <a:graphicData uri="http://schemas.openxmlformats.org/presentationml/2006/ole">
              <mc:AlternateContent xmlns:mc="http://schemas.openxmlformats.org/markup-compatibility/2006">
                <mc:Choice xmlns:v="urn:schemas-microsoft-com:vml" Requires="v">
                  <p:oleObj spid="_x0000_s10277" name="公式" r:id="rId4" imgW="218970" imgH="333465" progId="Equation.3">
                    <p:embed/>
                  </p:oleObj>
                </mc:Choice>
                <mc:Fallback>
                  <p:oleObj name="公式" r:id="rId4" imgW="218970" imgH="333465"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0" y="1517"/>
                          <a:ext cx="558" cy="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5"/>
            <p:cNvGraphicFramePr>
              <a:graphicFrameLocks noChangeAspect="1"/>
            </p:cNvGraphicFramePr>
            <p:nvPr/>
          </p:nvGraphicFramePr>
          <p:xfrm>
            <a:off x="4727" y="1507"/>
            <a:ext cx="558" cy="658"/>
          </p:xfrm>
          <a:graphic>
            <a:graphicData uri="http://schemas.openxmlformats.org/presentationml/2006/ole">
              <mc:AlternateContent xmlns:mc="http://schemas.openxmlformats.org/markup-compatibility/2006">
                <mc:Choice xmlns:v="urn:schemas-microsoft-com:vml" Requires="v">
                  <p:oleObj spid="_x0000_s10278" name="公式" r:id="rId6" imgW="218970" imgH="352335" progId="Equation.3">
                    <p:embed/>
                  </p:oleObj>
                </mc:Choice>
                <mc:Fallback>
                  <p:oleObj name="公式" r:id="rId6" imgW="218970" imgH="352335"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 y="1507"/>
                          <a:ext cx="558" cy="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02440"/>
                                        </p:tgtEl>
                                        <p:attrNameLst>
                                          <p:attrName>style.visibility</p:attrName>
                                        </p:attrNameLst>
                                      </p:cBhvr>
                                      <p:to>
                                        <p:strVal val="visible"/>
                                      </p:to>
                                    </p:set>
                                    <p:animEffect transition="in" filter="strips(upRight)">
                                      <p:cBhvr>
                                        <p:cTn id="7" dur="500"/>
                                        <p:tgtEl>
                                          <p:spTgt spid="102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02441"/>
                                        </p:tgtEl>
                                        <p:attrNameLst>
                                          <p:attrName>style.visibility</p:attrName>
                                        </p:attrNameLst>
                                      </p:cBhvr>
                                      <p:to>
                                        <p:strVal val="visible"/>
                                      </p:to>
                                    </p:set>
                                    <p:animEffect transition="in" filter="strips(upRight)">
                                      <p:cBhvr>
                                        <p:cTn id="12" dur="500"/>
                                        <p:tgtEl>
                                          <p:spTgt spid="102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02442"/>
                                        </p:tgtEl>
                                        <p:attrNameLst>
                                          <p:attrName>style.visibility</p:attrName>
                                        </p:attrNameLst>
                                      </p:cBhvr>
                                      <p:to>
                                        <p:strVal val="visible"/>
                                      </p:to>
                                    </p:set>
                                    <p:animEffect transition="in" filter="strips(upRight)">
                                      <p:cBhvr>
                                        <p:cTn id="17" dur="500"/>
                                        <p:tgtEl>
                                          <p:spTgt spid="102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02443"/>
                                        </p:tgtEl>
                                        <p:attrNameLst>
                                          <p:attrName>style.visibility</p:attrName>
                                        </p:attrNameLst>
                                      </p:cBhvr>
                                      <p:to>
                                        <p:strVal val="visible"/>
                                      </p:to>
                                    </p:set>
                                    <p:animEffect transition="in" filter="strips(upRight)">
                                      <p:cBhvr>
                                        <p:cTn id="22" dur="500"/>
                                        <p:tgtEl>
                                          <p:spTgt spid="1024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39"/>
                                        </p:tgtEl>
                                        <p:attrNameLst>
                                          <p:attrName>style.visibility</p:attrName>
                                        </p:attrNameLst>
                                      </p:cBhvr>
                                      <p:to>
                                        <p:strVal val="visible"/>
                                      </p:to>
                                    </p:set>
                                    <p:animEffect transition="in" filter="blinds(horizontal)">
                                      <p:cBhvr>
                                        <p:cTn id="27" dur="500"/>
                                        <p:tgtEl>
                                          <p:spTgt spid="102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9" grpId="0"/>
    </p:bld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eaLnBrk="1" hangingPunct="1">
          <a:spcBef>
            <a:spcPct val="50000"/>
          </a:spcBef>
          <a:buClrTx/>
          <a:buSzTx/>
          <a:buFontTx/>
          <a:buNone/>
          <a:defRPr dirty="0">
            <a:solidFill>
              <a:srgbClr val="FF00FF"/>
            </a:solidFill>
            <a:latin typeface="Arial" charset="0"/>
            <a:ea typeface="华文行楷" pitchFamily="2" charset="-122"/>
          </a:defRPr>
        </a:defPPr>
      </a:lstStyle>
    </a:tx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886</TotalTime>
  <Words>2223</Words>
  <Application>Microsoft Office PowerPoint</Application>
  <PresentationFormat>全屏显示(4:3)</PresentationFormat>
  <Paragraphs>135</Paragraphs>
  <Slides>27</Slides>
  <Notes>4</Notes>
  <HiddenSlides>1</HiddenSlides>
  <MMClips>2</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9" baseType="lpstr">
      <vt:lpstr>Tahoma</vt:lpstr>
      <vt:lpstr>宋体</vt:lpstr>
      <vt:lpstr>Arial</vt:lpstr>
      <vt:lpstr>Wingdings</vt:lpstr>
      <vt:lpstr>华文行楷</vt:lpstr>
      <vt:lpstr>华文琥珀</vt:lpstr>
      <vt:lpstr>华文新魏</vt:lpstr>
      <vt:lpstr>黑体</vt:lpstr>
      <vt:lpstr>Times New Roman</vt:lpstr>
      <vt:lpstr>Textured</vt:lpstr>
      <vt:lpstr>Microsoft 公式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lpstr>PowerPoint 演示文稿</vt:lpstr>
      <vt:lpstr>PowerPoint 演示文稿</vt:lpstr>
      <vt:lpstr>课堂训练</vt:lpstr>
      <vt:lpstr>PowerPoint 演示文稿</vt:lpstr>
      <vt:lpstr>PowerPoint 演示文稿</vt:lpstr>
    </vt:vector>
  </TitlesOfParts>
  <Company>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教考资源</dc:title>
  <dc:subject>www.zxjkw.com</dc:subject>
  <dc:creator>中学教考网</dc:creator>
  <cp:keywords>教学 考试 资源平台</cp:keywords>
  <cp:lastModifiedBy>Administrator</cp:lastModifiedBy>
  <cp:revision>54</cp:revision>
  <dcterms:created xsi:type="dcterms:W3CDTF">2005-04-06T13:00:45Z</dcterms:created>
  <dcterms:modified xsi:type="dcterms:W3CDTF">2015-05-05T08:17:14Z</dcterms:modified>
</cp:coreProperties>
</file>