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E307"/>
    <a:srgbClr val="000099"/>
    <a:srgbClr val="E40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DF57FF4-B8B8-4345-8C03-B61A52462BE9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17B53A9-645E-4CCB-93BA-EFFBF37B5C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0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8B42F0-BDCB-4627-97E8-145A62548B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610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3654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1AE95-A9D0-4C7B-B5D0-4B7F7E8361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62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79748-47A0-458A-AAEA-22C3EAA32C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8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EA764-CE48-4C74-8231-FAB19AAB18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77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CD56D-D6C2-4CEB-BC27-B6D3351ED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6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EF1C2-58F7-4D92-8A3B-12C5F1DAB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DF913-C968-4DAF-839A-129F8C802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49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F194F-7B43-4A2B-ABEA-4FFEB06BB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9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72DB3-B278-4EE3-A09C-0F4DF76F5A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02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20FA3-2B69-4FAF-996D-238251381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0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2825A-423B-4568-8A9C-1BB34BE39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05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22F5E-E548-4C82-A35A-9F89402C5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3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BC95E5D-4E4C-4676-81DD-EE034AF13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871663" y="5049838"/>
            <a:ext cx="56165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000" b="1">
                <a:solidFill>
                  <a:srgbClr val="000099"/>
                </a:solidFill>
                <a:latin typeface="宋体" pitchFamily="2" charset="-122"/>
              </a:rPr>
              <a:t>第一章  静电场</a:t>
            </a:r>
          </a:p>
          <a:p>
            <a:pPr algn="ctr"/>
            <a:r>
              <a:rPr lang="zh-CN" altLang="en-US" sz="4000" b="1">
                <a:solidFill>
                  <a:srgbClr val="000099"/>
                </a:solidFill>
                <a:latin typeface="宋体" pitchFamily="2" charset="-122"/>
              </a:rPr>
              <a:t>第二节  库仑定律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95288" y="1484313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CC"/>
                </a:solidFill>
              </a:rPr>
              <a:t>人教版选修</a:t>
            </a:r>
            <a:r>
              <a:rPr lang="en-US" altLang="zh-CN">
                <a:solidFill>
                  <a:srgbClr val="0000CC"/>
                </a:solidFill>
              </a:rPr>
              <a:t>3-1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3.</a:t>
            </a:r>
            <a:r>
              <a:rPr lang="zh-CN" altLang="en-US" sz="2400" smtClean="0"/>
              <a:t>方向</a:t>
            </a:r>
            <a:r>
              <a:rPr lang="en-US" altLang="zh-CN" sz="2400" smtClean="0"/>
              <a:t>:</a:t>
            </a:r>
            <a:r>
              <a:rPr lang="zh-CN" altLang="en-US" sz="2400" smtClean="0"/>
              <a:t>在两点电荷的连线上</a:t>
            </a:r>
            <a:r>
              <a:rPr lang="en-US" altLang="zh-CN" sz="2400" smtClean="0"/>
              <a:t>,</a:t>
            </a:r>
            <a:r>
              <a:rPr lang="zh-CN" altLang="en-US" sz="2400" smtClean="0"/>
              <a:t>同种电荷相斥</a:t>
            </a:r>
            <a:r>
              <a:rPr lang="en-US" altLang="zh-CN" sz="2400" smtClean="0"/>
              <a:t>,</a:t>
            </a:r>
            <a:r>
              <a:rPr lang="zh-CN" altLang="en-US" sz="2400" smtClean="0"/>
              <a:t>异种电荷相吸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4.</a:t>
            </a:r>
            <a:r>
              <a:rPr lang="zh-CN" altLang="en-US" sz="2400" smtClean="0"/>
              <a:t>适用范围</a:t>
            </a:r>
            <a:r>
              <a:rPr lang="en-US" altLang="zh-CN" sz="2400" smtClean="0"/>
              <a:t>:</a:t>
            </a:r>
            <a:r>
              <a:rPr lang="zh-CN" altLang="en-US" sz="2400" smtClean="0"/>
              <a:t>适用于真空中两个点电荷间的相互作用</a:t>
            </a:r>
            <a:r>
              <a:rPr lang="en-US" altLang="zh-CN" sz="2400" smtClean="0"/>
              <a:t>,</a:t>
            </a:r>
            <a:r>
              <a:rPr lang="zh-CN" altLang="en-US" sz="2400" smtClean="0"/>
              <a:t>对于不能看成点电荷的带电体不能直接应用库仑定律求解</a:t>
            </a:r>
            <a:r>
              <a:rPr lang="en-US" altLang="zh-CN" sz="2400" smtClean="0"/>
              <a:t>,</a:t>
            </a:r>
            <a:r>
              <a:rPr lang="zh-CN" altLang="en-US" sz="2400" smtClean="0"/>
              <a:t>但我们可以用一组点电荷来代替实际的带电体</a:t>
            </a:r>
            <a:r>
              <a:rPr lang="en-US" altLang="zh-CN" sz="2400" smtClean="0"/>
              <a:t>,</a:t>
            </a:r>
            <a:r>
              <a:rPr lang="zh-CN" altLang="en-US" sz="2400" smtClean="0"/>
              <a:t>从而完成问题的求解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当两个电荷均静止或只有其中一个电荷运动时</a:t>
            </a:r>
            <a:r>
              <a:rPr lang="en-US" altLang="zh-CN" sz="2400" smtClean="0"/>
              <a:t>,</a:t>
            </a:r>
            <a:r>
              <a:rPr lang="zh-CN" altLang="en-US" sz="2400" smtClean="0"/>
              <a:t>库仑定律适用</a:t>
            </a:r>
            <a:r>
              <a:rPr lang="en-US" altLang="zh-CN" sz="2400" smtClean="0"/>
              <a:t>,</a:t>
            </a:r>
            <a:r>
              <a:rPr lang="zh-CN" altLang="en-US" sz="2400" smtClean="0"/>
              <a:t>或两点电荷运动速度不大的情况下</a:t>
            </a:r>
            <a:r>
              <a:rPr lang="en-US" altLang="zh-CN" sz="2400" smtClean="0"/>
              <a:t>,</a:t>
            </a:r>
            <a:r>
              <a:rPr lang="zh-CN" altLang="en-US" sz="2400" smtClean="0"/>
              <a:t>库仑定律也是适用的</a:t>
            </a:r>
            <a:r>
              <a:rPr lang="en-US" altLang="zh-CN" sz="2400" smtClean="0"/>
              <a:t>.</a:t>
            </a:r>
            <a:r>
              <a:rPr lang="zh-CN" altLang="en-US" sz="2400" smtClean="0"/>
              <a:t>如果两电荷运动速度较大</a:t>
            </a:r>
            <a:r>
              <a:rPr lang="en-US" altLang="zh-CN" sz="2400" smtClean="0"/>
              <a:t>,</a:t>
            </a:r>
            <a:r>
              <a:rPr lang="zh-CN" altLang="en-US" sz="2400" smtClean="0"/>
              <a:t>库仑定律就不再适用</a:t>
            </a:r>
            <a:r>
              <a:rPr lang="en-US" altLang="zh-CN" sz="2400" smtClean="0"/>
              <a:t>,</a:t>
            </a:r>
            <a:r>
              <a:rPr lang="zh-CN" altLang="en-US" sz="2400" smtClean="0"/>
              <a:t>所以我们说库仑力为静电力</a:t>
            </a:r>
            <a:r>
              <a:rPr lang="en-US" altLang="zh-CN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5.</a:t>
            </a:r>
            <a:r>
              <a:rPr lang="zh-CN" altLang="en-US" sz="2400" smtClean="0"/>
              <a:t>当多个带电体同时存在时</a:t>
            </a:r>
            <a:r>
              <a:rPr lang="en-US" altLang="zh-CN" sz="2400" smtClean="0"/>
              <a:t>,</a:t>
            </a:r>
            <a:r>
              <a:rPr lang="zh-CN" altLang="en-US" sz="2400" smtClean="0"/>
              <a:t>每一个带电体间的库仑力仍遵守库仑定律</a:t>
            </a:r>
            <a:r>
              <a:rPr lang="en-US" altLang="zh-CN" sz="2400" smtClean="0"/>
              <a:t>,</a:t>
            </a:r>
            <a:r>
              <a:rPr lang="zh-CN" altLang="en-US" sz="2400" smtClean="0"/>
              <a:t>某一带正电体同时受到多个库仑力作用时</a:t>
            </a:r>
            <a:r>
              <a:rPr lang="en-US" altLang="zh-CN" sz="2400" smtClean="0"/>
              <a:t>,</a:t>
            </a:r>
            <a:r>
              <a:rPr lang="zh-CN" altLang="en-US" sz="2400" smtClean="0"/>
              <a:t>可以利用矢量求合的方法求出合力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6.</a:t>
            </a:r>
            <a:r>
              <a:rPr lang="zh-CN" altLang="en-US" sz="2400" smtClean="0"/>
              <a:t>库仑定律表明</a:t>
            </a:r>
            <a:r>
              <a:rPr lang="en-US" altLang="zh-CN" sz="2400" smtClean="0"/>
              <a:t>,</a:t>
            </a:r>
            <a:r>
              <a:rPr lang="zh-CN" altLang="en-US" sz="2400" smtClean="0"/>
              <a:t>库仑力与距离是平方反比关系</a:t>
            </a:r>
            <a:r>
              <a:rPr lang="en-US" altLang="zh-CN" sz="2400" smtClean="0"/>
              <a:t>,</a:t>
            </a:r>
            <a:r>
              <a:rPr lang="zh-CN" altLang="en-US" sz="2400" smtClean="0"/>
              <a:t>这与万有引力十分相似</a:t>
            </a:r>
            <a:r>
              <a:rPr lang="en-US" altLang="zh-CN" sz="2400" smtClean="0"/>
              <a:t>,</a:t>
            </a:r>
            <a:r>
              <a:rPr lang="zh-CN" altLang="en-US" sz="2400" smtClean="0"/>
              <a:t>虽然目前尚不清楚两者是否存在内在联系</a:t>
            </a:r>
            <a:r>
              <a:rPr lang="en-US" altLang="zh-CN" sz="2400" smtClean="0"/>
              <a:t>,</a:t>
            </a:r>
            <a:r>
              <a:rPr lang="zh-CN" altLang="en-US" sz="2400" smtClean="0"/>
              <a:t>但利用这一相似性</a:t>
            </a:r>
            <a:r>
              <a:rPr lang="en-US" altLang="zh-CN" sz="2400" smtClean="0"/>
              <a:t>,</a:t>
            </a:r>
            <a:r>
              <a:rPr lang="zh-CN" altLang="en-US" sz="2400" smtClean="0"/>
              <a:t>借助于类比方法</a:t>
            </a:r>
            <a:r>
              <a:rPr lang="en-US" altLang="zh-CN" sz="2400" smtClean="0"/>
              <a:t>,</a:t>
            </a:r>
            <a:r>
              <a:rPr lang="zh-CN" altLang="en-US" sz="2400" smtClean="0"/>
              <a:t>人们完成了许多问题的求解</a:t>
            </a:r>
            <a:r>
              <a:rPr lang="en-US" altLang="zh-CN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7.</a:t>
            </a:r>
            <a:r>
              <a:rPr lang="zh-CN" altLang="en-US" sz="2400" smtClean="0">
                <a:solidFill>
                  <a:srgbClr val="000000"/>
                </a:solidFill>
              </a:rPr>
              <a:t>应用库仑定律解题应注意的问题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①在理解库仑定律时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有人根据公式                  设想当</a:t>
            </a:r>
            <a:r>
              <a:rPr lang="en-US" altLang="zh-CN" sz="2400" smtClean="0">
                <a:solidFill>
                  <a:srgbClr val="000000"/>
                </a:solidFill>
              </a:rPr>
              <a:t>r→0</a:t>
            </a:r>
            <a:r>
              <a:rPr lang="zh-CN" altLang="en-US" sz="2400" smtClean="0">
                <a:solidFill>
                  <a:srgbClr val="000000"/>
                </a:solidFill>
              </a:rPr>
              <a:t>时得出</a:t>
            </a:r>
            <a:r>
              <a:rPr lang="en-US" altLang="zh-CN" sz="2400" smtClean="0">
                <a:solidFill>
                  <a:srgbClr val="000000"/>
                </a:solidFill>
              </a:rPr>
              <a:t>F→∞</a:t>
            </a:r>
            <a:r>
              <a:rPr lang="zh-CN" altLang="en-US" sz="2400" smtClean="0">
                <a:solidFill>
                  <a:srgbClr val="000000"/>
                </a:solidFill>
              </a:rPr>
              <a:t>的结论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从数学角度分析是正确的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但从物理角度分析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这一结论是错误的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错误的原因是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  <a:r>
              <a:rPr lang="zh-CN" altLang="en-US" sz="2400" smtClean="0">
                <a:solidFill>
                  <a:srgbClr val="000000"/>
                </a:solidFill>
              </a:rPr>
              <a:t>当</a:t>
            </a:r>
            <a:r>
              <a:rPr lang="en-US" altLang="zh-CN" sz="2400" smtClean="0">
                <a:solidFill>
                  <a:srgbClr val="000000"/>
                </a:solidFill>
              </a:rPr>
              <a:t>r→0</a:t>
            </a:r>
            <a:r>
              <a:rPr lang="zh-CN" altLang="en-US" sz="2400" smtClean="0">
                <a:solidFill>
                  <a:srgbClr val="000000"/>
                </a:solidFill>
              </a:rPr>
              <a:t>时两个电荷已失去了作为点电荷的前提条件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何况实际电荷都有一定大小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根本不会出现</a:t>
            </a:r>
            <a:r>
              <a:rPr lang="en-US" altLang="zh-CN" sz="2400" smtClean="0">
                <a:solidFill>
                  <a:srgbClr val="000000"/>
                </a:solidFill>
              </a:rPr>
              <a:t>r=0</a:t>
            </a:r>
            <a:r>
              <a:rPr lang="zh-CN" altLang="en-US" sz="2400" smtClean="0">
                <a:solidFill>
                  <a:srgbClr val="000000"/>
                </a:solidFill>
              </a:rPr>
              <a:t>的情况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也就是当</a:t>
            </a:r>
            <a:r>
              <a:rPr lang="en-US" altLang="zh-CN" sz="2400" smtClean="0">
                <a:solidFill>
                  <a:srgbClr val="000000"/>
                </a:solidFill>
              </a:rPr>
              <a:t>r→0</a:t>
            </a:r>
            <a:r>
              <a:rPr lang="zh-CN" altLang="en-US" sz="2400" smtClean="0">
                <a:solidFill>
                  <a:srgbClr val="000000"/>
                </a:solidFill>
              </a:rPr>
              <a:t>时不能用库仑定律计算两点电荷间的相互作用力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5181600" y="1108075"/>
          <a:ext cx="1460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1459866" imgH="723586" progId="Equation.DSMT4">
                  <p:embed/>
                </p:oleObj>
              </mc:Choice>
              <mc:Fallback>
                <p:oleObj name="Equation" r:id="rId3" imgW="1459866" imgH="72358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08075"/>
                        <a:ext cx="1460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②</a:t>
            </a:r>
            <a:r>
              <a:rPr lang="zh-CN" altLang="en-US" sz="2400" smtClean="0">
                <a:solidFill>
                  <a:srgbClr val="000000"/>
                </a:solidFill>
              </a:rPr>
              <a:t>可将计算库仑力大小和判断方向两者分别进行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即用公式计算库仑力大小时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不必将表示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､Q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的带电性质的正</a:t>
            </a:r>
            <a:r>
              <a:rPr lang="en-US" altLang="zh-CN" sz="2400" smtClean="0">
                <a:solidFill>
                  <a:srgbClr val="000000"/>
                </a:solidFill>
              </a:rPr>
              <a:t>､</a:t>
            </a:r>
            <a:r>
              <a:rPr lang="zh-CN" altLang="en-US" sz="2400" smtClean="0">
                <a:solidFill>
                  <a:srgbClr val="000000"/>
                </a:solidFill>
              </a:rPr>
              <a:t>负号代入公式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只将其电荷量的绝对值代入公式中从而算出力的大小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力的方向再根据同种电荷相互排斥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异种电荷互相吸引加以判断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也可将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､Q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带符号运算</a:t>
            </a:r>
            <a:r>
              <a:rPr lang="en-US" altLang="zh-CN" sz="2400" smtClean="0">
                <a:solidFill>
                  <a:srgbClr val="000000"/>
                </a:solidFill>
              </a:rPr>
              <a:t>,F</a:t>
            </a:r>
            <a:r>
              <a:rPr lang="zh-CN" altLang="en-US" sz="2400" smtClean="0">
                <a:solidFill>
                  <a:srgbClr val="000000"/>
                </a:solidFill>
              </a:rPr>
              <a:t>为</a:t>
            </a:r>
            <a:r>
              <a:rPr lang="zh-CN" altLang="en-US" sz="2400" smtClean="0">
                <a:solidFill>
                  <a:srgbClr val="000000"/>
                </a:solidFill>
                <a:latin typeface="宋体" pitchFamily="2" charset="-122"/>
              </a:rPr>
              <a:t>“</a:t>
            </a:r>
            <a:r>
              <a:rPr lang="en-US" altLang="zh-CN" sz="2400" smtClean="0">
                <a:solidFill>
                  <a:srgbClr val="000000"/>
                </a:solidFill>
              </a:rPr>
              <a:t>+</a:t>
            </a:r>
            <a:r>
              <a:rPr lang="en-US" altLang="zh-CN" sz="2400" smtClean="0">
                <a:solidFill>
                  <a:srgbClr val="000000"/>
                </a:solidFill>
                <a:latin typeface="宋体" pitchFamily="2" charset="-122"/>
              </a:rPr>
              <a:t>”</a:t>
            </a:r>
            <a:r>
              <a:rPr lang="zh-CN" altLang="en-US" sz="2400" smtClean="0">
                <a:solidFill>
                  <a:srgbClr val="000000"/>
                </a:solidFill>
              </a:rPr>
              <a:t>表示斥力</a:t>
            </a:r>
            <a:r>
              <a:rPr lang="en-US" altLang="zh-CN" sz="2400" smtClean="0">
                <a:solidFill>
                  <a:srgbClr val="000000"/>
                </a:solidFill>
              </a:rPr>
              <a:t>,F</a:t>
            </a:r>
            <a:r>
              <a:rPr lang="zh-CN" altLang="en-US" sz="2400" smtClean="0">
                <a:solidFill>
                  <a:srgbClr val="000000"/>
                </a:solidFill>
              </a:rPr>
              <a:t>为</a:t>
            </a:r>
            <a:r>
              <a:rPr lang="zh-CN" altLang="en-US" sz="2400" smtClean="0">
                <a:solidFill>
                  <a:srgbClr val="000000"/>
                </a:solidFill>
                <a:latin typeface="宋体" pitchFamily="2" charset="-122"/>
              </a:rPr>
              <a:t>“</a:t>
            </a:r>
            <a:r>
              <a:rPr lang="en-US" altLang="zh-CN" sz="2400" smtClean="0">
                <a:solidFill>
                  <a:srgbClr val="000000"/>
                </a:solidFill>
              </a:rPr>
              <a:t>-</a:t>
            </a:r>
            <a:r>
              <a:rPr lang="en-US" altLang="zh-CN" sz="2400" smtClean="0">
                <a:solidFill>
                  <a:srgbClr val="000000"/>
                </a:solidFill>
                <a:latin typeface="宋体" pitchFamily="2" charset="-122"/>
              </a:rPr>
              <a:t>”</a:t>
            </a:r>
            <a:r>
              <a:rPr lang="zh-CN" altLang="en-US" sz="2400" smtClean="0">
                <a:solidFill>
                  <a:srgbClr val="000000"/>
                </a:solidFill>
              </a:rPr>
              <a:t>表示引力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三</a:t>
            </a:r>
            <a:r>
              <a:rPr lang="en-US" altLang="zh-CN" sz="2400" smtClean="0">
                <a:solidFill>
                  <a:srgbClr val="000000"/>
                </a:solidFill>
              </a:rPr>
              <a:t>､</a:t>
            </a:r>
            <a:r>
              <a:rPr lang="zh-CN" altLang="en-US" sz="2400" smtClean="0">
                <a:solidFill>
                  <a:srgbClr val="000000"/>
                </a:solidFill>
              </a:rPr>
              <a:t>库仑定律的应用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1.</a:t>
            </a:r>
            <a:r>
              <a:rPr lang="zh-CN" altLang="en-US" sz="2400" smtClean="0">
                <a:solidFill>
                  <a:srgbClr val="000000"/>
                </a:solidFill>
              </a:rPr>
              <a:t>在同一条直线上三个自由点电荷只受库仑力的平衡规律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例</a:t>
            </a:r>
            <a:r>
              <a:rPr lang="en-US" altLang="zh-CN" sz="2400" smtClean="0">
                <a:solidFill>
                  <a:srgbClr val="000000"/>
                </a:solidFill>
              </a:rPr>
              <a:t>:a､b</a:t>
            </a:r>
            <a:r>
              <a:rPr lang="zh-CN" altLang="en-US" sz="2400" smtClean="0">
                <a:solidFill>
                  <a:srgbClr val="000000"/>
                </a:solidFill>
              </a:rPr>
              <a:t>两个点电荷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相距</a:t>
            </a:r>
            <a:r>
              <a:rPr lang="en-US" altLang="zh-CN" sz="2400" smtClean="0">
                <a:solidFill>
                  <a:srgbClr val="000000"/>
                </a:solidFill>
              </a:rPr>
              <a:t>40 cm,</a:t>
            </a:r>
            <a:r>
              <a:rPr lang="zh-CN" altLang="en-US" sz="2400" smtClean="0">
                <a:solidFill>
                  <a:srgbClr val="000000"/>
                </a:solidFill>
              </a:rPr>
              <a:t>电荷量分别为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且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=9q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都是正电荷</a:t>
            </a:r>
            <a:r>
              <a:rPr lang="en-US" altLang="zh-CN" sz="2400" smtClean="0">
                <a:solidFill>
                  <a:srgbClr val="000000"/>
                </a:solidFill>
              </a:rPr>
              <a:t>;</a:t>
            </a:r>
            <a:r>
              <a:rPr lang="zh-CN" altLang="en-US" sz="2400" smtClean="0">
                <a:solidFill>
                  <a:srgbClr val="000000"/>
                </a:solidFill>
              </a:rPr>
              <a:t>现引入点电荷</a:t>
            </a:r>
            <a:r>
              <a:rPr lang="en-US" altLang="zh-CN" sz="2400" smtClean="0">
                <a:solidFill>
                  <a:srgbClr val="000000"/>
                </a:solidFill>
              </a:rPr>
              <a:t>c,</a:t>
            </a:r>
            <a:r>
              <a:rPr lang="zh-CN" altLang="en-US" sz="2400" smtClean="0">
                <a:solidFill>
                  <a:srgbClr val="000000"/>
                </a:solidFill>
              </a:rPr>
              <a:t>这时</a:t>
            </a:r>
            <a:r>
              <a:rPr lang="en-US" altLang="zh-CN" sz="2400" smtClean="0">
                <a:solidFill>
                  <a:srgbClr val="000000"/>
                </a:solidFill>
              </a:rPr>
              <a:t>a､b､c</a:t>
            </a:r>
            <a:r>
              <a:rPr lang="zh-CN" altLang="en-US" sz="2400" smtClean="0">
                <a:solidFill>
                  <a:srgbClr val="000000"/>
                </a:solidFill>
              </a:rPr>
              <a:t>三个电荷都恰好处于平衡状态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  <a:r>
              <a:rPr lang="zh-CN" altLang="en-US" sz="2400" smtClean="0">
                <a:solidFill>
                  <a:srgbClr val="000000"/>
                </a:solidFill>
              </a:rPr>
              <a:t>试问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  <a:r>
              <a:rPr lang="zh-CN" altLang="en-US" sz="2400" smtClean="0">
                <a:solidFill>
                  <a:srgbClr val="000000"/>
                </a:solidFill>
              </a:rPr>
              <a:t>点电荷</a:t>
            </a:r>
            <a:r>
              <a:rPr lang="en-US" altLang="zh-CN" sz="2400" smtClean="0">
                <a:solidFill>
                  <a:srgbClr val="000000"/>
                </a:solidFill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</a:rPr>
              <a:t>的性质是什么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电荷量多大</a:t>
            </a:r>
            <a:r>
              <a:rPr lang="en-US" altLang="zh-CN" sz="2400" smtClean="0">
                <a:solidFill>
                  <a:srgbClr val="000000"/>
                </a:solidFill>
              </a:rPr>
              <a:t>?</a:t>
            </a:r>
            <a:r>
              <a:rPr lang="zh-CN" altLang="en-US" sz="2400" smtClean="0">
                <a:solidFill>
                  <a:srgbClr val="000000"/>
                </a:solidFill>
              </a:rPr>
              <a:t>它放在什么地方</a:t>
            </a:r>
            <a:r>
              <a:rPr lang="en-US" altLang="zh-CN" sz="2400" smtClean="0">
                <a:solidFill>
                  <a:srgbClr val="000000"/>
                </a:solidFill>
              </a:rPr>
              <a:t>?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分析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  <a:r>
              <a:rPr lang="zh-CN" altLang="en-US" sz="2400" smtClean="0">
                <a:solidFill>
                  <a:srgbClr val="000000"/>
                </a:solidFill>
              </a:rPr>
              <a:t>点电荷</a:t>
            </a:r>
            <a:r>
              <a:rPr lang="en-US" altLang="zh-CN" sz="2400" smtClean="0">
                <a:solidFill>
                  <a:srgbClr val="000000"/>
                </a:solidFill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</a:rPr>
              <a:t>应为负电荷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否则三个正电荷相互排斥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永远不可能平衡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由于每一个电荷都受另外两个电荷的作用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三个点电荷只有处在同一条直线上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且</a:t>
            </a:r>
            <a:r>
              <a:rPr lang="en-US" altLang="zh-CN" sz="2400" smtClean="0">
                <a:solidFill>
                  <a:srgbClr val="000000"/>
                </a:solidFill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</a:rPr>
              <a:t>在</a:t>
            </a:r>
            <a:r>
              <a:rPr lang="en-US" altLang="zh-CN" sz="2400" smtClean="0">
                <a:solidFill>
                  <a:srgbClr val="000000"/>
                </a:solidFill>
              </a:rPr>
              <a:t>a､b</a:t>
            </a:r>
            <a:r>
              <a:rPr lang="zh-CN" altLang="en-US" sz="2400" smtClean="0">
                <a:solidFill>
                  <a:srgbClr val="000000"/>
                </a:solidFill>
              </a:rPr>
              <a:t>之间才有可能都平衡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设</a:t>
            </a:r>
            <a:r>
              <a:rPr lang="en-US" altLang="zh-CN" sz="2400" smtClean="0">
                <a:solidFill>
                  <a:srgbClr val="000000"/>
                </a:solidFill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</a:rPr>
              <a:t>与</a:t>
            </a:r>
            <a:r>
              <a:rPr lang="en-US" altLang="zh-CN" sz="2400" smtClean="0">
                <a:solidFill>
                  <a:srgbClr val="000000"/>
                </a:solidFill>
              </a:rPr>
              <a:t>a</a:t>
            </a:r>
            <a:r>
              <a:rPr lang="zh-CN" altLang="en-US" sz="2400" smtClean="0">
                <a:solidFill>
                  <a:srgbClr val="000000"/>
                </a:solidFill>
              </a:rPr>
              <a:t>相距</a:t>
            </a:r>
            <a:r>
              <a:rPr lang="en-US" altLang="zh-CN" sz="2400" smtClean="0">
                <a:solidFill>
                  <a:srgbClr val="000000"/>
                </a:solidFill>
              </a:rPr>
              <a:t>x,</a:t>
            </a:r>
            <a:r>
              <a:rPr lang="zh-CN" altLang="en-US" sz="2400" smtClean="0">
                <a:solidFill>
                  <a:srgbClr val="000000"/>
                </a:solidFill>
              </a:rPr>
              <a:t>则</a:t>
            </a:r>
            <a:r>
              <a:rPr lang="en-US" altLang="zh-CN" sz="2400" smtClean="0">
                <a:solidFill>
                  <a:srgbClr val="000000"/>
                </a:solidFill>
              </a:rPr>
              <a:t>c､b</a:t>
            </a:r>
            <a:r>
              <a:rPr lang="zh-CN" altLang="en-US" sz="2400" smtClean="0">
                <a:solidFill>
                  <a:srgbClr val="000000"/>
                </a:solidFill>
              </a:rPr>
              <a:t>相距</a:t>
            </a:r>
            <a:r>
              <a:rPr lang="en-US" altLang="zh-CN" sz="2400" smtClean="0">
                <a:solidFill>
                  <a:srgbClr val="000000"/>
                </a:solidFill>
              </a:rPr>
              <a:t>(0.4-x),</a:t>
            </a:r>
            <a:r>
              <a:rPr lang="zh-CN" altLang="en-US" sz="2400" smtClean="0">
                <a:solidFill>
                  <a:srgbClr val="000000"/>
                </a:solidFill>
              </a:rPr>
              <a:t>如果点电荷</a:t>
            </a:r>
            <a:r>
              <a:rPr lang="en-US" altLang="zh-CN" sz="2400" smtClean="0">
                <a:solidFill>
                  <a:srgbClr val="000000"/>
                </a:solidFill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</a:rPr>
              <a:t>的电荷量为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根据二力平衡原理可列平衡方程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733425" y="2916238"/>
          <a:ext cx="35179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3517900" imgH="2501900" progId="Equation.DSMT4">
                  <p:embed/>
                </p:oleObj>
              </mc:Choice>
              <mc:Fallback>
                <p:oleObj name="Equation" r:id="rId3" imgW="3517900" imgH="2501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916238"/>
                        <a:ext cx="35179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666750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显见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上述三个方程实际上只有两个是独立的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解这些方程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可得有意义的解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x=30 cm(c</a:t>
            </a:r>
            <a:r>
              <a:rPr lang="zh-CN" altLang="en-US" sz="2400" smtClean="0">
                <a:solidFill>
                  <a:srgbClr val="000000"/>
                </a:solidFill>
              </a:rPr>
              <a:t>在</a:t>
            </a:r>
            <a:r>
              <a:rPr lang="en-US" altLang="zh-CN" sz="2400" smtClean="0">
                <a:solidFill>
                  <a:srgbClr val="000000"/>
                </a:solidFill>
              </a:rPr>
              <a:t>a､b</a:t>
            </a:r>
            <a:r>
              <a:rPr lang="zh-CN" altLang="en-US" sz="2400" smtClean="0">
                <a:solidFill>
                  <a:srgbClr val="000000"/>
                </a:solidFill>
              </a:rPr>
              <a:t>连线上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与</a:t>
            </a:r>
            <a:r>
              <a:rPr lang="en-US" altLang="zh-CN" sz="2400" smtClean="0">
                <a:solidFill>
                  <a:srgbClr val="000000"/>
                </a:solidFill>
              </a:rPr>
              <a:t>a</a:t>
            </a:r>
            <a:r>
              <a:rPr lang="zh-CN" altLang="en-US" sz="2400" smtClean="0">
                <a:solidFill>
                  <a:srgbClr val="000000"/>
                </a:solidFill>
              </a:rPr>
              <a:t>相距</a:t>
            </a:r>
            <a:r>
              <a:rPr lang="en-US" altLang="zh-CN" sz="2400" smtClean="0">
                <a:solidFill>
                  <a:srgbClr val="000000"/>
                </a:solidFill>
              </a:rPr>
              <a:t>30 cm,</a:t>
            </a:r>
            <a:r>
              <a:rPr lang="zh-CN" altLang="en-US" sz="2400" smtClean="0">
                <a:solidFill>
                  <a:srgbClr val="000000"/>
                </a:solidFill>
              </a:rPr>
              <a:t>与</a:t>
            </a:r>
            <a:r>
              <a:rPr lang="en-US" altLang="zh-CN" sz="2400" smtClean="0">
                <a:solidFill>
                  <a:srgbClr val="000000"/>
                </a:solidFill>
              </a:rPr>
              <a:t>b</a:t>
            </a:r>
            <a:r>
              <a:rPr lang="zh-CN" altLang="en-US" sz="2400" smtClean="0">
                <a:solidFill>
                  <a:srgbClr val="000000"/>
                </a:solidFill>
              </a:rPr>
              <a:t>相距</a:t>
            </a:r>
            <a:r>
              <a:rPr lang="en-US" altLang="zh-CN" sz="2400" smtClean="0">
                <a:solidFill>
                  <a:srgbClr val="000000"/>
                </a:solidFill>
              </a:rPr>
              <a:t>10 cm).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</a:rPr>
              <a:t>=         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=        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即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:q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:q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</a:rPr>
              <a:t>=                (q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､q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为正电荷</a:t>
            </a:r>
            <a:r>
              <a:rPr lang="en-US" altLang="zh-CN" sz="2400" smtClean="0">
                <a:solidFill>
                  <a:srgbClr val="000000"/>
                </a:solidFill>
              </a:rPr>
              <a:t>,q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</a:rPr>
              <a:t>为负电荷</a:t>
            </a:r>
            <a:r>
              <a:rPr lang="en-US" altLang="zh-CN" sz="2400" smtClean="0">
                <a:solidFill>
                  <a:srgbClr val="000000"/>
                </a:solidFill>
              </a:rPr>
              <a:t>).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总结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  <a:r>
              <a:rPr lang="zh-CN" altLang="en-US" sz="2400" smtClean="0">
                <a:solidFill>
                  <a:srgbClr val="000000"/>
                </a:solidFill>
              </a:rPr>
              <a:t>要三个点电荷受库仑力平衡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则三个点电荷一定在一条直线上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且同种电荷在两边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中间为异种电荷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中间电荷电量最小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旁边与中间的距离近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电量应小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距离远电量应大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可简单记为</a:t>
            </a:r>
            <a:r>
              <a:rPr lang="zh-CN" altLang="en-US" sz="2400" smtClean="0">
                <a:solidFill>
                  <a:srgbClr val="000000"/>
                </a:solidFill>
                <a:latin typeface="宋体" pitchFamily="2" charset="-122"/>
              </a:rPr>
              <a:t>“</a:t>
            </a:r>
            <a:r>
              <a:rPr lang="zh-CN" altLang="en-US" sz="2400" smtClean="0">
                <a:solidFill>
                  <a:srgbClr val="000000"/>
                </a:solidFill>
              </a:rPr>
              <a:t>同夹异</a:t>
            </a:r>
            <a:r>
              <a:rPr lang="en-US" altLang="zh-CN" sz="2400" smtClean="0">
                <a:solidFill>
                  <a:srgbClr val="000000"/>
                </a:solidFill>
              </a:rPr>
              <a:t>､</a:t>
            </a:r>
            <a:r>
              <a:rPr lang="zh-CN" altLang="en-US" sz="2400" smtClean="0">
                <a:solidFill>
                  <a:srgbClr val="000000"/>
                </a:solidFill>
              </a:rPr>
              <a:t>大夹小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近小远大</a:t>
            </a:r>
            <a:r>
              <a:rPr lang="zh-CN" altLang="en-US" sz="2400" smtClean="0">
                <a:solidFill>
                  <a:srgbClr val="000000"/>
                </a:solidFill>
                <a:latin typeface="宋体" pitchFamily="2" charset="-122"/>
              </a:rPr>
              <a:t>”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155700" y="2289175"/>
          <a:ext cx="35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355446" imgH="736280" progId="Equation.DSMT4">
                  <p:embed/>
                </p:oleObj>
              </mc:Choice>
              <mc:Fallback>
                <p:oleObj name="Equation" r:id="rId3" imgW="355446" imgH="736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289175"/>
                        <a:ext cx="355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344738" y="2259013"/>
          <a:ext cx="35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5" imgW="355446" imgH="736280" progId="Equation.DSMT4">
                  <p:embed/>
                </p:oleObj>
              </mc:Choice>
              <mc:Fallback>
                <p:oleObj name="Equation" r:id="rId5" imgW="355446" imgH="736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2259013"/>
                        <a:ext cx="355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054600" y="2319338"/>
          <a:ext cx="87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7" imgW="876300" imgH="736600" progId="Equation.DSMT4">
                  <p:embed/>
                </p:oleObj>
              </mc:Choice>
              <mc:Fallback>
                <p:oleObj name="Equation" r:id="rId7" imgW="8763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2319338"/>
                        <a:ext cx="876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库仑定律与力学综合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库仑定律给出了两个点电荷作用力的大小及方向</a:t>
            </a:r>
            <a:r>
              <a:rPr lang="en-US" altLang="zh-CN" sz="2400" smtClean="0"/>
              <a:t>,</a:t>
            </a:r>
            <a:r>
              <a:rPr lang="zh-CN" altLang="en-US" sz="2400" smtClean="0"/>
              <a:t>库仑定律毕竟也是一种力</a:t>
            </a:r>
            <a:r>
              <a:rPr lang="en-US" altLang="zh-CN" sz="2400" smtClean="0"/>
              <a:t>,</a:t>
            </a:r>
            <a:r>
              <a:rPr lang="zh-CN" altLang="en-US" sz="2400" smtClean="0"/>
              <a:t>同样遵从力的合成与分解的法则</a:t>
            </a:r>
            <a:r>
              <a:rPr lang="en-US" altLang="zh-CN" sz="2400" smtClean="0"/>
              <a:t>,</a:t>
            </a:r>
            <a:r>
              <a:rPr lang="zh-CN" altLang="en-US" sz="2400" smtClean="0"/>
              <a:t>遵从牛顿定律等力学基本规律</a:t>
            </a:r>
            <a:r>
              <a:rPr lang="en-US" altLang="zh-CN" sz="2400" smtClean="0"/>
              <a:t>,</a:t>
            </a:r>
            <a:r>
              <a:rPr lang="zh-CN" altLang="en-US" sz="2400" smtClean="0"/>
              <a:t>动能定理</a:t>
            </a:r>
            <a:r>
              <a:rPr lang="en-US" altLang="zh-CN" sz="2400" smtClean="0"/>
              <a:t>,</a:t>
            </a:r>
            <a:r>
              <a:rPr lang="zh-CN" altLang="en-US" sz="2400" smtClean="0"/>
              <a:t>共点力平衡等力学知识和方法</a:t>
            </a:r>
            <a:r>
              <a:rPr lang="en-US" altLang="zh-CN" sz="2400" smtClean="0"/>
              <a:t>,</a:t>
            </a:r>
            <a:r>
              <a:rPr lang="zh-CN" altLang="en-US" sz="2400" smtClean="0"/>
              <a:t>在本章一样适用</a:t>
            </a:r>
            <a:r>
              <a:rPr lang="en-US" altLang="zh-CN" sz="2400" smtClean="0"/>
              <a:t>,</a:t>
            </a:r>
            <a:r>
              <a:rPr lang="zh-CN" altLang="en-US" sz="2400" smtClean="0"/>
              <a:t>这就是电学问题</a:t>
            </a:r>
            <a:r>
              <a:rPr lang="en-US" altLang="zh-CN" sz="2400" smtClean="0"/>
              <a:t>､</a:t>
            </a:r>
            <a:r>
              <a:rPr lang="zh-CN" altLang="en-US" sz="2400" smtClean="0"/>
              <a:t>力学方法</a:t>
            </a:r>
            <a:r>
              <a:rPr lang="en-US" altLang="zh-CN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典例分析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一</a:t>
            </a:r>
            <a:r>
              <a:rPr lang="en-US" altLang="zh-CN" sz="2400" smtClean="0">
                <a:solidFill>
                  <a:srgbClr val="000000"/>
                </a:solidFill>
              </a:rPr>
              <a:t>､</a:t>
            </a:r>
            <a:r>
              <a:rPr lang="zh-CN" altLang="en-US" sz="2400" smtClean="0">
                <a:solidFill>
                  <a:srgbClr val="000000"/>
                </a:solidFill>
              </a:rPr>
              <a:t>对库仑定律适用条件的理解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例</a:t>
            </a:r>
            <a:r>
              <a:rPr lang="en-US" altLang="zh-CN" sz="2400" smtClean="0">
                <a:solidFill>
                  <a:srgbClr val="000000"/>
                </a:solidFill>
              </a:rPr>
              <a:t>1:</a:t>
            </a:r>
            <a:r>
              <a:rPr lang="zh-CN" altLang="en-US" sz="2400" smtClean="0">
                <a:solidFill>
                  <a:srgbClr val="000000"/>
                </a:solidFill>
              </a:rPr>
              <a:t>两个半径为</a:t>
            </a:r>
            <a:r>
              <a:rPr lang="en-US" altLang="zh-CN" sz="2400" smtClean="0">
                <a:solidFill>
                  <a:srgbClr val="000000"/>
                </a:solidFill>
              </a:rPr>
              <a:t>R</a:t>
            </a:r>
            <a:r>
              <a:rPr lang="zh-CN" altLang="en-US" sz="2400" smtClean="0">
                <a:solidFill>
                  <a:srgbClr val="000000"/>
                </a:solidFill>
              </a:rPr>
              <a:t>的带电球所带电荷量分别为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当两球心相距</a:t>
            </a:r>
            <a:r>
              <a:rPr lang="en-US" altLang="zh-CN" sz="2400" smtClean="0">
                <a:solidFill>
                  <a:srgbClr val="000000"/>
                </a:solidFill>
              </a:rPr>
              <a:t>3R</a:t>
            </a:r>
            <a:r>
              <a:rPr lang="zh-CN" altLang="en-US" sz="2400" smtClean="0">
                <a:solidFill>
                  <a:srgbClr val="000000"/>
                </a:solidFill>
              </a:rPr>
              <a:t>时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相互作用的静电力大小为</a:t>
            </a:r>
            <a:r>
              <a:rPr lang="en-US" altLang="zh-CN" sz="2400" smtClean="0"/>
              <a:t>(    )</a:t>
            </a:r>
          </a:p>
        </p:txBody>
      </p:sp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787400" y="3100388"/>
          <a:ext cx="4140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4140200" imgH="1676400" progId="Equation.DSMT4">
                  <p:embed/>
                </p:oleObj>
              </mc:Choice>
              <mc:Fallback>
                <p:oleObj name="Equation" r:id="rId3" imgW="4140200" imgH="167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100388"/>
                        <a:ext cx="4140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42963"/>
            <a:ext cx="8229600" cy="4064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0000"/>
                </a:solidFill>
              </a:rPr>
              <a:t>解析</a:t>
            </a:r>
            <a:r>
              <a:rPr lang="en-US" altLang="zh-CN" sz="2800" smtClean="0">
                <a:solidFill>
                  <a:srgbClr val="000000"/>
                </a:solidFill>
              </a:rPr>
              <a:t>:</a:t>
            </a:r>
            <a:r>
              <a:rPr lang="zh-CN" altLang="en-US" sz="2800" smtClean="0">
                <a:solidFill>
                  <a:srgbClr val="000000"/>
                </a:solidFill>
              </a:rPr>
              <a:t>因为两球心距离不比球的半径大很多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所以不能看做点电荷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必须考虑电荷在球上的实际分布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r>
              <a:rPr lang="zh-CN" altLang="en-US" sz="2800" smtClean="0">
                <a:solidFill>
                  <a:srgbClr val="000000"/>
                </a:solidFill>
              </a:rPr>
              <a:t>当</a:t>
            </a:r>
            <a:r>
              <a:rPr lang="en-US" altLang="zh-CN" sz="2800" smtClean="0">
                <a:solidFill>
                  <a:srgbClr val="000000"/>
                </a:solidFill>
              </a:rPr>
              <a:t>q</a:t>
            </a:r>
            <a:r>
              <a:rPr lang="en-US" altLang="zh-CN" sz="28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800" smtClean="0">
                <a:solidFill>
                  <a:srgbClr val="000000"/>
                </a:solidFill>
              </a:rPr>
              <a:t>､q</a:t>
            </a:r>
            <a:r>
              <a:rPr lang="en-US" altLang="zh-CN" sz="2800" baseline="-30000" smtClean="0">
                <a:solidFill>
                  <a:srgbClr val="000000"/>
                </a:solidFill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</a:rPr>
              <a:t>是同种电荷时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相互排斥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分布于最远的两侧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电荷中心距离大于</a:t>
            </a:r>
            <a:r>
              <a:rPr lang="en-US" altLang="zh-CN" sz="2800" smtClean="0">
                <a:solidFill>
                  <a:srgbClr val="000000"/>
                </a:solidFill>
              </a:rPr>
              <a:t>3R;</a:t>
            </a:r>
            <a:r>
              <a:rPr lang="zh-CN" altLang="en-US" sz="2800" smtClean="0">
                <a:solidFill>
                  <a:srgbClr val="000000"/>
                </a:solidFill>
              </a:rPr>
              <a:t>当</a:t>
            </a:r>
            <a:r>
              <a:rPr lang="en-US" altLang="zh-CN" sz="2800" smtClean="0">
                <a:solidFill>
                  <a:srgbClr val="000000"/>
                </a:solidFill>
              </a:rPr>
              <a:t>q</a:t>
            </a:r>
            <a:r>
              <a:rPr lang="en-US" altLang="zh-CN" sz="28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800" smtClean="0">
                <a:solidFill>
                  <a:srgbClr val="000000"/>
                </a:solidFill>
              </a:rPr>
              <a:t>､q</a:t>
            </a:r>
            <a:r>
              <a:rPr lang="en-US" altLang="zh-CN" sz="2800" baseline="-30000" smtClean="0">
                <a:solidFill>
                  <a:srgbClr val="000000"/>
                </a:solidFill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</a:rPr>
              <a:t>是异种电荷时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相互吸引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分布于最近的一侧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电荷中心距离小于</a:t>
            </a:r>
            <a:r>
              <a:rPr lang="en-US" altLang="zh-CN" sz="2800" smtClean="0">
                <a:solidFill>
                  <a:srgbClr val="000000"/>
                </a:solidFill>
              </a:rPr>
              <a:t>3R,</a:t>
            </a:r>
            <a:r>
              <a:rPr lang="zh-CN" altLang="en-US" sz="2800" smtClean="0">
                <a:solidFill>
                  <a:srgbClr val="000000"/>
                </a:solidFill>
              </a:rPr>
              <a:t>如下图</a:t>
            </a:r>
            <a:r>
              <a:rPr lang="en-US" altLang="zh-CN" sz="2800" smtClean="0">
                <a:solidFill>
                  <a:srgbClr val="000000"/>
                </a:solidFill>
              </a:rPr>
              <a:t>(a)､(b</a:t>
            </a:r>
            <a:r>
              <a:rPr lang="zh-CN" altLang="en-US" sz="2800" smtClean="0">
                <a:solidFill>
                  <a:srgbClr val="000000"/>
                </a:solidFill>
              </a:rPr>
              <a:t>所示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r>
              <a:rPr lang="zh-CN" altLang="en-US" sz="2800" smtClean="0">
                <a:solidFill>
                  <a:srgbClr val="000000"/>
                </a:solidFill>
              </a:rPr>
              <a:t>所以静电力可能小于            也可能大于         所以</a:t>
            </a:r>
            <a:r>
              <a:rPr lang="en-US" altLang="zh-CN" sz="2800" smtClean="0">
                <a:solidFill>
                  <a:srgbClr val="000000"/>
                </a:solidFill>
              </a:rPr>
              <a:t>D</a:t>
            </a:r>
            <a:r>
              <a:rPr lang="zh-CN" altLang="en-US" sz="2800" smtClean="0">
                <a:solidFill>
                  <a:srgbClr val="000000"/>
                </a:solidFill>
              </a:rPr>
              <a:t>选项正确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br>
              <a:rPr lang="en-US" altLang="zh-CN" sz="2800" smtClean="0">
                <a:solidFill>
                  <a:srgbClr val="000000"/>
                </a:solidFill>
              </a:rPr>
            </a:br>
            <a:endParaRPr lang="en-US" altLang="zh-CN" sz="2800" smtClean="0">
              <a:solidFill>
                <a:srgbClr val="000000"/>
              </a:solidFill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181600" y="3352800"/>
          <a:ext cx="106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3" imgW="1066800" imgH="787400" progId="Equation.DSMT4">
                  <p:embed/>
                </p:oleObj>
              </mc:Choice>
              <mc:Fallback>
                <p:oleObj name="Equation" r:id="rId3" imgW="10668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1066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752600" y="3962400"/>
          <a:ext cx="106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5" imgW="1066800" imgH="787400" progId="Equation.DSMT4">
                  <p:embed/>
                </p:oleObj>
              </mc:Choice>
              <mc:Fallback>
                <p:oleObj name="Equation" r:id="rId5" imgW="1066800" imgH="787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1066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课标解读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知道点电荷的概念</a:t>
            </a:r>
            <a:r>
              <a:rPr lang="en-US" altLang="zh-CN" sz="2400" smtClean="0"/>
              <a:t>,</a:t>
            </a:r>
            <a:r>
              <a:rPr lang="zh-CN" altLang="en-US" sz="2400" smtClean="0"/>
              <a:t>了解理想化模型</a:t>
            </a:r>
            <a:r>
              <a:rPr lang="en-US" altLang="zh-CN" sz="2400" smtClean="0"/>
              <a:t>,</a:t>
            </a:r>
            <a:r>
              <a:rPr lang="zh-CN" altLang="en-US" sz="2400" smtClean="0"/>
              <a:t>体会理想化方法在科学研究中的作用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理解库仑定律的内容及公式</a:t>
            </a:r>
            <a:r>
              <a:rPr lang="en-US" altLang="zh-CN" sz="2400" smtClean="0"/>
              <a:t>,</a:t>
            </a:r>
            <a:r>
              <a:rPr lang="zh-CN" altLang="en-US" sz="2400" smtClean="0"/>
              <a:t>明确库仑定律的适用条件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并能应用库仑定律进行定量计算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3.</a:t>
            </a:r>
            <a:r>
              <a:rPr lang="zh-CN" altLang="en-US" sz="2400" smtClean="0"/>
              <a:t>了解库仑扭秤实验</a:t>
            </a:r>
            <a:r>
              <a:rPr lang="en-US" altLang="zh-CN" sz="2400" smtClean="0"/>
              <a:t>,</a:t>
            </a:r>
            <a:r>
              <a:rPr lang="zh-CN" altLang="en-US" sz="2400" smtClean="0"/>
              <a:t>知道静电力常量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4.</a:t>
            </a:r>
            <a:r>
              <a:rPr lang="zh-CN" altLang="en-US" sz="2400" smtClean="0"/>
              <a:t>对比静电力和万有引力</a:t>
            </a:r>
            <a:r>
              <a:rPr lang="en-US" altLang="zh-CN" sz="2400" smtClean="0"/>
              <a:t>,</a:t>
            </a:r>
            <a:r>
              <a:rPr lang="zh-CN" altLang="en-US" sz="2400" smtClean="0"/>
              <a:t>体会自然规律的多样性和统一性</a:t>
            </a:r>
            <a:r>
              <a:rPr lang="en-US" altLang="zh-CN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84200"/>
            <a:ext cx="791368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508000" y="3098800"/>
            <a:ext cx="40306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答案</a:t>
            </a:r>
            <a:r>
              <a:rPr lang="en-US" altLang="zh-CN" sz="2400" b="1">
                <a:solidFill>
                  <a:srgbClr val="000000"/>
                </a:solidFill>
              </a:rPr>
              <a:t>:D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名师点拨</a:t>
            </a:r>
            <a:r>
              <a:rPr lang="en-US" altLang="zh-CN" sz="2400" smtClean="0"/>
              <a:t>:</a:t>
            </a:r>
            <a:r>
              <a:rPr lang="zh-CN" altLang="en-US" sz="2400" smtClean="0"/>
              <a:t>库仑定律反映真空中静止点电荷间静电力的规律</a:t>
            </a:r>
            <a:r>
              <a:rPr lang="en-US" altLang="zh-CN" sz="2400" smtClean="0"/>
              <a:t>,</a:t>
            </a:r>
            <a:r>
              <a:rPr lang="zh-CN" altLang="en-US" sz="2400" smtClean="0"/>
              <a:t>但带电体看成点电荷是有条件的</a:t>
            </a:r>
            <a:r>
              <a:rPr lang="en-US" altLang="zh-CN" sz="2400" smtClean="0"/>
              <a:t>,</a:t>
            </a:r>
            <a:r>
              <a:rPr lang="zh-CN" altLang="en-US" sz="2400" smtClean="0"/>
              <a:t>应首先明确带电体是否可看做电荷量集中于球心的点电荷</a:t>
            </a:r>
            <a:r>
              <a:rPr lang="en-US" altLang="zh-CN" sz="2400" smtClean="0"/>
              <a:t>,</a:t>
            </a:r>
            <a:r>
              <a:rPr lang="zh-CN" altLang="en-US" sz="2400" smtClean="0"/>
              <a:t>然后分析带电情况</a:t>
            </a:r>
            <a:r>
              <a:rPr lang="en-US" altLang="zh-CN" sz="2400" smtClean="0"/>
              <a:t>,</a:t>
            </a:r>
            <a:r>
              <a:rPr lang="zh-CN" altLang="en-US" sz="2400" smtClean="0"/>
              <a:t>再根据库仑定律进行有关判断</a:t>
            </a:r>
            <a:r>
              <a:rPr lang="en-US" altLang="zh-CN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42963"/>
            <a:ext cx="8229600" cy="50546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[</a:t>
            </a:r>
            <a:r>
              <a:rPr lang="zh-CN" altLang="en-US" sz="2800" smtClean="0">
                <a:solidFill>
                  <a:srgbClr val="000000"/>
                </a:solidFill>
              </a:rPr>
              <a:t>巩固练习</a:t>
            </a:r>
            <a:r>
              <a:rPr lang="en-US" altLang="zh-CN" sz="2800" smtClean="0">
                <a:solidFill>
                  <a:srgbClr val="000000"/>
                </a:solidFill>
              </a:rPr>
              <a:t>]</a:t>
            </a:r>
            <a:br>
              <a:rPr lang="en-US" altLang="zh-CN" sz="2800" smtClean="0">
                <a:solidFill>
                  <a:srgbClr val="000000"/>
                </a:solidFill>
              </a:rPr>
            </a:br>
            <a:r>
              <a:rPr lang="en-US" altLang="zh-CN" sz="2800" smtClean="0">
                <a:solidFill>
                  <a:srgbClr val="000000"/>
                </a:solidFill>
              </a:rPr>
              <a:t>1.</a:t>
            </a:r>
            <a:r>
              <a:rPr lang="zh-CN" altLang="en-US" sz="2800" smtClean="0">
                <a:solidFill>
                  <a:srgbClr val="000000"/>
                </a:solidFill>
              </a:rPr>
              <a:t>关于对库仑定律的理解和应用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下列说法正确的是 </a:t>
            </a:r>
            <a:r>
              <a:rPr lang="en-US" altLang="zh-CN" sz="2800" smtClean="0">
                <a:solidFill>
                  <a:srgbClr val="000000"/>
                </a:solidFill>
              </a:rPr>
              <a:t>(    )</a:t>
            </a:r>
            <a:br>
              <a:rPr lang="en-US" altLang="zh-CN" sz="2800" smtClean="0">
                <a:solidFill>
                  <a:srgbClr val="000000"/>
                </a:solidFill>
              </a:rPr>
            </a:br>
            <a:r>
              <a:rPr lang="en-US" altLang="zh-CN" sz="2800" smtClean="0">
                <a:solidFill>
                  <a:srgbClr val="000000"/>
                </a:solidFill>
              </a:rPr>
              <a:t>A.</a:t>
            </a:r>
            <a:r>
              <a:rPr lang="zh-CN" altLang="en-US" sz="2800" smtClean="0">
                <a:solidFill>
                  <a:srgbClr val="000000"/>
                </a:solidFill>
              </a:rPr>
              <a:t>两个点电荷的电荷量分别为</a:t>
            </a:r>
            <a:r>
              <a:rPr lang="en-US" altLang="zh-CN" sz="2800" smtClean="0">
                <a:solidFill>
                  <a:srgbClr val="000000"/>
                </a:solidFill>
              </a:rPr>
              <a:t>q</a:t>
            </a:r>
            <a:r>
              <a:rPr lang="en-US" altLang="zh-CN" sz="2800" baseline="-30000" smtClean="0">
                <a:solidFill>
                  <a:srgbClr val="000000"/>
                </a:solidFill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</a:rPr>
              <a:t>q</a:t>
            </a:r>
            <a:r>
              <a:rPr lang="en-US" altLang="zh-CN" sz="28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它们之间的距离为</a:t>
            </a:r>
            <a:r>
              <a:rPr lang="en-US" altLang="zh-CN" sz="2800" smtClean="0">
                <a:solidFill>
                  <a:srgbClr val="000000"/>
                </a:solidFill>
              </a:rPr>
              <a:t>r,</a:t>
            </a:r>
            <a:r>
              <a:rPr lang="zh-CN" altLang="en-US" sz="2800" smtClean="0">
                <a:solidFill>
                  <a:srgbClr val="000000"/>
                </a:solidFill>
              </a:rPr>
              <a:t>则当两个点电荷带同种电荷时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它们之间的库仑力                  带异种电荷时</a:t>
            </a:r>
            <a:r>
              <a:rPr lang="zh-CN" altLang="en-US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zh-CN" altLang="en-US" sz="2800" smtClean="0">
                <a:solidFill>
                  <a:srgbClr val="000000"/>
                </a:solidFill>
                <a:latin typeface="Times New Roman" pitchFamily="18" charset="0"/>
              </a:rPr>
              <a:t>两个点电荷的电荷量分别是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  <a:latin typeface="Times New Roman" pitchFamily="18" charset="0"/>
              </a:rPr>
              <a:t>相距为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</a:t>
            </a:r>
            <a:r>
              <a:rPr lang="zh-CN" altLang="en-US" sz="2800" smtClean="0">
                <a:solidFill>
                  <a:srgbClr val="000000"/>
                </a:solidFill>
                <a:latin typeface="Times New Roman" pitchFamily="18" charset="0"/>
              </a:rPr>
              <a:t>在它们之间放一厚度略小于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smtClean="0">
                <a:solidFill>
                  <a:srgbClr val="000000"/>
                </a:solidFill>
                <a:latin typeface="Times New Roman" pitchFamily="18" charset="0"/>
              </a:rPr>
              <a:t>的玻璃板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  <a:latin typeface="Times New Roman" pitchFamily="18" charset="0"/>
              </a:rPr>
              <a:t>则它们之间的库仑力为</a:t>
            </a:r>
            <a:endParaRPr lang="zh-CN" altLang="en-US" sz="2800" smtClean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524000" y="3581400"/>
          <a:ext cx="140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1409088" imgH="723586" progId="Equation.DSMT4">
                  <p:embed/>
                </p:oleObj>
              </mc:Choice>
              <mc:Fallback>
                <p:oleObj name="Equation" r:id="rId3" imgW="1409088" imgH="72358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1409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334000" y="3581400"/>
          <a:ext cx="130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1307532" imgH="723586" progId="Equation.DSMT4">
                  <p:embed/>
                </p:oleObj>
              </mc:Choice>
              <mc:Fallback>
                <p:oleObj name="Equation" r:id="rId5" imgW="1307532" imgH="72358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130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447800" y="5486400"/>
          <a:ext cx="130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7" imgW="1307532" imgH="723586" progId="Equation.DSMT4">
                  <p:embed/>
                </p:oleObj>
              </mc:Choice>
              <mc:Fallback>
                <p:oleObj name="Equation" r:id="rId7" imgW="1307532" imgH="72358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130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C.</a:t>
            </a:r>
            <a:r>
              <a:rPr lang="zh-CN" altLang="en-US" sz="2400" smtClean="0">
                <a:solidFill>
                  <a:srgbClr val="000000"/>
                </a:solidFill>
              </a:rPr>
              <a:t>真空中相距为</a:t>
            </a:r>
            <a:r>
              <a:rPr lang="en-US" altLang="zh-CN" sz="2400" smtClean="0">
                <a:solidFill>
                  <a:srgbClr val="000000"/>
                </a:solidFill>
              </a:rPr>
              <a:t>r</a:t>
            </a:r>
            <a:r>
              <a:rPr lang="zh-CN" altLang="en-US" sz="2400" smtClean="0">
                <a:solidFill>
                  <a:srgbClr val="000000"/>
                </a:solidFill>
              </a:rPr>
              <a:t>的两点电荷</a:t>
            </a:r>
            <a:r>
              <a:rPr lang="en-US" altLang="zh-CN" sz="2400" smtClean="0">
                <a:solidFill>
                  <a:srgbClr val="000000"/>
                </a:solidFill>
              </a:rPr>
              <a:t>A､B</a:t>
            </a:r>
            <a:r>
              <a:rPr lang="zh-CN" altLang="en-US" sz="2400" smtClean="0">
                <a:solidFill>
                  <a:srgbClr val="000000"/>
                </a:solidFill>
              </a:rPr>
              <a:t>电荷量分别为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则它们之间的库仑力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D.</a:t>
            </a:r>
            <a:r>
              <a:rPr lang="zh-CN" altLang="en-US" sz="2400" smtClean="0">
                <a:solidFill>
                  <a:srgbClr val="000000"/>
                </a:solidFill>
              </a:rPr>
              <a:t>根据                    知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当两个带电体相距很近时</a:t>
            </a:r>
            <a:r>
              <a:rPr lang="en-US" altLang="zh-CN" sz="2400" smtClean="0">
                <a:solidFill>
                  <a:srgbClr val="000000"/>
                </a:solidFill>
              </a:rPr>
              <a:t>,r→0</a:t>
            </a:r>
            <a:r>
              <a:rPr lang="zh-CN" altLang="en-US" sz="2400" smtClean="0">
                <a:solidFill>
                  <a:srgbClr val="000000"/>
                </a:solidFill>
              </a:rPr>
              <a:t>时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它们之间的库仑力会无穷大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895600" y="1066800"/>
          <a:ext cx="130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3" imgW="1307532" imgH="723586" progId="Equation.DSMT4">
                  <p:embed/>
                </p:oleObj>
              </mc:Choice>
              <mc:Fallback>
                <p:oleObj name="Equation" r:id="rId3" imgW="1307532" imgH="72358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66800"/>
                        <a:ext cx="130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676400" y="1676400"/>
          <a:ext cx="130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5" imgW="1307532" imgH="723586" progId="Equation.DSMT4">
                  <p:embed/>
                </p:oleObj>
              </mc:Choice>
              <mc:Fallback>
                <p:oleObj name="Equation" r:id="rId5" imgW="1307532" imgH="72358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130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42963"/>
            <a:ext cx="8229600" cy="40640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0000"/>
                </a:solidFill>
              </a:rPr>
              <a:t>解析</a:t>
            </a:r>
            <a:r>
              <a:rPr lang="en-US" altLang="zh-CN" sz="2800" smtClean="0">
                <a:solidFill>
                  <a:srgbClr val="000000"/>
                </a:solidFill>
              </a:rPr>
              <a:t>:</a:t>
            </a:r>
            <a:r>
              <a:rPr lang="zh-CN" altLang="en-US" sz="2800" smtClean="0">
                <a:solidFill>
                  <a:srgbClr val="000000"/>
                </a:solidFill>
              </a:rPr>
              <a:t>用库仑定律计算两个点电荷间的作用力时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不论是引力还是斥力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都是适用的故</a:t>
            </a:r>
            <a:r>
              <a:rPr lang="en-US" altLang="zh-CN" sz="2800" smtClean="0">
                <a:solidFill>
                  <a:srgbClr val="000000"/>
                </a:solidFill>
              </a:rPr>
              <a:t>A</a:t>
            </a:r>
            <a:r>
              <a:rPr lang="zh-CN" altLang="en-US" sz="2800" smtClean="0">
                <a:solidFill>
                  <a:srgbClr val="000000"/>
                </a:solidFill>
              </a:rPr>
              <a:t>选项错误</a:t>
            </a:r>
            <a:r>
              <a:rPr lang="en-US" altLang="zh-CN" sz="2800" smtClean="0">
                <a:solidFill>
                  <a:srgbClr val="000000"/>
                </a:solidFill>
              </a:rPr>
              <a:t>;</a:t>
            </a:r>
            <a:r>
              <a:rPr lang="zh-CN" altLang="en-US" sz="2800" smtClean="0">
                <a:solidFill>
                  <a:srgbClr val="000000"/>
                </a:solidFill>
              </a:rPr>
              <a:t>库仑定律的适用条件是真空中的点电荷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中间隔有玻璃板</a:t>
            </a:r>
            <a:r>
              <a:rPr lang="en-US" altLang="zh-CN" sz="2800" smtClean="0">
                <a:solidFill>
                  <a:srgbClr val="000000"/>
                </a:solidFill>
              </a:rPr>
              <a:t>(</a:t>
            </a:r>
            <a:r>
              <a:rPr lang="zh-CN" altLang="en-US" sz="2800" smtClean="0">
                <a:solidFill>
                  <a:srgbClr val="000000"/>
                </a:solidFill>
              </a:rPr>
              <a:t>绝缘体</a:t>
            </a:r>
            <a:r>
              <a:rPr lang="en-US" altLang="zh-CN" sz="2800" smtClean="0">
                <a:solidFill>
                  <a:srgbClr val="000000"/>
                </a:solidFill>
              </a:rPr>
              <a:t>)</a:t>
            </a:r>
            <a:r>
              <a:rPr lang="zh-CN" altLang="en-US" sz="2800" smtClean="0">
                <a:solidFill>
                  <a:srgbClr val="000000"/>
                </a:solidFill>
              </a:rPr>
              <a:t>时公式                 不再适用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故</a:t>
            </a:r>
            <a:r>
              <a:rPr lang="en-US" altLang="zh-CN" sz="2800" smtClean="0">
                <a:solidFill>
                  <a:srgbClr val="000000"/>
                </a:solidFill>
              </a:rPr>
              <a:t>B</a:t>
            </a:r>
            <a:r>
              <a:rPr lang="zh-CN" altLang="en-US" sz="2800" smtClean="0">
                <a:solidFill>
                  <a:srgbClr val="000000"/>
                </a:solidFill>
              </a:rPr>
              <a:t>选项错误</a:t>
            </a:r>
            <a:r>
              <a:rPr lang="en-US" altLang="zh-CN" sz="2800" smtClean="0">
                <a:solidFill>
                  <a:srgbClr val="000000"/>
                </a:solidFill>
              </a:rPr>
              <a:t>;</a:t>
            </a:r>
            <a:r>
              <a:rPr lang="zh-CN" altLang="en-US" sz="2800" smtClean="0">
                <a:solidFill>
                  <a:srgbClr val="000000"/>
                </a:solidFill>
              </a:rPr>
              <a:t>当</a:t>
            </a:r>
            <a:r>
              <a:rPr lang="en-US" altLang="zh-CN" sz="2800" smtClean="0">
                <a:solidFill>
                  <a:srgbClr val="000000"/>
                </a:solidFill>
              </a:rPr>
              <a:t>r</a:t>
            </a:r>
            <a:r>
              <a:rPr lang="zh-CN" altLang="en-US" sz="2800" smtClean="0">
                <a:solidFill>
                  <a:srgbClr val="000000"/>
                </a:solidFill>
              </a:rPr>
              <a:t>很小时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两个带电体已不能视为点电荷了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这时公式不再适用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故</a:t>
            </a:r>
            <a:r>
              <a:rPr lang="en-US" altLang="zh-CN" sz="2800" smtClean="0">
                <a:solidFill>
                  <a:srgbClr val="000000"/>
                </a:solidFill>
              </a:rPr>
              <a:t>D</a:t>
            </a:r>
            <a:r>
              <a:rPr lang="zh-CN" altLang="en-US" sz="2800" smtClean="0">
                <a:solidFill>
                  <a:srgbClr val="000000"/>
                </a:solidFill>
              </a:rPr>
              <a:t>选错误</a:t>
            </a:r>
            <a:r>
              <a:rPr lang="en-US" altLang="zh-CN" sz="2800" smtClean="0">
                <a:solidFill>
                  <a:srgbClr val="000000"/>
                </a:solidFill>
              </a:rPr>
              <a:t>.C</a:t>
            </a:r>
            <a:r>
              <a:rPr lang="zh-CN" altLang="en-US" sz="2800" smtClean="0">
                <a:solidFill>
                  <a:srgbClr val="000000"/>
                </a:solidFill>
              </a:rPr>
              <a:t>选项正确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br>
              <a:rPr lang="en-US" altLang="zh-CN" sz="2800" smtClean="0">
                <a:solidFill>
                  <a:srgbClr val="000000"/>
                </a:solidFill>
              </a:rPr>
            </a:br>
            <a:endParaRPr lang="en-US" altLang="zh-CN" sz="2800" smtClean="0">
              <a:solidFill>
                <a:srgbClr val="000000"/>
              </a:solidFill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362200" y="2514600"/>
          <a:ext cx="130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1307532" imgH="723586" progId="Equation.DSMT4">
                  <p:embed/>
                </p:oleObj>
              </mc:Choice>
              <mc:Fallback>
                <p:oleObj name="Equation" r:id="rId3" imgW="1307532" imgH="72358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130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533400" y="4800600"/>
            <a:ext cx="622458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答案</a:t>
            </a:r>
            <a:r>
              <a:rPr lang="en-US" altLang="zh-CN" sz="2400" b="1">
                <a:solidFill>
                  <a:srgbClr val="000000"/>
                </a:solidFill>
              </a:rPr>
              <a:t>:C</a:t>
            </a:r>
            <a:br>
              <a:rPr lang="en-US" altLang="zh-CN" sz="2400" b="1">
                <a:solidFill>
                  <a:srgbClr val="000000"/>
                </a:solidFill>
              </a:rPr>
            </a:br>
            <a:endParaRPr lang="en-US" altLang="zh-CN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二</a:t>
            </a:r>
            <a:r>
              <a:rPr lang="en-US" altLang="zh-CN" sz="2400" smtClean="0">
                <a:solidFill>
                  <a:srgbClr val="000000"/>
                </a:solidFill>
              </a:rPr>
              <a:t>､</a:t>
            </a:r>
            <a:r>
              <a:rPr lang="zh-CN" altLang="en-US" sz="2400" smtClean="0">
                <a:solidFill>
                  <a:srgbClr val="000000"/>
                </a:solidFill>
              </a:rPr>
              <a:t>库仑定律公式的应用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例</a:t>
            </a:r>
            <a:r>
              <a:rPr lang="en-US" altLang="zh-CN" sz="2400" smtClean="0">
                <a:solidFill>
                  <a:srgbClr val="000000"/>
                </a:solidFill>
              </a:rPr>
              <a:t>2:</a:t>
            </a:r>
            <a:r>
              <a:rPr lang="zh-CN" altLang="en-US" sz="2400" smtClean="0">
                <a:solidFill>
                  <a:srgbClr val="000000"/>
                </a:solidFill>
              </a:rPr>
              <a:t>如右图所示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半径相同的两个金属小球</a:t>
            </a:r>
            <a:r>
              <a:rPr lang="en-US" altLang="zh-CN" sz="2400" smtClean="0">
                <a:solidFill>
                  <a:srgbClr val="000000"/>
                </a:solidFill>
              </a:rPr>
              <a:t>A､B</a:t>
            </a:r>
            <a:r>
              <a:rPr lang="zh-CN" altLang="en-US" sz="2400" smtClean="0">
                <a:solidFill>
                  <a:srgbClr val="000000"/>
                </a:solidFill>
              </a:rPr>
              <a:t>带有电荷量相等的电荷</a:t>
            </a:r>
            <a:r>
              <a:rPr lang="en-US" altLang="zh-CN" sz="2400" smtClean="0">
                <a:solidFill>
                  <a:srgbClr val="000000"/>
                </a:solidFill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</a:rPr>
              <a:t>可视作点电荷</a:t>
            </a:r>
            <a:r>
              <a:rPr lang="en-US" altLang="zh-CN" sz="2400" smtClean="0">
                <a:solidFill>
                  <a:srgbClr val="000000"/>
                </a:solidFill>
              </a:rPr>
              <a:t>),</a:t>
            </a:r>
            <a:r>
              <a:rPr lang="zh-CN" altLang="en-US" sz="2400" smtClean="0">
                <a:solidFill>
                  <a:srgbClr val="000000"/>
                </a:solidFill>
              </a:rPr>
              <a:t>相隔一定距离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两球之间的相互吸引力的大小是</a:t>
            </a:r>
            <a:r>
              <a:rPr lang="en-US" altLang="zh-CN" sz="2400" smtClean="0">
                <a:solidFill>
                  <a:srgbClr val="000000"/>
                </a:solidFill>
              </a:rPr>
              <a:t>F,</a:t>
            </a:r>
            <a:r>
              <a:rPr lang="zh-CN" altLang="en-US" sz="2400" smtClean="0">
                <a:solidFill>
                  <a:srgbClr val="000000"/>
                </a:solidFill>
              </a:rPr>
              <a:t>今让第三个半径相同的不带电的金属小球先后与</a:t>
            </a:r>
            <a:r>
              <a:rPr lang="en-US" altLang="zh-CN" sz="2400" smtClean="0">
                <a:solidFill>
                  <a:srgbClr val="000000"/>
                </a:solidFill>
              </a:rPr>
              <a:t>A､B</a:t>
            </a:r>
            <a:r>
              <a:rPr lang="zh-CN" altLang="en-US" sz="2400" smtClean="0">
                <a:solidFill>
                  <a:srgbClr val="000000"/>
                </a:solidFill>
              </a:rPr>
              <a:t>两球接触后移开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这时</a:t>
            </a:r>
            <a:r>
              <a:rPr lang="en-US" altLang="zh-CN" sz="2400" smtClean="0">
                <a:solidFill>
                  <a:srgbClr val="000000"/>
                </a:solidFill>
              </a:rPr>
              <a:t>A､B</a:t>
            </a:r>
            <a:r>
              <a:rPr lang="zh-CN" altLang="en-US" sz="2400" smtClean="0">
                <a:solidFill>
                  <a:srgbClr val="000000"/>
                </a:solidFill>
              </a:rPr>
              <a:t>两球之间的相互作用力为</a:t>
            </a:r>
            <a:r>
              <a:rPr lang="en-US" altLang="zh-CN" sz="2400" smtClean="0">
                <a:solidFill>
                  <a:srgbClr val="000000"/>
                </a:solidFill>
              </a:rPr>
              <a:t>(    )</a:t>
            </a:r>
          </a:p>
        </p:txBody>
      </p:sp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3836988"/>
            <a:ext cx="30480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42963"/>
            <a:ext cx="8229600" cy="4064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A.</a:t>
            </a:r>
            <a:r>
              <a:rPr lang="zh-CN" altLang="en-US" sz="2800" smtClean="0">
                <a:solidFill>
                  <a:srgbClr val="000000"/>
                </a:solidFill>
              </a:rPr>
              <a:t>吸引力</a:t>
            </a:r>
            <a:r>
              <a:rPr lang="en-US" altLang="zh-CN" sz="2800" smtClean="0">
                <a:solidFill>
                  <a:srgbClr val="000000"/>
                </a:solidFill>
              </a:rPr>
              <a:t>,                             B.</a:t>
            </a:r>
            <a:r>
              <a:rPr lang="zh-CN" altLang="en-US" sz="2800" smtClean="0">
                <a:solidFill>
                  <a:srgbClr val="000000"/>
                </a:solidFill>
              </a:rPr>
              <a:t>吸引力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en-US" altLang="zh-CN" sz="2800" smtClean="0">
                <a:solidFill>
                  <a:srgbClr val="FF0000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/>
            </a:r>
            <a:br>
              <a:rPr lang="en-US" altLang="zh-CN" sz="2800" smtClean="0">
                <a:solidFill>
                  <a:srgbClr val="000000"/>
                </a:solidFill>
              </a:rPr>
            </a:br>
            <a:r>
              <a:rPr lang="en-US" altLang="zh-CN" sz="2800" smtClean="0">
                <a:solidFill>
                  <a:srgbClr val="000000"/>
                </a:solidFill>
              </a:rPr>
              <a:t>C.</a:t>
            </a:r>
            <a:r>
              <a:rPr lang="zh-CN" altLang="en-US" sz="2800" smtClean="0">
                <a:solidFill>
                  <a:srgbClr val="000000"/>
                </a:solidFill>
              </a:rPr>
              <a:t>排斥力</a:t>
            </a:r>
            <a:r>
              <a:rPr lang="en-US" altLang="zh-CN" sz="2800" smtClean="0">
                <a:solidFill>
                  <a:srgbClr val="000000"/>
                </a:solidFill>
              </a:rPr>
              <a:t>,                             D.</a:t>
            </a:r>
            <a:r>
              <a:rPr lang="zh-CN" altLang="en-US" sz="2800" smtClean="0">
                <a:solidFill>
                  <a:srgbClr val="000000"/>
                </a:solidFill>
              </a:rPr>
              <a:t>排斥力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429000" y="2133600"/>
          <a:ext cx="482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482600" imgH="736600" progId="Equation.DSMT4">
                  <p:embed/>
                </p:oleObj>
              </mc:Choice>
              <mc:Fallback>
                <p:oleObj name="Equation" r:id="rId3" imgW="4826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482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429000" y="2971800"/>
          <a:ext cx="482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5" imgW="482600" imgH="736600" progId="Equation.DSMT4">
                  <p:embed/>
                </p:oleObj>
              </mc:Choice>
              <mc:Fallback>
                <p:oleObj name="Equation" r:id="rId5" imgW="4826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482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7772400" y="2209800"/>
          <a:ext cx="495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7" imgW="495085" imgH="723586" progId="Equation.DSMT4">
                  <p:embed/>
                </p:oleObj>
              </mc:Choice>
              <mc:Fallback>
                <p:oleObj name="Equation" r:id="rId7" imgW="495085" imgH="72358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09800"/>
                        <a:ext cx="495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7696200" y="2971800"/>
          <a:ext cx="495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9" imgW="495085" imgH="723586" progId="Equation.DSMT4">
                  <p:embed/>
                </p:oleObj>
              </mc:Choice>
              <mc:Fallback>
                <p:oleObj name="Equation" r:id="rId9" imgW="495085" imgH="72358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971800"/>
                        <a:ext cx="495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4703763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3200" smtClean="0">
                <a:solidFill>
                  <a:srgbClr val="000000"/>
                </a:solidFill>
              </a:rPr>
              <a:t>解析</a:t>
            </a:r>
            <a:r>
              <a:rPr lang="en-US" altLang="zh-CN" sz="3200" smtClean="0">
                <a:solidFill>
                  <a:srgbClr val="000000"/>
                </a:solidFill>
              </a:rPr>
              <a:t>:</a:t>
            </a:r>
            <a:r>
              <a:rPr lang="zh-CN" altLang="en-US" sz="3200" smtClean="0">
                <a:solidFill>
                  <a:srgbClr val="000000"/>
                </a:solidFill>
              </a:rPr>
              <a:t>因</a:t>
            </a:r>
            <a:r>
              <a:rPr lang="en-US" altLang="zh-CN" sz="3200" smtClean="0">
                <a:solidFill>
                  <a:srgbClr val="000000"/>
                </a:solidFill>
              </a:rPr>
              <a:t>A､B</a:t>
            </a:r>
            <a:r>
              <a:rPr lang="zh-CN" altLang="en-US" sz="3200" smtClean="0">
                <a:solidFill>
                  <a:srgbClr val="000000"/>
                </a:solidFill>
              </a:rPr>
              <a:t>间有吸引力</a:t>
            </a:r>
            <a:r>
              <a:rPr lang="en-US" altLang="zh-CN" sz="3200" smtClean="0">
                <a:solidFill>
                  <a:srgbClr val="000000"/>
                </a:solidFill>
              </a:rPr>
              <a:t>,</a:t>
            </a:r>
            <a:r>
              <a:rPr lang="zh-CN" altLang="en-US" sz="3200" smtClean="0">
                <a:solidFill>
                  <a:srgbClr val="000000"/>
                </a:solidFill>
              </a:rPr>
              <a:t>故</a:t>
            </a:r>
            <a:r>
              <a:rPr lang="en-US" altLang="zh-CN" sz="3200" smtClean="0">
                <a:solidFill>
                  <a:srgbClr val="000000"/>
                </a:solidFill>
              </a:rPr>
              <a:t>A､B</a:t>
            </a:r>
            <a:r>
              <a:rPr lang="zh-CN" altLang="en-US" sz="3200" smtClean="0">
                <a:solidFill>
                  <a:srgbClr val="000000"/>
                </a:solidFill>
              </a:rPr>
              <a:t>带异种电荷</a:t>
            </a:r>
            <a:r>
              <a:rPr lang="en-US" altLang="zh-CN" sz="3200" smtClean="0">
                <a:solidFill>
                  <a:srgbClr val="000000"/>
                </a:solidFill>
              </a:rPr>
              <a:t>,</a:t>
            </a:r>
            <a:r>
              <a:rPr lang="zh-CN" altLang="en-US" sz="3200" smtClean="0">
                <a:solidFill>
                  <a:srgbClr val="000000"/>
                </a:solidFill>
              </a:rPr>
              <a:t>设</a:t>
            </a:r>
            <a:r>
              <a:rPr lang="en-US" altLang="zh-CN" sz="3200" smtClean="0">
                <a:solidFill>
                  <a:srgbClr val="000000"/>
                </a:solidFill>
              </a:rPr>
              <a:t>A</a:t>
            </a:r>
            <a:r>
              <a:rPr lang="zh-CN" altLang="en-US" sz="3200" smtClean="0">
                <a:solidFill>
                  <a:srgbClr val="000000"/>
                </a:solidFill>
              </a:rPr>
              <a:t>的电荷量</a:t>
            </a:r>
            <a:r>
              <a:rPr lang="en-US" altLang="zh-CN" sz="3200" smtClean="0">
                <a:solidFill>
                  <a:srgbClr val="000000"/>
                </a:solidFill>
              </a:rPr>
              <a:t>q</a:t>
            </a:r>
            <a:r>
              <a:rPr lang="en-US" altLang="zh-CN" sz="3200" baseline="-30000" smtClean="0">
                <a:solidFill>
                  <a:srgbClr val="000000"/>
                </a:solidFill>
              </a:rPr>
              <a:t>A</a:t>
            </a:r>
            <a:r>
              <a:rPr lang="en-US" altLang="zh-CN" sz="3200" smtClean="0">
                <a:solidFill>
                  <a:srgbClr val="000000"/>
                </a:solidFill>
              </a:rPr>
              <a:t>=+Q,</a:t>
            </a:r>
            <a:r>
              <a:rPr lang="zh-CN" altLang="en-US" sz="3200" smtClean="0">
                <a:solidFill>
                  <a:srgbClr val="000000"/>
                </a:solidFill>
              </a:rPr>
              <a:t>则</a:t>
            </a:r>
            <a:r>
              <a:rPr lang="en-US" altLang="zh-CN" sz="3200" smtClean="0">
                <a:solidFill>
                  <a:srgbClr val="000000"/>
                </a:solidFill>
              </a:rPr>
              <a:t>B</a:t>
            </a:r>
            <a:r>
              <a:rPr lang="zh-CN" altLang="en-US" sz="3200" smtClean="0">
                <a:solidFill>
                  <a:srgbClr val="000000"/>
                </a:solidFill>
              </a:rPr>
              <a:t>的电荷量</a:t>
            </a:r>
            <a:r>
              <a:rPr lang="en-US" altLang="zh-CN" sz="3200" smtClean="0">
                <a:solidFill>
                  <a:srgbClr val="000000"/>
                </a:solidFill>
              </a:rPr>
              <a:t>q</a:t>
            </a:r>
            <a:r>
              <a:rPr lang="en-US" altLang="zh-CN" sz="3200" baseline="-30000" smtClean="0">
                <a:solidFill>
                  <a:srgbClr val="000000"/>
                </a:solidFill>
              </a:rPr>
              <a:t>B</a:t>
            </a:r>
            <a:r>
              <a:rPr lang="en-US" altLang="zh-CN" sz="3200" smtClean="0">
                <a:solidFill>
                  <a:srgbClr val="000000"/>
                </a:solidFill>
              </a:rPr>
              <a:t>=-Q,</a:t>
            </a:r>
            <a:r>
              <a:rPr lang="zh-CN" altLang="en-US" sz="3200" smtClean="0">
                <a:solidFill>
                  <a:srgbClr val="000000"/>
                </a:solidFill>
              </a:rPr>
              <a:t>又</a:t>
            </a:r>
            <a:r>
              <a:rPr lang="en-US" altLang="zh-CN" sz="3200" smtClean="0">
                <a:solidFill>
                  <a:srgbClr val="000000"/>
                </a:solidFill>
              </a:rPr>
              <a:t>C</a:t>
            </a:r>
            <a:r>
              <a:rPr lang="zh-CN" altLang="en-US" sz="3200" smtClean="0">
                <a:solidFill>
                  <a:srgbClr val="000000"/>
                </a:solidFill>
              </a:rPr>
              <a:t>不带电</a:t>
            </a:r>
            <a:r>
              <a:rPr lang="en-US" altLang="zh-CN" sz="3200" smtClean="0">
                <a:solidFill>
                  <a:srgbClr val="000000"/>
                </a:solidFill>
              </a:rPr>
              <a:t>,</a:t>
            </a:r>
            <a:r>
              <a:rPr lang="zh-CN" altLang="en-US" sz="3200" smtClean="0">
                <a:solidFill>
                  <a:srgbClr val="000000"/>
                </a:solidFill>
              </a:rPr>
              <a:t>它与</a:t>
            </a:r>
            <a:r>
              <a:rPr lang="en-US" altLang="zh-CN" sz="3200" smtClean="0">
                <a:solidFill>
                  <a:srgbClr val="000000"/>
                </a:solidFill>
              </a:rPr>
              <a:t>A</a:t>
            </a:r>
            <a:r>
              <a:rPr lang="zh-CN" altLang="en-US" sz="3200" smtClean="0">
                <a:solidFill>
                  <a:srgbClr val="000000"/>
                </a:solidFill>
              </a:rPr>
              <a:t>接触后</a:t>
            </a:r>
            <a:r>
              <a:rPr lang="en-US" altLang="zh-CN" sz="3200" smtClean="0">
                <a:solidFill>
                  <a:srgbClr val="000000"/>
                </a:solidFill>
              </a:rPr>
              <a:t>,q</a:t>
            </a:r>
            <a:r>
              <a:rPr lang="en-US" altLang="zh-CN" sz="3200" baseline="-30000" smtClean="0">
                <a:solidFill>
                  <a:srgbClr val="000000"/>
                </a:solidFill>
              </a:rPr>
              <a:t>c</a:t>
            </a:r>
            <a:r>
              <a:rPr lang="en-US" altLang="zh-CN" sz="3200" smtClean="0">
                <a:solidFill>
                  <a:srgbClr val="000000"/>
                </a:solidFill>
              </a:rPr>
              <a:t>=q</a:t>
            </a:r>
            <a:r>
              <a:rPr lang="en-US" altLang="zh-CN" sz="3200" baseline="-30000" smtClean="0">
                <a:solidFill>
                  <a:srgbClr val="000000"/>
                </a:solidFill>
              </a:rPr>
              <a:t>A</a:t>
            </a:r>
            <a:r>
              <a:rPr lang="en-US" altLang="zh-CN" sz="3200" smtClean="0">
                <a:solidFill>
                  <a:srgbClr val="000000"/>
                </a:solidFill>
              </a:rPr>
              <a:t>′=         ,</a:t>
            </a:r>
            <a:r>
              <a:rPr lang="zh-CN" altLang="en-US" sz="3200" smtClean="0">
                <a:solidFill>
                  <a:srgbClr val="000000"/>
                </a:solidFill>
              </a:rPr>
              <a:t>再与</a:t>
            </a:r>
            <a:r>
              <a:rPr lang="en-US" altLang="zh-CN" sz="3200" smtClean="0">
                <a:solidFill>
                  <a:srgbClr val="000000"/>
                </a:solidFill>
              </a:rPr>
              <a:t>B</a:t>
            </a:r>
            <a:r>
              <a:rPr lang="zh-CN" altLang="en-US" sz="3200" smtClean="0">
                <a:solidFill>
                  <a:srgbClr val="000000"/>
                </a:solidFill>
              </a:rPr>
              <a:t>接触</a:t>
            </a:r>
            <a:br>
              <a:rPr lang="zh-CN" altLang="en-US" sz="3200" smtClean="0">
                <a:solidFill>
                  <a:srgbClr val="000000"/>
                </a:solidFill>
              </a:rPr>
            </a:br>
            <a:r>
              <a:rPr lang="zh-CN" altLang="en-US" sz="3200" smtClean="0">
                <a:solidFill>
                  <a:srgbClr val="000000"/>
                </a:solidFill>
              </a:rPr>
              <a:t/>
            </a:r>
            <a:br>
              <a:rPr lang="zh-CN" altLang="en-US" sz="3200" smtClean="0">
                <a:solidFill>
                  <a:srgbClr val="000000"/>
                </a:solidFill>
              </a:rPr>
            </a:br>
            <a:r>
              <a:rPr lang="en-US" altLang="zh-CN" sz="3200" smtClean="0">
                <a:solidFill>
                  <a:srgbClr val="000000"/>
                </a:solidFill>
              </a:rPr>
              <a:t>q</a:t>
            </a:r>
            <a:r>
              <a:rPr lang="en-US" altLang="zh-CN" sz="3200" baseline="-30000" smtClean="0">
                <a:solidFill>
                  <a:srgbClr val="000000"/>
                </a:solidFill>
              </a:rPr>
              <a:t>c</a:t>
            </a:r>
            <a:r>
              <a:rPr lang="en-US" altLang="zh-CN" sz="3200" smtClean="0">
                <a:solidFill>
                  <a:srgbClr val="000000"/>
                </a:solidFill>
              </a:rPr>
              <a:t>′=                   =q</a:t>
            </a:r>
            <a:r>
              <a:rPr lang="en-US" altLang="zh-CN" sz="3200" baseline="-30000" smtClean="0">
                <a:solidFill>
                  <a:srgbClr val="000000"/>
                </a:solidFill>
              </a:rPr>
              <a:t>B</a:t>
            </a:r>
            <a:r>
              <a:rPr lang="en-US" altLang="zh-CN" sz="3200" smtClean="0">
                <a:solidFill>
                  <a:srgbClr val="000000"/>
                </a:solidFill>
              </a:rPr>
              <a:t>′</a:t>
            </a:r>
            <a:br>
              <a:rPr lang="en-US" altLang="zh-CN" sz="3200" smtClean="0">
                <a:solidFill>
                  <a:srgbClr val="000000"/>
                </a:solidFill>
              </a:rPr>
            </a:br>
            <a:r>
              <a:rPr lang="zh-CN" altLang="en-US" sz="3200" smtClean="0">
                <a:solidFill>
                  <a:srgbClr val="000000"/>
                </a:solidFill>
              </a:rPr>
              <a:t>根据库仑定律</a:t>
            </a:r>
            <a:br>
              <a:rPr lang="zh-CN" altLang="en-US" sz="3200" smtClean="0">
                <a:solidFill>
                  <a:srgbClr val="000000"/>
                </a:solidFill>
              </a:rPr>
            </a:br>
            <a:r>
              <a:rPr lang="en-US" altLang="zh-CN" sz="3200" smtClean="0">
                <a:solidFill>
                  <a:srgbClr val="000000"/>
                </a:solidFill>
              </a:rPr>
              <a:t>F′=                                          ,</a:t>
            </a:r>
            <a:r>
              <a:rPr lang="zh-CN" altLang="en-US" sz="3200" smtClean="0">
                <a:solidFill>
                  <a:srgbClr val="000000"/>
                </a:solidFill>
              </a:rPr>
              <a:t>所以</a:t>
            </a:r>
            <a:r>
              <a:rPr lang="en-US" altLang="zh-CN" sz="3200" smtClean="0">
                <a:solidFill>
                  <a:srgbClr val="000000"/>
                </a:solidFill>
              </a:rPr>
              <a:t>F′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410200" y="1600200"/>
          <a:ext cx="304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3" imgW="304668" imgH="723586" progId="Equation.DSMT4">
                  <p:embed/>
                </p:oleObj>
              </mc:Choice>
              <mc:Fallback>
                <p:oleObj name="Equation" r:id="rId3" imgW="304668" imgH="72358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00200"/>
                        <a:ext cx="304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371600" y="2743200"/>
          <a:ext cx="1803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5" imgW="1803400" imgH="1066800" progId="Equation.DSMT4">
                  <p:embed/>
                </p:oleObj>
              </mc:Choice>
              <mc:Fallback>
                <p:oleObj name="Equation" r:id="rId5" imgW="1803400" imgH="106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1803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213100" y="4419600"/>
          <a:ext cx="2425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7" imgW="2425700" imgH="762000" progId="Equation.DSMT4">
                  <p:embed/>
                </p:oleObj>
              </mc:Choice>
              <mc:Fallback>
                <p:oleObj name="Equation" r:id="rId7" imgW="2425700" imgH="762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419600"/>
                        <a:ext cx="2425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143000" y="4191000"/>
          <a:ext cx="1943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9" imgW="1943100" imgH="1079500" progId="Equation.DSMT4">
                  <p:embed/>
                </p:oleObj>
              </mc:Choice>
              <mc:Fallback>
                <p:oleObj name="Equation" r:id="rId9" imgW="1943100" imgH="1079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1943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7010400" y="4419600"/>
          <a:ext cx="76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11" imgW="762000" imgH="736600" progId="Equation.DSMT4">
                  <p:embed/>
                </p:oleObj>
              </mc:Choice>
              <mc:Fallback>
                <p:oleObj name="Equation" r:id="rId11" imgW="7620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419600"/>
                        <a:ext cx="762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457200" y="5867400"/>
            <a:ext cx="58054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/>
              <a:t>答案</a:t>
            </a:r>
            <a:r>
              <a:rPr lang="en-US" altLang="zh-CN" sz="2800" b="1"/>
              <a:t>:A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7924800" cy="229393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名师点拨</a:t>
            </a:r>
            <a:r>
              <a:rPr lang="en-US" altLang="zh-CN" sz="2400" smtClean="0"/>
              <a:t>:</a:t>
            </a:r>
            <a:r>
              <a:rPr lang="zh-CN" altLang="en-US" sz="2400" smtClean="0"/>
              <a:t>两个完全相同的带电体</a:t>
            </a:r>
            <a:r>
              <a:rPr lang="en-US" altLang="zh-CN" sz="2400" smtClean="0"/>
              <a:t>,</a:t>
            </a:r>
            <a:r>
              <a:rPr lang="zh-CN" altLang="en-US" sz="2400" smtClean="0"/>
              <a:t>相互接触后电荷量中和后</a:t>
            </a:r>
            <a:r>
              <a:rPr lang="en-US" altLang="zh-CN" sz="2400" smtClean="0"/>
              <a:t>,</a:t>
            </a:r>
            <a:r>
              <a:rPr lang="zh-CN" altLang="en-US" sz="2400" smtClean="0"/>
              <a:t>剩余的净电荷平均分配</a:t>
            </a:r>
            <a:r>
              <a:rPr lang="en-US" altLang="zh-CN" sz="2400" smtClean="0"/>
              <a:t>,</a:t>
            </a:r>
            <a:r>
              <a:rPr lang="zh-CN" altLang="en-US" sz="2400" smtClean="0"/>
              <a:t>然后再根据库仑定律解决相关问题</a:t>
            </a:r>
            <a:r>
              <a:rPr lang="en-US" altLang="zh-CN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[</a:t>
            </a:r>
            <a:r>
              <a:rPr lang="zh-CN" altLang="en-US" sz="2400" smtClean="0">
                <a:solidFill>
                  <a:srgbClr val="000000"/>
                </a:solidFill>
              </a:rPr>
              <a:t>巩固练习</a:t>
            </a:r>
            <a:r>
              <a:rPr lang="en-US" altLang="zh-CN" sz="2400" smtClean="0">
                <a:solidFill>
                  <a:srgbClr val="000000"/>
                </a:solidFill>
              </a:rPr>
              <a:t>]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2.</a:t>
            </a:r>
            <a:r>
              <a:rPr lang="zh-CN" altLang="en-US" sz="2400" smtClean="0">
                <a:solidFill>
                  <a:srgbClr val="000000"/>
                </a:solidFill>
              </a:rPr>
              <a:t>真空中有两个点电荷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相距为</a:t>
            </a:r>
            <a:r>
              <a:rPr lang="en-US" altLang="zh-CN" sz="2400" smtClean="0">
                <a:solidFill>
                  <a:srgbClr val="000000"/>
                </a:solidFill>
              </a:rPr>
              <a:t>r,</a:t>
            </a:r>
            <a:r>
              <a:rPr lang="zh-CN" altLang="en-US" sz="2400" smtClean="0">
                <a:solidFill>
                  <a:srgbClr val="000000"/>
                </a:solidFill>
              </a:rPr>
              <a:t>相互作用力为</a:t>
            </a:r>
            <a:r>
              <a:rPr lang="en-US" altLang="zh-CN" sz="2400" smtClean="0">
                <a:solidFill>
                  <a:srgbClr val="000000"/>
                </a:solidFill>
              </a:rPr>
              <a:t>F,</a:t>
            </a:r>
            <a:r>
              <a:rPr lang="zh-CN" altLang="en-US" sz="2400" smtClean="0">
                <a:solidFill>
                  <a:srgbClr val="000000"/>
                </a:solidFill>
              </a:rPr>
              <a:t>若使它们的电荷量都增大到原来的</a:t>
            </a:r>
            <a:r>
              <a:rPr lang="en-US" altLang="zh-CN" sz="24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倍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要使它们之间的作用力仍为</a:t>
            </a:r>
            <a:r>
              <a:rPr lang="en-US" altLang="zh-CN" sz="2400" smtClean="0">
                <a:solidFill>
                  <a:srgbClr val="000000"/>
                </a:solidFill>
              </a:rPr>
              <a:t>F,</a:t>
            </a:r>
            <a:r>
              <a:rPr lang="zh-CN" altLang="en-US" sz="2400" smtClean="0">
                <a:solidFill>
                  <a:srgbClr val="000000"/>
                </a:solidFill>
              </a:rPr>
              <a:t>其间距应为</a:t>
            </a:r>
            <a:r>
              <a:rPr lang="en-US" altLang="zh-CN" sz="2400" smtClean="0">
                <a:solidFill>
                  <a:srgbClr val="000000"/>
                </a:solidFill>
              </a:rPr>
              <a:t>(    )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sz="2400" smtClean="0"/>
          </a:p>
        </p:txBody>
      </p:sp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930275" y="3003550"/>
          <a:ext cx="2451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3" imgW="2451100" imgH="1320800" progId="Equation.DSMT4">
                  <p:embed/>
                </p:oleObj>
              </mc:Choice>
              <mc:Fallback>
                <p:oleObj name="Equation" r:id="rId3" imgW="2451100" imgH="1320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003550"/>
                        <a:ext cx="24511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课前自主学习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一</a:t>
            </a:r>
            <a:r>
              <a:rPr lang="en-US" altLang="zh-CN" sz="2400" smtClean="0">
                <a:solidFill>
                  <a:srgbClr val="000000"/>
                </a:solidFill>
              </a:rPr>
              <a:t>､</a:t>
            </a:r>
            <a:r>
              <a:rPr lang="zh-CN" altLang="en-US" sz="2400" smtClean="0">
                <a:solidFill>
                  <a:srgbClr val="000000"/>
                </a:solidFill>
              </a:rPr>
              <a:t>点电荷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  <a:r>
              <a:rPr lang="zh-CN" altLang="en-US" sz="2400" smtClean="0">
                <a:solidFill>
                  <a:srgbClr val="000000"/>
                </a:solidFill>
              </a:rPr>
              <a:t>当实际带电体的大小</a:t>
            </a:r>
            <a:r>
              <a:rPr lang="zh-CN" altLang="en-US" sz="2400" u="sng" smtClean="0">
                <a:solidFill>
                  <a:srgbClr val="000000"/>
                </a:solidFill>
              </a:rPr>
              <a:t>远小于</a:t>
            </a:r>
            <a:r>
              <a:rPr lang="zh-CN" altLang="en-US" sz="2400" smtClean="0">
                <a:solidFill>
                  <a:srgbClr val="000000"/>
                </a:solidFill>
              </a:rPr>
              <a:t>它们之间的距离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以致带电体的形状</a:t>
            </a:r>
            <a:r>
              <a:rPr lang="en-US" altLang="zh-CN" sz="2400" smtClean="0">
                <a:solidFill>
                  <a:srgbClr val="000000"/>
                </a:solidFill>
              </a:rPr>
              <a:t>､</a:t>
            </a:r>
            <a:r>
              <a:rPr lang="zh-CN" altLang="en-US" sz="2400" smtClean="0">
                <a:solidFill>
                  <a:srgbClr val="000000"/>
                </a:solidFill>
              </a:rPr>
              <a:t>大小及电荷分布情况对它们之间作用力的影响可以</a:t>
            </a:r>
            <a:r>
              <a:rPr lang="zh-CN" altLang="en-US" sz="2400" u="sng" smtClean="0">
                <a:solidFill>
                  <a:srgbClr val="000000"/>
                </a:solidFill>
              </a:rPr>
              <a:t>忽略</a:t>
            </a:r>
            <a:r>
              <a:rPr lang="zh-CN" altLang="en-US" sz="2400" smtClean="0">
                <a:solidFill>
                  <a:srgbClr val="000000"/>
                </a:solidFill>
              </a:rPr>
              <a:t>时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可近似看做点电荷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它是一种理想化模型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42963"/>
            <a:ext cx="8229600" cy="40640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0000"/>
                </a:solidFill>
              </a:rPr>
              <a:t>解析</a:t>
            </a:r>
            <a:r>
              <a:rPr lang="en-US" altLang="zh-CN" sz="2800" smtClean="0">
                <a:solidFill>
                  <a:srgbClr val="000000"/>
                </a:solidFill>
              </a:rPr>
              <a:t>:</a:t>
            </a:r>
            <a:r>
              <a:rPr lang="zh-CN" altLang="en-US" sz="2800" smtClean="0">
                <a:solidFill>
                  <a:srgbClr val="000000"/>
                </a:solidFill>
              </a:rPr>
              <a:t>灵活处理库仑定律中各个量之间的关系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br>
              <a:rPr lang="en-US" altLang="zh-CN" sz="2800" smtClean="0">
                <a:solidFill>
                  <a:srgbClr val="000000"/>
                </a:solidFill>
              </a:rPr>
            </a:br>
            <a:r>
              <a:rPr lang="zh-CN" altLang="en-US" sz="2800" smtClean="0">
                <a:solidFill>
                  <a:srgbClr val="000000"/>
                </a:solidFill>
              </a:rPr>
              <a:t>设点电荷的电荷量分别为</a:t>
            </a:r>
            <a:r>
              <a:rPr lang="en-US" altLang="zh-CN" sz="2800" smtClean="0">
                <a:solidFill>
                  <a:srgbClr val="000000"/>
                </a:solidFill>
              </a:rPr>
              <a:t>q</a:t>
            </a:r>
            <a:r>
              <a:rPr lang="en-US" altLang="zh-CN" sz="2800" baseline="-30000" smtClean="0">
                <a:solidFill>
                  <a:srgbClr val="000000"/>
                </a:solidFill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</a:rPr>
              <a:t>q</a:t>
            </a:r>
            <a:r>
              <a:rPr lang="en-US" altLang="zh-CN" sz="28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由库仑定律得</a:t>
            </a:r>
            <a:br>
              <a:rPr lang="zh-CN" altLang="en-US" sz="2800" smtClean="0">
                <a:solidFill>
                  <a:srgbClr val="000000"/>
                </a:solidFill>
              </a:rPr>
            </a:br>
            <a:r>
              <a:rPr lang="zh-CN" altLang="en-US" sz="2800" smtClean="0">
                <a:solidFill>
                  <a:srgbClr val="000000"/>
                </a:solidFill>
              </a:rPr>
              <a:t>                                   ①</a:t>
            </a:r>
            <a:br>
              <a:rPr lang="zh-CN" altLang="en-US" sz="2800" smtClean="0">
                <a:solidFill>
                  <a:srgbClr val="000000"/>
                </a:solidFill>
              </a:rPr>
            </a:br>
            <a:r>
              <a:rPr lang="zh-CN" altLang="en-US" sz="2800" smtClean="0">
                <a:solidFill>
                  <a:srgbClr val="000000"/>
                </a:solidFill>
              </a:rPr>
              <a:t>当电荷量都增大到原来的</a:t>
            </a:r>
            <a:r>
              <a:rPr lang="en-US" altLang="zh-CN" sz="2800" smtClean="0">
                <a:solidFill>
                  <a:srgbClr val="000000"/>
                </a:solidFill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</a:rPr>
              <a:t>倍时作用力仍为</a:t>
            </a:r>
            <a:r>
              <a:rPr lang="en-US" altLang="zh-CN" sz="2800" smtClean="0">
                <a:solidFill>
                  <a:srgbClr val="000000"/>
                </a:solidFill>
              </a:rPr>
              <a:t>F,</a:t>
            </a:r>
            <a:r>
              <a:rPr lang="zh-CN" altLang="en-US" sz="2800" smtClean="0">
                <a:solidFill>
                  <a:srgbClr val="000000"/>
                </a:solidFill>
              </a:rPr>
              <a:t>设间距为</a:t>
            </a:r>
            <a:r>
              <a:rPr lang="en-US" altLang="zh-CN" sz="2800" smtClean="0">
                <a:solidFill>
                  <a:srgbClr val="000000"/>
                </a:solidFill>
              </a:rPr>
              <a:t>r′,</a:t>
            </a:r>
            <a:r>
              <a:rPr lang="zh-CN" altLang="en-US" sz="2800" smtClean="0">
                <a:solidFill>
                  <a:srgbClr val="000000"/>
                </a:solidFill>
              </a:rPr>
              <a:t>则</a:t>
            </a:r>
            <a:br>
              <a:rPr lang="zh-CN" altLang="en-US" sz="2800" smtClean="0">
                <a:solidFill>
                  <a:srgbClr val="000000"/>
                </a:solidFill>
              </a:rPr>
            </a:br>
            <a:r>
              <a:rPr lang="zh-CN" altLang="en-US" sz="2800" smtClean="0">
                <a:solidFill>
                  <a:srgbClr val="000000"/>
                </a:solidFill>
              </a:rPr>
              <a:t>                                  ②</a:t>
            </a:r>
            <a:br>
              <a:rPr lang="zh-CN" altLang="en-US" sz="2800" smtClean="0">
                <a:solidFill>
                  <a:srgbClr val="000000"/>
                </a:solidFill>
              </a:rPr>
            </a:br>
            <a:r>
              <a:rPr lang="zh-CN" altLang="en-US" sz="2800" smtClean="0">
                <a:solidFill>
                  <a:srgbClr val="000000"/>
                </a:solidFill>
              </a:rPr>
              <a:t>由①②可得</a:t>
            </a:r>
            <a:r>
              <a:rPr lang="en-US" altLang="zh-CN" sz="2800" smtClean="0">
                <a:solidFill>
                  <a:srgbClr val="000000"/>
                </a:solidFill>
              </a:rPr>
              <a:t>r′=2r.</a:t>
            </a:r>
            <a:br>
              <a:rPr lang="en-US" altLang="zh-CN" sz="2800" smtClean="0">
                <a:solidFill>
                  <a:srgbClr val="000000"/>
                </a:solidFill>
              </a:rPr>
            </a:br>
            <a:endParaRPr lang="en-US" altLang="zh-CN" sz="2800" smtClean="0">
              <a:solidFill>
                <a:srgbClr val="000000"/>
              </a:solidFill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981200" y="1752600"/>
          <a:ext cx="130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1307532" imgH="723586" progId="Equation.DSMT4">
                  <p:embed/>
                </p:oleObj>
              </mc:Choice>
              <mc:Fallback>
                <p:oleObj name="Equation" r:id="rId3" imgW="1307532" imgH="72358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130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524000" y="3429000"/>
          <a:ext cx="175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5" imgW="1752600" imgH="723900" progId="Equation.DSMT4">
                  <p:embed/>
                </p:oleObj>
              </mc:Choice>
              <mc:Fallback>
                <p:oleObj name="Equation" r:id="rId5" imgW="1752600" imgH="7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1752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990600" y="5486400"/>
            <a:ext cx="45481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答案</a:t>
            </a:r>
            <a:r>
              <a:rPr lang="en-US" altLang="zh-CN" sz="2800" b="1">
                <a:solidFill>
                  <a:srgbClr val="000000"/>
                </a:solidFill>
              </a:rPr>
              <a:t>:C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三</a:t>
            </a:r>
            <a:r>
              <a:rPr lang="en-US" altLang="zh-CN" sz="2400" smtClean="0">
                <a:solidFill>
                  <a:srgbClr val="000000"/>
                </a:solidFill>
              </a:rPr>
              <a:t>､</a:t>
            </a:r>
            <a:r>
              <a:rPr lang="zh-CN" altLang="en-US" sz="2400" smtClean="0">
                <a:solidFill>
                  <a:srgbClr val="000000"/>
                </a:solidFill>
              </a:rPr>
              <a:t>静电力作用下物体的平衡问题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例</a:t>
            </a:r>
            <a:r>
              <a:rPr lang="en-US" altLang="zh-CN" sz="2400" smtClean="0">
                <a:solidFill>
                  <a:srgbClr val="000000"/>
                </a:solidFill>
              </a:rPr>
              <a:t>3:</a:t>
            </a:r>
            <a:r>
              <a:rPr lang="zh-CN" altLang="en-US" sz="2400" smtClean="0">
                <a:solidFill>
                  <a:srgbClr val="000000"/>
                </a:solidFill>
              </a:rPr>
              <a:t>如右图所示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质量均为</a:t>
            </a:r>
            <a:r>
              <a:rPr lang="en-US" altLang="zh-CN" sz="2400" smtClean="0">
                <a:solidFill>
                  <a:srgbClr val="000000"/>
                </a:solidFill>
              </a:rPr>
              <a:t>m</a:t>
            </a:r>
            <a:r>
              <a:rPr lang="zh-CN" altLang="en-US" sz="2400" smtClean="0">
                <a:solidFill>
                  <a:srgbClr val="000000"/>
                </a:solidFill>
              </a:rPr>
              <a:t>的三个带电小球</a:t>
            </a:r>
            <a:r>
              <a:rPr lang="en-US" altLang="zh-CN" sz="2400" smtClean="0">
                <a:solidFill>
                  <a:srgbClr val="000000"/>
                </a:solidFill>
              </a:rPr>
              <a:t>A､B､C</a:t>
            </a:r>
            <a:r>
              <a:rPr lang="zh-CN" altLang="en-US" sz="2400" smtClean="0">
                <a:solidFill>
                  <a:srgbClr val="000000"/>
                </a:solidFill>
              </a:rPr>
              <a:t>放在光滑绝缘的水平面上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彼此相距均为</a:t>
            </a:r>
            <a:r>
              <a:rPr lang="en-US" altLang="zh-CN" sz="2400" smtClean="0">
                <a:solidFill>
                  <a:srgbClr val="000000"/>
                </a:solidFill>
              </a:rPr>
              <a:t>L,A､B</a:t>
            </a:r>
            <a:r>
              <a:rPr lang="zh-CN" altLang="en-US" sz="2400" smtClean="0">
                <a:solidFill>
                  <a:srgbClr val="000000"/>
                </a:solidFill>
              </a:rPr>
              <a:t>球带正电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电荷量分别为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</a:rPr>
              <a:t>=8q,q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B</a:t>
            </a:r>
            <a:r>
              <a:rPr lang="en-US" altLang="zh-CN" sz="2400" smtClean="0">
                <a:solidFill>
                  <a:srgbClr val="000000"/>
                </a:solidFill>
              </a:rPr>
              <a:t>=q,</a:t>
            </a:r>
            <a:r>
              <a:rPr lang="zh-CN" altLang="en-US" sz="2400" smtClean="0">
                <a:solidFill>
                  <a:srgbClr val="000000"/>
                </a:solidFill>
              </a:rPr>
              <a:t>若在</a:t>
            </a:r>
            <a:r>
              <a:rPr lang="en-US" altLang="zh-CN" sz="2400" smtClean="0">
                <a:solidFill>
                  <a:srgbClr val="000000"/>
                </a:solidFill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</a:rPr>
              <a:t>球上加一个水平向右的恒力</a:t>
            </a:r>
            <a:r>
              <a:rPr lang="en-US" altLang="zh-CN" sz="2400" smtClean="0">
                <a:solidFill>
                  <a:srgbClr val="000000"/>
                </a:solidFill>
              </a:rPr>
              <a:t>F,</a:t>
            </a:r>
            <a:r>
              <a:rPr lang="zh-CN" altLang="en-US" sz="2400" smtClean="0">
                <a:solidFill>
                  <a:srgbClr val="000000"/>
                </a:solidFill>
              </a:rPr>
              <a:t>使</a:t>
            </a:r>
            <a:r>
              <a:rPr lang="en-US" altLang="zh-CN" sz="2400" smtClean="0">
                <a:solidFill>
                  <a:srgbClr val="000000"/>
                </a:solidFill>
              </a:rPr>
              <a:t>A､B､C</a:t>
            </a:r>
            <a:r>
              <a:rPr lang="zh-CN" altLang="en-US" sz="2400" smtClean="0">
                <a:solidFill>
                  <a:srgbClr val="000000"/>
                </a:solidFill>
              </a:rPr>
              <a:t>三球始终保持</a:t>
            </a:r>
            <a:r>
              <a:rPr lang="en-US" altLang="zh-CN" sz="2400" smtClean="0">
                <a:solidFill>
                  <a:srgbClr val="000000"/>
                </a:solidFill>
              </a:rPr>
              <a:t>L</a:t>
            </a:r>
            <a:r>
              <a:rPr lang="zh-CN" altLang="en-US" sz="2400" smtClean="0">
                <a:solidFill>
                  <a:srgbClr val="000000"/>
                </a:solidFill>
              </a:rPr>
              <a:t>的间距运动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求力</a:t>
            </a:r>
            <a:r>
              <a:rPr lang="en-US" altLang="zh-CN" sz="2400" smtClean="0">
                <a:solidFill>
                  <a:srgbClr val="000000"/>
                </a:solidFill>
              </a:rPr>
              <a:t>F</a:t>
            </a:r>
            <a:r>
              <a:rPr lang="zh-CN" altLang="en-US" sz="2400" smtClean="0">
                <a:solidFill>
                  <a:srgbClr val="000000"/>
                </a:solidFill>
              </a:rPr>
              <a:t>的大小和</a:t>
            </a:r>
            <a:r>
              <a:rPr lang="en-US" altLang="zh-CN" sz="2400" smtClean="0">
                <a:solidFill>
                  <a:srgbClr val="000000"/>
                </a:solidFill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</a:rPr>
              <a:t>球的带电荷量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4105275"/>
            <a:ext cx="3078162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08000" y="584200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解析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  <a:r>
              <a:rPr lang="zh-CN" altLang="en-US" sz="2400" smtClean="0">
                <a:solidFill>
                  <a:srgbClr val="000000"/>
                </a:solidFill>
              </a:rPr>
              <a:t>因三球距离一定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相对静止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故三球时刻具有相同的加速度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因</a:t>
            </a:r>
            <a:r>
              <a:rPr lang="en-US" altLang="zh-CN" sz="2400" smtClean="0">
                <a:solidFill>
                  <a:srgbClr val="000000"/>
                </a:solidFill>
              </a:rPr>
              <a:t>A､B</a:t>
            </a:r>
            <a:r>
              <a:rPr lang="zh-CN" altLang="en-US" sz="2400" smtClean="0">
                <a:solidFill>
                  <a:srgbClr val="000000"/>
                </a:solidFill>
              </a:rPr>
              <a:t>带正电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只有</a:t>
            </a:r>
            <a:r>
              <a:rPr lang="en-US" altLang="zh-CN" sz="2400" smtClean="0">
                <a:solidFill>
                  <a:srgbClr val="000000"/>
                </a:solidFill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</a:rPr>
              <a:t>带负电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才能使</a:t>
            </a:r>
            <a:r>
              <a:rPr lang="en-US" altLang="zh-CN" sz="2400" smtClean="0">
                <a:solidFill>
                  <a:srgbClr val="000000"/>
                </a:solidFill>
              </a:rPr>
              <a:t>A</a:t>
            </a:r>
            <a:r>
              <a:rPr lang="zh-CN" altLang="en-US" sz="2400" smtClean="0">
                <a:solidFill>
                  <a:srgbClr val="000000"/>
                </a:solidFill>
              </a:rPr>
              <a:t>合外力向右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因三个物体的加速度向右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设</a:t>
            </a:r>
            <a:r>
              <a:rPr lang="en-US" altLang="zh-CN" sz="2400" smtClean="0">
                <a:solidFill>
                  <a:srgbClr val="000000"/>
                </a:solidFill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</a:rPr>
              <a:t>球带电荷量为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C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对三个小球</a:t>
            </a:r>
            <a:r>
              <a:rPr lang="en-US" altLang="zh-CN" sz="2400" smtClean="0">
                <a:solidFill>
                  <a:srgbClr val="000000"/>
                </a:solidFill>
              </a:rPr>
              <a:t>A､B､C,</a:t>
            </a:r>
            <a:r>
              <a:rPr lang="zh-CN" altLang="en-US" sz="2400" smtClean="0">
                <a:solidFill>
                  <a:srgbClr val="000000"/>
                </a:solidFill>
              </a:rPr>
              <a:t>由牛顿第二定律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F=3ma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08000" y="584200"/>
          <a:ext cx="3479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3" imgW="3479800" imgH="3352800" progId="Equation.DSMT4">
                  <p:embed/>
                </p:oleObj>
              </mc:Choice>
              <mc:Fallback>
                <p:oleObj name="Equation" r:id="rId3" imgW="3479800" imgH="3352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584200"/>
                        <a:ext cx="34798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508000" y="3937000"/>
          <a:ext cx="327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5" imgW="3276600" imgH="762000" progId="Equation.DSMT4">
                  <p:embed/>
                </p:oleObj>
              </mc:Choice>
              <mc:Fallback>
                <p:oleObj name="Equation" r:id="rId5" imgW="3276600" imgH="76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937000"/>
                        <a:ext cx="3276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名师点拨</a:t>
            </a:r>
            <a:r>
              <a:rPr lang="en-US" altLang="zh-CN" sz="2400" smtClean="0"/>
              <a:t>:</a:t>
            </a:r>
            <a:r>
              <a:rPr lang="zh-CN" altLang="en-US" sz="2400" smtClean="0"/>
              <a:t>带电体之间存在库仑力的作用</a:t>
            </a:r>
            <a:r>
              <a:rPr lang="en-US" altLang="zh-CN" sz="2400" smtClean="0"/>
              <a:t>,</a:t>
            </a:r>
            <a:r>
              <a:rPr lang="zh-CN" altLang="en-US" sz="2400" smtClean="0"/>
              <a:t>与力学中解决问题的方法是相同的</a:t>
            </a:r>
            <a:r>
              <a:rPr lang="en-US" altLang="zh-CN" sz="2400" smtClean="0"/>
              <a:t>,</a:t>
            </a:r>
            <a:r>
              <a:rPr lang="zh-CN" altLang="en-US" sz="2400" smtClean="0"/>
              <a:t>此题是力学中牛顿定律的问题中连结体问题</a:t>
            </a:r>
            <a:r>
              <a:rPr lang="en-US" altLang="zh-CN" sz="2400" smtClean="0"/>
              <a:t>,</a:t>
            </a:r>
            <a:r>
              <a:rPr lang="zh-CN" altLang="en-US" sz="2400" smtClean="0"/>
              <a:t>用隔离法和整体法来处理</a:t>
            </a:r>
            <a:r>
              <a:rPr lang="en-US" altLang="zh-CN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[</a:t>
            </a:r>
            <a:r>
              <a:rPr lang="zh-CN" altLang="en-US" sz="2400" smtClean="0">
                <a:solidFill>
                  <a:srgbClr val="000000"/>
                </a:solidFill>
              </a:rPr>
              <a:t>巩固练习</a:t>
            </a:r>
            <a:r>
              <a:rPr lang="en-US" altLang="zh-CN" sz="2400" smtClean="0">
                <a:solidFill>
                  <a:srgbClr val="000000"/>
                </a:solidFill>
              </a:rPr>
              <a:t>]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3.</a:t>
            </a:r>
            <a:r>
              <a:rPr lang="zh-CN" altLang="en-US" sz="2400" smtClean="0">
                <a:solidFill>
                  <a:srgbClr val="000000"/>
                </a:solidFill>
              </a:rPr>
              <a:t>两个质量分别是</a:t>
            </a:r>
            <a:r>
              <a:rPr lang="en-US" altLang="zh-CN" sz="2400" smtClean="0">
                <a:solidFill>
                  <a:srgbClr val="000000"/>
                </a:solidFill>
              </a:rPr>
              <a:t>m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､m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的小球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各用长为</a:t>
            </a:r>
            <a:r>
              <a:rPr lang="en-US" altLang="zh-CN" sz="2400" smtClean="0">
                <a:solidFill>
                  <a:srgbClr val="000000"/>
                </a:solidFill>
              </a:rPr>
              <a:t>L</a:t>
            </a:r>
            <a:r>
              <a:rPr lang="zh-CN" altLang="en-US" sz="2400" smtClean="0">
                <a:solidFill>
                  <a:srgbClr val="000000"/>
                </a:solidFill>
              </a:rPr>
              <a:t>的丝线悬挂在同一点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当两球分别带同种电荷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且电荷量分别为</a:t>
            </a:r>
            <a:r>
              <a:rPr lang="en-US" altLang="zh-CN" sz="240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,q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时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两丝线张开一定的角度</a:t>
            </a:r>
            <a:r>
              <a:rPr lang="en-US" altLang="zh-CN" sz="2400" smtClean="0">
                <a:solidFill>
                  <a:srgbClr val="000000"/>
                </a:solidFill>
              </a:rPr>
              <a:t>θ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､θ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如下图所示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则下列说法正确的是</a:t>
            </a:r>
            <a:r>
              <a:rPr lang="en-US" altLang="zh-CN" sz="2400" smtClean="0">
                <a:solidFill>
                  <a:srgbClr val="000000"/>
                </a:solidFill>
              </a:rPr>
              <a:t>(    )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A.</a:t>
            </a:r>
            <a:r>
              <a:rPr lang="zh-CN" altLang="en-US" sz="2400" smtClean="0">
                <a:solidFill>
                  <a:srgbClr val="000000"/>
                </a:solidFill>
              </a:rPr>
              <a:t>若</a:t>
            </a:r>
            <a:r>
              <a:rPr lang="en-US" altLang="zh-CN" sz="2400" smtClean="0">
                <a:solidFill>
                  <a:srgbClr val="000000"/>
                </a:solidFill>
              </a:rPr>
              <a:t>m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&gt;m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则</a:t>
            </a:r>
            <a:r>
              <a:rPr lang="en-US" altLang="zh-CN" sz="2400" smtClean="0">
                <a:solidFill>
                  <a:srgbClr val="000000"/>
                </a:solidFill>
              </a:rPr>
              <a:t>θ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&gt;θ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endParaRPr lang="en-US" altLang="zh-CN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B.</a:t>
            </a:r>
            <a:r>
              <a:rPr lang="zh-CN" altLang="en-US" sz="2400" smtClean="0">
                <a:solidFill>
                  <a:srgbClr val="000000"/>
                </a:solidFill>
              </a:rPr>
              <a:t>若</a:t>
            </a:r>
            <a:r>
              <a:rPr lang="en-US" altLang="zh-CN" sz="2400" smtClean="0">
                <a:solidFill>
                  <a:srgbClr val="000000"/>
                </a:solidFill>
              </a:rPr>
              <a:t>m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=m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则</a:t>
            </a:r>
            <a:r>
              <a:rPr lang="en-US" altLang="zh-CN" sz="2400" smtClean="0">
                <a:solidFill>
                  <a:srgbClr val="000000"/>
                </a:solidFill>
              </a:rPr>
              <a:t>θ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=θ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endParaRPr lang="en-US" altLang="zh-CN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C.</a:t>
            </a:r>
            <a:r>
              <a:rPr lang="zh-CN" altLang="en-US" sz="2400" smtClean="0">
                <a:solidFill>
                  <a:srgbClr val="000000"/>
                </a:solidFill>
              </a:rPr>
              <a:t>若</a:t>
            </a:r>
            <a:r>
              <a:rPr lang="en-US" altLang="zh-CN" sz="2400" smtClean="0">
                <a:solidFill>
                  <a:srgbClr val="000000"/>
                </a:solidFill>
              </a:rPr>
              <a:t>m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&lt;m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则</a:t>
            </a:r>
            <a:r>
              <a:rPr lang="en-US" altLang="zh-CN" sz="2400" smtClean="0">
                <a:solidFill>
                  <a:srgbClr val="000000"/>
                </a:solidFill>
              </a:rPr>
              <a:t>θ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&gt;θ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  <a:endParaRPr lang="en-US" altLang="zh-CN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D.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=q</a:t>
            </a:r>
            <a:r>
              <a:rPr lang="en-US" altLang="zh-CN" sz="2400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θ</a:t>
            </a:r>
            <a:r>
              <a:rPr lang="en-US" altLang="zh-CN" sz="2400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θ</a:t>
            </a:r>
            <a:r>
              <a:rPr lang="en-US" altLang="zh-CN" sz="2400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解析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  <a:r>
              <a:rPr lang="zh-CN" altLang="en-US" sz="2400" smtClean="0">
                <a:solidFill>
                  <a:srgbClr val="000000"/>
                </a:solidFill>
              </a:rPr>
              <a:t>这是一道带电体平衡问题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分析方法仍然与力学中物体的平衡方法一样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答案</a:t>
            </a:r>
            <a:r>
              <a:rPr lang="en-US" altLang="zh-CN" sz="2400" smtClean="0">
                <a:solidFill>
                  <a:srgbClr val="000000"/>
                </a:solidFill>
              </a:rPr>
              <a:t>:BC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二</a:t>
            </a:r>
            <a:r>
              <a:rPr lang="en-US" altLang="zh-CN" sz="2400" smtClean="0">
                <a:solidFill>
                  <a:srgbClr val="000000"/>
                </a:solidFill>
              </a:rPr>
              <a:t>､</a:t>
            </a:r>
            <a:r>
              <a:rPr lang="zh-CN" altLang="en-US" sz="2400" smtClean="0">
                <a:solidFill>
                  <a:srgbClr val="000000"/>
                </a:solidFill>
              </a:rPr>
              <a:t>库仑定律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1.</a:t>
            </a:r>
            <a:r>
              <a:rPr lang="zh-CN" altLang="en-US" sz="2400" smtClean="0">
                <a:solidFill>
                  <a:srgbClr val="000000"/>
                </a:solidFill>
              </a:rPr>
              <a:t>内容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  <a:r>
              <a:rPr lang="zh-CN" altLang="en-US" sz="2400" smtClean="0">
                <a:solidFill>
                  <a:srgbClr val="000000"/>
                </a:solidFill>
              </a:rPr>
              <a:t>真空中两个静止点电荷之间的相互作用力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与它们电荷量的乘积成</a:t>
            </a:r>
            <a:r>
              <a:rPr lang="zh-CN" altLang="en-US" sz="2400" u="sng" smtClean="0">
                <a:solidFill>
                  <a:srgbClr val="000000"/>
                </a:solidFill>
              </a:rPr>
              <a:t>正比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与它们距离的二次方成</a:t>
            </a:r>
            <a:r>
              <a:rPr lang="zh-CN" altLang="en-US" sz="2400" u="sng" smtClean="0">
                <a:solidFill>
                  <a:srgbClr val="000000"/>
                </a:solidFill>
              </a:rPr>
              <a:t>反比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作用力的方向在它们的连线上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2.</a:t>
            </a:r>
            <a:r>
              <a:rPr lang="zh-CN" altLang="en-US" sz="2400" smtClean="0">
                <a:solidFill>
                  <a:srgbClr val="000000"/>
                </a:solidFill>
              </a:rPr>
              <a:t>表达式                    式中</a:t>
            </a:r>
            <a:r>
              <a:rPr lang="en-US" altLang="zh-CN" sz="2400" smtClean="0">
                <a:solidFill>
                  <a:srgbClr val="000000"/>
                </a:solidFill>
              </a:rPr>
              <a:t>k</a:t>
            </a:r>
            <a:r>
              <a:rPr lang="zh-CN" altLang="en-US" sz="2400" smtClean="0">
                <a:solidFill>
                  <a:srgbClr val="000000"/>
                </a:solidFill>
              </a:rPr>
              <a:t>叫做静电力常量</a:t>
            </a:r>
            <a:r>
              <a:rPr lang="en-US" altLang="zh-CN" sz="2400" smtClean="0">
                <a:solidFill>
                  <a:srgbClr val="000000"/>
                </a:solidFill>
              </a:rPr>
              <a:t>,k</a:t>
            </a:r>
            <a:r>
              <a:rPr lang="zh-CN" altLang="en-US" sz="2400" smtClean="0">
                <a:solidFill>
                  <a:srgbClr val="000000"/>
                </a:solidFill>
              </a:rPr>
              <a:t>的数值是</a:t>
            </a:r>
            <a:r>
              <a:rPr lang="en-US" altLang="zh-CN" sz="2400" u="sng" smtClean="0">
                <a:solidFill>
                  <a:srgbClr val="000000"/>
                </a:solidFill>
              </a:rPr>
              <a:t>9.0×10</a:t>
            </a:r>
            <a:r>
              <a:rPr lang="en-US" altLang="zh-CN" sz="2400" u="sng" baseline="30000" smtClean="0">
                <a:solidFill>
                  <a:srgbClr val="000000"/>
                </a:solidFill>
              </a:rPr>
              <a:t>9</a:t>
            </a:r>
            <a:r>
              <a:rPr lang="en-US" altLang="zh-CN" sz="2400" smtClean="0">
                <a:solidFill>
                  <a:srgbClr val="000000"/>
                </a:solidFill>
              </a:rPr>
              <a:t>N</a:t>
            </a:r>
            <a:r>
              <a:rPr lang="en-US" altLang="zh-CN" sz="2400" smtClean="0">
                <a:solidFill>
                  <a:srgbClr val="000000"/>
                </a:solidFill>
                <a:latin typeface="宋体" pitchFamily="2" charset="-122"/>
              </a:rPr>
              <a:t>·</a:t>
            </a:r>
            <a:r>
              <a:rPr lang="en-US" altLang="zh-CN" sz="2400" smtClean="0">
                <a:solidFill>
                  <a:srgbClr val="000000"/>
                </a:solidFill>
              </a:rPr>
              <a:t>m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/C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sz="2400" smtClean="0"/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2039938" y="2784475"/>
          <a:ext cx="151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511300" imgH="723900" progId="Equation.DSMT4">
                  <p:embed/>
                </p:oleObj>
              </mc:Choice>
              <mc:Fallback>
                <p:oleObj name="Equation" r:id="rId3" imgW="15113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2784475"/>
                        <a:ext cx="151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三</a:t>
            </a:r>
            <a:r>
              <a:rPr lang="en-US" altLang="zh-CN" sz="2400" smtClean="0"/>
              <a:t>､</a:t>
            </a:r>
            <a:r>
              <a:rPr lang="zh-CN" altLang="en-US" sz="2400" smtClean="0"/>
              <a:t>静电力的叠加原理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对两个以上的点电荷</a:t>
            </a:r>
            <a:r>
              <a:rPr lang="en-US" altLang="zh-CN" sz="2400" smtClean="0"/>
              <a:t>,</a:t>
            </a:r>
            <a:r>
              <a:rPr lang="zh-CN" altLang="en-US" sz="2400" smtClean="0"/>
              <a:t>两个点电荷间的作用力不受其他电荷的影响</a:t>
            </a:r>
            <a:r>
              <a:rPr lang="en-US" altLang="zh-CN" sz="2400" smtClean="0"/>
              <a:t>,</a:t>
            </a:r>
            <a:r>
              <a:rPr lang="zh-CN" altLang="en-US" sz="2400" smtClean="0"/>
              <a:t>其中每一个电荷所受的总的静电力</a:t>
            </a:r>
            <a:r>
              <a:rPr lang="en-US" altLang="zh-CN" sz="2400" smtClean="0"/>
              <a:t>,</a:t>
            </a:r>
            <a:r>
              <a:rPr lang="zh-CN" altLang="en-US" sz="2400" smtClean="0"/>
              <a:t>等于其他电荷单独存在时对该点电荷的作用力的</a:t>
            </a:r>
            <a:r>
              <a:rPr lang="zh-CN" altLang="en-US" sz="2400" u="sng" smtClean="0"/>
              <a:t>矢量和</a:t>
            </a:r>
            <a:r>
              <a:rPr lang="en-US" altLang="zh-CN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08000" y="584200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知识梳理图</a:t>
            </a:r>
          </a:p>
        </p:txBody>
      </p:sp>
      <p:pic>
        <p:nvPicPr>
          <p:cNvPr id="7171" name="Picture 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322388"/>
            <a:ext cx="7050088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课堂互动探究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一</a:t>
            </a:r>
            <a:r>
              <a:rPr lang="en-US" altLang="zh-CN" sz="2400" smtClean="0"/>
              <a:t>､</a:t>
            </a:r>
            <a:r>
              <a:rPr lang="zh-CN" altLang="en-US" sz="2400" smtClean="0"/>
              <a:t>点电荷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点电荷是只有电荷量</a:t>
            </a:r>
            <a:r>
              <a:rPr lang="en-US" altLang="zh-CN" sz="2400" smtClean="0"/>
              <a:t>,</a:t>
            </a:r>
            <a:r>
              <a:rPr lang="zh-CN" altLang="en-US" sz="2400" smtClean="0"/>
              <a:t>没有大小</a:t>
            </a:r>
            <a:r>
              <a:rPr lang="en-US" altLang="zh-CN" sz="2400" smtClean="0"/>
              <a:t>､</a:t>
            </a:r>
            <a:r>
              <a:rPr lang="zh-CN" altLang="en-US" sz="2400" smtClean="0"/>
              <a:t>形状的理想化的模型</a:t>
            </a:r>
            <a:r>
              <a:rPr lang="en-US" altLang="zh-CN" sz="2400" smtClean="0"/>
              <a:t>,</a:t>
            </a:r>
            <a:r>
              <a:rPr lang="zh-CN" altLang="en-US" sz="2400" smtClean="0"/>
              <a:t>类似于力学中的质点</a:t>
            </a:r>
            <a:r>
              <a:rPr lang="en-US" altLang="zh-CN" sz="2400" smtClean="0"/>
              <a:t>,</a:t>
            </a:r>
            <a:r>
              <a:rPr lang="zh-CN" altLang="en-US" sz="2400" smtClean="0"/>
              <a:t>实际中并不存在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条件</a:t>
            </a:r>
            <a:r>
              <a:rPr lang="en-US" altLang="zh-CN" sz="2400" smtClean="0"/>
              <a:t>:</a:t>
            </a:r>
            <a:r>
              <a:rPr lang="zh-CN" altLang="en-US" sz="2400" smtClean="0"/>
              <a:t>如果带电体之间的距离比它们的自身大小大得多</a:t>
            </a:r>
            <a:r>
              <a:rPr lang="en-US" altLang="zh-CN" sz="2400" smtClean="0"/>
              <a:t>,</a:t>
            </a:r>
            <a:r>
              <a:rPr lang="zh-CN" altLang="en-US" sz="2400" smtClean="0"/>
              <a:t>以至于带电体的形状和大小对相互作用力的影响很小</a:t>
            </a:r>
            <a:r>
              <a:rPr lang="en-US" altLang="zh-CN" sz="2400" smtClean="0"/>
              <a:t>,</a:t>
            </a:r>
            <a:r>
              <a:rPr lang="zh-CN" altLang="en-US" sz="2400" smtClean="0"/>
              <a:t>就可以忽略形状</a:t>
            </a:r>
            <a:r>
              <a:rPr lang="en-US" altLang="zh-CN" sz="2400" smtClean="0"/>
              <a:t>､</a:t>
            </a:r>
            <a:r>
              <a:rPr lang="zh-CN" altLang="en-US" sz="2400" smtClean="0"/>
              <a:t>大小等次要因素</a:t>
            </a:r>
            <a:r>
              <a:rPr lang="en-US" altLang="zh-CN" sz="2400" smtClean="0"/>
              <a:t>,</a:t>
            </a:r>
            <a:r>
              <a:rPr lang="zh-CN" altLang="en-US" sz="2400" smtClean="0"/>
              <a:t>只保留对问题有关键作用的电荷量</a:t>
            </a:r>
            <a:r>
              <a:rPr lang="en-US" altLang="zh-CN" sz="2400" smtClean="0"/>
              <a:t>,</a:t>
            </a:r>
            <a:r>
              <a:rPr lang="zh-CN" altLang="en-US" sz="2400" smtClean="0"/>
              <a:t>这样的处理会使问题大为简化</a:t>
            </a:r>
            <a:r>
              <a:rPr lang="en-US" altLang="zh-CN" sz="2400" smtClean="0"/>
              <a:t>,</a:t>
            </a:r>
            <a:r>
              <a:rPr lang="zh-CN" altLang="en-US" sz="2400" smtClean="0"/>
              <a:t>对结果又没有太大的影响</a:t>
            </a:r>
            <a:r>
              <a:rPr lang="en-US" altLang="zh-CN" sz="2400" smtClean="0"/>
              <a:t>,</a:t>
            </a:r>
            <a:r>
              <a:rPr lang="zh-CN" altLang="en-US" sz="2400" smtClean="0"/>
              <a:t>因此物理学上经常用到此法</a:t>
            </a:r>
            <a:r>
              <a:rPr lang="en-US" altLang="zh-CN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3.</a:t>
            </a:r>
            <a:r>
              <a:rPr lang="zh-CN" altLang="en-US" sz="2400" smtClean="0"/>
              <a:t>一个带电体能否看做点电荷</a:t>
            </a:r>
            <a:r>
              <a:rPr lang="en-US" altLang="zh-CN" sz="2400" smtClean="0"/>
              <a:t>,</a:t>
            </a:r>
            <a:r>
              <a:rPr lang="zh-CN" altLang="en-US" sz="2400" smtClean="0"/>
              <a:t>是相对于具体问题而言的</a:t>
            </a:r>
            <a:r>
              <a:rPr lang="en-US" altLang="zh-CN" sz="2400" smtClean="0"/>
              <a:t>,</a:t>
            </a:r>
            <a:r>
              <a:rPr lang="zh-CN" altLang="en-US" sz="2400" smtClean="0"/>
              <a:t>不能单凭其大小和形状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如</a:t>
            </a:r>
            <a:r>
              <a:rPr lang="en-US" altLang="zh-CN" sz="2400" smtClean="0"/>
              <a:t>:</a:t>
            </a:r>
            <a:r>
              <a:rPr lang="zh-CN" altLang="en-US" sz="2400" smtClean="0"/>
              <a:t>一个半径</a:t>
            </a:r>
            <a:r>
              <a:rPr lang="en-US" altLang="zh-CN" sz="2400" smtClean="0"/>
              <a:t>10 cm</a:t>
            </a:r>
            <a:r>
              <a:rPr lang="zh-CN" altLang="en-US" sz="2400" smtClean="0"/>
              <a:t>的带电圆盘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如果考虑它和</a:t>
            </a:r>
            <a:r>
              <a:rPr lang="en-US" altLang="zh-CN" sz="2400" smtClean="0"/>
              <a:t>10 m</a:t>
            </a:r>
            <a:r>
              <a:rPr lang="zh-CN" altLang="en-US" sz="2400" smtClean="0"/>
              <a:t>处某个电子的作用力</a:t>
            </a:r>
            <a:r>
              <a:rPr lang="en-US" altLang="zh-CN" sz="2400" smtClean="0"/>
              <a:t>,</a:t>
            </a:r>
            <a:r>
              <a:rPr lang="zh-CN" altLang="en-US" sz="2400" smtClean="0"/>
              <a:t>就完全可以把圆盘看做点电荷</a:t>
            </a:r>
            <a:r>
              <a:rPr lang="en-US" altLang="zh-CN" sz="2400" smtClean="0"/>
              <a:t>;</a:t>
            </a:r>
            <a:r>
              <a:rPr lang="zh-CN" altLang="en-US" sz="2400" smtClean="0"/>
              <a:t>而如果这个电子离圆盘</a:t>
            </a:r>
            <a:r>
              <a:rPr lang="en-US" altLang="zh-CN" sz="2400" smtClean="0"/>
              <a:t>1 mm,</a:t>
            </a:r>
            <a:r>
              <a:rPr lang="zh-CN" altLang="en-US" sz="2400" smtClean="0"/>
              <a:t>那么这一带电圆盘又相当于一个无限大的带电平面</a:t>
            </a:r>
            <a:r>
              <a:rPr lang="en-US" altLang="zh-CN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01663"/>
            <a:ext cx="8229600" cy="5810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二</a:t>
            </a:r>
            <a:r>
              <a:rPr lang="en-US" altLang="zh-CN" sz="2400" smtClean="0">
                <a:solidFill>
                  <a:srgbClr val="000000"/>
                </a:solidFill>
              </a:rPr>
              <a:t>､</a:t>
            </a:r>
            <a:r>
              <a:rPr lang="zh-CN" altLang="en-US" sz="2400" smtClean="0">
                <a:solidFill>
                  <a:srgbClr val="000000"/>
                </a:solidFill>
              </a:rPr>
              <a:t>库仑定律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1.</a:t>
            </a:r>
            <a:r>
              <a:rPr lang="zh-CN" altLang="en-US" sz="2400" smtClean="0">
                <a:solidFill>
                  <a:srgbClr val="000000"/>
                </a:solidFill>
              </a:rPr>
              <a:t>内容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  <a:r>
              <a:rPr lang="zh-CN" altLang="en-US" sz="2400" smtClean="0">
                <a:solidFill>
                  <a:srgbClr val="000000"/>
                </a:solidFill>
              </a:rPr>
              <a:t>真空中两个点电荷之间的相互作用力的大小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跟它们的电荷量的乘积成正比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跟它们的距离的二次方成反比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作用力的方向沿着它们的连线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2.</a:t>
            </a:r>
            <a:r>
              <a:rPr lang="zh-CN" altLang="en-US" sz="2400" smtClean="0">
                <a:solidFill>
                  <a:srgbClr val="000000"/>
                </a:solidFill>
              </a:rPr>
              <a:t>公式</a:t>
            </a:r>
            <a:r>
              <a:rPr lang="en-US" altLang="zh-CN" sz="2400" smtClean="0">
                <a:solidFill>
                  <a:srgbClr val="000000"/>
                </a:solidFill>
              </a:rPr>
              <a:t>:</a:t>
            </a:r>
            <a:r>
              <a:rPr lang="zh-CN" altLang="en-US" sz="2400" smtClean="0">
                <a:solidFill>
                  <a:srgbClr val="000000"/>
                </a:solidFill>
              </a:rPr>
              <a:t>库仑力</a:t>
            </a:r>
            <a:r>
              <a:rPr lang="en-US" altLang="zh-CN" sz="2400" smtClean="0">
                <a:solidFill>
                  <a:srgbClr val="000000"/>
                </a:solidFill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</a:rPr>
              <a:t>静电力</a:t>
            </a:r>
            <a:r>
              <a:rPr lang="en-US" altLang="zh-CN" sz="2400" smtClean="0">
                <a:solidFill>
                  <a:srgbClr val="000000"/>
                </a:solidFill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</a:rPr>
              <a:t>的大小                     其中</a:t>
            </a:r>
            <a:r>
              <a:rPr lang="en-US" altLang="zh-CN" sz="2400" smtClean="0">
                <a:solidFill>
                  <a:srgbClr val="000000"/>
                </a:solidFill>
              </a:rPr>
              <a:t>,</a:t>
            </a:r>
            <a:r>
              <a:rPr lang="zh-CN" altLang="en-US" sz="2400" smtClean="0">
                <a:solidFill>
                  <a:srgbClr val="000000"/>
                </a:solidFill>
              </a:rPr>
              <a:t>静电力常量</a:t>
            </a:r>
            <a:r>
              <a:rPr lang="en-US" altLang="zh-CN" sz="2400" smtClean="0">
                <a:solidFill>
                  <a:srgbClr val="000000"/>
                </a:solidFill>
              </a:rPr>
              <a:t>k=9.0×10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9</a:t>
            </a:r>
            <a:r>
              <a:rPr lang="en-US" altLang="zh-CN" sz="2400" smtClean="0">
                <a:solidFill>
                  <a:srgbClr val="000000"/>
                </a:solidFill>
              </a:rPr>
              <a:t> N</a:t>
            </a:r>
            <a:r>
              <a:rPr lang="en-US" altLang="zh-CN" sz="2400" smtClean="0">
                <a:solidFill>
                  <a:srgbClr val="000000"/>
                </a:solidFill>
                <a:latin typeface="宋体" pitchFamily="2" charset="-122"/>
              </a:rPr>
              <a:t>·</a:t>
            </a:r>
            <a:r>
              <a:rPr lang="en-US" altLang="zh-CN" sz="2400" smtClean="0">
                <a:solidFill>
                  <a:srgbClr val="000000"/>
                </a:solidFill>
              </a:rPr>
              <a:t>m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/C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77155" name="Object 3"/>
          <p:cNvGraphicFramePr>
            <a:graphicFrameLocks noChangeAspect="1"/>
          </p:cNvGraphicFramePr>
          <p:nvPr/>
        </p:nvGraphicFramePr>
        <p:xfrm>
          <a:off x="4876800" y="2752725"/>
          <a:ext cx="151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511300" imgH="723900" progId="Equation.DSMT4">
                  <p:embed/>
                </p:oleObj>
              </mc:Choice>
              <mc:Fallback>
                <p:oleObj name="Equation" r:id="rId3" imgW="15113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52725"/>
                        <a:ext cx="151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743</TotalTime>
  <Words>2162</Words>
  <Application>Microsoft Office PowerPoint</Application>
  <PresentationFormat>全屏显示(4:3)</PresentationFormat>
  <Paragraphs>80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诗情画意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析:因为两球心距离不比球的半径大很多,所以不能看做点电荷,必须考虑电荷在球上的实际分布.当q1､q2是同种电荷时,相互排斥,分布于最远的两侧,电荷中心距离大于3R;当q1､q2是异种电荷时,相互吸引,分布于最近的一侧,电荷中心距离小于3R,如下图(a)､(b所示.所以静电力可能小于            也可能大于         所以D选项正确. </vt:lpstr>
      <vt:lpstr>PowerPoint 演示文稿</vt:lpstr>
      <vt:lpstr>PowerPoint 演示文稿</vt:lpstr>
      <vt:lpstr>[巩固练习] 1.关于对库仑定律的理解和应用,下列说法正确的是 (    ) A.两个点电荷的电荷量分别为q1和q2,它们之间的距离为r,则当两个点电荷带同种电荷时,它们之间的库仑力                  带异种电荷时 B.两个点电荷的电荷量分别是q1和q2,相距为r.在它们之间放一厚度略小于r的玻璃板,则它们之间的库仑力为</vt:lpstr>
      <vt:lpstr>PowerPoint 演示文稿</vt:lpstr>
      <vt:lpstr>解析:用库仑定律计算两个点电荷间的作用力时,不论是引力还是斥力,都是适用的故A选项错误;库仑定律的适用条件是真空中的点电荷,中间隔有玻璃板(绝缘体)时公式                 不再适用,故B选项错误;当r很小时,两个带电体已不能视为点电荷了,这时公式不再适用,故D选错误.C选项正确. </vt:lpstr>
      <vt:lpstr>PowerPoint 演示文稿</vt:lpstr>
      <vt:lpstr>A.吸引力,                             B.吸引力,  C.排斥力,                             D.排斥力,</vt:lpstr>
      <vt:lpstr>解析:因A､B间有吸引力,故A､B带异种电荷,设A的电荷量qA=+Q,则B的电荷量qB=-Q,又C不带电,它与A接触后,qc=qA′=         ,再与B接触  qc′=                   =qB′ 根据库仑定律 F′=                                          ,所以F′</vt:lpstr>
      <vt:lpstr>PowerPoint 演示文稿</vt:lpstr>
      <vt:lpstr>PowerPoint 演示文稿</vt:lpstr>
      <vt:lpstr>解析:灵活处理库仑定律中各个量之间的关系. 设点电荷的电荷量分别为q1和q2,由库仑定律得                                    ① 当电荷量都增大到原来的2倍时作用力仍为F,设间距为r′,则                                   ② 由①②可得r′=2r.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wangbin</Manager>
  <Company>www.ks5u.com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高考资源网</dc:title>
  <dc:subject>您身边的高考专家</dc:subject>
  <dc:creator>ks5u</dc:creator>
  <cp:keywords>高考 考试无忧 高考资源网</cp:keywords>
  <dc:description>高考资源网，中国最大的高考网站，您身边的高考专家。</dc:description>
  <cp:lastModifiedBy>Administrator</cp:lastModifiedBy>
  <cp:revision>59</cp:revision>
  <cp:lastPrinted>1601-01-01T00:00:00Z</cp:lastPrinted>
  <dcterms:created xsi:type="dcterms:W3CDTF">1601-01-01T00:00:00Z</dcterms:created>
  <dcterms:modified xsi:type="dcterms:W3CDTF">2015-05-05T08:18:39Z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