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EE307"/>
    <a:srgbClr val="000099"/>
    <a:srgbClr val="E40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104" d="100"/>
          <a:sy n="104" d="100"/>
        </p:scale>
        <p:origin x="-18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66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9FC4026-E3B0-4B2F-8685-BE5E36BD3D1B}" type="slidenum">
              <a:rPr lang="en-US" altLang="zh-CN"/>
              <a:pPr>
                <a:defRPr/>
              </a:pPr>
              <a:t>‹#›</a:t>
            </a:fld>
            <a:endParaRPr lang="en-US" altLang="zh-CN"/>
          </a:p>
        </p:txBody>
      </p:sp>
    </p:spTree>
    <p:extLst>
      <p:ext uri="{BB962C8B-B14F-4D97-AF65-F5344CB8AC3E}">
        <p14:creationId xmlns:p14="http://schemas.microsoft.com/office/powerpoint/2010/main" val="734474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208C14-7326-48A1-96FC-9C996418B7C1}" type="slidenum">
              <a:rPr lang="en-US" altLang="zh-CN"/>
              <a:pPr>
                <a:defRPr/>
              </a:pPr>
              <a:t>‹#›</a:t>
            </a:fld>
            <a:endParaRPr lang="en-US" altLang="zh-CN"/>
          </a:p>
        </p:txBody>
      </p:sp>
    </p:spTree>
    <p:extLst>
      <p:ext uri="{BB962C8B-B14F-4D97-AF65-F5344CB8AC3E}">
        <p14:creationId xmlns:p14="http://schemas.microsoft.com/office/powerpoint/2010/main" val="105205999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8E22F76-E0A2-4E79-983A-926A6FD1E5DB}" type="slidenum">
              <a:rPr lang="en-US" altLang="zh-CN"/>
              <a:pPr>
                <a:defRPr/>
              </a:pPr>
              <a:t>‹#›</a:t>
            </a:fld>
            <a:endParaRPr lang="en-US" altLang="zh-CN"/>
          </a:p>
        </p:txBody>
      </p:sp>
    </p:spTree>
    <p:extLst>
      <p:ext uri="{BB962C8B-B14F-4D97-AF65-F5344CB8AC3E}">
        <p14:creationId xmlns:p14="http://schemas.microsoft.com/office/powerpoint/2010/main" val="2738674487"/>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284"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22528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225286"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E69CEAAA-556B-4BE5-9079-7E412A72AE7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1828800" y="5029200"/>
            <a:ext cx="57912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80000"/>
              </a:lnSpc>
              <a:spcBef>
                <a:spcPct val="50000"/>
              </a:spcBef>
            </a:pPr>
            <a:r>
              <a:rPr lang="zh-CN" altLang="en-US" sz="4000" b="1">
                <a:solidFill>
                  <a:srgbClr val="003399"/>
                </a:solidFill>
              </a:rPr>
              <a:t>第一章  静电场</a:t>
            </a:r>
          </a:p>
          <a:p>
            <a:pPr algn="ctr" eaLnBrk="1" hangingPunct="1">
              <a:lnSpc>
                <a:spcPct val="80000"/>
              </a:lnSpc>
              <a:spcBef>
                <a:spcPct val="50000"/>
              </a:spcBef>
            </a:pPr>
            <a:r>
              <a:rPr lang="zh-CN" altLang="en-US" sz="4000" b="1">
                <a:solidFill>
                  <a:srgbClr val="003399"/>
                </a:solidFill>
              </a:rPr>
              <a:t>第五节 电动势</a:t>
            </a:r>
          </a:p>
        </p:txBody>
      </p:sp>
      <p:sp>
        <p:nvSpPr>
          <p:cNvPr id="2051" name="Text Box 5"/>
          <p:cNvSpPr txBox="1">
            <a:spLocks noChangeArrowheads="1"/>
          </p:cNvSpPr>
          <p:nvPr/>
        </p:nvSpPr>
        <p:spPr bwMode="auto">
          <a:xfrm>
            <a:off x="152400" y="5334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3399"/>
                </a:solidFill>
              </a:rPr>
              <a:t>人教版选修</a:t>
            </a:r>
            <a:r>
              <a:rPr lang="en-US" altLang="zh-CN" b="1">
                <a:solidFill>
                  <a:srgbClr val="003399"/>
                </a:solidFill>
              </a:rPr>
              <a:t>3-1</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en-US" altLang="zh-CN" sz="2400" smtClean="0">
                <a:solidFill>
                  <a:srgbClr val="000000"/>
                </a:solidFill>
              </a:rPr>
              <a:t>2.</a:t>
            </a:r>
            <a:r>
              <a:rPr lang="zh-CN" altLang="en-US" sz="2400" smtClean="0">
                <a:solidFill>
                  <a:srgbClr val="000000"/>
                </a:solidFill>
              </a:rPr>
              <a:t>电场力做功的求解方法</a:t>
            </a:r>
          </a:p>
          <a:p>
            <a:pPr eaLnBrk="1" hangingPunct="1">
              <a:lnSpc>
                <a:spcPct val="140000"/>
              </a:lnSpc>
              <a:buFont typeface="Wingdings" pitchFamily="2" charset="2"/>
              <a:buNone/>
            </a:pPr>
            <a:r>
              <a:rPr lang="en-US" altLang="zh-CN" sz="2400" smtClean="0">
                <a:solidFill>
                  <a:srgbClr val="000000"/>
                </a:solidFill>
              </a:rPr>
              <a:t>(1)W</a:t>
            </a:r>
            <a:r>
              <a:rPr lang="en-US" altLang="zh-CN" sz="2400" baseline="-30000" smtClean="0">
                <a:solidFill>
                  <a:srgbClr val="000000"/>
                </a:solidFill>
              </a:rPr>
              <a:t>AB</a:t>
            </a:r>
            <a:r>
              <a:rPr lang="en-US" altLang="zh-CN" sz="2400" smtClean="0">
                <a:solidFill>
                  <a:srgbClr val="000000"/>
                </a:solidFill>
              </a:rPr>
              <a:t>=qU</a:t>
            </a:r>
            <a:r>
              <a:rPr lang="en-US" altLang="zh-CN" sz="2400" baseline="-30000" smtClean="0">
                <a:solidFill>
                  <a:srgbClr val="000000"/>
                </a:solidFill>
              </a:rPr>
              <a:t>AB</a:t>
            </a:r>
            <a:r>
              <a:rPr lang="zh-CN" altLang="en-US" sz="2400" smtClean="0">
                <a:solidFill>
                  <a:srgbClr val="000000"/>
                </a:solidFill>
              </a:rPr>
              <a:t>既适用于匀强电场</a:t>
            </a:r>
            <a:r>
              <a:rPr lang="en-US" altLang="zh-CN" sz="2400" smtClean="0">
                <a:solidFill>
                  <a:srgbClr val="000000"/>
                </a:solidFill>
              </a:rPr>
              <a:t>,</a:t>
            </a:r>
            <a:r>
              <a:rPr lang="zh-CN" altLang="en-US" sz="2400" smtClean="0">
                <a:solidFill>
                  <a:srgbClr val="000000"/>
                </a:solidFill>
              </a:rPr>
              <a:t>又适用于非匀强电场</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(2)W=qEd</a:t>
            </a:r>
            <a:r>
              <a:rPr lang="zh-CN" altLang="en-US" sz="2400" smtClean="0">
                <a:solidFill>
                  <a:srgbClr val="000000"/>
                </a:solidFill>
              </a:rPr>
              <a:t>适用于匀强电场</a:t>
            </a:r>
            <a:r>
              <a:rPr lang="en-US" altLang="zh-CN" sz="2400" smtClean="0">
                <a:solidFill>
                  <a:srgbClr val="000000"/>
                </a:solidFill>
              </a:rPr>
              <a:t>,</a:t>
            </a:r>
            <a:r>
              <a:rPr lang="zh-CN" altLang="en-US" sz="2400" smtClean="0">
                <a:solidFill>
                  <a:srgbClr val="000000"/>
                </a:solidFill>
              </a:rPr>
              <a:t>公式中</a:t>
            </a:r>
            <a:r>
              <a:rPr lang="en-US" altLang="zh-CN" sz="2400" smtClean="0">
                <a:solidFill>
                  <a:srgbClr val="000000"/>
                </a:solidFill>
              </a:rPr>
              <a:t>d</a:t>
            </a:r>
            <a:r>
              <a:rPr lang="zh-CN" altLang="en-US" sz="2400" smtClean="0">
                <a:solidFill>
                  <a:srgbClr val="000000"/>
                </a:solidFill>
              </a:rPr>
              <a:t>表示初末位置间沿电场线方向的距离</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(3)W</a:t>
            </a:r>
            <a:r>
              <a:rPr lang="en-US" altLang="zh-CN" sz="2400" baseline="-30000" smtClean="0">
                <a:solidFill>
                  <a:srgbClr val="000000"/>
                </a:solidFill>
              </a:rPr>
              <a:t>AB</a:t>
            </a:r>
            <a:r>
              <a:rPr lang="en-US" altLang="zh-CN" sz="2400" smtClean="0">
                <a:solidFill>
                  <a:srgbClr val="000000"/>
                </a:solidFill>
              </a:rPr>
              <a:t>=E</a:t>
            </a:r>
            <a:r>
              <a:rPr lang="en-US" altLang="zh-CN" sz="2400" baseline="-30000" smtClean="0">
                <a:solidFill>
                  <a:srgbClr val="000000"/>
                </a:solidFill>
              </a:rPr>
              <a:t>PA</a:t>
            </a:r>
            <a:r>
              <a:rPr lang="en-US" altLang="zh-CN" sz="2400" smtClean="0">
                <a:solidFill>
                  <a:srgbClr val="000000"/>
                </a:solidFill>
              </a:rPr>
              <a:t>-E</a:t>
            </a:r>
            <a:r>
              <a:rPr lang="en-US" altLang="zh-CN" sz="2400" baseline="-30000" smtClean="0">
                <a:solidFill>
                  <a:srgbClr val="000000"/>
                </a:solidFill>
              </a:rPr>
              <a:t>PB</a:t>
            </a:r>
            <a:r>
              <a:rPr lang="en-US" altLang="zh-CN" sz="2400" smtClean="0">
                <a:solidFill>
                  <a:srgbClr val="000000"/>
                </a:solidFill>
              </a:rPr>
              <a:t>=-ΔE</a:t>
            </a:r>
            <a:r>
              <a:rPr lang="en-US" altLang="zh-CN" sz="2400" baseline="-30000" smtClean="0">
                <a:solidFill>
                  <a:srgbClr val="000000"/>
                </a:solidFill>
              </a:rPr>
              <a:t>P</a:t>
            </a:r>
            <a:r>
              <a:rPr lang="zh-CN" altLang="en-US" sz="2400" smtClean="0">
                <a:solidFill>
                  <a:srgbClr val="000000"/>
                </a:solidFill>
              </a:rPr>
              <a:t>适用任何电场</a:t>
            </a:r>
            <a:r>
              <a:rPr lang="en-US" altLang="zh-CN" sz="2400" smtClean="0">
                <a:solidFill>
                  <a:srgbClr val="000000"/>
                </a:solidFill>
              </a:rPr>
              <a:t>.</a:t>
            </a:r>
          </a:p>
          <a:p>
            <a:pPr eaLnBrk="1" hangingPunct="1">
              <a:lnSpc>
                <a:spcPct val="140000"/>
              </a:lnSpc>
              <a:buFont typeface="Wingdings" pitchFamily="2" charset="2"/>
              <a:buNone/>
            </a:pPr>
            <a:r>
              <a:rPr lang="zh-CN" altLang="en-US" sz="2400" smtClean="0">
                <a:solidFill>
                  <a:srgbClr val="000000"/>
                </a:solidFill>
              </a:rPr>
              <a:t>以上三个公式可以相互推导</a:t>
            </a:r>
            <a:r>
              <a:rPr lang="en-US" altLang="zh-CN" sz="2400" smtClean="0">
                <a:solidFill>
                  <a:srgbClr val="000000"/>
                </a:solidFill>
              </a:rPr>
              <a:t>,</a:t>
            </a:r>
            <a:r>
              <a:rPr lang="zh-CN" altLang="en-US" sz="2400" smtClean="0">
                <a:solidFill>
                  <a:srgbClr val="000000"/>
                </a:solidFill>
              </a:rPr>
              <a:t>应用时注意它们的适用条件</a:t>
            </a:r>
            <a:r>
              <a:rPr lang="en-US" altLang="zh-CN" sz="2400" smtClean="0">
                <a:solidFill>
                  <a:srgbClr val="000000"/>
                </a:solidFill>
              </a:rPr>
              <a: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en-US" altLang="zh-CN" sz="2400" smtClean="0">
                <a:solidFill>
                  <a:srgbClr val="000000"/>
                </a:solidFill>
              </a:rPr>
              <a:t>3.</a:t>
            </a:r>
            <a:r>
              <a:rPr lang="zh-CN" altLang="en-US" sz="2400" smtClean="0">
                <a:solidFill>
                  <a:srgbClr val="000000"/>
                </a:solidFill>
              </a:rPr>
              <a:t>各物理量的符号问题</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(1)W</a:t>
            </a:r>
            <a:r>
              <a:rPr lang="en-US" altLang="zh-CN" sz="2400" baseline="-30000" smtClean="0">
                <a:solidFill>
                  <a:srgbClr val="000000"/>
                </a:solidFill>
              </a:rPr>
              <a:t>AB</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､q</a:t>
            </a:r>
            <a:r>
              <a:rPr lang="zh-CN" altLang="en-US" sz="2400" smtClean="0">
                <a:solidFill>
                  <a:srgbClr val="000000"/>
                </a:solidFill>
              </a:rPr>
              <a:t>均可正可负</a:t>
            </a:r>
            <a:r>
              <a:rPr lang="en-US" altLang="zh-CN" sz="2400" smtClean="0">
                <a:solidFill>
                  <a:srgbClr val="000000"/>
                </a:solidFill>
              </a:rPr>
              <a:t>,W</a:t>
            </a:r>
            <a:r>
              <a:rPr lang="en-US" altLang="zh-CN" sz="2400" baseline="-30000" smtClean="0">
                <a:solidFill>
                  <a:srgbClr val="000000"/>
                </a:solidFill>
              </a:rPr>
              <a:t>AB</a:t>
            </a:r>
            <a:r>
              <a:rPr lang="zh-CN" altLang="en-US" sz="2400" smtClean="0">
                <a:solidFill>
                  <a:srgbClr val="000000"/>
                </a:solidFill>
              </a:rPr>
              <a:t>取正号表示静电力做正功</a:t>
            </a:r>
            <a:r>
              <a:rPr lang="en-US" altLang="zh-CN" sz="2400" smtClean="0">
                <a:solidFill>
                  <a:srgbClr val="000000"/>
                </a:solidFill>
              </a:rPr>
              <a:t>,W</a:t>
            </a:r>
            <a:r>
              <a:rPr lang="en-US" altLang="zh-CN" sz="2400" baseline="-30000" smtClean="0">
                <a:solidFill>
                  <a:srgbClr val="000000"/>
                </a:solidFill>
              </a:rPr>
              <a:t>AB</a:t>
            </a:r>
            <a:r>
              <a:rPr lang="zh-CN" altLang="en-US" sz="2400" smtClean="0">
                <a:solidFill>
                  <a:srgbClr val="000000"/>
                </a:solidFill>
              </a:rPr>
              <a:t>取负号表示静电力做负功</a:t>
            </a:r>
            <a:r>
              <a:rPr lang="en-US" altLang="zh-CN" sz="2400" smtClean="0">
                <a:solidFill>
                  <a:srgbClr val="000000"/>
                </a:solidFill>
              </a:rPr>
              <a:t>;U</a:t>
            </a:r>
            <a:r>
              <a:rPr lang="en-US" altLang="zh-CN" sz="2400" baseline="-30000" smtClean="0">
                <a:solidFill>
                  <a:srgbClr val="000000"/>
                </a:solidFill>
              </a:rPr>
              <a:t>AB</a:t>
            </a:r>
            <a:r>
              <a:rPr lang="zh-CN" altLang="en-US" sz="2400" smtClean="0">
                <a:solidFill>
                  <a:srgbClr val="000000"/>
                </a:solidFill>
              </a:rPr>
              <a:t>取正号表示</a:t>
            </a:r>
            <a:r>
              <a:rPr lang="en-US" altLang="zh-CN" sz="2400" smtClean="0">
                <a:solidFill>
                  <a:srgbClr val="000000"/>
                </a:solidFill>
              </a:rPr>
              <a:t>φ</a:t>
            </a:r>
            <a:r>
              <a:rPr lang="en-US" altLang="zh-CN" sz="2400" baseline="-30000" smtClean="0">
                <a:solidFill>
                  <a:srgbClr val="000000"/>
                </a:solidFill>
              </a:rPr>
              <a:t>A</a:t>
            </a:r>
            <a:r>
              <a:rPr lang="en-US" altLang="zh-CN" sz="2400" smtClean="0">
                <a:solidFill>
                  <a:srgbClr val="000000"/>
                </a:solidFill>
              </a:rPr>
              <a:t>&gt;φ</a:t>
            </a:r>
            <a:r>
              <a:rPr lang="en-US" altLang="zh-CN" sz="2400" baseline="-30000" smtClean="0">
                <a:solidFill>
                  <a:srgbClr val="000000"/>
                </a:solidFill>
              </a:rPr>
              <a:t>B</a:t>
            </a:r>
            <a:r>
              <a:rPr lang="en-US" altLang="zh-CN" sz="2400" smtClean="0">
                <a:solidFill>
                  <a:srgbClr val="000000"/>
                </a:solidFill>
              </a:rPr>
              <a:t>,U</a:t>
            </a:r>
            <a:r>
              <a:rPr lang="en-US" altLang="zh-CN" sz="2400" baseline="-30000" smtClean="0">
                <a:solidFill>
                  <a:srgbClr val="000000"/>
                </a:solidFill>
              </a:rPr>
              <a:t>AB</a:t>
            </a:r>
            <a:r>
              <a:rPr lang="zh-CN" altLang="en-US" sz="2400" smtClean="0">
                <a:solidFill>
                  <a:srgbClr val="000000"/>
                </a:solidFill>
              </a:rPr>
              <a:t>取负号表示</a:t>
            </a:r>
            <a:r>
              <a:rPr lang="en-US" altLang="zh-CN" sz="2400" smtClean="0">
                <a:solidFill>
                  <a:srgbClr val="000000"/>
                </a:solidFill>
              </a:rPr>
              <a:t>φ</a:t>
            </a:r>
            <a:r>
              <a:rPr lang="en-US" altLang="zh-CN" sz="2400" baseline="-30000" smtClean="0">
                <a:solidFill>
                  <a:srgbClr val="000000"/>
                </a:solidFill>
              </a:rPr>
              <a:t>A</a:t>
            </a:r>
            <a:r>
              <a:rPr lang="en-US" altLang="zh-CN" sz="2400" smtClean="0">
                <a:solidFill>
                  <a:srgbClr val="000000"/>
                </a:solidFill>
              </a:rPr>
              <a:t>&lt;φ</a:t>
            </a:r>
            <a:r>
              <a:rPr lang="en-US" altLang="zh-CN" sz="2400" baseline="-30000" smtClean="0">
                <a:solidFill>
                  <a:srgbClr val="000000"/>
                </a:solidFill>
              </a:rPr>
              <a:t>B</a:t>
            </a:r>
            <a:r>
              <a:rPr lang="en-US" altLang="zh-CN" sz="2400" smtClean="0">
                <a:solidFill>
                  <a:srgbClr val="000000"/>
                </a:solidFill>
              </a:rPr>
              <a:t>;q</a:t>
            </a:r>
            <a:r>
              <a:rPr lang="zh-CN" altLang="en-US" sz="2400" smtClean="0">
                <a:solidFill>
                  <a:srgbClr val="000000"/>
                </a:solidFill>
              </a:rPr>
              <a:t>取正号表示电荷带正电</a:t>
            </a:r>
            <a:r>
              <a:rPr lang="en-US" altLang="zh-CN" sz="2400" smtClean="0">
                <a:solidFill>
                  <a:srgbClr val="000000"/>
                </a:solidFill>
              </a:rPr>
              <a:t>,q</a:t>
            </a:r>
            <a:r>
              <a:rPr lang="zh-CN" altLang="en-US" sz="2400" smtClean="0">
                <a:solidFill>
                  <a:srgbClr val="000000"/>
                </a:solidFill>
              </a:rPr>
              <a:t>取负号表示电荷带负电</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(2)</a:t>
            </a:r>
            <a:r>
              <a:rPr lang="zh-CN" altLang="en-US" sz="2400" smtClean="0">
                <a:solidFill>
                  <a:srgbClr val="000000"/>
                </a:solidFill>
              </a:rPr>
              <a:t>涉及</a:t>
            </a:r>
            <a:r>
              <a:rPr lang="en-US" altLang="zh-CN" sz="2400" smtClean="0">
                <a:solidFill>
                  <a:srgbClr val="000000"/>
                </a:solidFill>
              </a:rPr>
              <a:t>W､U､q</a:t>
            </a:r>
            <a:r>
              <a:rPr lang="zh-CN" altLang="en-US" sz="2400" smtClean="0">
                <a:solidFill>
                  <a:srgbClr val="000000"/>
                </a:solidFill>
              </a:rPr>
              <a:t>三者关系的计算时</a:t>
            </a:r>
            <a:r>
              <a:rPr lang="en-US" altLang="zh-CN" sz="2400" smtClean="0">
                <a:solidFill>
                  <a:srgbClr val="000000"/>
                </a:solidFill>
              </a:rPr>
              <a:t>,</a:t>
            </a:r>
            <a:r>
              <a:rPr lang="zh-CN" altLang="en-US" sz="2400" smtClean="0">
                <a:solidFill>
                  <a:srgbClr val="000000"/>
                </a:solidFill>
              </a:rPr>
              <a:t>可将各量的正负号及数值一并代入进行计算</a:t>
            </a:r>
            <a:r>
              <a:rPr lang="en-US" altLang="zh-CN" sz="2400" smtClean="0">
                <a:solidFill>
                  <a:srgbClr val="000000"/>
                </a:solidFill>
              </a:rPr>
              <a:t>,</a:t>
            </a:r>
            <a:r>
              <a:rPr lang="zh-CN" altLang="en-US" sz="2400" smtClean="0">
                <a:solidFill>
                  <a:srgbClr val="000000"/>
                </a:solidFill>
              </a:rPr>
              <a:t>也可以各物理量取绝对值</a:t>
            </a:r>
            <a:r>
              <a:rPr lang="en-US" altLang="zh-CN" sz="2400" smtClean="0">
                <a:solidFill>
                  <a:srgbClr val="000000"/>
                </a:solidFill>
              </a:rPr>
              <a:t>,</a:t>
            </a:r>
            <a:r>
              <a:rPr lang="zh-CN" altLang="en-US" sz="2400" smtClean="0">
                <a:solidFill>
                  <a:srgbClr val="000000"/>
                </a:solidFill>
              </a:rPr>
              <a:t>电场力做功的正负要根据电荷移动方向及所受电场力的方向来确定</a:t>
            </a:r>
            <a:r>
              <a:rPr lang="en-US" altLang="zh-CN" sz="2400" smtClean="0">
                <a:solidFill>
                  <a:srgbClr val="000000"/>
                </a:solidFill>
              </a:rPr>
              <a:t>,</a:t>
            </a:r>
            <a:r>
              <a:rPr lang="zh-CN" altLang="en-US" sz="2400" smtClean="0">
                <a:solidFill>
                  <a:srgbClr val="000000"/>
                </a:solidFill>
              </a:rPr>
              <a:t>电势差的正负要看在电场中的始末位置及电场的方向</a:t>
            </a:r>
            <a:r>
              <a:rPr lang="en-US" altLang="zh-CN" sz="2400" smtClean="0">
                <a:solidFill>
                  <a:srgbClr val="000000"/>
                </a:solidFill>
              </a:rPr>
              <a:t>.</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典例分析</a:t>
            </a:r>
          </a:p>
          <a:p>
            <a:pPr eaLnBrk="1" hangingPunct="1">
              <a:lnSpc>
                <a:spcPct val="140000"/>
              </a:lnSpc>
              <a:buFont typeface="Wingdings" pitchFamily="2" charset="2"/>
              <a:buNone/>
            </a:pPr>
            <a:r>
              <a:rPr lang="zh-CN" altLang="en-US" sz="2400" smtClean="0">
                <a:solidFill>
                  <a:srgbClr val="000000"/>
                </a:solidFill>
              </a:rPr>
              <a:t>一</a:t>
            </a:r>
            <a:r>
              <a:rPr lang="en-US" altLang="zh-CN" sz="2400" smtClean="0">
                <a:solidFill>
                  <a:srgbClr val="000000"/>
                </a:solidFill>
              </a:rPr>
              <a:t>､</a:t>
            </a:r>
            <a:r>
              <a:rPr lang="zh-CN" altLang="en-US" sz="2400" smtClean="0">
                <a:solidFill>
                  <a:srgbClr val="000000"/>
                </a:solidFill>
              </a:rPr>
              <a:t>电势和电势差的计算</a:t>
            </a:r>
          </a:p>
          <a:p>
            <a:pPr eaLnBrk="1" hangingPunct="1">
              <a:lnSpc>
                <a:spcPct val="140000"/>
              </a:lnSpc>
              <a:buFont typeface="Wingdings" pitchFamily="2" charset="2"/>
              <a:buNone/>
            </a:pPr>
            <a:r>
              <a:rPr lang="zh-CN" altLang="en-US" sz="2400" smtClean="0">
                <a:solidFill>
                  <a:srgbClr val="000000"/>
                </a:solidFill>
              </a:rPr>
              <a:t>例</a:t>
            </a:r>
            <a:r>
              <a:rPr lang="en-US" altLang="zh-CN" sz="2400" smtClean="0">
                <a:solidFill>
                  <a:srgbClr val="000000"/>
                </a:solidFill>
              </a:rPr>
              <a:t>1:</a:t>
            </a:r>
            <a:r>
              <a:rPr lang="zh-CN" altLang="en-US" sz="2400" smtClean="0">
                <a:solidFill>
                  <a:srgbClr val="000000"/>
                </a:solidFill>
              </a:rPr>
              <a:t>有一个带有电荷量</a:t>
            </a:r>
            <a:r>
              <a:rPr lang="en-US" altLang="zh-CN" sz="2400" smtClean="0">
                <a:solidFill>
                  <a:srgbClr val="000000"/>
                </a:solidFill>
              </a:rPr>
              <a:t>q=-3×10</a:t>
            </a:r>
            <a:r>
              <a:rPr lang="en-US" altLang="zh-CN" sz="2400" baseline="30000" smtClean="0">
                <a:solidFill>
                  <a:srgbClr val="000000"/>
                </a:solidFill>
              </a:rPr>
              <a:t>-6</a:t>
            </a:r>
            <a:r>
              <a:rPr lang="en-US" altLang="zh-CN" sz="2400" smtClean="0">
                <a:solidFill>
                  <a:srgbClr val="000000"/>
                </a:solidFill>
              </a:rPr>
              <a:t> C</a:t>
            </a:r>
            <a:r>
              <a:rPr lang="zh-CN" altLang="en-US" sz="2400" smtClean="0">
                <a:solidFill>
                  <a:srgbClr val="000000"/>
                </a:solidFill>
              </a:rPr>
              <a:t>的点电荷</a:t>
            </a:r>
            <a:r>
              <a:rPr lang="en-US" altLang="zh-CN" sz="2400" smtClean="0">
                <a:solidFill>
                  <a:srgbClr val="000000"/>
                </a:solidFill>
              </a:rPr>
              <a:t>,</a:t>
            </a:r>
            <a:r>
              <a:rPr lang="zh-CN" altLang="en-US" sz="2400" smtClean="0">
                <a:solidFill>
                  <a:srgbClr val="000000"/>
                </a:solidFill>
              </a:rPr>
              <a:t>从某电场中的</a:t>
            </a:r>
            <a:r>
              <a:rPr lang="en-US" altLang="zh-CN" sz="2400" smtClean="0">
                <a:solidFill>
                  <a:srgbClr val="000000"/>
                </a:solidFill>
              </a:rPr>
              <a:t>A</a:t>
            </a:r>
            <a:r>
              <a:rPr lang="zh-CN" altLang="en-US" sz="2400" smtClean="0">
                <a:solidFill>
                  <a:srgbClr val="000000"/>
                </a:solidFill>
              </a:rPr>
              <a:t>点移动到</a:t>
            </a:r>
            <a:r>
              <a:rPr lang="en-US" altLang="zh-CN" sz="2400" smtClean="0">
                <a:solidFill>
                  <a:srgbClr val="000000"/>
                </a:solidFill>
              </a:rPr>
              <a:t>B</a:t>
            </a:r>
            <a:r>
              <a:rPr lang="zh-CN" altLang="en-US" sz="2400" smtClean="0">
                <a:solidFill>
                  <a:srgbClr val="000000"/>
                </a:solidFill>
              </a:rPr>
              <a:t>点</a:t>
            </a:r>
            <a:r>
              <a:rPr lang="en-US" altLang="zh-CN" sz="2400" smtClean="0">
                <a:solidFill>
                  <a:srgbClr val="000000"/>
                </a:solidFill>
              </a:rPr>
              <a:t>,</a:t>
            </a:r>
            <a:r>
              <a:rPr lang="zh-CN" altLang="en-US" sz="2400" smtClean="0">
                <a:solidFill>
                  <a:srgbClr val="000000"/>
                </a:solidFill>
              </a:rPr>
              <a:t>电荷克服电场力做</a:t>
            </a:r>
            <a:r>
              <a:rPr lang="en-US" altLang="zh-CN" sz="2400" smtClean="0">
                <a:solidFill>
                  <a:srgbClr val="000000"/>
                </a:solidFill>
              </a:rPr>
              <a:t>6×10</a:t>
            </a:r>
            <a:r>
              <a:rPr lang="en-US" altLang="zh-CN" sz="2400" baseline="30000" smtClean="0">
                <a:solidFill>
                  <a:srgbClr val="000000"/>
                </a:solidFill>
              </a:rPr>
              <a:t>-4</a:t>
            </a:r>
            <a:r>
              <a:rPr lang="en-US" altLang="zh-CN" sz="2400" smtClean="0">
                <a:solidFill>
                  <a:srgbClr val="000000"/>
                </a:solidFill>
              </a:rPr>
              <a:t> J</a:t>
            </a:r>
            <a:r>
              <a:rPr lang="zh-CN" altLang="en-US" sz="2400" smtClean="0">
                <a:solidFill>
                  <a:srgbClr val="000000"/>
                </a:solidFill>
              </a:rPr>
              <a:t>的功</a:t>
            </a:r>
            <a:r>
              <a:rPr lang="en-US" altLang="zh-CN" sz="2400" smtClean="0">
                <a:solidFill>
                  <a:srgbClr val="000000"/>
                </a:solidFill>
              </a:rPr>
              <a:t>,</a:t>
            </a:r>
            <a:r>
              <a:rPr lang="zh-CN" altLang="en-US" sz="2400" smtClean="0">
                <a:solidFill>
                  <a:srgbClr val="000000"/>
                </a:solidFill>
              </a:rPr>
              <a:t>从</a:t>
            </a:r>
            <a:r>
              <a:rPr lang="en-US" altLang="zh-CN" sz="2400" smtClean="0">
                <a:solidFill>
                  <a:srgbClr val="000000"/>
                </a:solidFill>
              </a:rPr>
              <a:t>B</a:t>
            </a:r>
            <a:r>
              <a:rPr lang="zh-CN" altLang="en-US" sz="2400" smtClean="0">
                <a:solidFill>
                  <a:srgbClr val="000000"/>
                </a:solidFill>
              </a:rPr>
              <a:t>点到</a:t>
            </a:r>
            <a:r>
              <a:rPr lang="en-US" altLang="zh-CN" sz="2400" smtClean="0">
                <a:solidFill>
                  <a:srgbClr val="000000"/>
                </a:solidFill>
              </a:rPr>
              <a:t>C</a:t>
            </a:r>
            <a:r>
              <a:rPr lang="zh-CN" altLang="en-US" sz="2400" smtClean="0">
                <a:solidFill>
                  <a:srgbClr val="000000"/>
                </a:solidFill>
              </a:rPr>
              <a:t>点</a:t>
            </a:r>
            <a:r>
              <a:rPr lang="en-US" altLang="zh-CN" sz="2400" smtClean="0">
                <a:solidFill>
                  <a:srgbClr val="000000"/>
                </a:solidFill>
              </a:rPr>
              <a:t>,</a:t>
            </a:r>
            <a:r>
              <a:rPr lang="zh-CN" altLang="en-US" sz="2400" smtClean="0">
                <a:solidFill>
                  <a:srgbClr val="000000"/>
                </a:solidFill>
              </a:rPr>
              <a:t>电场力对电荷做功</a:t>
            </a:r>
            <a:r>
              <a:rPr lang="en-US" altLang="zh-CN" sz="2400" smtClean="0">
                <a:solidFill>
                  <a:srgbClr val="000000"/>
                </a:solidFill>
              </a:rPr>
              <a:t>9×10</a:t>
            </a:r>
            <a:r>
              <a:rPr lang="en-US" altLang="zh-CN" sz="2400" baseline="30000" smtClean="0">
                <a:solidFill>
                  <a:srgbClr val="000000"/>
                </a:solidFill>
              </a:rPr>
              <a:t>-4</a:t>
            </a:r>
            <a:r>
              <a:rPr lang="en-US" altLang="zh-CN" sz="2400" smtClean="0">
                <a:solidFill>
                  <a:srgbClr val="000000"/>
                </a:solidFill>
              </a:rPr>
              <a:t> J</a:t>
            </a:r>
            <a:r>
              <a:rPr lang="zh-CN" altLang="en-US" sz="2400" smtClean="0">
                <a:solidFill>
                  <a:srgbClr val="000000"/>
                </a:solidFill>
              </a:rPr>
              <a:t>求</a:t>
            </a:r>
          </a:p>
          <a:p>
            <a:pPr eaLnBrk="1" hangingPunct="1">
              <a:lnSpc>
                <a:spcPct val="140000"/>
              </a:lnSpc>
              <a:buFont typeface="Wingdings" pitchFamily="2" charset="2"/>
              <a:buNone/>
            </a:pPr>
            <a:r>
              <a:rPr lang="en-US" altLang="zh-CN" sz="2400" smtClean="0">
                <a:solidFill>
                  <a:srgbClr val="000000"/>
                </a:solidFill>
              </a:rPr>
              <a:t>(1)AB､BC､CA</a:t>
            </a:r>
            <a:r>
              <a:rPr lang="zh-CN" altLang="en-US" sz="2400" smtClean="0">
                <a:solidFill>
                  <a:srgbClr val="000000"/>
                </a:solidFill>
              </a:rPr>
              <a:t>间电势差分别多少</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(2)</a:t>
            </a:r>
            <a:r>
              <a:rPr lang="zh-CN" altLang="en-US" sz="2400" smtClean="0">
                <a:solidFill>
                  <a:srgbClr val="000000"/>
                </a:solidFill>
              </a:rPr>
              <a:t>如果以</a:t>
            </a:r>
            <a:r>
              <a:rPr lang="en-US" altLang="zh-CN" sz="2400" smtClean="0">
                <a:solidFill>
                  <a:srgbClr val="000000"/>
                </a:solidFill>
              </a:rPr>
              <a:t>B</a:t>
            </a:r>
            <a:r>
              <a:rPr lang="zh-CN" altLang="en-US" sz="2400" smtClean="0">
                <a:solidFill>
                  <a:srgbClr val="000000"/>
                </a:solidFill>
              </a:rPr>
              <a:t>点电势为零</a:t>
            </a:r>
            <a:r>
              <a:rPr lang="en-US" altLang="zh-CN" sz="2400" smtClean="0">
                <a:solidFill>
                  <a:srgbClr val="000000"/>
                </a:solidFill>
              </a:rPr>
              <a:t>,</a:t>
            </a:r>
            <a:r>
              <a:rPr lang="zh-CN" altLang="en-US" sz="2400" smtClean="0">
                <a:solidFill>
                  <a:srgbClr val="000000"/>
                </a:solidFill>
              </a:rPr>
              <a:t>则</a:t>
            </a:r>
            <a:r>
              <a:rPr lang="en-US" altLang="zh-CN" sz="2400" smtClean="0">
                <a:solidFill>
                  <a:srgbClr val="000000"/>
                </a:solidFill>
              </a:rPr>
              <a:t>A､C</a:t>
            </a:r>
            <a:r>
              <a:rPr lang="zh-CN" altLang="en-US" sz="2400" smtClean="0">
                <a:solidFill>
                  <a:srgbClr val="000000"/>
                </a:solidFill>
              </a:rPr>
              <a:t>两点的电势各为多少</a:t>
            </a:r>
            <a:r>
              <a:rPr lang="en-US" altLang="zh-CN" sz="2400" smtClean="0">
                <a:solidFill>
                  <a:srgbClr val="000000"/>
                </a:solidFill>
              </a:rPr>
              <a:t>,</a:t>
            </a:r>
            <a:r>
              <a:rPr lang="zh-CN" altLang="en-US" sz="2400" smtClean="0">
                <a:solidFill>
                  <a:srgbClr val="000000"/>
                </a:solidFill>
              </a:rPr>
              <a:t>电荷在</a:t>
            </a:r>
            <a:r>
              <a:rPr lang="en-US" altLang="zh-CN" sz="2400" smtClean="0">
                <a:solidFill>
                  <a:srgbClr val="000000"/>
                </a:solidFill>
              </a:rPr>
              <a:t>A､C</a:t>
            </a:r>
            <a:r>
              <a:rPr lang="zh-CN" altLang="en-US" sz="2400" smtClean="0">
                <a:solidFill>
                  <a:srgbClr val="000000"/>
                </a:solidFill>
              </a:rPr>
              <a:t>两点的电势能分别为多少</a:t>
            </a:r>
            <a:r>
              <a:rPr lang="en-US" altLang="zh-CN" sz="2400" smtClean="0">
                <a:solidFill>
                  <a:srgbClr val="000000"/>
                </a:solidFill>
              </a:rPr>
              <a:t>?</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457200" y="842963"/>
            <a:ext cx="8229600" cy="4840287"/>
          </a:xfrm>
        </p:spPr>
        <p:txBody>
          <a:bodyPr/>
          <a:lstStyle/>
          <a:p>
            <a:pPr algn="l" eaLnBrk="1" hangingPunct="1">
              <a:lnSpc>
                <a:spcPct val="140000"/>
              </a:lnSpc>
            </a:pPr>
            <a:r>
              <a:rPr lang="zh-CN" altLang="en-US" sz="3200" smtClean="0">
                <a:solidFill>
                  <a:srgbClr val="000000"/>
                </a:solidFill>
              </a:rPr>
              <a:t>解析</a:t>
            </a:r>
            <a:r>
              <a:rPr lang="en-US" altLang="zh-CN" sz="3200" smtClean="0">
                <a:solidFill>
                  <a:srgbClr val="000000"/>
                </a:solidFill>
              </a:rPr>
              <a:t>:</a:t>
            </a:r>
            <a:r>
              <a:rPr lang="zh-CN" altLang="en-US" sz="3200" smtClean="0">
                <a:solidFill>
                  <a:srgbClr val="000000"/>
                </a:solidFill>
              </a:rPr>
              <a:t>电荷从</a:t>
            </a:r>
            <a:r>
              <a:rPr lang="en-US" altLang="zh-CN" sz="3200" smtClean="0">
                <a:solidFill>
                  <a:srgbClr val="000000"/>
                </a:solidFill>
              </a:rPr>
              <a:t>A</a:t>
            </a:r>
            <a:r>
              <a:rPr lang="zh-CN" altLang="en-US" sz="3200" smtClean="0">
                <a:solidFill>
                  <a:srgbClr val="000000"/>
                </a:solidFill>
              </a:rPr>
              <a:t>到</a:t>
            </a:r>
            <a:r>
              <a:rPr lang="en-US" altLang="zh-CN" sz="3200" smtClean="0">
                <a:solidFill>
                  <a:srgbClr val="000000"/>
                </a:solidFill>
              </a:rPr>
              <a:t>B</a:t>
            </a:r>
            <a:r>
              <a:rPr lang="zh-CN" altLang="en-US" sz="3200" smtClean="0">
                <a:solidFill>
                  <a:srgbClr val="000000"/>
                </a:solidFill>
              </a:rPr>
              <a:t>克服电场力做功</a:t>
            </a:r>
            <a:r>
              <a:rPr lang="en-US" altLang="zh-CN" sz="3200" smtClean="0">
                <a:solidFill>
                  <a:srgbClr val="000000"/>
                </a:solidFill>
              </a:rPr>
              <a:t>,</a:t>
            </a:r>
            <a:r>
              <a:rPr lang="zh-CN" altLang="en-US" sz="3200" smtClean="0">
                <a:solidFill>
                  <a:srgbClr val="000000"/>
                </a:solidFill>
              </a:rPr>
              <a:t>即电场力做负功</a:t>
            </a:r>
            <a:r>
              <a:rPr lang="en-US" altLang="zh-CN" sz="3200" smtClean="0">
                <a:solidFill>
                  <a:srgbClr val="000000"/>
                </a:solidFill>
              </a:rPr>
              <a:t>.</a:t>
            </a:r>
            <a:br>
              <a:rPr lang="en-US" altLang="zh-CN" sz="3200" smtClean="0">
                <a:solidFill>
                  <a:srgbClr val="000000"/>
                </a:solidFill>
              </a:rPr>
            </a:br>
            <a:r>
              <a:rPr lang="en-US" altLang="zh-CN" sz="3200" smtClean="0">
                <a:solidFill>
                  <a:srgbClr val="000000"/>
                </a:solidFill>
              </a:rPr>
              <a:t>W</a:t>
            </a:r>
            <a:r>
              <a:rPr lang="en-US" altLang="zh-CN" sz="3200" baseline="-30000" smtClean="0">
                <a:solidFill>
                  <a:srgbClr val="000000"/>
                </a:solidFill>
              </a:rPr>
              <a:t>AB</a:t>
            </a:r>
            <a:r>
              <a:rPr lang="en-US" altLang="zh-CN" sz="3200" smtClean="0">
                <a:solidFill>
                  <a:srgbClr val="000000"/>
                </a:solidFill>
              </a:rPr>
              <a:t>=-6×10</a:t>
            </a:r>
            <a:r>
              <a:rPr lang="en-US" altLang="zh-CN" sz="3200" baseline="30000" smtClean="0">
                <a:solidFill>
                  <a:srgbClr val="000000"/>
                </a:solidFill>
              </a:rPr>
              <a:t>-4</a:t>
            </a:r>
            <a:r>
              <a:rPr lang="en-US" altLang="zh-CN" sz="3200" smtClean="0">
                <a:solidFill>
                  <a:srgbClr val="000000"/>
                </a:solidFill>
              </a:rPr>
              <a:t> J</a:t>
            </a:r>
            <a:br>
              <a:rPr lang="en-US" altLang="zh-CN" sz="3200" smtClean="0">
                <a:solidFill>
                  <a:srgbClr val="000000"/>
                </a:solidFill>
              </a:rPr>
            </a:br>
            <a:r>
              <a:rPr lang="en-US" altLang="zh-CN" sz="3200" smtClean="0">
                <a:solidFill>
                  <a:srgbClr val="000000"/>
                </a:solidFill>
              </a:rPr>
              <a:t>U</a:t>
            </a:r>
            <a:r>
              <a:rPr lang="en-US" altLang="zh-CN" sz="3200" baseline="-30000" smtClean="0">
                <a:solidFill>
                  <a:srgbClr val="000000"/>
                </a:solidFill>
              </a:rPr>
              <a:t>AB</a:t>
            </a:r>
            <a:r>
              <a:rPr lang="en-US" altLang="zh-CN" sz="3200" smtClean="0">
                <a:solidFill>
                  <a:srgbClr val="000000"/>
                </a:solidFill>
              </a:rPr>
              <a:t>=</a:t>
            </a:r>
            <a:br>
              <a:rPr lang="en-US" altLang="zh-CN" sz="3200" smtClean="0">
                <a:solidFill>
                  <a:srgbClr val="000000"/>
                </a:solidFill>
              </a:rPr>
            </a:br>
            <a:r>
              <a:rPr lang="en-US" altLang="zh-CN" sz="3200" smtClean="0">
                <a:solidFill>
                  <a:srgbClr val="000000"/>
                </a:solidFill>
              </a:rPr>
              <a:t>U</a:t>
            </a:r>
            <a:r>
              <a:rPr lang="en-US" altLang="zh-CN" sz="3200" baseline="-30000" smtClean="0">
                <a:solidFill>
                  <a:srgbClr val="000000"/>
                </a:solidFill>
              </a:rPr>
              <a:t>BC</a:t>
            </a:r>
            <a:r>
              <a:rPr lang="en-US" altLang="zh-CN" sz="3200" smtClean="0">
                <a:solidFill>
                  <a:srgbClr val="000000"/>
                </a:solidFill>
              </a:rPr>
              <a:t>=</a:t>
            </a:r>
            <a:br>
              <a:rPr lang="en-US" altLang="zh-CN" sz="3200" smtClean="0">
                <a:solidFill>
                  <a:srgbClr val="000000"/>
                </a:solidFill>
              </a:rPr>
            </a:br>
            <a:r>
              <a:rPr lang="en-US" altLang="zh-CN" sz="3200" smtClean="0">
                <a:solidFill>
                  <a:srgbClr val="000000"/>
                </a:solidFill>
              </a:rPr>
              <a:t>U</a:t>
            </a:r>
            <a:r>
              <a:rPr lang="en-US" altLang="zh-CN" sz="3200" baseline="-30000" smtClean="0">
                <a:solidFill>
                  <a:srgbClr val="000000"/>
                </a:solidFill>
              </a:rPr>
              <a:t>CA</a:t>
            </a:r>
            <a:r>
              <a:rPr lang="en-US" altLang="zh-CN" sz="3200" smtClean="0">
                <a:solidFill>
                  <a:srgbClr val="000000"/>
                </a:solidFill>
              </a:rPr>
              <a:t>=U</a:t>
            </a:r>
            <a:r>
              <a:rPr lang="en-US" altLang="zh-CN" sz="3200" baseline="-30000" smtClean="0">
                <a:solidFill>
                  <a:srgbClr val="000000"/>
                </a:solidFill>
              </a:rPr>
              <a:t>CB</a:t>
            </a:r>
            <a:r>
              <a:rPr lang="en-US" altLang="zh-CN" sz="3200" smtClean="0">
                <a:solidFill>
                  <a:srgbClr val="000000"/>
                </a:solidFill>
              </a:rPr>
              <a:t>+U</a:t>
            </a:r>
            <a:r>
              <a:rPr lang="en-US" altLang="zh-CN" sz="3200" baseline="-30000" smtClean="0">
                <a:solidFill>
                  <a:srgbClr val="000000"/>
                </a:solidFill>
              </a:rPr>
              <a:t>BA</a:t>
            </a:r>
            <a:r>
              <a:rPr lang="en-US" altLang="zh-CN" sz="3200" smtClean="0">
                <a:solidFill>
                  <a:srgbClr val="000000"/>
                </a:solidFill>
              </a:rPr>
              <a:t/>
            </a:r>
            <a:br>
              <a:rPr lang="en-US" altLang="zh-CN" sz="3200" smtClean="0">
                <a:solidFill>
                  <a:srgbClr val="000000"/>
                </a:solidFill>
              </a:rPr>
            </a:br>
            <a:r>
              <a:rPr lang="en-US" altLang="zh-CN" sz="3200" smtClean="0">
                <a:solidFill>
                  <a:srgbClr val="000000"/>
                </a:solidFill>
              </a:rPr>
              <a:t>=-U</a:t>
            </a:r>
            <a:r>
              <a:rPr lang="en-US" altLang="zh-CN" sz="3200" baseline="-30000" smtClean="0">
                <a:solidFill>
                  <a:srgbClr val="000000"/>
                </a:solidFill>
              </a:rPr>
              <a:t>BC</a:t>
            </a:r>
            <a:r>
              <a:rPr lang="en-US" altLang="zh-CN" sz="3200" smtClean="0">
                <a:solidFill>
                  <a:srgbClr val="000000"/>
                </a:solidFill>
              </a:rPr>
              <a:t>+(-U</a:t>
            </a:r>
            <a:r>
              <a:rPr lang="en-US" altLang="zh-CN" sz="3200" baseline="-30000" smtClean="0">
                <a:solidFill>
                  <a:srgbClr val="000000"/>
                </a:solidFill>
              </a:rPr>
              <a:t>AB</a:t>
            </a:r>
            <a:r>
              <a:rPr lang="en-US" altLang="zh-CN" sz="3200" smtClean="0">
                <a:solidFill>
                  <a:srgbClr val="000000"/>
                </a:solidFill>
              </a:rPr>
              <a:t>)</a:t>
            </a:r>
            <a:br>
              <a:rPr lang="en-US" altLang="zh-CN" sz="3200" smtClean="0">
                <a:solidFill>
                  <a:srgbClr val="000000"/>
                </a:solidFill>
              </a:rPr>
            </a:br>
            <a:r>
              <a:rPr lang="en-US" altLang="zh-CN" sz="3200" smtClean="0">
                <a:solidFill>
                  <a:srgbClr val="000000"/>
                </a:solidFill>
              </a:rPr>
              <a:t>=100 V.</a:t>
            </a:r>
          </a:p>
        </p:txBody>
      </p:sp>
      <p:graphicFrame>
        <p:nvGraphicFramePr>
          <p:cNvPr id="14339" name="Object 3"/>
          <p:cNvGraphicFramePr>
            <a:graphicFrameLocks noChangeAspect="1"/>
          </p:cNvGraphicFramePr>
          <p:nvPr/>
        </p:nvGraphicFramePr>
        <p:xfrm>
          <a:off x="1524000" y="2514600"/>
          <a:ext cx="3187700" cy="825500"/>
        </p:xfrm>
        <a:graphic>
          <a:graphicData uri="http://schemas.openxmlformats.org/presentationml/2006/ole">
            <mc:AlternateContent xmlns:mc="http://schemas.openxmlformats.org/markup-compatibility/2006">
              <mc:Choice xmlns:v="urn:schemas-microsoft-com:vml" Requires="v">
                <p:oleObj spid="_x0000_s14341" name="Equation" r:id="rId3" imgW="3187700" imgH="825500" progId="Equation.DSMT4">
                  <p:embed/>
                </p:oleObj>
              </mc:Choice>
              <mc:Fallback>
                <p:oleObj name="Equation" r:id="rId3" imgW="3187700" imgH="825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14600"/>
                        <a:ext cx="3187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4"/>
          <p:cNvGraphicFramePr>
            <a:graphicFrameLocks noChangeAspect="1"/>
          </p:cNvGraphicFramePr>
          <p:nvPr/>
        </p:nvGraphicFramePr>
        <p:xfrm>
          <a:off x="1524000" y="3429000"/>
          <a:ext cx="3352800" cy="825500"/>
        </p:xfrm>
        <a:graphic>
          <a:graphicData uri="http://schemas.openxmlformats.org/presentationml/2006/ole">
            <mc:AlternateContent xmlns:mc="http://schemas.openxmlformats.org/markup-compatibility/2006">
              <mc:Choice xmlns:v="urn:schemas-microsoft-com:vml" Requires="v">
                <p:oleObj spid="_x0000_s14342" name="Equation" r:id="rId5" imgW="3352800" imgH="825500" progId="Equation.DSMT4">
                  <p:embed/>
                </p:oleObj>
              </mc:Choice>
              <mc:Fallback>
                <p:oleObj name="Equation" r:id="rId5" imgW="3352800" imgH="8255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429000"/>
                        <a:ext cx="3352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en-US" altLang="zh-CN" sz="2400" smtClean="0">
                <a:solidFill>
                  <a:srgbClr val="000000"/>
                </a:solidFill>
              </a:rPr>
              <a:t>(2)</a:t>
            </a:r>
            <a:r>
              <a:rPr lang="zh-CN" altLang="en-US" sz="2400" smtClean="0">
                <a:solidFill>
                  <a:srgbClr val="000000"/>
                </a:solidFill>
              </a:rPr>
              <a:t>若</a:t>
            </a:r>
            <a:r>
              <a:rPr lang="en-US" altLang="zh-CN" sz="2400" smtClean="0">
                <a:solidFill>
                  <a:srgbClr val="000000"/>
                </a:solidFill>
              </a:rPr>
              <a:t>φ</a:t>
            </a:r>
            <a:r>
              <a:rPr lang="en-US" altLang="zh-CN" sz="2400" baseline="-30000" smtClean="0">
                <a:solidFill>
                  <a:srgbClr val="000000"/>
                </a:solidFill>
              </a:rPr>
              <a:t>B</a:t>
            </a:r>
            <a:r>
              <a:rPr lang="en-US" altLang="zh-CN" sz="2400" smtClean="0">
                <a:solidFill>
                  <a:srgbClr val="000000"/>
                </a:solidFill>
              </a:rPr>
              <a:t>=0,</a:t>
            </a:r>
            <a:r>
              <a:rPr lang="zh-CN" altLang="en-US" sz="2400" smtClean="0">
                <a:solidFill>
                  <a:srgbClr val="000000"/>
                </a:solidFill>
              </a:rPr>
              <a:t>由</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=φ</a:t>
            </a:r>
            <a:r>
              <a:rPr lang="en-US" altLang="zh-CN" sz="2400" baseline="-30000" smtClean="0">
                <a:solidFill>
                  <a:srgbClr val="000000"/>
                </a:solidFill>
              </a:rPr>
              <a:t>A</a:t>
            </a:r>
            <a:r>
              <a:rPr lang="en-US" altLang="zh-CN" sz="2400" smtClean="0">
                <a:solidFill>
                  <a:srgbClr val="000000"/>
                </a:solidFill>
              </a:rPr>
              <a:t>-φ</a:t>
            </a:r>
            <a:r>
              <a:rPr lang="en-US" altLang="zh-CN" sz="2400" baseline="-30000" smtClean="0">
                <a:solidFill>
                  <a:srgbClr val="000000"/>
                </a:solidFill>
              </a:rPr>
              <a:t>B</a:t>
            </a:r>
            <a:endParaRPr lang="en-US" altLang="zh-CN" sz="2400" smtClean="0">
              <a:solidFill>
                <a:srgbClr val="000000"/>
              </a:solidFill>
            </a:endParaRPr>
          </a:p>
          <a:p>
            <a:pPr eaLnBrk="1" hangingPunct="1">
              <a:lnSpc>
                <a:spcPct val="140000"/>
              </a:lnSpc>
              <a:buFont typeface="Wingdings" pitchFamily="2" charset="2"/>
              <a:buNone/>
            </a:pPr>
            <a:r>
              <a:rPr lang="zh-CN" altLang="en-US" sz="2400" smtClean="0">
                <a:solidFill>
                  <a:srgbClr val="000000"/>
                </a:solidFill>
              </a:rPr>
              <a:t>得</a:t>
            </a:r>
            <a:r>
              <a:rPr lang="en-US" altLang="zh-CN" sz="2400" smtClean="0">
                <a:solidFill>
                  <a:srgbClr val="000000"/>
                </a:solidFill>
              </a:rPr>
              <a:t>φ</a:t>
            </a:r>
            <a:r>
              <a:rPr lang="en-US" altLang="zh-CN" sz="2400" baseline="-30000" smtClean="0">
                <a:solidFill>
                  <a:srgbClr val="000000"/>
                </a:solidFill>
              </a:rPr>
              <a:t>A</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+φ</a:t>
            </a:r>
            <a:r>
              <a:rPr lang="en-US" altLang="zh-CN" sz="2400" baseline="-30000" smtClean="0">
                <a:solidFill>
                  <a:srgbClr val="000000"/>
                </a:solidFill>
              </a:rPr>
              <a:t>B</a:t>
            </a:r>
            <a:r>
              <a:rPr lang="en-US" altLang="zh-CN" sz="2400" smtClean="0">
                <a:solidFill>
                  <a:srgbClr val="000000"/>
                </a:solidFill>
              </a:rPr>
              <a:t>=200 V</a:t>
            </a:r>
          </a:p>
          <a:p>
            <a:pPr eaLnBrk="1" hangingPunct="1">
              <a:lnSpc>
                <a:spcPct val="140000"/>
              </a:lnSpc>
              <a:buFont typeface="Wingdings" pitchFamily="2" charset="2"/>
              <a:buNone/>
            </a:pPr>
            <a:r>
              <a:rPr lang="zh-CN" altLang="en-US" sz="2400" smtClean="0">
                <a:solidFill>
                  <a:srgbClr val="000000"/>
                </a:solidFill>
              </a:rPr>
              <a:t>同理</a:t>
            </a:r>
            <a:r>
              <a:rPr lang="en-US" altLang="zh-CN" sz="2400" smtClean="0">
                <a:solidFill>
                  <a:srgbClr val="000000"/>
                </a:solidFill>
              </a:rPr>
              <a:t>φ</a:t>
            </a:r>
            <a:r>
              <a:rPr lang="en-US" altLang="zh-CN" sz="2400" baseline="-30000" smtClean="0">
                <a:solidFill>
                  <a:srgbClr val="000000"/>
                </a:solidFill>
              </a:rPr>
              <a:t>C</a:t>
            </a:r>
            <a:r>
              <a:rPr lang="en-US" altLang="zh-CN" sz="2400" smtClean="0">
                <a:solidFill>
                  <a:srgbClr val="000000"/>
                </a:solidFill>
              </a:rPr>
              <a:t>=φ</a:t>
            </a:r>
            <a:r>
              <a:rPr lang="en-US" altLang="zh-CN" sz="2400" baseline="-30000" smtClean="0">
                <a:solidFill>
                  <a:srgbClr val="000000"/>
                </a:solidFill>
              </a:rPr>
              <a:t>B</a:t>
            </a:r>
            <a:r>
              <a:rPr lang="en-US" altLang="zh-CN" sz="2400" smtClean="0">
                <a:solidFill>
                  <a:srgbClr val="000000"/>
                </a:solidFill>
              </a:rPr>
              <a:t>-U</a:t>
            </a:r>
            <a:r>
              <a:rPr lang="en-US" altLang="zh-CN" sz="2400" baseline="-30000" smtClean="0">
                <a:solidFill>
                  <a:srgbClr val="000000"/>
                </a:solidFill>
              </a:rPr>
              <a:t>BC</a:t>
            </a:r>
            <a:endParaRPr lang="en-US" altLang="zh-CN" sz="2400" smtClean="0">
              <a:solidFill>
                <a:srgbClr val="000000"/>
              </a:solidFill>
            </a:endParaRPr>
          </a:p>
          <a:p>
            <a:pPr eaLnBrk="1" hangingPunct="1">
              <a:lnSpc>
                <a:spcPct val="140000"/>
              </a:lnSpc>
              <a:buFont typeface="Wingdings" pitchFamily="2" charset="2"/>
              <a:buNone/>
            </a:pPr>
            <a:r>
              <a:rPr lang="en-US" altLang="zh-CN" sz="2400" smtClean="0">
                <a:solidFill>
                  <a:srgbClr val="000000"/>
                </a:solidFill>
              </a:rPr>
              <a:t>=0-(-300) V</a:t>
            </a:r>
          </a:p>
          <a:p>
            <a:pPr eaLnBrk="1" hangingPunct="1">
              <a:lnSpc>
                <a:spcPct val="140000"/>
              </a:lnSpc>
              <a:buFont typeface="Wingdings" pitchFamily="2" charset="2"/>
              <a:buNone/>
            </a:pPr>
            <a:r>
              <a:rPr lang="en-US" altLang="zh-CN" sz="2400" smtClean="0">
                <a:solidFill>
                  <a:srgbClr val="000000"/>
                </a:solidFill>
              </a:rPr>
              <a:t>=300 V.</a:t>
            </a:r>
          </a:p>
          <a:p>
            <a:pPr eaLnBrk="1" hangingPunct="1">
              <a:lnSpc>
                <a:spcPct val="140000"/>
              </a:lnSpc>
              <a:buFont typeface="Wingdings" pitchFamily="2" charset="2"/>
              <a:buNone/>
            </a:pPr>
            <a:r>
              <a:rPr lang="zh-CN" altLang="en-US" sz="2400" smtClean="0">
                <a:solidFill>
                  <a:srgbClr val="000000"/>
                </a:solidFill>
              </a:rPr>
              <a:t>电荷在</a:t>
            </a:r>
            <a:r>
              <a:rPr lang="en-US" altLang="zh-CN" sz="2400" smtClean="0">
                <a:solidFill>
                  <a:srgbClr val="000000"/>
                </a:solidFill>
              </a:rPr>
              <a:t>A</a:t>
            </a:r>
            <a:r>
              <a:rPr lang="zh-CN" altLang="en-US" sz="2400" smtClean="0">
                <a:solidFill>
                  <a:srgbClr val="000000"/>
                </a:solidFill>
              </a:rPr>
              <a:t>点的电势能</a:t>
            </a:r>
          </a:p>
          <a:p>
            <a:pPr eaLnBrk="1" hangingPunct="1">
              <a:lnSpc>
                <a:spcPct val="140000"/>
              </a:lnSpc>
              <a:buFont typeface="Wingdings" pitchFamily="2" charset="2"/>
              <a:buNone/>
            </a:pPr>
            <a:r>
              <a:rPr lang="en-US" altLang="zh-CN" sz="2400" smtClean="0">
                <a:solidFill>
                  <a:srgbClr val="000000"/>
                </a:solidFill>
              </a:rPr>
              <a:t>E</a:t>
            </a:r>
            <a:r>
              <a:rPr lang="en-US" altLang="zh-CN" sz="2400" baseline="-30000" smtClean="0">
                <a:solidFill>
                  <a:srgbClr val="000000"/>
                </a:solidFill>
              </a:rPr>
              <a:t>PA</a:t>
            </a:r>
            <a:r>
              <a:rPr lang="en-US" altLang="zh-CN" sz="2400" smtClean="0">
                <a:solidFill>
                  <a:srgbClr val="000000"/>
                </a:solidFill>
              </a:rPr>
              <a:t>=qφ</a:t>
            </a:r>
            <a:r>
              <a:rPr lang="en-US" altLang="zh-CN" sz="2400" baseline="-30000" smtClean="0">
                <a:solidFill>
                  <a:srgbClr val="000000"/>
                </a:solidFill>
              </a:rPr>
              <a:t>A</a:t>
            </a:r>
            <a:r>
              <a:rPr lang="en-US" altLang="zh-CN" sz="2400" smtClean="0">
                <a:solidFill>
                  <a:srgbClr val="000000"/>
                </a:solidFill>
              </a:rPr>
              <a:t>=-3×10</a:t>
            </a:r>
            <a:r>
              <a:rPr lang="en-US" altLang="zh-CN" sz="2400" baseline="30000" smtClean="0">
                <a:solidFill>
                  <a:srgbClr val="000000"/>
                </a:solidFill>
              </a:rPr>
              <a:t>-6</a:t>
            </a:r>
            <a:r>
              <a:rPr lang="en-US" altLang="zh-CN" sz="2400" smtClean="0">
                <a:solidFill>
                  <a:srgbClr val="000000"/>
                </a:solidFill>
              </a:rPr>
              <a:t>×200 J</a:t>
            </a:r>
            <a:endParaRPr lang="en-US" altLang="zh-CN" sz="2400" smtClean="0">
              <a:solidFill>
                <a:srgbClr val="000000"/>
              </a:solidFill>
              <a:latin typeface="Times New Roman" pitchFamily="18" charset="0"/>
              <a:cs typeface="Times New Roman" pitchFamily="18" charset="0"/>
            </a:endParaRPr>
          </a:p>
          <a:p>
            <a:pPr eaLnBrk="1" hangingPunct="1">
              <a:lnSpc>
                <a:spcPct val="140000"/>
              </a:lnSpc>
              <a:buFont typeface="Wingdings" pitchFamily="2" charset="2"/>
              <a:buNone/>
            </a:pPr>
            <a:r>
              <a:rPr lang="en-US" altLang="zh-CN" sz="2400" smtClean="0">
                <a:solidFill>
                  <a:srgbClr val="000000"/>
                </a:solidFill>
                <a:latin typeface="Times New Roman" pitchFamily="18" charset="0"/>
                <a:cs typeface="Times New Roman" pitchFamily="18" charset="0"/>
              </a:rPr>
              <a:t>=-6</a:t>
            </a:r>
            <a:r>
              <a:rPr lang="en-US" altLang="zh-CN" sz="2400" smtClean="0">
                <a:solidFill>
                  <a:srgbClr val="000000"/>
                </a:solidFill>
                <a:latin typeface="Times New Roman" pitchFamily="18" charset="0"/>
              </a:rPr>
              <a:t>×</a:t>
            </a:r>
            <a:r>
              <a:rPr lang="en-US" altLang="zh-CN" sz="2400" smtClean="0">
                <a:solidFill>
                  <a:srgbClr val="000000"/>
                </a:solidFill>
                <a:latin typeface="Times New Roman" pitchFamily="18" charset="0"/>
                <a:cs typeface="Times New Roman" pitchFamily="18" charset="0"/>
              </a:rPr>
              <a:t>10</a:t>
            </a:r>
            <a:r>
              <a:rPr lang="en-US" altLang="zh-CN" sz="2400" baseline="30000" smtClean="0">
                <a:solidFill>
                  <a:srgbClr val="000000"/>
                </a:solidFill>
                <a:latin typeface="Times New Roman" pitchFamily="18" charset="0"/>
                <a:cs typeface="Times New Roman" pitchFamily="18" charset="0"/>
              </a:rPr>
              <a:t>-4</a:t>
            </a:r>
            <a:r>
              <a:rPr lang="en-US" altLang="zh-CN" sz="2400" smtClean="0">
                <a:solidFill>
                  <a:srgbClr val="000000"/>
                </a:solidFill>
                <a:latin typeface="Times New Roman" pitchFamily="18" charset="0"/>
                <a:cs typeface="Times New Roman" pitchFamily="18" charset="0"/>
              </a:rPr>
              <a:t>J.</a:t>
            </a:r>
            <a:r>
              <a:rPr lang="en-US" altLang="zh-CN" sz="2400" smtClean="0"/>
              <a:t> </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电荷在</a:t>
            </a:r>
            <a:r>
              <a:rPr lang="en-US" altLang="zh-CN" sz="2400" smtClean="0">
                <a:solidFill>
                  <a:srgbClr val="000000"/>
                </a:solidFill>
              </a:rPr>
              <a:t>C</a:t>
            </a:r>
            <a:r>
              <a:rPr lang="zh-CN" altLang="en-US" sz="2400" smtClean="0">
                <a:solidFill>
                  <a:srgbClr val="000000"/>
                </a:solidFill>
              </a:rPr>
              <a:t>点的电势能</a:t>
            </a:r>
          </a:p>
          <a:p>
            <a:pPr eaLnBrk="1" hangingPunct="1">
              <a:lnSpc>
                <a:spcPct val="140000"/>
              </a:lnSpc>
              <a:buFont typeface="Wingdings" pitchFamily="2" charset="2"/>
              <a:buNone/>
            </a:pPr>
            <a:r>
              <a:rPr lang="en-US" altLang="zh-CN" sz="2400" smtClean="0">
                <a:solidFill>
                  <a:srgbClr val="000000"/>
                </a:solidFill>
              </a:rPr>
              <a:t>E</a:t>
            </a:r>
            <a:r>
              <a:rPr lang="en-US" altLang="zh-CN" sz="2400" baseline="-30000" smtClean="0">
                <a:solidFill>
                  <a:srgbClr val="000000"/>
                </a:solidFill>
              </a:rPr>
              <a:t>PC</a:t>
            </a:r>
            <a:r>
              <a:rPr lang="en-US" altLang="zh-CN" sz="2400" smtClean="0">
                <a:solidFill>
                  <a:srgbClr val="000000"/>
                </a:solidFill>
              </a:rPr>
              <a:t>=qφ</a:t>
            </a:r>
            <a:r>
              <a:rPr lang="en-US" altLang="zh-CN" sz="2400" baseline="-30000" smtClean="0">
                <a:solidFill>
                  <a:srgbClr val="000000"/>
                </a:solidFill>
              </a:rPr>
              <a:t>C</a:t>
            </a:r>
            <a:r>
              <a:rPr lang="en-US" altLang="zh-CN" sz="2400" smtClean="0">
                <a:solidFill>
                  <a:srgbClr val="000000"/>
                </a:solidFill>
              </a:rPr>
              <a:t>=-3×10</a:t>
            </a:r>
            <a:r>
              <a:rPr lang="en-US" altLang="zh-CN" sz="2400" baseline="30000" smtClean="0">
                <a:solidFill>
                  <a:srgbClr val="000000"/>
                </a:solidFill>
              </a:rPr>
              <a:t>-6</a:t>
            </a:r>
            <a:r>
              <a:rPr lang="en-US" altLang="zh-CN" sz="2400" smtClean="0">
                <a:solidFill>
                  <a:srgbClr val="000000"/>
                </a:solidFill>
              </a:rPr>
              <a:t>×300 J</a:t>
            </a:r>
          </a:p>
          <a:p>
            <a:pPr eaLnBrk="1" hangingPunct="1">
              <a:lnSpc>
                <a:spcPct val="140000"/>
              </a:lnSpc>
              <a:buFont typeface="Wingdings" pitchFamily="2" charset="2"/>
              <a:buNone/>
            </a:pPr>
            <a:r>
              <a:rPr lang="en-US" altLang="zh-CN" sz="2400" smtClean="0">
                <a:solidFill>
                  <a:srgbClr val="000000"/>
                </a:solidFill>
              </a:rPr>
              <a:t>=-9×10</a:t>
            </a:r>
            <a:r>
              <a:rPr lang="en-US" altLang="zh-CN" sz="2400" baseline="30000" smtClean="0">
                <a:solidFill>
                  <a:srgbClr val="000000"/>
                </a:solidFill>
              </a:rPr>
              <a:t>-4</a:t>
            </a:r>
            <a:r>
              <a:rPr lang="en-US" altLang="zh-CN" sz="2400" smtClean="0">
                <a:solidFill>
                  <a:srgbClr val="000000"/>
                </a:solidFill>
              </a:rPr>
              <a:t> J.</a:t>
            </a:r>
          </a:p>
          <a:p>
            <a:pPr eaLnBrk="1" hangingPunct="1">
              <a:lnSpc>
                <a:spcPct val="140000"/>
              </a:lnSpc>
              <a:buFont typeface="Wingdings" pitchFamily="2" charset="2"/>
              <a:buNone/>
            </a:pPr>
            <a:r>
              <a:rPr lang="zh-CN" altLang="en-US" sz="2400" smtClean="0">
                <a:solidFill>
                  <a:srgbClr val="000000"/>
                </a:solidFill>
              </a:rPr>
              <a:t>答案</a:t>
            </a:r>
            <a:r>
              <a:rPr lang="en-US" altLang="zh-CN" sz="2400" smtClean="0">
                <a:solidFill>
                  <a:srgbClr val="000000"/>
                </a:solidFill>
              </a:rPr>
              <a:t>:(1)U</a:t>
            </a:r>
            <a:r>
              <a:rPr lang="en-US" altLang="zh-CN" sz="2400" baseline="-30000" smtClean="0">
                <a:solidFill>
                  <a:srgbClr val="000000"/>
                </a:solidFill>
              </a:rPr>
              <a:t>AB</a:t>
            </a:r>
            <a:r>
              <a:rPr lang="en-US" altLang="zh-CN" sz="2400" smtClean="0">
                <a:solidFill>
                  <a:srgbClr val="000000"/>
                </a:solidFill>
              </a:rPr>
              <a:t>=200 V  U</a:t>
            </a:r>
            <a:r>
              <a:rPr lang="en-US" altLang="zh-CN" sz="2400" baseline="-30000" smtClean="0">
                <a:solidFill>
                  <a:srgbClr val="000000"/>
                </a:solidFill>
              </a:rPr>
              <a:t>BC</a:t>
            </a:r>
            <a:r>
              <a:rPr lang="en-US" altLang="zh-CN" sz="2400" smtClean="0">
                <a:solidFill>
                  <a:srgbClr val="000000"/>
                </a:solidFill>
              </a:rPr>
              <a:t>=-300 V  U</a:t>
            </a:r>
            <a:r>
              <a:rPr lang="en-US" altLang="zh-CN" sz="2400" baseline="-30000" smtClean="0">
                <a:solidFill>
                  <a:srgbClr val="000000"/>
                </a:solidFill>
              </a:rPr>
              <a:t>CA</a:t>
            </a:r>
            <a:r>
              <a:rPr lang="en-US" altLang="zh-CN" sz="2400" smtClean="0">
                <a:solidFill>
                  <a:srgbClr val="000000"/>
                </a:solidFill>
              </a:rPr>
              <a:t>=100 V</a:t>
            </a:r>
          </a:p>
          <a:p>
            <a:pPr eaLnBrk="1" hangingPunct="1">
              <a:lnSpc>
                <a:spcPct val="140000"/>
              </a:lnSpc>
              <a:buFont typeface="Wingdings" pitchFamily="2" charset="2"/>
              <a:buNone/>
            </a:pPr>
            <a:r>
              <a:rPr lang="en-US" altLang="zh-CN" sz="2400" smtClean="0">
                <a:solidFill>
                  <a:srgbClr val="000000"/>
                </a:solidFill>
              </a:rPr>
              <a:t>(2)φ</a:t>
            </a:r>
            <a:r>
              <a:rPr lang="en-US" altLang="zh-CN" sz="2400" baseline="-30000" smtClean="0">
                <a:solidFill>
                  <a:srgbClr val="000000"/>
                </a:solidFill>
              </a:rPr>
              <a:t>A</a:t>
            </a:r>
            <a:r>
              <a:rPr lang="en-US" altLang="zh-CN" sz="2400" smtClean="0">
                <a:solidFill>
                  <a:srgbClr val="000000"/>
                </a:solidFill>
              </a:rPr>
              <a:t>=200 V  φ</a:t>
            </a:r>
            <a:r>
              <a:rPr lang="en-US" altLang="zh-CN" sz="2400" baseline="-30000" smtClean="0">
                <a:solidFill>
                  <a:srgbClr val="000000"/>
                </a:solidFill>
              </a:rPr>
              <a:t>C</a:t>
            </a:r>
            <a:r>
              <a:rPr lang="en-US" altLang="zh-CN" sz="2400" smtClean="0">
                <a:solidFill>
                  <a:srgbClr val="000000"/>
                </a:solidFill>
              </a:rPr>
              <a:t>=300 V  E</a:t>
            </a:r>
            <a:r>
              <a:rPr lang="en-US" altLang="zh-CN" sz="2400" baseline="-30000" smtClean="0">
                <a:solidFill>
                  <a:srgbClr val="000000"/>
                </a:solidFill>
              </a:rPr>
              <a:t>PA</a:t>
            </a:r>
            <a:r>
              <a:rPr lang="en-US" altLang="zh-CN" sz="2400" smtClean="0">
                <a:solidFill>
                  <a:srgbClr val="000000"/>
                </a:solidFill>
              </a:rPr>
              <a:t>=-6×10</a:t>
            </a:r>
            <a:r>
              <a:rPr lang="en-US" altLang="zh-CN" sz="2400" baseline="30000" smtClean="0">
                <a:solidFill>
                  <a:srgbClr val="000000"/>
                </a:solidFill>
              </a:rPr>
              <a:t>-4</a:t>
            </a:r>
            <a:r>
              <a:rPr lang="en-US" altLang="zh-CN" sz="2400" smtClean="0">
                <a:solidFill>
                  <a:srgbClr val="000000"/>
                </a:solidFill>
              </a:rPr>
              <a:t> J  E</a:t>
            </a:r>
            <a:r>
              <a:rPr lang="en-US" altLang="zh-CN" sz="2400" baseline="-30000" smtClean="0">
                <a:solidFill>
                  <a:srgbClr val="000000"/>
                </a:solidFill>
              </a:rPr>
              <a:t>PC</a:t>
            </a:r>
            <a:r>
              <a:rPr lang="en-US" altLang="zh-CN" sz="2400" smtClean="0">
                <a:solidFill>
                  <a:srgbClr val="000000"/>
                </a:solidFill>
              </a:rPr>
              <a:t>=-9×10</a:t>
            </a:r>
            <a:r>
              <a:rPr lang="en-US" altLang="zh-CN" sz="2400" baseline="30000" smtClean="0">
                <a:solidFill>
                  <a:srgbClr val="000000"/>
                </a:solidFill>
              </a:rPr>
              <a:t>-4</a:t>
            </a:r>
            <a:r>
              <a:rPr lang="en-US" altLang="zh-CN" sz="2400" smtClean="0">
                <a:solidFill>
                  <a:srgbClr val="000000"/>
                </a:solidFill>
              </a:rPr>
              <a:t> J</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名师点拨</a:t>
            </a:r>
            <a:r>
              <a:rPr lang="en-US" altLang="zh-CN" sz="2400" smtClean="0">
                <a:solidFill>
                  <a:srgbClr val="000000"/>
                </a:solidFill>
              </a:rPr>
              <a:t>:</a:t>
            </a:r>
            <a:r>
              <a:rPr lang="zh-CN" altLang="en-US" sz="2400" smtClean="0">
                <a:solidFill>
                  <a:srgbClr val="000000"/>
                </a:solidFill>
              </a:rPr>
              <a:t>求解电场中两点间的电势差</a:t>
            </a:r>
            <a:r>
              <a:rPr lang="en-US" altLang="zh-CN" sz="2400" smtClean="0">
                <a:solidFill>
                  <a:srgbClr val="000000"/>
                </a:solidFill>
              </a:rPr>
              <a:t>,</a:t>
            </a:r>
            <a:r>
              <a:rPr lang="zh-CN" altLang="en-US" sz="2400" smtClean="0">
                <a:solidFill>
                  <a:srgbClr val="000000"/>
                </a:solidFill>
              </a:rPr>
              <a:t>根据公式            计算时</a:t>
            </a:r>
            <a:r>
              <a:rPr lang="en-US" altLang="zh-CN" sz="2400" smtClean="0">
                <a:solidFill>
                  <a:srgbClr val="000000"/>
                </a:solidFill>
              </a:rPr>
              <a:t>,</a:t>
            </a:r>
            <a:r>
              <a:rPr lang="zh-CN" altLang="en-US" sz="2400" smtClean="0">
                <a:solidFill>
                  <a:srgbClr val="000000"/>
                </a:solidFill>
              </a:rPr>
              <a:t>可把各物理量的数值及符号一并代入</a:t>
            </a:r>
            <a:r>
              <a:rPr lang="en-US" altLang="zh-CN" sz="2400" smtClean="0">
                <a:solidFill>
                  <a:srgbClr val="000000"/>
                </a:solidFill>
              </a:rPr>
              <a:t>,</a:t>
            </a:r>
            <a:r>
              <a:rPr lang="zh-CN" altLang="en-US" sz="2400" smtClean="0">
                <a:solidFill>
                  <a:srgbClr val="000000"/>
                </a:solidFill>
              </a:rPr>
              <a:t>也可代入绝对值</a:t>
            </a:r>
            <a:r>
              <a:rPr lang="en-US" altLang="zh-CN" sz="2400" smtClean="0">
                <a:solidFill>
                  <a:srgbClr val="000000"/>
                </a:solidFill>
              </a:rPr>
              <a:t>,</a:t>
            </a:r>
            <a:r>
              <a:rPr lang="zh-CN" altLang="en-US" sz="2400" smtClean="0">
                <a:solidFill>
                  <a:srgbClr val="000000"/>
                </a:solidFill>
              </a:rPr>
              <a:t>然后根据题意再判断各物理量的正负</a:t>
            </a:r>
            <a:r>
              <a:rPr lang="en-US" altLang="zh-CN" sz="2400" smtClean="0">
                <a:solidFill>
                  <a:srgbClr val="000000"/>
                </a:solidFill>
              </a:rPr>
              <a:t>.</a:t>
            </a:r>
            <a:r>
              <a:rPr lang="zh-CN" altLang="en-US" sz="2400" smtClean="0">
                <a:solidFill>
                  <a:srgbClr val="000000"/>
                </a:solidFill>
              </a:rPr>
              <a:t>若知道各点电势可根据定义来求两点间电势差要注意计算时各物理的角标要对应</a:t>
            </a:r>
            <a:r>
              <a:rPr lang="en-US" altLang="zh-CN" sz="2400" smtClean="0">
                <a:solidFill>
                  <a:srgbClr val="000000"/>
                </a:solidFill>
              </a:rPr>
              <a:t>,</a:t>
            </a:r>
            <a:r>
              <a:rPr lang="zh-CN" altLang="en-US" sz="2400" smtClean="0">
                <a:solidFill>
                  <a:srgbClr val="000000"/>
                </a:solidFill>
              </a:rPr>
              <a:t>电场中各点电势差可依次用代数方法叠加</a:t>
            </a:r>
            <a:r>
              <a:rPr lang="en-US" altLang="zh-CN" sz="2400" smtClean="0">
                <a:solidFill>
                  <a:srgbClr val="000000"/>
                </a:solidFill>
              </a:rPr>
              <a:t>,</a:t>
            </a:r>
            <a:r>
              <a:rPr lang="zh-CN" altLang="en-US" sz="2400" smtClean="0">
                <a:solidFill>
                  <a:srgbClr val="000000"/>
                </a:solidFill>
              </a:rPr>
              <a:t>即</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U</a:t>
            </a:r>
            <a:r>
              <a:rPr lang="en-US" altLang="zh-CN" sz="2400" baseline="-30000" smtClean="0">
                <a:solidFill>
                  <a:srgbClr val="000000"/>
                </a:solidFill>
              </a:rPr>
              <a:t>MN</a:t>
            </a:r>
            <a:r>
              <a:rPr lang="en-US" altLang="zh-CN" sz="2400" smtClean="0">
                <a:solidFill>
                  <a:srgbClr val="000000"/>
                </a:solidFill>
              </a:rPr>
              <a:t>=U</a:t>
            </a:r>
            <a:r>
              <a:rPr lang="en-US" altLang="zh-CN" sz="2400" baseline="-30000" smtClean="0">
                <a:solidFill>
                  <a:srgbClr val="000000"/>
                </a:solidFill>
              </a:rPr>
              <a:t>MA</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+U</a:t>
            </a:r>
            <a:r>
              <a:rPr lang="en-US" altLang="zh-CN" sz="2400" baseline="-30000" smtClean="0">
                <a:solidFill>
                  <a:srgbClr val="000000"/>
                </a:solidFill>
              </a:rPr>
              <a:t>BC</a:t>
            </a:r>
            <a:r>
              <a:rPr lang="en-US" altLang="zh-CN" sz="2400" smtClean="0">
                <a:solidFill>
                  <a:srgbClr val="000000"/>
                </a:solidFill>
              </a:rPr>
              <a:t>+</a:t>
            </a:r>
            <a:r>
              <a:rPr lang="en-US" altLang="zh-CN" sz="2400" smtClean="0">
                <a:solidFill>
                  <a:srgbClr val="000000"/>
                </a:solidFill>
                <a:latin typeface="宋体" pitchFamily="2" charset="-122"/>
              </a:rPr>
              <a:t>…</a:t>
            </a:r>
            <a:r>
              <a:rPr lang="en-US" altLang="zh-CN" sz="2400" smtClean="0">
                <a:solidFill>
                  <a:srgbClr val="000000"/>
                </a:solidFill>
              </a:rPr>
              <a:t>+U</a:t>
            </a:r>
            <a:r>
              <a:rPr lang="en-US" altLang="zh-CN" sz="2400" baseline="-30000" smtClean="0">
                <a:solidFill>
                  <a:srgbClr val="000000"/>
                </a:solidFill>
              </a:rPr>
              <a:t>PN</a:t>
            </a:r>
          </a:p>
        </p:txBody>
      </p:sp>
      <p:graphicFrame>
        <p:nvGraphicFramePr>
          <p:cNvPr id="17411" name="Object 3"/>
          <p:cNvGraphicFramePr>
            <a:graphicFrameLocks noChangeAspect="1"/>
          </p:cNvGraphicFramePr>
          <p:nvPr/>
        </p:nvGraphicFramePr>
        <p:xfrm>
          <a:off x="6858000" y="457200"/>
          <a:ext cx="901700" cy="787400"/>
        </p:xfrm>
        <a:graphic>
          <a:graphicData uri="http://schemas.openxmlformats.org/presentationml/2006/ole">
            <mc:AlternateContent xmlns:mc="http://schemas.openxmlformats.org/markup-compatibility/2006">
              <mc:Choice xmlns:v="urn:schemas-microsoft-com:vml" Requires="v">
                <p:oleObj spid="_x0000_s17412" name="Equation" r:id="rId3" imgW="901700" imgH="787400" progId="Equation.DSMT4">
                  <p:embed/>
                </p:oleObj>
              </mc:Choice>
              <mc:Fallback>
                <p:oleObj name="Equation" r:id="rId3" imgW="901700" imgH="787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57200"/>
                        <a:ext cx="9017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en-US" altLang="zh-CN" sz="2400" smtClean="0">
                <a:solidFill>
                  <a:srgbClr val="000000"/>
                </a:solidFill>
              </a:rPr>
              <a:t>[</a:t>
            </a:r>
            <a:r>
              <a:rPr lang="zh-CN" altLang="en-US" sz="2400" smtClean="0">
                <a:solidFill>
                  <a:srgbClr val="000000"/>
                </a:solidFill>
              </a:rPr>
              <a:t>巩固练习</a:t>
            </a:r>
            <a:r>
              <a:rPr lang="en-US" altLang="zh-CN" sz="2400" smtClean="0">
                <a:solidFill>
                  <a:srgbClr val="000000"/>
                </a:solidFill>
              </a:rPr>
              <a:t>]</a:t>
            </a:r>
            <a:endParaRPr lang="en-US" altLang="zh-CN" sz="2400" smtClean="0">
              <a:solidFill>
                <a:srgbClr val="000000"/>
              </a:solidFill>
              <a:latin typeface="Times New Roman" pitchFamily="18" charset="0"/>
              <a:cs typeface="Times New Roman" pitchFamily="18" charset="0"/>
            </a:endParaRPr>
          </a:p>
          <a:p>
            <a:pPr eaLnBrk="1" hangingPunct="1">
              <a:lnSpc>
                <a:spcPct val="140000"/>
              </a:lnSpc>
              <a:buFont typeface="Wingdings" pitchFamily="2" charset="2"/>
              <a:buNone/>
            </a:pPr>
            <a:r>
              <a:rPr lang="en-US" altLang="zh-CN" sz="2400" smtClean="0">
                <a:solidFill>
                  <a:srgbClr val="000000"/>
                </a:solidFill>
                <a:latin typeface="Times New Roman" pitchFamily="18" charset="0"/>
                <a:cs typeface="Times New Roman" pitchFamily="18" charset="0"/>
              </a:rPr>
              <a:t>1.</a:t>
            </a:r>
            <a:r>
              <a:rPr lang="zh-CN" altLang="en-US" sz="2400" smtClean="0">
                <a:solidFill>
                  <a:srgbClr val="000000"/>
                </a:solidFill>
                <a:latin typeface="Times New Roman" pitchFamily="18" charset="0"/>
              </a:rPr>
              <a:t>将带电荷量为</a:t>
            </a:r>
            <a:r>
              <a:rPr lang="en-US" altLang="zh-CN" sz="2400" smtClean="0">
                <a:solidFill>
                  <a:srgbClr val="000000"/>
                </a:solidFill>
                <a:latin typeface="Times New Roman" pitchFamily="18" charset="0"/>
                <a:cs typeface="Times New Roman" pitchFamily="18" charset="0"/>
              </a:rPr>
              <a:t>3</a:t>
            </a:r>
            <a:r>
              <a:rPr lang="en-US" altLang="zh-CN" sz="2400" smtClean="0">
                <a:solidFill>
                  <a:srgbClr val="000000"/>
                </a:solidFill>
                <a:latin typeface="Times New Roman" pitchFamily="18" charset="0"/>
              </a:rPr>
              <a:t>×</a:t>
            </a:r>
            <a:r>
              <a:rPr lang="en-US" altLang="zh-CN" sz="2400" smtClean="0">
                <a:solidFill>
                  <a:srgbClr val="000000"/>
                </a:solidFill>
                <a:latin typeface="Times New Roman" pitchFamily="18" charset="0"/>
                <a:cs typeface="Times New Roman" pitchFamily="18" charset="0"/>
              </a:rPr>
              <a:t>10</a:t>
            </a:r>
            <a:r>
              <a:rPr lang="en-US" altLang="zh-CN" sz="2400" baseline="30000" smtClean="0">
                <a:solidFill>
                  <a:srgbClr val="000000"/>
                </a:solidFill>
                <a:latin typeface="Times New Roman" pitchFamily="18" charset="0"/>
                <a:cs typeface="Times New Roman" pitchFamily="18" charset="0"/>
              </a:rPr>
              <a:t>-6</a:t>
            </a:r>
            <a:r>
              <a:rPr lang="en-US" altLang="zh-CN" sz="2400" smtClean="0">
                <a:solidFill>
                  <a:srgbClr val="000000"/>
                </a:solidFill>
                <a:latin typeface="Times New Roman" pitchFamily="18" charset="0"/>
                <a:cs typeface="Times New Roman" pitchFamily="18" charset="0"/>
              </a:rPr>
              <a:t> C</a:t>
            </a:r>
            <a:r>
              <a:rPr lang="zh-CN" altLang="en-US" sz="2400" smtClean="0">
                <a:solidFill>
                  <a:srgbClr val="000000"/>
                </a:solidFill>
                <a:latin typeface="Times New Roman" pitchFamily="18" charset="0"/>
              </a:rPr>
              <a:t>的负电荷从电场中</a:t>
            </a:r>
            <a:r>
              <a:rPr lang="en-US" altLang="zh-CN" sz="2400" smtClean="0">
                <a:solidFill>
                  <a:srgbClr val="000000"/>
                </a:solidFill>
                <a:latin typeface="Times New Roman" pitchFamily="18" charset="0"/>
                <a:cs typeface="Times New Roman" pitchFamily="18" charset="0"/>
              </a:rPr>
              <a:t>A</a:t>
            </a:r>
            <a:r>
              <a:rPr lang="zh-CN" altLang="en-US" sz="2400" smtClean="0">
                <a:solidFill>
                  <a:srgbClr val="000000"/>
                </a:solidFill>
                <a:latin typeface="Times New Roman" pitchFamily="18" charset="0"/>
              </a:rPr>
              <a:t>点移到</a:t>
            </a:r>
            <a:r>
              <a:rPr lang="en-US" altLang="zh-CN" sz="2400" smtClean="0">
                <a:solidFill>
                  <a:srgbClr val="000000"/>
                </a:solidFill>
                <a:latin typeface="Times New Roman" pitchFamily="18" charset="0"/>
                <a:cs typeface="Times New Roman" pitchFamily="18" charset="0"/>
              </a:rPr>
              <a:t>B</a:t>
            </a:r>
            <a:r>
              <a:rPr lang="zh-CN" altLang="en-US" sz="2400" smtClean="0">
                <a:solidFill>
                  <a:srgbClr val="000000"/>
                </a:solidFill>
                <a:latin typeface="Times New Roman" pitchFamily="18" charset="0"/>
              </a:rPr>
              <a:t>点</a:t>
            </a:r>
            <a:r>
              <a:rPr lang="en-US" altLang="zh-CN" sz="2400" smtClean="0">
                <a:solidFill>
                  <a:srgbClr val="000000"/>
                </a:solidFill>
                <a:latin typeface="Times New Roman" pitchFamily="18" charset="0"/>
                <a:cs typeface="Times New Roman" pitchFamily="18" charset="0"/>
              </a:rPr>
              <a:t>,</a:t>
            </a:r>
            <a:r>
              <a:rPr lang="zh-CN" altLang="en-US" sz="2400" smtClean="0">
                <a:solidFill>
                  <a:srgbClr val="000000"/>
                </a:solidFill>
                <a:latin typeface="Times New Roman" pitchFamily="18" charset="0"/>
              </a:rPr>
              <a:t>克服电场力做了</a:t>
            </a:r>
            <a:r>
              <a:rPr lang="en-US" altLang="zh-CN" sz="2400" smtClean="0">
                <a:solidFill>
                  <a:srgbClr val="000000"/>
                </a:solidFill>
                <a:latin typeface="Times New Roman" pitchFamily="18" charset="0"/>
                <a:cs typeface="Times New Roman" pitchFamily="18" charset="0"/>
              </a:rPr>
              <a:t>3</a:t>
            </a:r>
            <a:r>
              <a:rPr lang="en-US" altLang="zh-CN" sz="2400" smtClean="0">
                <a:solidFill>
                  <a:srgbClr val="000000"/>
                </a:solidFill>
                <a:latin typeface="Times New Roman" pitchFamily="18" charset="0"/>
              </a:rPr>
              <a:t>×</a:t>
            </a:r>
            <a:r>
              <a:rPr lang="en-US" altLang="zh-CN" sz="2400" smtClean="0">
                <a:solidFill>
                  <a:srgbClr val="000000"/>
                </a:solidFill>
                <a:latin typeface="Times New Roman" pitchFamily="18" charset="0"/>
                <a:cs typeface="Times New Roman" pitchFamily="18" charset="0"/>
              </a:rPr>
              <a:t>10</a:t>
            </a:r>
            <a:r>
              <a:rPr lang="en-US" altLang="zh-CN" sz="2400" baseline="30000" smtClean="0">
                <a:solidFill>
                  <a:srgbClr val="000000"/>
                </a:solidFill>
                <a:latin typeface="Times New Roman" pitchFamily="18" charset="0"/>
                <a:cs typeface="Times New Roman" pitchFamily="18" charset="0"/>
              </a:rPr>
              <a:t>-5</a:t>
            </a:r>
            <a:r>
              <a:rPr lang="en-US" altLang="zh-CN" sz="2400" smtClean="0">
                <a:solidFill>
                  <a:srgbClr val="000000"/>
                </a:solidFill>
                <a:latin typeface="Times New Roman" pitchFamily="18" charset="0"/>
                <a:cs typeface="Times New Roman" pitchFamily="18" charset="0"/>
              </a:rPr>
              <a:t> J</a:t>
            </a:r>
            <a:r>
              <a:rPr lang="zh-CN" altLang="en-US" sz="2400" smtClean="0">
                <a:solidFill>
                  <a:srgbClr val="000000"/>
                </a:solidFill>
                <a:latin typeface="Times New Roman" pitchFamily="18" charset="0"/>
              </a:rPr>
              <a:t>的功</a:t>
            </a:r>
            <a:r>
              <a:rPr lang="en-US" altLang="zh-CN" sz="2400" smtClean="0">
                <a:solidFill>
                  <a:srgbClr val="000000"/>
                </a:solidFill>
                <a:latin typeface="Times New Roman" pitchFamily="18" charset="0"/>
                <a:cs typeface="Times New Roman" pitchFamily="18" charset="0"/>
              </a:rPr>
              <a:t>,</a:t>
            </a:r>
            <a:r>
              <a:rPr lang="zh-CN" altLang="en-US" sz="2400" smtClean="0">
                <a:solidFill>
                  <a:srgbClr val="000000"/>
                </a:solidFill>
                <a:latin typeface="Times New Roman" pitchFamily="18" charset="0"/>
              </a:rPr>
              <a:t>再将电荷从</a:t>
            </a:r>
            <a:r>
              <a:rPr lang="en-US" altLang="zh-CN" sz="2400" smtClean="0">
                <a:solidFill>
                  <a:srgbClr val="000000"/>
                </a:solidFill>
                <a:latin typeface="Times New Roman" pitchFamily="18" charset="0"/>
                <a:cs typeface="Times New Roman" pitchFamily="18" charset="0"/>
              </a:rPr>
              <a:t>B</a:t>
            </a:r>
            <a:r>
              <a:rPr lang="zh-CN" altLang="en-US" sz="2400" smtClean="0">
                <a:solidFill>
                  <a:srgbClr val="000000"/>
                </a:solidFill>
                <a:latin typeface="Times New Roman" pitchFamily="18" charset="0"/>
              </a:rPr>
              <a:t>点移到</a:t>
            </a:r>
            <a:r>
              <a:rPr lang="en-US" altLang="zh-CN" sz="2400" smtClean="0">
                <a:solidFill>
                  <a:srgbClr val="000000"/>
                </a:solidFill>
                <a:latin typeface="Times New Roman" pitchFamily="18" charset="0"/>
                <a:cs typeface="Times New Roman" pitchFamily="18" charset="0"/>
              </a:rPr>
              <a:t>C</a:t>
            </a:r>
            <a:r>
              <a:rPr lang="zh-CN" altLang="en-US" sz="2400" smtClean="0">
                <a:solidFill>
                  <a:srgbClr val="000000"/>
                </a:solidFill>
                <a:latin typeface="Times New Roman" pitchFamily="18" charset="0"/>
              </a:rPr>
              <a:t>点</a:t>
            </a:r>
            <a:r>
              <a:rPr lang="en-US" altLang="zh-CN" sz="2400" smtClean="0">
                <a:solidFill>
                  <a:srgbClr val="000000"/>
                </a:solidFill>
                <a:latin typeface="Times New Roman" pitchFamily="18" charset="0"/>
                <a:cs typeface="Times New Roman" pitchFamily="18" charset="0"/>
              </a:rPr>
              <a:t>,</a:t>
            </a:r>
            <a:r>
              <a:rPr lang="zh-CN" altLang="en-US" sz="2400" smtClean="0">
                <a:solidFill>
                  <a:srgbClr val="000000"/>
                </a:solidFill>
                <a:latin typeface="Times New Roman" pitchFamily="18" charset="0"/>
              </a:rPr>
              <a:t>电场力做了</a:t>
            </a:r>
            <a:r>
              <a:rPr lang="en-US" altLang="zh-CN" sz="2400" smtClean="0">
                <a:solidFill>
                  <a:srgbClr val="000000"/>
                </a:solidFill>
                <a:latin typeface="Times New Roman" pitchFamily="18" charset="0"/>
                <a:cs typeface="Times New Roman" pitchFamily="18" charset="0"/>
              </a:rPr>
              <a:t>1.2</a:t>
            </a:r>
            <a:r>
              <a:rPr lang="en-US" altLang="zh-CN" sz="2400" smtClean="0">
                <a:solidFill>
                  <a:srgbClr val="000000"/>
                </a:solidFill>
                <a:latin typeface="Times New Roman" pitchFamily="18" charset="0"/>
              </a:rPr>
              <a:t>×</a:t>
            </a:r>
            <a:r>
              <a:rPr lang="en-US" altLang="zh-CN" sz="2400" smtClean="0">
                <a:solidFill>
                  <a:srgbClr val="000000"/>
                </a:solidFill>
                <a:latin typeface="Times New Roman" pitchFamily="18" charset="0"/>
                <a:cs typeface="Times New Roman" pitchFamily="18" charset="0"/>
              </a:rPr>
              <a:t>10</a:t>
            </a:r>
            <a:r>
              <a:rPr lang="en-US" altLang="zh-CN" sz="2400" baseline="30000" smtClean="0">
                <a:solidFill>
                  <a:srgbClr val="000000"/>
                </a:solidFill>
                <a:latin typeface="Times New Roman" pitchFamily="18" charset="0"/>
                <a:cs typeface="Times New Roman" pitchFamily="18" charset="0"/>
              </a:rPr>
              <a:t>-5</a:t>
            </a:r>
            <a:r>
              <a:rPr lang="en-US" altLang="zh-CN" sz="2400" smtClean="0">
                <a:solidFill>
                  <a:srgbClr val="000000"/>
                </a:solidFill>
                <a:latin typeface="Times New Roman" pitchFamily="18" charset="0"/>
                <a:cs typeface="Times New Roman" pitchFamily="18" charset="0"/>
              </a:rPr>
              <a:t> J</a:t>
            </a:r>
            <a:r>
              <a:rPr lang="zh-CN" altLang="en-US" sz="2400" smtClean="0">
                <a:solidFill>
                  <a:srgbClr val="000000"/>
                </a:solidFill>
                <a:latin typeface="Times New Roman" pitchFamily="18" charset="0"/>
              </a:rPr>
              <a:t>的功</a:t>
            </a:r>
            <a:r>
              <a:rPr lang="en-US" altLang="zh-CN" sz="2400" smtClean="0">
                <a:solidFill>
                  <a:srgbClr val="000000"/>
                </a:solidFill>
                <a:latin typeface="Times New Roman" pitchFamily="18" charset="0"/>
                <a:cs typeface="Times New Roman" pitchFamily="18" charset="0"/>
              </a:rPr>
              <a:t>,</a:t>
            </a:r>
            <a:r>
              <a:rPr lang="zh-CN" altLang="en-US" sz="2400" smtClean="0">
                <a:solidFill>
                  <a:srgbClr val="000000"/>
                </a:solidFill>
                <a:latin typeface="Times New Roman" pitchFamily="18" charset="0"/>
              </a:rPr>
              <a:t>则</a:t>
            </a:r>
            <a:r>
              <a:rPr lang="en-US" altLang="zh-CN" sz="2400" smtClean="0">
                <a:solidFill>
                  <a:srgbClr val="000000"/>
                </a:solidFill>
                <a:latin typeface="Times New Roman" pitchFamily="18" charset="0"/>
                <a:cs typeface="Times New Roman" pitchFamily="18" charset="0"/>
              </a:rPr>
              <a:t>A</a:t>
            </a:r>
            <a:r>
              <a:rPr lang="en-US" altLang="zh-CN" sz="2400" smtClean="0">
                <a:solidFill>
                  <a:srgbClr val="000000"/>
                </a:solidFill>
                <a:latin typeface="Times New Roman" pitchFamily="18" charset="0"/>
              </a:rPr>
              <a:t>､</a:t>
            </a:r>
            <a:r>
              <a:rPr lang="en-US" altLang="zh-CN" sz="2400" smtClean="0">
                <a:solidFill>
                  <a:srgbClr val="000000"/>
                </a:solidFill>
                <a:latin typeface="Times New Roman" pitchFamily="18" charset="0"/>
                <a:cs typeface="Times New Roman" pitchFamily="18" charset="0"/>
              </a:rPr>
              <a:t>C</a:t>
            </a:r>
            <a:r>
              <a:rPr lang="zh-CN" altLang="en-US" sz="2400" smtClean="0">
                <a:solidFill>
                  <a:srgbClr val="000000"/>
                </a:solidFill>
                <a:latin typeface="Times New Roman" pitchFamily="18" charset="0"/>
              </a:rPr>
              <a:t>间的电势差为</a:t>
            </a:r>
            <a:r>
              <a:rPr lang="en-US" altLang="zh-CN" sz="2400" u="sng" smtClean="0">
                <a:solidFill>
                  <a:srgbClr val="000000"/>
                </a:solidFill>
                <a:latin typeface="Times New Roman" pitchFamily="18" charset="0"/>
                <a:cs typeface="Times New Roman" pitchFamily="18" charset="0"/>
              </a:rPr>
              <a:t>____________</a:t>
            </a:r>
            <a:r>
              <a:rPr lang="en-US" altLang="zh-CN" sz="2400" smtClean="0">
                <a:solidFill>
                  <a:srgbClr val="000000"/>
                </a:solidFill>
                <a:latin typeface="Times New Roman" pitchFamily="18" charset="0"/>
                <a:cs typeface="Times New Roman" pitchFamily="18" charset="0"/>
              </a:rPr>
              <a:t> V,</a:t>
            </a:r>
            <a:r>
              <a:rPr lang="zh-CN" altLang="en-US" sz="2400" smtClean="0">
                <a:solidFill>
                  <a:srgbClr val="000000"/>
                </a:solidFill>
                <a:latin typeface="Times New Roman" pitchFamily="18" charset="0"/>
              </a:rPr>
              <a:t>电荷从</a:t>
            </a:r>
            <a:r>
              <a:rPr lang="en-US" altLang="zh-CN" sz="2400" smtClean="0">
                <a:solidFill>
                  <a:srgbClr val="000000"/>
                </a:solidFill>
                <a:latin typeface="Times New Roman" pitchFamily="18" charset="0"/>
                <a:cs typeface="Times New Roman" pitchFamily="18" charset="0"/>
              </a:rPr>
              <a:t>A</a:t>
            </a:r>
            <a:r>
              <a:rPr lang="zh-CN" altLang="en-US" sz="2400" smtClean="0">
                <a:solidFill>
                  <a:srgbClr val="000000"/>
                </a:solidFill>
                <a:latin typeface="Times New Roman" pitchFamily="18" charset="0"/>
              </a:rPr>
              <a:t>点移到</a:t>
            </a:r>
            <a:r>
              <a:rPr lang="en-US" altLang="zh-CN" sz="2400" smtClean="0">
                <a:solidFill>
                  <a:srgbClr val="000000"/>
                </a:solidFill>
                <a:latin typeface="Times New Roman" pitchFamily="18" charset="0"/>
                <a:cs typeface="Times New Roman" pitchFamily="18" charset="0"/>
              </a:rPr>
              <a:t>B</a:t>
            </a:r>
            <a:r>
              <a:rPr lang="zh-CN" altLang="en-US" sz="2400" smtClean="0">
                <a:solidFill>
                  <a:srgbClr val="000000"/>
                </a:solidFill>
                <a:latin typeface="Times New Roman" pitchFamily="18" charset="0"/>
              </a:rPr>
              <a:t>点再从</a:t>
            </a:r>
            <a:r>
              <a:rPr lang="en-US" altLang="zh-CN" sz="2400" smtClean="0">
                <a:solidFill>
                  <a:srgbClr val="000000"/>
                </a:solidFill>
                <a:latin typeface="Times New Roman" pitchFamily="18" charset="0"/>
                <a:cs typeface="Times New Roman" pitchFamily="18" charset="0"/>
              </a:rPr>
              <a:t>B</a:t>
            </a:r>
            <a:r>
              <a:rPr lang="zh-CN" altLang="en-US" sz="2400" smtClean="0">
                <a:solidFill>
                  <a:srgbClr val="000000"/>
                </a:solidFill>
                <a:latin typeface="Times New Roman" pitchFamily="18" charset="0"/>
              </a:rPr>
              <a:t>点移到</a:t>
            </a:r>
            <a:r>
              <a:rPr lang="en-US" altLang="zh-CN" sz="2400" smtClean="0">
                <a:solidFill>
                  <a:srgbClr val="000000"/>
                </a:solidFill>
                <a:latin typeface="Times New Roman" pitchFamily="18" charset="0"/>
                <a:cs typeface="Times New Roman" pitchFamily="18" charset="0"/>
              </a:rPr>
              <a:t>C</a:t>
            </a:r>
            <a:r>
              <a:rPr lang="zh-CN" altLang="en-US" sz="2400" smtClean="0">
                <a:solidFill>
                  <a:srgbClr val="000000"/>
                </a:solidFill>
                <a:latin typeface="Times New Roman" pitchFamily="18" charset="0"/>
              </a:rPr>
              <a:t>点的过程中</a:t>
            </a:r>
            <a:r>
              <a:rPr lang="en-US" altLang="zh-CN" sz="2400" smtClean="0">
                <a:solidFill>
                  <a:srgbClr val="000000"/>
                </a:solidFill>
                <a:latin typeface="Times New Roman" pitchFamily="18" charset="0"/>
                <a:cs typeface="Times New Roman" pitchFamily="18" charset="0"/>
              </a:rPr>
              <a:t>,</a:t>
            </a:r>
            <a:r>
              <a:rPr lang="zh-CN" altLang="en-US" sz="2400" smtClean="0">
                <a:solidFill>
                  <a:srgbClr val="000000"/>
                </a:solidFill>
                <a:latin typeface="Times New Roman" pitchFamily="18" charset="0"/>
              </a:rPr>
              <a:t>电势能变化了</a:t>
            </a:r>
            <a:r>
              <a:rPr lang="en-US" altLang="zh-CN" sz="2400" u="sng" smtClean="0">
                <a:solidFill>
                  <a:srgbClr val="000000"/>
                </a:solidFill>
                <a:latin typeface="Times New Roman" pitchFamily="18" charset="0"/>
                <a:cs typeface="Times New Roman" pitchFamily="18" charset="0"/>
              </a:rPr>
              <a:t>____________</a:t>
            </a:r>
            <a:r>
              <a:rPr lang="en-US" altLang="zh-CN" sz="2400" smtClean="0">
                <a:solidFill>
                  <a:srgbClr val="000000"/>
                </a:solidFill>
                <a:latin typeface="Times New Roman" pitchFamily="18" charset="0"/>
                <a:cs typeface="Times New Roman" pitchFamily="18" charset="0"/>
              </a:rPr>
              <a:t> J.</a:t>
            </a:r>
            <a:r>
              <a:rPr lang="en-US" altLang="zh-CN" sz="2400" smtClean="0"/>
              <a:t> </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508000" y="584200"/>
          <a:ext cx="6451600" cy="4051300"/>
        </p:xfrm>
        <a:graphic>
          <a:graphicData uri="http://schemas.openxmlformats.org/presentationml/2006/ole">
            <mc:AlternateContent xmlns:mc="http://schemas.openxmlformats.org/markup-compatibility/2006">
              <mc:Choice xmlns:v="urn:schemas-microsoft-com:vml" Requires="v">
                <p:oleObj spid="_x0000_s19460" name="Equation" r:id="rId3" imgW="6451600" imgH="4051300" progId="Equation.DSMT4">
                  <p:embed/>
                </p:oleObj>
              </mc:Choice>
              <mc:Fallback>
                <p:oleObj name="Equation" r:id="rId3" imgW="6451600" imgH="4051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584200"/>
                        <a:ext cx="6451600" cy="405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1" name="Text Box 3"/>
          <p:cNvSpPr txBox="1">
            <a:spLocks noChangeArrowheads="1"/>
          </p:cNvSpPr>
          <p:nvPr/>
        </p:nvSpPr>
        <p:spPr bwMode="auto">
          <a:xfrm>
            <a:off x="508000" y="4635500"/>
            <a:ext cx="63690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pPr>
            <a:r>
              <a:rPr lang="zh-CN" altLang="en-US" sz="2400" b="1">
                <a:solidFill>
                  <a:srgbClr val="000000"/>
                </a:solidFill>
              </a:rPr>
              <a:t>答案</a:t>
            </a:r>
            <a:r>
              <a:rPr lang="en-US" altLang="zh-CN" sz="2400" b="1">
                <a:solidFill>
                  <a:srgbClr val="000000"/>
                </a:solidFill>
              </a:rPr>
              <a:t>:6  1.8×10</a:t>
            </a:r>
            <a:r>
              <a:rPr lang="en-US" altLang="zh-CN" sz="2400" b="1" baseline="30000">
                <a:solidFill>
                  <a:srgbClr val="000000"/>
                </a:solidFill>
              </a:rPr>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二</a:t>
            </a:r>
            <a:r>
              <a:rPr lang="en-US" altLang="zh-CN" sz="2400" smtClean="0">
                <a:solidFill>
                  <a:srgbClr val="000000"/>
                </a:solidFill>
              </a:rPr>
              <a:t>､</a:t>
            </a:r>
            <a:r>
              <a:rPr lang="zh-CN" altLang="en-US" sz="2400" smtClean="0">
                <a:solidFill>
                  <a:srgbClr val="000000"/>
                </a:solidFill>
              </a:rPr>
              <a:t>静电场中的功能关系</a:t>
            </a:r>
          </a:p>
          <a:p>
            <a:pPr eaLnBrk="1" hangingPunct="1">
              <a:lnSpc>
                <a:spcPct val="140000"/>
              </a:lnSpc>
              <a:buFont typeface="Wingdings" pitchFamily="2" charset="2"/>
              <a:buNone/>
            </a:pPr>
            <a:r>
              <a:rPr lang="zh-CN" altLang="en-US" sz="2400" smtClean="0">
                <a:solidFill>
                  <a:srgbClr val="000000"/>
                </a:solidFill>
              </a:rPr>
              <a:t>例</a:t>
            </a:r>
            <a:r>
              <a:rPr lang="en-US" altLang="zh-CN" sz="2400" smtClean="0">
                <a:solidFill>
                  <a:srgbClr val="000000"/>
                </a:solidFill>
              </a:rPr>
              <a:t>2:</a:t>
            </a:r>
            <a:r>
              <a:rPr lang="zh-CN" altLang="en-US" sz="2400" smtClean="0">
                <a:solidFill>
                  <a:srgbClr val="000000"/>
                </a:solidFill>
              </a:rPr>
              <a:t>如图所示</a:t>
            </a:r>
            <a:r>
              <a:rPr lang="en-US" altLang="zh-CN" sz="2400" smtClean="0">
                <a:solidFill>
                  <a:srgbClr val="000000"/>
                </a:solidFill>
              </a:rPr>
              <a:t>,</a:t>
            </a:r>
            <a:r>
              <a:rPr lang="zh-CN" altLang="en-US" sz="2400" smtClean="0">
                <a:solidFill>
                  <a:srgbClr val="000000"/>
                </a:solidFill>
              </a:rPr>
              <a:t>实线为电场线</a:t>
            </a:r>
            <a:r>
              <a:rPr lang="en-US" altLang="zh-CN" sz="2400" smtClean="0">
                <a:solidFill>
                  <a:srgbClr val="000000"/>
                </a:solidFill>
              </a:rPr>
              <a:t>,</a:t>
            </a:r>
            <a:r>
              <a:rPr lang="zh-CN" altLang="en-US" sz="2400" smtClean="0">
                <a:solidFill>
                  <a:srgbClr val="000000"/>
                </a:solidFill>
              </a:rPr>
              <a:t>虚线为等势线</a:t>
            </a:r>
            <a:r>
              <a:rPr lang="en-US" altLang="zh-CN" sz="2400" smtClean="0">
                <a:solidFill>
                  <a:srgbClr val="000000"/>
                </a:solidFill>
              </a:rPr>
              <a:t>,</a:t>
            </a:r>
            <a:r>
              <a:rPr lang="zh-CN" altLang="en-US" sz="2400" smtClean="0">
                <a:solidFill>
                  <a:srgbClr val="000000"/>
                </a:solidFill>
              </a:rPr>
              <a:t>且相邻两等势线间的电势差相等</a:t>
            </a:r>
            <a:r>
              <a:rPr lang="en-US" altLang="zh-CN" sz="2400" smtClean="0">
                <a:solidFill>
                  <a:srgbClr val="000000"/>
                </a:solidFill>
              </a:rPr>
              <a:t>,</a:t>
            </a:r>
            <a:r>
              <a:rPr lang="zh-CN" altLang="en-US" sz="2400" smtClean="0">
                <a:solidFill>
                  <a:srgbClr val="000000"/>
                </a:solidFill>
              </a:rPr>
              <a:t>一个正电荷在等势线</a:t>
            </a:r>
            <a:r>
              <a:rPr lang="en-US" altLang="zh-CN" sz="2400" smtClean="0">
                <a:solidFill>
                  <a:srgbClr val="000000"/>
                </a:solidFill>
              </a:rPr>
              <a:t>φ</a:t>
            </a:r>
            <a:r>
              <a:rPr lang="en-US" altLang="zh-CN" sz="2400" baseline="-30000" smtClean="0">
                <a:solidFill>
                  <a:srgbClr val="000000"/>
                </a:solidFill>
              </a:rPr>
              <a:t>3</a:t>
            </a:r>
            <a:r>
              <a:rPr lang="zh-CN" altLang="en-US" sz="2400" smtClean="0">
                <a:solidFill>
                  <a:srgbClr val="000000"/>
                </a:solidFill>
              </a:rPr>
              <a:t>上时</a:t>
            </a:r>
            <a:r>
              <a:rPr lang="en-US" altLang="zh-CN" sz="2400" smtClean="0">
                <a:solidFill>
                  <a:srgbClr val="000000"/>
                </a:solidFill>
              </a:rPr>
              <a:t>,</a:t>
            </a:r>
            <a:r>
              <a:rPr lang="zh-CN" altLang="en-US" sz="2400" smtClean="0">
                <a:solidFill>
                  <a:srgbClr val="000000"/>
                </a:solidFill>
              </a:rPr>
              <a:t>具有动能</a:t>
            </a:r>
            <a:r>
              <a:rPr lang="en-US" altLang="zh-CN" sz="2400" smtClean="0">
                <a:solidFill>
                  <a:srgbClr val="000000"/>
                </a:solidFill>
              </a:rPr>
              <a:t>20 J,</a:t>
            </a:r>
            <a:r>
              <a:rPr lang="zh-CN" altLang="en-US" sz="2400" smtClean="0">
                <a:solidFill>
                  <a:srgbClr val="000000"/>
                </a:solidFill>
              </a:rPr>
              <a:t>它运动到</a:t>
            </a:r>
            <a:r>
              <a:rPr lang="en-US" altLang="zh-CN" sz="2400" smtClean="0">
                <a:solidFill>
                  <a:srgbClr val="000000"/>
                </a:solidFill>
              </a:rPr>
              <a:t>φ</a:t>
            </a:r>
            <a:r>
              <a:rPr lang="en-US" altLang="zh-CN" sz="2400" baseline="-30000" smtClean="0">
                <a:solidFill>
                  <a:srgbClr val="000000"/>
                </a:solidFill>
              </a:rPr>
              <a:t>1</a:t>
            </a:r>
            <a:r>
              <a:rPr lang="zh-CN" altLang="en-US" sz="2400" smtClean="0">
                <a:solidFill>
                  <a:srgbClr val="000000"/>
                </a:solidFill>
              </a:rPr>
              <a:t>上时速度为零</a:t>
            </a:r>
            <a:r>
              <a:rPr lang="en-US" altLang="zh-CN" sz="2400" smtClean="0">
                <a:solidFill>
                  <a:srgbClr val="000000"/>
                </a:solidFill>
              </a:rPr>
              <a:t>,</a:t>
            </a:r>
            <a:r>
              <a:rPr lang="zh-CN" altLang="en-US" sz="2400" smtClean="0">
                <a:solidFill>
                  <a:srgbClr val="000000"/>
                </a:solidFill>
              </a:rPr>
              <a:t>令</a:t>
            </a:r>
            <a:r>
              <a:rPr lang="en-US" altLang="zh-CN" sz="2400" smtClean="0">
                <a:solidFill>
                  <a:srgbClr val="000000"/>
                </a:solidFill>
              </a:rPr>
              <a:t>φ</a:t>
            </a:r>
            <a:r>
              <a:rPr lang="en-US" altLang="zh-CN" sz="2400" baseline="-30000" smtClean="0">
                <a:solidFill>
                  <a:srgbClr val="000000"/>
                </a:solidFill>
              </a:rPr>
              <a:t>2</a:t>
            </a:r>
            <a:r>
              <a:rPr lang="en-US" altLang="zh-CN" sz="2400" smtClean="0">
                <a:solidFill>
                  <a:srgbClr val="000000"/>
                </a:solidFill>
              </a:rPr>
              <a:t>=0,</a:t>
            </a:r>
            <a:r>
              <a:rPr lang="zh-CN" altLang="en-US" sz="2400" smtClean="0">
                <a:solidFill>
                  <a:srgbClr val="000000"/>
                </a:solidFill>
              </a:rPr>
              <a:t>当该电荷的电势能为</a:t>
            </a:r>
            <a:r>
              <a:rPr lang="en-US" altLang="zh-CN" sz="2400" smtClean="0">
                <a:solidFill>
                  <a:srgbClr val="000000"/>
                </a:solidFill>
              </a:rPr>
              <a:t>4 J</a:t>
            </a:r>
            <a:r>
              <a:rPr lang="zh-CN" altLang="en-US" sz="2400" smtClean="0">
                <a:solidFill>
                  <a:srgbClr val="000000"/>
                </a:solidFill>
              </a:rPr>
              <a:t>时</a:t>
            </a:r>
            <a:r>
              <a:rPr lang="en-US" altLang="zh-CN" sz="2400" smtClean="0">
                <a:solidFill>
                  <a:srgbClr val="000000"/>
                </a:solidFill>
              </a:rPr>
              <a:t>,</a:t>
            </a:r>
            <a:r>
              <a:rPr lang="zh-CN" altLang="en-US" sz="2400" smtClean="0">
                <a:solidFill>
                  <a:srgbClr val="000000"/>
                </a:solidFill>
              </a:rPr>
              <a:t>其动能大小为</a:t>
            </a:r>
            <a:r>
              <a:rPr lang="en-US" altLang="zh-CN" sz="2400" smtClean="0">
                <a:solidFill>
                  <a:srgbClr val="000000"/>
                </a:solidFill>
              </a:rPr>
              <a:t>(    )</a:t>
            </a:r>
          </a:p>
        </p:txBody>
      </p:sp>
      <p:pic>
        <p:nvPicPr>
          <p:cNvPr id="187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8238" y="3494088"/>
            <a:ext cx="4430712"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blinds(horizontal)">
                                      <p:cBhvr>
                                        <p:cTn id="7" dur="500"/>
                                        <p:tgtEl>
                                          <p:spTgt spid="18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课标解读</a:t>
            </a:r>
          </a:p>
          <a:p>
            <a:pPr eaLnBrk="1" hangingPunct="1">
              <a:lnSpc>
                <a:spcPct val="140000"/>
              </a:lnSpc>
              <a:buFont typeface="Wingdings" pitchFamily="2" charset="2"/>
              <a:buNone/>
            </a:pPr>
            <a:r>
              <a:rPr lang="en-US" altLang="zh-CN" sz="2400" smtClean="0">
                <a:solidFill>
                  <a:srgbClr val="000000"/>
                </a:solidFill>
              </a:rPr>
              <a:t>1.</a:t>
            </a:r>
            <a:r>
              <a:rPr lang="zh-CN" altLang="en-US" sz="2400" smtClean="0">
                <a:solidFill>
                  <a:srgbClr val="000000"/>
                </a:solidFill>
              </a:rPr>
              <a:t>理解电势差的概念</a:t>
            </a:r>
            <a:r>
              <a:rPr lang="en-US" altLang="zh-CN" sz="2400" smtClean="0">
                <a:solidFill>
                  <a:srgbClr val="000000"/>
                </a:solidFill>
              </a:rPr>
              <a:t>,</a:t>
            </a:r>
            <a:r>
              <a:rPr lang="zh-CN" altLang="en-US" sz="2400" smtClean="0">
                <a:solidFill>
                  <a:srgbClr val="000000"/>
                </a:solidFill>
              </a:rPr>
              <a:t>知道电势差与零势点选取无关</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2.</a:t>
            </a:r>
            <a:r>
              <a:rPr lang="zh-CN" altLang="en-US" sz="2400" smtClean="0">
                <a:solidFill>
                  <a:srgbClr val="000000"/>
                </a:solidFill>
              </a:rPr>
              <a:t>能够根据电势差</a:t>
            </a:r>
            <a:r>
              <a:rPr lang="en-US" altLang="zh-CN" sz="2400" smtClean="0">
                <a:solidFill>
                  <a:srgbClr val="000000"/>
                </a:solidFill>
              </a:rPr>
              <a:t>U</a:t>
            </a:r>
            <a:r>
              <a:rPr lang="en-US" altLang="zh-CN" sz="2400" baseline="-30000" smtClean="0">
                <a:solidFill>
                  <a:srgbClr val="000000"/>
                </a:solidFill>
              </a:rPr>
              <a:t>AB</a:t>
            </a:r>
            <a:r>
              <a:rPr lang="zh-CN" altLang="en-US" sz="2400" smtClean="0">
                <a:solidFill>
                  <a:srgbClr val="000000"/>
                </a:solidFill>
              </a:rPr>
              <a:t>计算电荷</a:t>
            </a:r>
            <a:r>
              <a:rPr lang="en-US" altLang="zh-CN" sz="2400" smtClean="0">
                <a:solidFill>
                  <a:srgbClr val="000000"/>
                </a:solidFill>
              </a:rPr>
              <a:t>q</a:t>
            </a:r>
            <a:r>
              <a:rPr lang="zh-CN" altLang="en-US" sz="2400" smtClean="0">
                <a:solidFill>
                  <a:srgbClr val="000000"/>
                </a:solidFill>
              </a:rPr>
              <a:t>在电场中移动时</a:t>
            </a:r>
            <a:r>
              <a:rPr lang="en-US" altLang="zh-CN" sz="2400" smtClean="0">
                <a:solidFill>
                  <a:srgbClr val="000000"/>
                </a:solidFill>
              </a:rPr>
              <a:t>,</a:t>
            </a:r>
            <a:r>
              <a:rPr lang="zh-CN" altLang="en-US" sz="2400" smtClean="0">
                <a:solidFill>
                  <a:srgbClr val="000000"/>
                </a:solidFill>
              </a:rPr>
              <a:t>电场力所做的功</a:t>
            </a:r>
            <a:r>
              <a:rPr lang="en-US" altLang="zh-CN" sz="2400" smtClean="0">
                <a:solidFill>
                  <a:srgbClr val="000000"/>
                </a:solidFill>
              </a:rPr>
              <a:t>W</a:t>
            </a:r>
            <a:r>
              <a:rPr lang="en-US" altLang="zh-CN" sz="2400" baseline="-30000" smtClean="0">
                <a:solidFill>
                  <a:srgbClr val="000000"/>
                </a:solidFill>
              </a:rPr>
              <a:t>AB</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q.</a:t>
            </a:r>
          </a:p>
          <a:p>
            <a:pPr eaLnBrk="1" hangingPunct="1">
              <a:lnSpc>
                <a:spcPct val="140000"/>
              </a:lnSpc>
              <a:buFont typeface="Wingdings" pitchFamily="2" charset="2"/>
              <a:buNone/>
            </a:pPr>
            <a:r>
              <a:rPr lang="en-US" altLang="zh-CN" sz="2400" smtClean="0">
                <a:solidFill>
                  <a:srgbClr val="000000"/>
                </a:solidFill>
              </a:rPr>
              <a:t>3.</a:t>
            </a:r>
            <a:r>
              <a:rPr lang="zh-CN" altLang="en-US" sz="2400" smtClean="0">
                <a:solidFill>
                  <a:srgbClr val="000000"/>
                </a:solidFill>
              </a:rPr>
              <a:t>能够根据电荷</a:t>
            </a:r>
            <a:r>
              <a:rPr lang="en-US" altLang="zh-CN" sz="2400" smtClean="0">
                <a:solidFill>
                  <a:srgbClr val="000000"/>
                </a:solidFill>
              </a:rPr>
              <a:t>q</a:t>
            </a:r>
            <a:r>
              <a:rPr lang="zh-CN" altLang="en-US" sz="2400" smtClean="0">
                <a:solidFill>
                  <a:srgbClr val="000000"/>
                </a:solidFill>
              </a:rPr>
              <a:t>在电场中移动时电场力所做的功</a:t>
            </a:r>
            <a:r>
              <a:rPr lang="en-US" altLang="zh-CN" sz="2400" smtClean="0">
                <a:solidFill>
                  <a:srgbClr val="000000"/>
                </a:solidFill>
              </a:rPr>
              <a:t>W</a:t>
            </a:r>
            <a:r>
              <a:rPr lang="en-US" altLang="zh-CN" sz="2400" baseline="-30000" smtClean="0">
                <a:solidFill>
                  <a:srgbClr val="000000"/>
                </a:solidFill>
              </a:rPr>
              <a:t>AB</a:t>
            </a:r>
            <a:r>
              <a:rPr lang="zh-CN" altLang="en-US" sz="2400" smtClean="0">
                <a:solidFill>
                  <a:srgbClr val="000000"/>
                </a:solidFill>
              </a:rPr>
              <a:t>计算电势差</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a:t>
            </a:r>
          </a:p>
        </p:txBody>
      </p:sp>
      <p:graphicFrame>
        <p:nvGraphicFramePr>
          <p:cNvPr id="169987" name="Object 3"/>
          <p:cNvGraphicFramePr>
            <a:graphicFrameLocks noChangeAspect="1"/>
          </p:cNvGraphicFramePr>
          <p:nvPr/>
        </p:nvGraphicFramePr>
        <p:xfrm>
          <a:off x="2171700" y="3352800"/>
          <a:ext cx="647700" cy="787400"/>
        </p:xfrm>
        <a:graphic>
          <a:graphicData uri="http://schemas.openxmlformats.org/presentationml/2006/ole">
            <mc:AlternateContent xmlns:mc="http://schemas.openxmlformats.org/markup-compatibility/2006">
              <mc:Choice xmlns:v="urn:schemas-microsoft-com:vml" Requires="v">
                <p:oleObj spid="_x0000_s3076" name="Equation" r:id="rId3" imgW="647700" imgH="787400" progId="Equation.DSMT4">
                  <p:embed/>
                </p:oleObj>
              </mc:Choice>
              <mc:Fallback>
                <p:oleObj name="Equation" r:id="rId3" imgW="647700" imgH="787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3352800"/>
                        <a:ext cx="6477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en-US" altLang="zh-CN" sz="2400" smtClean="0">
                <a:solidFill>
                  <a:srgbClr val="000000"/>
                </a:solidFill>
              </a:rPr>
              <a:t>A.16 J         B.10 J</a:t>
            </a:r>
          </a:p>
          <a:p>
            <a:pPr eaLnBrk="1" hangingPunct="1">
              <a:lnSpc>
                <a:spcPct val="140000"/>
              </a:lnSpc>
              <a:buFont typeface="Wingdings" pitchFamily="2" charset="2"/>
              <a:buNone/>
            </a:pPr>
            <a:r>
              <a:rPr lang="en-US" altLang="zh-CN" sz="2400" smtClean="0">
                <a:solidFill>
                  <a:srgbClr val="000000"/>
                </a:solidFill>
              </a:rPr>
              <a:t>C.6 J          D.4 J</a:t>
            </a:r>
          </a:p>
          <a:p>
            <a:pPr eaLnBrk="1" hangingPunct="1">
              <a:lnSpc>
                <a:spcPct val="140000"/>
              </a:lnSpc>
              <a:buFont typeface="Wingdings" pitchFamily="2" charset="2"/>
              <a:buNone/>
            </a:pPr>
            <a:r>
              <a:rPr lang="zh-CN" altLang="en-US" sz="2400" smtClean="0">
                <a:solidFill>
                  <a:srgbClr val="000000"/>
                </a:solidFill>
              </a:rPr>
              <a:t>解析</a:t>
            </a:r>
            <a:r>
              <a:rPr lang="en-US" altLang="zh-CN" sz="2400" smtClean="0">
                <a:solidFill>
                  <a:srgbClr val="000000"/>
                </a:solidFill>
              </a:rPr>
              <a:t>:</a:t>
            </a:r>
            <a:r>
              <a:rPr lang="zh-CN" altLang="en-US" sz="2400" smtClean="0">
                <a:solidFill>
                  <a:srgbClr val="000000"/>
                </a:solidFill>
              </a:rPr>
              <a:t>由能量转化与守恒定律可得</a:t>
            </a:r>
          </a:p>
          <a:p>
            <a:pPr eaLnBrk="1" hangingPunct="1">
              <a:lnSpc>
                <a:spcPct val="140000"/>
              </a:lnSpc>
              <a:buFont typeface="Wingdings" pitchFamily="2" charset="2"/>
              <a:buNone/>
            </a:pPr>
            <a:r>
              <a:rPr lang="en-US" altLang="zh-CN" sz="2400" smtClean="0">
                <a:solidFill>
                  <a:srgbClr val="000000"/>
                </a:solidFill>
              </a:rPr>
              <a:t>q</a:t>
            </a:r>
            <a:r>
              <a:rPr lang="en-US" altLang="zh-CN" sz="2400" smtClean="0">
                <a:solidFill>
                  <a:srgbClr val="000000"/>
                </a:solidFill>
                <a:latin typeface="宋体" pitchFamily="2" charset="-122"/>
              </a:rPr>
              <a:t>·</a:t>
            </a:r>
            <a:r>
              <a:rPr lang="en-US" altLang="zh-CN" sz="2400" smtClean="0">
                <a:solidFill>
                  <a:srgbClr val="000000"/>
                </a:solidFill>
              </a:rPr>
              <a:t>φ</a:t>
            </a:r>
            <a:r>
              <a:rPr lang="en-US" altLang="zh-CN" sz="2400" baseline="-30000" smtClean="0">
                <a:solidFill>
                  <a:srgbClr val="000000"/>
                </a:solidFill>
              </a:rPr>
              <a:t>3</a:t>
            </a:r>
            <a:r>
              <a:rPr lang="en-US" altLang="zh-CN" sz="2400" smtClean="0">
                <a:solidFill>
                  <a:srgbClr val="000000"/>
                </a:solidFill>
              </a:rPr>
              <a:t>+E</a:t>
            </a:r>
            <a:r>
              <a:rPr lang="en-US" altLang="zh-CN" sz="2400" baseline="-30000" smtClean="0">
                <a:solidFill>
                  <a:srgbClr val="000000"/>
                </a:solidFill>
              </a:rPr>
              <a:t>k3</a:t>
            </a:r>
            <a:r>
              <a:rPr lang="en-US" altLang="zh-CN" sz="2400" smtClean="0">
                <a:solidFill>
                  <a:srgbClr val="000000"/>
                </a:solidFill>
              </a:rPr>
              <a:t>=qφ,</a:t>
            </a:r>
          </a:p>
          <a:p>
            <a:pPr eaLnBrk="1" hangingPunct="1">
              <a:lnSpc>
                <a:spcPct val="140000"/>
              </a:lnSpc>
              <a:buFont typeface="Wingdings" pitchFamily="2" charset="2"/>
              <a:buNone/>
            </a:pPr>
            <a:r>
              <a:rPr lang="zh-CN" altLang="en-US" sz="2400" smtClean="0">
                <a:solidFill>
                  <a:srgbClr val="000000"/>
                </a:solidFill>
              </a:rPr>
              <a:t>根据题意相邻等势线间的电势差相等</a:t>
            </a:r>
            <a:r>
              <a:rPr lang="en-US" altLang="zh-CN" sz="2400" smtClean="0">
                <a:solidFill>
                  <a:srgbClr val="000000"/>
                </a:solidFill>
              </a:rPr>
              <a:t>,φ</a:t>
            </a:r>
            <a:r>
              <a:rPr lang="en-US" altLang="zh-CN" sz="2400" baseline="-30000" smtClean="0">
                <a:solidFill>
                  <a:srgbClr val="000000"/>
                </a:solidFill>
              </a:rPr>
              <a:t>2</a:t>
            </a:r>
            <a:r>
              <a:rPr lang="en-US" altLang="zh-CN" sz="2400" smtClean="0">
                <a:solidFill>
                  <a:srgbClr val="000000"/>
                </a:solidFill>
              </a:rPr>
              <a:t>=0</a:t>
            </a:r>
            <a:r>
              <a:rPr lang="zh-CN" altLang="en-US" sz="2400" smtClean="0">
                <a:solidFill>
                  <a:srgbClr val="000000"/>
                </a:solidFill>
              </a:rPr>
              <a:t>则有</a:t>
            </a:r>
          </a:p>
          <a:p>
            <a:pPr eaLnBrk="1" hangingPunct="1">
              <a:lnSpc>
                <a:spcPct val="140000"/>
              </a:lnSpc>
              <a:spcBef>
                <a:spcPct val="0"/>
              </a:spcBef>
              <a:buFont typeface="Wingdings" pitchFamily="2" charset="2"/>
              <a:buNone/>
            </a:pPr>
            <a:r>
              <a:rPr lang="en-US" altLang="zh-CN" sz="2400" smtClean="0">
                <a:solidFill>
                  <a:srgbClr val="000000"/>
                </a:solidFill>
              </a:rPr>
              <a:t>φ</a:t>
            </a:r>
            <a:r>
              <a:rPr lang="en-US" altLang="zh-CN" sz="2400" baseline="-30000" smtClean="0">
                <a:solidFill>
                  <a:srgbClr val="000000"/>
                </a:solidFill>
              </a:rPr>
              <a:t>1</a:t>
            </a:r>
            <a:r>
              <a:rPr lang="en-US" altLang="zh-CN" sz="2400" smtClean="0">
                <a:solidFill>
                  <a:srgbClr val="000000"/>
                </a:solidFill>
              </a:rPr>
              <a:t>-φ</a:t>
            </a:r>
            <a:r>
              <a:rPr lang="en-US" altLang="zh-CN" sz="2400" baseline="-30000" smtClean="0">
                <a:solidFill>
                  <a:srgbClr val="000000"/>
                </a:solidFill>
              </a:rPr>
              <a:t>2</a:t>
            </a:r>
            <a:r>
              <a:rPr lang="en-US" altLang="zh-CN" sz="2400" smtClean="0">
                <a:solidFill>
                  <a:srgbClr val="000000"/>
                </a:solidFill>
              </a:rPr>
              <a:t>=φ</a:t>
            </a:r>
            <a:r>
              <a:rPr lang="en-US" altLang="zh-CN" sz="2400" baseline="-30000" smtClean="0">
                <a:solidFill>
                  <a:srgbClr val="000000"/>
                </a:solidFill>
              </a:rPr>
              <a:t>2</a:t>
            </a:r>
            <a:r>
              <a:rPr lang="en-US" altLang="zh-CN" sz="2400" smtClean="0">
                <a:solidFill>
                  <a:srgbClr val="000000"/>
                </a:solidFill>
              </a:rPr>
              <a:t>-φ</a:t>
            </a:r>
            <a:r>
              <a:rPr lang="en-US" altLang="zh-CN" sz="2400" baseline="-30000" smtClean="0">
                <a:solidFill>
                  <a:srgbClr val="000000"/>
                </a:solidFill>
              </a:rPr>
              <a:t>3</a:t>
            </a:r>
            <a:endParaRPr lang="en-US" altLang="zh-CN" sz="2400" smtClean="0">
              <a:solidFill>
                <a:srgbClr val="000000"/>
              </a:solidFill>
            </a:endParaRPr>
          </a:p>
          <a:p>
            <a:pPr eaLnBrk="1" hangingPunct="1">
              <a:lnSpc>
                <a:spcPct val="140000"/>
              </a:lnSpc>
              <a:buFont typeface="Wingdings" pitchFamily="2" charset="2"/>
              <a:buNone/>
            </a:pPr>
            <a:r>
              <a:rPr lang="zh-CN" altLang="en-US" sz="2400" smtClean="0">
                <a:solidFill>
                  <a:srgbClr val="000000"/>
                </a:solidFill>
              </a:rPr>
              <a:t>由以上两式可得</a:t>
            </a:r>
          </a:p>
          <a:p>
            <a:pPr eaLnBrk="1" hangingPunct="1">
              <a:lnSpc>
                <a:spcPct val="140000"/>
              </a:lnSpc>
              <a:buFont typeface="Wingdings" pitchFamily="2" charset="2"/>
              <a:buNone/>
            </a:pPr>
            <a:r>
              <a:rPr lang="en-US" altLang="zh-CN" sz="2400" smtClean="0">
                <a:solidFill>
                  <a:srgbClr val="000000"/>
                </a:solidFill>
              </a:rPr>
              <a:t>q</a:t>
            </a:r>
            <a:r>
              <a:rPr lang="en-US" altLang="zh-CN" sz="2400" smtClean="0">
                <a:solidFill>
                  <a:srgbClr val="000000"/>
                </a:solidFill>
                <a:latin typeface="宋体" pitchFamily="2" charset="-122"/>
              </a:rPr>
              <a:t>·</a:t>
            </a:r>
            <a:r>
              <a:rPr lang="en-US" altLang="zh-CN" sz="2400" smtClean="0">
                <a:solidFill>
                  <a:srgbClr val="000000"/>
                </a:solidFill>
              </a:rPr>
              <a:t>φ</a:t>
            </a:r>
            <a:r>
              <a:rPr lang="en-US" altLang="zh-CN" sz="2400" baseline="-30000" smtClean="0">
                <a:solidFill>
                  <a:srgbClr val="000000"/>
                </a:solidFill>
              </a:rPr>
              <a:t>3</a:t>
            </a:r>
            <a:r>
              <a:rPr lang="en-US" altLang="zh-CN" sz="2400" smtClean="0">
                <a:solidFill>
                  <a:srgbClr val="000000"/>
                </a:solidFill>
              </a:rPr>
              <a:t>=            E</a:t>
            </a:r>
            <a:r>
              <a:rPr lang="en-US" altLang="zh-CN" sz="2400" baseline="-30000" smtClean="0">
                <a:solidFill>
                  <a:srgbClr val="000000"/>
                </a:solidFill>
              </a:rPr>
              <a:t>k3</a:t>
            </a:r>
            <a:endParaRPr lang="en-US" altLang="zh-CN" sz="2400" smtClean="0">
              <a:solidFill>
                <a:srgbClr val="000000"/>
              </a:solidFill>
            </a:endParaRPr>
          </a:p>
        </p:txBody>
      </p:sp>
      <p:graphicFrame>
        <p:nvGraphicFramePr>
          <p:cNvPr id="188419" name="Object 3"/>
          <p:cNvGraphicFramePr>
            <a:graphicFrameLocks noChangeAspect="1"/>
          </p:cNvGraphicFramePr>
          <p:nvPr/>
        </p:nvGraphicFramePr>
        <p:xfrm>
          <a:off x="1905000" y="4648200"/>
          <a:ext cx="444500" cy="723900"/>
        </p:xfrm>
        <a:graphic>
          <a:graphicData uri="http://schemas.openxmlformats.org/presentationml/2006/ole">
            <mc:AlternateContent xmlns:mc="http://schemas.openxmlformats.org/markup-compatibility/2006">
              <mc:Choice xmlns:v="urn:schemas-microsoft-com:vml" Requires="v">
                <p:oleObj spid="_x0000_s21508" name="Equation" r:id="rId3" imgW="444307" imgH="723586" progId="Equation.DSMT4">
                  <p:embed/>
                </p:oleObj>
              </mc:Choice>
              <mc:Fallback>
                <p:oleObj name="Equation" r:id="rId3" imgW="444307" imgH="72358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648200"/>
                        <a:ext cx="4445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88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则该电荷的电势能和动能的总和</a:t>
            </a:r>
            <a:r>
              <a:rPr lang="en-US" altLang="zh-CN" sz="2400" smtClean="0">
                <a:solidFill>
                  <a:srgbClr val="000000"/>
                </a:solidFill>
              </a:rPr>
              <a:t>E=qφ</a:t>
            </a:r>
            <a:r>
              <a:rPr lang="en-US" altLang="zh-CN" sz="2400" baseline="-30000" smtClean="0">
                <a:solidFill>
                  <a:srgbClr val="000000"/>
                </a:solidFill>
              </a:rPr>
              <a:t>3</a:t>
            </a:r>
            <a:r>
              <a:rPr lang="en-US" altLang="zh-CN" sz="2400" smtClean="0">
                <a:solidFill>
                  <a:srgbClr val="000000"/>
                </a:solidFill>
              </a:rPr>
              <a:t>+E</a:t>
            </a:r>
            <a:r>
              <a:rPr lang="en-US" altLang="zh-CN" sz="2400" baseline="-30000" smtClean="0">
                <a:solidFill>
                  <a:srgbClr val="000000"/>
                </a:solidFill>
              </a:rPr>
              <a:t>k3</a:t>
            </a:r>
            <a:r>
              <a:rPr lang="en-US" altLang="zh-CN" sz="2400" smtClean="0">
                <a:solidFill>
                  <a:srgbClr val="000000"/>
                </a:solidFill>
              </a:rPr>
              <a:t>=10 J</a:t>
            </a:r>
          </a:p>
          <a:p>
            <a:pPr eaLnBrk="1" hangingPunct="1">
              <a:lnSpc>
                <a:spcPct val="140000"/>
              </a:lnSpc>
              <a:buFont typeface="Wingdings" pitchFamily="2" charset="2"/>
              <a:buNone/>
            </a:pPr>
            <a:r>
              <a:rPr lang="zh-CN" altLang="en-US" sz="2400" smtClean="0">
                <a:solidFill>
                  <a:srgbClr val="000000"/>
                </a:solidFill>
              </a:rPr>
              <a:t>当</a:t>
            </a:r>
            <a:r>
              <a:rPr lang="en-US" altLang="zh-CN" sz="2400" smtClean="0">
                <a:solidFill>
                  <a:srgbClr val="000000"/>
                </a:solidFill>
              </a:rPr>
              <a:t>E</a:t>
            </a:r>
            <a:r>
              <a:rPr lang="en-US" altLang="zh-CN" sz="2400" baseline="-30000" smtClean="0">
                <a:solidFill>
                  <a:srgbClr val="000000"/>
                </a:solidFill>
              </a:rPr>
              <a:t>p</a:t>
            </a:r>
            <a:r>
              <a:rPr lang="en-US" altLang="zh-CN" sz="2400" smtClean="0">
                <a:solidFill>
                  <a:srgbClr val="000000"/>
                </a:solidFill>
              </a:rPr>
              <a:t>=4 J</a:t>
            </a:r>
            <a:r>
              <a:rPr lang="zh-CN" altLang="en-US" sz="2400" smtClean="0">
                <a:solidFill>
                  <a:srgbClr val="000000"/>
                </a:solidFill>
              </a:rPr>
              <a:t>时</a:t>
            </a:r>
            <a:r>
              <a:rPr lang="en-US" altLang="zh-CN" sz="2400" smtClean="0">
                <a:solidFill>
                  <a:srgbClr val="000000"/>
                </a:solidFill>
              </a:rPr>
              <a:t>,E</a:t>
            </a:r>
            <a:r>
              <a:rPr lang="en-US" altLang="zh-CN" sz="2400" baseline="-30000" smtClean="0">
                <a:solidFill>
                  <a:srgbClr val="000000"/>
                </a:solidFill>
              </a:rPr>
              <a:t>k</a:t>
            </a:r>
            <a:r>
              <a:rPr lang="en-US" altLang="zh-CN" sz="2400" smtClean="0">
                <a:solidFill>
                  <a:srgbClr val="000000"/>
                </a:solidFill>
              </a:rPr>
              <a:t>=6 J</a:t>
            </a:r>
          </a:p>
          <a:p>
            <a:pPr eaLnBrk="1" hangingPunct="1">
              <a:lnSpc>
                <a:spcPct val="140000"/>
              </a:lnSpc>
              <a:buFont typeface="Wingdings" pitchFamily="2" charset="2"/>
              <a:buNone/>
            </a:pPr>
            <a:r>
              <a:rPr lang="zh-CN" altLang="en-US" sz="2400" smtClean="0">
                <a:solidFill>
                  <a:srgbClr val="000000"/>
                </a:solidFill>
              </a:rPr>
              <a:t>故</a:t>
            </a:r>
            <a:r>
              <a:rPr lang="en-US" altLang="zh-CN" sz="2400" smtClean="0">
                <a:solidFill>
                  <a:srgbClr val="000000"/>
                </a:solidFill>
              </a:rPr>
              <a:t>C</a:t>
            </a:r>
            <a:r>
              <a:rPr lang="zh-CN" altLang="en-US" sz="2400" smtClean="0">
                <a:solidFill>
                  <a:srgbClr val="000000"/>
                </a:solidFill>
              </a:rPr>
              <a:t>选项正确</a:t>
            </a:r>
            <a:r>
              <a:rPr lang="en-US" altLang="zh-CN" sz="2400" smtClean="0">
                <a:solidFill>
                  <a:srgbClr val="000000"/>
                </a:solidFill>
              </a:rPr>
              <a:t>.</a:t>
            </a:r>
          </a:p>
          <a:p>
            <a:pPr eaLnBrk="1" hangingPunct="1">
              <a:lnSpc>
                <a:spcPct val="140000"/>
              </a:lnSpc>
              <a:buFont typeface="Wingdings" pitchFamily="2" charset="2"/>
              <a:buNone/>
            </a:pPr>
            <a:r>
              <a:rPr lang="zh-CN" altLang="en-US" sz="2400" smtClean="0">
                <a:solidFill>
                  <a:srgbClr val="000000"/>
                </a:solidFill>
              </a:rPr>
              <a:t>答案</a:t>
            </a:r>
            <a:r>
              <a:rPr lang="en-US" altLang="zh-CN" sz="2400" smtClean="0">
                <a:solidFill>
                  <a:srgbClr val="000000"/>
                </a:solidFill>
              </a:rPr>
              <a:t>:C</a:t>
            </a:r>
          </a:p>
          <a:p>
            <a:pPr eaLnBrk="1" hangingPunct="1">
              <a:lnSpc>
                <a:spcPct val="140000"/>
              </a:lnSpc>
              <a:buFont typeface="Wingdings" pitchFamily="2" charset="2"/>
              <a:buNone/>
            </a:pPr>
            <a:endParaRPr lang="en-US" altLang="zh-CN" sz="2400" smtClean="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t>名师点拨</a:t>
            </a:r>
            <a:r>
              <a:rPr lang="en-US" altLang="zh-CN" sz="2400" smtClean="0"/>
              <a:t>:</a:t>
            </a:r>
            <a:r>
              <a:rPr lang="zh-CN" altLang="en-US" sz="2400" smtClean="0"/>
              <a:t>电势能是电荷在静电场中具有的能量</a:t>
            </a:r>
            <a:r>
              <a:rPr lang="en-US" altLang="zh-CN" sz="2400" smtClean="0"/>
              <a:t>,</a:t>
            </a:r>
            <a:r>
              <a:rPr lang="zh-CN" altLang="en-US" sz="2400" smtClean="0"/>
              <a:t>它和其他形式的能量一样可以相互转化</a:t>
            </a:r>
            <a:r>
              <a:rPr lang="en-US" altLang="zh-CN" sz="2400" smtClean="0"/>
              <a:t>,</a:t>
            </a:r>
            <a:r>
              <a:rPr lang="zh-CN" altLang="en-US" sz="2400" smtClean="0"/>
              <a:t>并遵循能量守恒和转化定律</a:t>
            </a:r>
            <a:r>
              <a:rPr lang="en-US" altLang="zh-CN" sz="2400" smtClean="0"/>
              <a:t>.</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en-US" altLang="zh-CN" sz="2400" smtClean="0"/>
              <a:t> </a:t>
            </a:r>
            <a:r>
              <a:rPr lang="en-US" altLang="zh-CN" sz="2400" smtClean="0">
                <a:solidFill>
                  <a:srgbClr val="000000"/>
                </a:solidFill>
              </a:rPr>
              <a:t>[</a:t>
            </a:r>
            <a:r>
              <a:rPr lang="zh-CN" altLang="en-US" sz="2400" smtClean="0">
                <a:solidFill>
                  <a:srgbClr val="000000"/>
                </a:solidFill>
              </a:rPr>
              <a:t>巩固练习</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2.</a:t>
            </a:r>
            <a:r>
              <a:rPr lang="zh-CN" altLang="en-US" sz="2400" smtClean="0">
                <a:solidFill>
                  <a:srgbClr val="000000"/>
                </a:solidFill>
              </a:rPr>
              <a:t>如图所示</a:t>
            </a:r>
            <a:r>
              <a:rPr lang="en-US" altLang="zh-CN" sz="2400" smtClean="0">
                <a:solidFill>
                  <a:srgbClr val="000000"/>
                </a:solidFill>
              </a:rPr>
              <a:t>,</a:t>
            </a:r>
            <a:r>
              <a:rPr lang="zh-CN" altLang="en-US" sz="2400" smtClean="0">
                <a:solidFill>
                  <a:srgbClr val="000000"/>
                </a:solidFill>
              </a:rPr>
              <a:t>虚线为静电场中的等势面</a:t>
            </a:r>
            <a:r>
              <a:rPr lang="en-US" altLang="zh-CN" sz="2400" smtClean="0">
                <a:solidFill>
                  <a:srgbClr val="000000"/>
                </a:solidFill>
              </a:rPr>
              <a:t>1､2､3､4,</a:t>
            </a:r>
            <a:r>
              <a:rPr lang="zh-CN" altLang="en-US" sz="2400" smtClean="0">
                <a:solidFill>
                  <a:srgbClr val="000000"/>
                </a:solidFill>
              </a:rPr>
              <a:t>相邻的等势面之间的电势差相等</a:t>
            </a:r>
            <a:r>
              <a:rPr lang="en-US" altLang="zh-CN" sz="2400" smtClean="0">
                <a:solidFill>
                  <a:srgbClr val="000000"/>
                </a:solidFill>
              </a:rPr>
              <a:t>,</a:t>
            </a:r>
            <a:r>
              <a:rPr lang="zh-CN" altLang="en-US" sz="2400" smtClean="0">
                <a:solidFill>
                  <a:srgbClr val="000000"/>
                </a:solidFill>
              </a:rPr>
              <a:t>其中等势面</a:t>
            </a:r>
            <a:r>
              <a:rPr lang="en-US" altLang="zh-CN" sz="2400" smtClean="0">
                <a:solidFill>
                  <a:srgbClr val="000000"/>
                </a:solidFill>
              </a:rPr>
              <a:t>3</a:t>
            </a:r>
            <a:r>
              <a:rPr lang="zh-CN" altLang="en-US" sz="2400" smtClean="0">
                <a:solidFill>
                  <a:srgbClr val="000000"/>
                </a:solidFill>
              </a:rPr>
              <a:t>的电势为</a:t>
            </a:r>
            <a:r>
              <a:rPr lang="en-US" altLang="zh-CN" sz="2400" smtClean="0">
                <a:solidFill>
                  <a:srgbClr val="000000"/>
                </a:solidFill>
              </a:rPr>
              <a:t>0,</a:t>
            </a:r>
            <a:r>
              <a:rPr lang="zh-CN" altLang="en-US" sz="2400" smtClean="0">
                <a:solidFill>
                  <a:srgbClr val="000000"/>
                </a:solidFill>
              </a:rPr>
              <a:t>一带正电的点电荷在静电力的作用下</a:t>
            </a:r>
            <a:r>
              <a:rPr lang="en-US" altLang="zh-CN" sz="2400" smtClean="0">
                <a:solidFill>
                  <a:srgbClr val="000000"/>
                </a:solidFill>
              </a:rPr>
              <a:t>,</a:t>
            </a:r>
            <a:r>
              <a:rPr lang="zh-CN" altLang="en-US" sz="2400" smtClean="0">
                <a:solidFill>
                  <a:srgbClr val="000000"/>
                </a:solidFill>
              </a:rPr>
              <a:t>经过</a:t>
            </a:r>
            <a:r>
              <a:rPr lang="en-US" altLang="zh-CN" sz="2400" smtClean="0">
                <a:solidFill>
                  <a:srgbClr val="000000"/>
                </a:solidFill>
              </a:rPr>
              <a:t>a</a:t>
            </a:r>
            <a:r>
              <a:rPr lang="zh-CN" altLang="en-US" sz="2400" smtClean="0">
                <a:solidFill>
                  <a:srgbClr val="000000"/>
                </a:solidFill>
              </a:rPr>
              <a:t>、</a:t>
            </a:r>
            <a:r>
              <a:rPr lang="en-US" altLang="zh-CN" sz="2400" smtClean="0">
                <a:solidFill>
                  <a:srgbClr val="000000"/>
                </a:solidFill>
              </a:rPr>
              <a:t>b</a:t>
            </a:r>
            <a:r>
              <a:rPr lang="zh-CN" altLang="en-US" sz="2400" smtClean="0">
                <a:solidFill>
                  <a:srgbClr val="000000"/>
                </a:solidFill>
              </a:rPr>
              <a:t>点时动能分别为</a:t>
            </a:r>
            <a:r>
              <a:rPr lang="en-US" altLang="zh-CN" sz="2400" smtClean="0">
                <a:solidFill>
                  <a:srgbClr val="000000"/>
                </a:solidFill>
              </a:rPr>
              <a:t>26 eV</a:t>
            </a:r>
            <a:r>
              <a:rPr lang="zh-CN" altLang="en-US" sz="2400" smtClean="0">
                <a:solidFill>
                  <a:srgbClr val="000000"/>
                </a:solidFill>
              </a:rPr>
              <a:t>和</a:t>
            </a:r>
            <a:r>
              <a:rPr lang="en-US" altLang="zh-CN" sz="2400" smtClean="0">
                <a:solidFill>
                  <a:srgbClr val="000000"/>
                </a:solidFill>
              </a:rPr>
              <a:t>5 eV,</a:t>
            </a:r>
            <a:r>
              <a:rPr lang="zh-CN" altLang="en-US" sz="2400" smtClean="0">
                <a:solidFill>
                  <a:srgbClr val="000000"/>
                </a:solidFill>
              </a:rPr>
              <a:t>当过一点电荷运动到某一位置</a:t>
            </a:r>
            <a:r>
              <a:rPr lang="en-US" altLang="zh-CN" sz="2400" smtClean="0">
                <a:solidFill>
                  <a:srgbClr val="000000"/>
                </a:solidFill>
              </a:rPr>
              <a:t>,</a:t>
            </a:r>
            <a:r>
              <a:rPr lang="zh-CN" altLang="en-US" sz="2400" smtClean="0">
                <a:solidFill>
                  <a:srgbClr val="000000"/>
                </a:solidFill>
              </a:rPr>
              <a:t>其电势能变为</a:t>
            </a:r>
            <a:r>
              <a:rPr lang="en-US" altLang="zh-CN" sz="2400" smtClean="0">
                <a:solidFill>
                  <a:srgbClr val="000000"/>
                </a:solidFill>
              </a:rPr>
              <a:t>-8 eV</a:t>
            </a:r>
            <a:r>
              <a:rPr lang="zh-CN" altLang="en-US" sz="2400" smtClean="0">
                <a:solidFill>
                  <a:srgbClr val="000000"/>
                </a:solidFill>
              </a:rPr>
              <a:t>时</a:t>
            </a:r>
            <a:r>
              <a:rPr lang="en-US" altLang="zh-CN" sz="2400" smtClean="0">
                <a:solidFill>
                  <a:srgbClr val="000000"/>
                </a:solidFill>
              </a:rPr>
              <a:t>,</a:t>
            </a:r>
            <a:r>
              <a:rPr lang="zh-CN" altLang="en-US" sz="2400" smtClean="0">
                <a:solidFill>
                  <a:srgbClr val="000000"/>
                </a:solidFill>
              </a:rPr>
              <a:t>它的动能应为</a:t>
            </a:r>
            <a:r>
              <a:rPr lang="en-US" altLang="zh-CN" sz="2400" smtClean="0">
                <a:solidFill>
                  <a:srgbClr val="000000"/>
                </a:solidFill>
              </a:rPr>
              <a:t>(    )</a:t>
            </a:r>
          </a:p>
        </p:txBody>
      </p:sp>
      <p:pic>
        <p:nvPicPr>
          <p:cNvPr id="1914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888" y="3475038"/>
            <a:ext cx="25527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body" idx="1"/>
          </p:nvPr>
        </p:nvSpPr>
        <p:spPr>
          <a:xfrm>
            <a:off x="457200" y="601663"/>
            <a:ext cx="8229600" cy="3589337"/>
          </a:xfrm>
        </p:spPr>
        <p:txBody>
          <a:bodyPr/>
          <a:lstStyle/>
          <a:p>
            <a:pPr eaLnBrk="1" hangingPunct="1">
              <a:lnSpc>
                <a:spcPct val="140000"/>
              </a:lnSpc>
              <a:buFont typeface="Wingdings" pitchFamily="2" charset="2"/>
              <a:buNone/>
            </a:pPr>
            <a:r>
              <a:rPr lang="en-US" altLang="zh-CN" sz="2400" smtClean="0">
                <a:solidFill>
                  <a:srgbClr val="000000"/>
                </a:solidFill>
              </a:rPr>
              <a:t>A.8 eV          	B.13 eV</a:t>
            </a:r>
          </a:p>
          <a:p>
            <a:pPr eaLnBrk="1" hangingPunct="1">
              <a:lnSpc>
                <a:spcPct val="140000"/>
              </a:lnSpc>
              <a:buFont typeface="Wingdings" pitchFamily="2" charset="2"/>
              <a:buNone/>
            </a:pPr>
            <a:r>
              <a:rPr lang="en-US" altLang="zh-CN" sz="2400" smtClean="0">
                <a:solidFill>
                  <a:srgbClr val="000000"/>
                </a:solidFill>
              </a:rPr>
              <a:t>C.20 eV          D.34 eV</a:t>
            </a:r>
          </a:p>
          <a:p>
            <a:pPr eaLnBrk="1" hangingPunct="1">
              <a:lnSpc>
                <a:spcPct val="140000"/>
              </a:lnSpc>
              <a:buFont typeface="Wingdings" pitchFamily="2" charset="2"/>
              <a:buNone/>
            </a:pPr>
            <a:r>
              <a:rPr lang="zh-CN" altLang="en-US" sz="2400" smtClean="0">
                <a:solidFill>
                  <a:srgbClr val="000000"/>
                </a:solidFill>
              </a:rPr>
              <a:t>解析</a:t>
            </a:r>
            <a:r>
              <a:rPr lang="en-US" altLang="zh-CN" sz="2400" smtClean="0">
                <a:solidFill>
                  <a:srgbClr val="000000"/>
                </a:solidFill>
              </a:rPr>
              <a:t>:</a:t>
            </a:r>
            <a:r>
              <a:rPr lang="zh-CN" altLang="en-US" sz="2400" smtClean="0">
                <a:solidFill>
                  <a:srgbClr val="000000"/>
                </a:solidFill>
              </a:rPr>
              <a:t>由于正电荷由</a:t>
            </a:r>
            <a:r>
              <a:rPr lang="en-US" altLang="zh-CN" sz="2400" smtClean="0">
                <a:solidFill>
                  <a:srgbClr val="000000"/>
                </a:solidFill>
              </a:rPr>
              <a:t>a</a:t>
            </a:r>
            <a:r>
              <a:rPr lang="zh-CN" altLang="en-US" sz="2400" smtClean="0">
                <a:solidFill>
                  <a:srgbClr val="000000"/>
                </a:solidFill>
              </a:rPr>
              <a:t>到</a:t>
            </a:r>
            <a:r>
              <a:rPr lang="en-US" altLang="zh-CN" sz="2400" smtClean="0">
                <a:solidFill>
                  <a:srgbClr val="000000"/>
                </a:solidFill>
              </a:rPr>
              <a:t>b</a:t>
            </a:r>
            <a:r>
              <a:rPr lang="zh-CN" altLang="en-US" sz="2400" smtClean="0">
                <a:solidFill>
                  <a:srgbClr val="000000"/>
                </a:solidFill>
              </a:rPr>
              <a:t>点动能减少了</a:t>
            </a:r>
            <a:r>
              <a:rPr lang="en-US" altLang="zh-CN" sz="2400" smtClean="0">
                <a:solidFill>
                  <a:srgbClr val="000000"/>
                </a:solidFill>
              </a:rPr>
              <a:t>21 eV,</a:t>
            </a:r>
            <a:r>
              <a:rPr lang="zh-CN" altLang="en-US" sz="2400" smtClean="0">
                <a:solidFill>
                  <a:srgbClr val="000000"/>
                </a:solidFill>
              </a:rPr>
              <a:t>而电场中机械能和电势能总和不变</a:t>
            </a:r>
            <a:r>
              <a:rPr lang="en-US" altLang="zh-CN" sz="2400" smtClean="0">
                <a:solidFill>
                  <a:srgbClr val="000000"/>
                </a:solidFill>
              </a:rPr>
              <a:t>,</a:t>
            </a:r>
            <a:r>
              <a:rPr lang="zh-CN" altLang="en-US" sz="2400" smtClean="0">
                <a:solidFill>
                  <a:srgbClr val="000000"/>
                </a:solidFill>
              </a:rPr>
              <a:t>故在等势面</a:t>
            </a:r>
            <a:r>
              <a:rPr lang="en-US" altLang="zh-CN" sz="2400" smtClean="0">
                <a:solidFill>
                  <a:srgbClr val="000000"/>
                </a:solidFill>
              </a:rPr>
              <a:t>3</a:t>
            </a:r>
            <a:r>
              <a:rPr lang="zh-CN" altLang="en-US" sz="2400" smtClean="0">
                <a:solidFill>
                  <a:srgbClr val="000000"/>
                </a:solidFill>
              </a:rPr>
              <a:t>的动能应为</a:t>
            </a:r>
            <a:r>
              <a:rPr lang="en-US" altLang="zh-CN" sz="2400" smtClean="0">
                <a:solidFill>
                  <a:srgbClr val="000000"/>
                </a:solidFill>
              </a:rPr>
              <a:t>12 eV,</a:t>
            </a:r>
            <a:r>
              <a:rPr lang="zh-CN" altLang="en-US" sz="2400" smtClean="0">
                <a:solidFill>
                  <a:srgbClr val="000000"/>
                </a:solidFill>
              </a:rPr>
              <a:t>总能量为</a:t>
            </a:r>
            <a:r>
              <a:rPr lang="en-US" altLang="zh-CN" sz="2400" smtClean="0">
                <a:solidFill>
                  <a:srgbClr val="000000"/>
                </a:solidFill>
              </a:rPr>
              <a:t>12 eV+0=12 eV,</a:t>
            </a:r>
            <a:r>
              <a:rPr lang="zh-CN" altLang="en-US" sz="2400" smtClean="0">
                <a:solidFill>
                  <a:srgbClr val="000000"/>
                </a:solidFill>
              </a:rPr>
              <a:t>当在所求位置时</a:t>
            </a:r>
            <a:r>
              <a:rPr lang="en-US" altLang="zh-CN" sz="2400" smtClean="0">
                <a:solidFill>
                  <a:srgbClr val="000000"/>
                </a:solidFill>
              </a:rPr>
              <a:t>,</a:t>
            </a:r>
            <a:r>
              <a:rPr lang="zh-CN" altLang="en-US" sz="2400" smtClean="0">
                <a:solidFill>
                  <a:srgbClr val="000000"/>
                </a:solidFill>
              </a:rPr>
              <a:t>因为电势能为</a:t>
            </a:r>
            <a:r>
              <a:rPr lang="en-US" altLang="zh-CN" sz="2400" smtClean="0">
                <a:solidFill>
                  <a:srgbClr val="000000"/>
                </a:solidFill>
              </a:rPr>
              <a:t>-8 eV,</a:t>
            </a:r>
            <a:r>
              <a:rPr lang="zh-CN" altLang="en-US" sz="2400" smtClean="0">
                <a:solidFill>
                  <a:srgbClr val="000000"/>
                </a:solidFill>
              </a:rPr>
              <a:t>所以动能应为</a:t>
            </a:r>
            <a:r>
              <a:rPr lang="en-US" altLang="zh-CN" sz="2400" smtClean="0">
                <a:solidFill>
                  <a:srgbClr val="000000"/>
                </a:solidFill>
              </a:rPr>
              <a:t>12 eV-(-8 eV)=20 eV,</a:t>
            </a:r>
            <a:r>
              <a:rPr lang="zh-CN" altLang="en-US" sz="2400" smtClean="0">
                <a:solidFill>
                  <a:srgbClr val="000000"/>
                </a:solidFill>
              </a:rPr>
              <a:t>故</a:t>
            </a:r>
            <a:r>
              <a:rPr lang="en-US" altLang="zh-CN" sz="2400" smtClean="0">
                <a:solidFill>
                  <a:srgbClr val="000000"/>
                </a:solidFill>
              </a:rPr>
              <a:t>C</a:t>
            </a:r>
            <a:r>
              <a:rPr lang="zh-CN" altLang="en-US" sz="2400" smtClean="0">
                <a:solidFill>
                  <a:srgbClr val="000000"/>
                </a:solidFill>
              </a:rPr>
              <a:t>选项正确</a:t>
            </a:r>
            <a:r>
              <a:rPr lang="en-US" altLang="zh-CN" sz="2400" smtClean="0">
                <a:solidFill>
                  <a:srgbClr val="000000"/>
                </a:solidFill>
              </a:rPr>
              <a:t>.</a:t>
            </a:r>
          </a:p>
        </p:txBody>
      </p:sp>
      <p:sp>
        <p:nvSpPr>
          <p:cNvPr id="25603" name="TextBox 1"/>
          <p:cNvSpPr txBox="1">
            <a:spLocks noChangeArrowheads="1"/>
          </p:cNvSpPr>
          <p:nvPr/>
        </p:nvSpPr>
        <p:spPr bwMode="auto">
          <a:xfrm>
            <a:off x="838200" y="4267200"/>
            <a:ext cx="281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solidFill>
                  <a:srgbClr val="C00000"/>
                </a:solidFill>
              </a:rPr>
              <a:t>答案</a:t>
            </a:r>
            <a:r>
              <a:rPr lang="en-US" altLang="zh-CN" sz="2400">
                <a:solidFill>
                  <a:srgbClr val="C00000"/>
                </a:solidFill>
              </a:rPr>
              <a:t>:C</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课前自主学习</a:t>
            </a:r>
          </a:p>
          <a:p>
            <a:pPr eaLnBrk="1" hangingPunct="1">
              <a:lnSpc>
                <a:spcPct val="140000"/>
              </a:lnSpc>
              <a:buFont typeface="Wingdings" pitchFamily="2" charset="2"/>
              <a:buNone/>
            </a:pPr>
            <a:r>
              <a:rPr lang="zh-CN" altLang="en-US" sz="2400" smtClean="0">
                <a:solidFill>
                  <a:srgbClr val="000000"/>
                </a:solidFill>
              </a:rPr>
              <a:t>一</a:t>
            </a:r>
            <a:r>
              <a:rPr lang="en-US" altLang="zh-CN" sz="2400" smtClean="0">
                <a:solidFill>
                  <a:srgbClr val="000000"/>
                </a:solidFill>
              </a:rPr>
              <a:t>､</a:t>
            </a:r>
            <a:r>
              <a:rPr lang="zh-CN" altLang="en-US" sz="2400" smtClean="0">
                <a:solidFill>
                  <a:srgbClr val="000000"/>
                </a:solidFill>
              </a:rPr>
              <a:t>电势差</a:t>
            </a:r>
          </a:p>
          <a:p>
            <a:pPr eaLnBrk="1" hangingPunct="1">
              <a:lnSpc>
                <a:spcPct val="140000"/>
              </a:lnSpc>
              <a:buFont typeface="Wingdings" pitchFamily="2" charset="2"/>
              <a:buNone/>
            </a:pPr>
            <a:r>
              <a:rPr lang="en-US" altLang="zh-CN" sz="2400" smtClean="0">
                <a:solidFill>
                  <a:srgbClr val="000000"/>
                </a:solidFill>
              </a:rPr>
              <a:t>1.</a:t>
            </a:r>
            <a:r>
              <a:rPr lang="zh-CN" altLang="en-US" sz="2400" smtClean="0">
                <a:solidFill>
                  <a:srgbClr val="000000"/>
                </a:solidFill>
              </a:rPr>
              <a:t>定义</a:t>
            </a:r>
            <a:r>
              <a:rPr lang="en-US" altLang="zh-CN" sz="2400" smtClean="0">
                <a:solidFill>
                  <a:srgbClr val="000000"/>
                </a:solidFill>
              </a:rPr>
              <a:t>:</a:t>
            </a:r>
            <a:r>
              <a:rPr lang="zh-CN" altLang="en-US" sz="2400" smtClean="0">
                <a:solidFill>
                  <a:srgbClr val="000000"/>
                </a:solidFill>
              </a:rPr>
              <a:t>电场中两点</a:t>
            </a:r>
            <a:r>
              <a:rPr lang="zh-CN" altLang="en-US" sz="2400" u="sng" smtClean="0">
                <a:solidFill>
                  <a:srgbClr val="C00000"/>
                </a:solidFill>
              </a:rPr>
              <a:t>电势</a:t>
            </a:r>
            <a:r>
              <a:rPr lang="zh-CN" altLang="en-US" sz="2400" smtClean="0">
                <a:solidFill>
                  <a:srgbClr val="000000"/>
                </a:solidFill>
              </a:rPr>
              <a:t>的差值叫做这两点的电势差</a:t>
            </a:r>
            <a:r>
              <a:rPr lang="en-US" altLang="zh-CN" sz="2400" smtClean="0">
                <a:solidFill>
                  <a:srgbClr val="000000"/>
                </a:solidFill>
              </a:rPr>
              <a:t>,</a:t>
            </a:r>
            <a:r>
              <a:rPr lang="zh-CN" altLang="en-US" sz="2400" smtClean="0">
                <a:solidFill>
                  <a:srgbClr val="000000"/>
                </a:solidFill>
              </a:rPr>
              <a:t>它与零势点的选取</a:t>
            </a:r>
            <a:r>
              <a:rPr lang="zh-CN" altLang="en-US" sz="2400" u="sng" smtClean="0">
                <a:solidFill>
                  <a:srgbClr val="C00000"/>
                </a:solidFill>
              </a:rPr>
              <a:t>无关</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2.</a:t>
            </a:r>
            <a:r>
              <a:rPr lang="zh-CN" altLang="en-US" sz="2400" smtClean="0">
                <a:solidFill>
                  <a:srgbClr val="000000"/>
                </a:solidFill>
              </a:rPr>
              <a:t>定义式</a:t>
            </a:r>
            <a:r>
              <a:rPr lang="en-US" altLang="zh-CN" sz="2400" smtClean="0">
                <a:solidFill>
                  <a:srgbClr val="000000"/>
                </a:solidFill>
              </a:rPr>
              <a:t>:</a:t>
            </a:r>
            <a:r>
              <a:rPr lang="zh-CN" altLang="en-US" sz="2400" smtClean="0">
                <a:solidFill>
                  <a:srgbClr val="000000"/>
                </a:solidFill>
              </a:rPr>
              <a:t>电场中</a:t>
            </a:r>
            <a:r>
              <a:rPr lang="en-US" altLang="zh-CN" sz="2400" smtClean="0">
                <a:solidFill>
                  <a:srgbClr val="000000"/>
                </a:solidFill>
              </a:rPr>
              <a:t>A</a:t>
            </a:r>
            <a:r>
              <a:rPr lang="zh-CN" altLang="en-US" sz="2400" smtClean="0">
                <a:solidFill>
                  <a:srgbClr val="000000"/>
                </a:solidFill>
              </a:rPr>
              <a:t>点的电势记为</a:t>
            </a:r>
            <a:r>
              <a:rPr lang="en-US" altLang="zh-CN" sz="2400" smtClean="0">
                <a:solidFill>
                  <a:srgbClr val="000000"/>
                </a:solidFill>
              </a:rPr>
              <a:t>φ</a:t>
            </a:r>
            <a:r>
              <a:rPr lang="en-US" altLang="zh-CN" sz="2400" baseline="-30000" smtClean="0">
                <a:solidFill>
                  <a:srgbClr val="000000"/>
                </a:solidFill>
              </a:rPr>
              <a:t>A</a:t>
            </a:r>
            <a:r>
              <a:rPr lang="en-US" altLang="zh-CN" sz="2400" smtClean="0">
                <a:solidFill>
                  <a:srgbClr val="000000"/>
                </a:solidFill>
              </a:rPr>
              <a:t>､B</a:t>
            </a:r>
            <a:r>
              <a:rPr lang="zh-CN" altLang="en-US" sz="2400" smtClean="0">
                <a:solidFill>
                  <a:srgbClr val="000000"/>
                </a:solidFill>
              </a:rPr>
              <a:t>点的电势记为</a:t>
            </a:r>
            <a:r>
              <a:rPr lang="en-US" altLang="zh-CN" sz="2400" smtClean="0">
                <a:solidFill>
                  <a:srgbClr val="000000"/>
                </a:solidFill>
              </a:rPr>
              <a:t>φ</a:t>
            </a:r>
            <a:r>
              <a:rPr lang="en-US" altLang="zh-CN" sz="2400" baseline="-30000" smtClean="0">
                <a:solidFill>
                  <a:srgbClr val="000000"/>
                </a:solidFill>
              </a:rPr>
              <a:t>B</a:t>
            </a:r>
            <a:r>
              <a:rPr lang="en-US" altLang="zh-CN" sz="2400" smtClean="0">
                <a:solidFill>
                  <a:srgbClr val="000000"/>
                </a:solidFill>
              </a:rPr>
              <a:t>,</a:t>
            </a:r>
            <a:r>
              <a:rPr lang="zh-CN" altLang="en-US" sz="2400" smtClean="0">
                <a:solidFill>
                  <a:srgbClr val="000000"/>
                </a:solidFill>
              </a:rPr>
              <a:t>则</a:t>
            </a:r>
            <a:r>
              <a:rPr lang="en-US" altLang="zh-CN" sz="2400" smtClean="0">
                <a:solidFill>
                  <a:srgbClr val="000000"/>
                </a:solidFill>
              </a:rPr>
              <a:t>AB</a:t>
            </a:r>
            <a:r>
              <a:rPr lang="zh-CN" altLang="en-US" sz="2400" smtClean="0">
                <a:solidFill>
                  <a:srgbClr val="000000"/>
                </a:solidFill>
              </a:rPr>
              <a:t>两点电势差表示为</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a:t>
            </a:r>
            <a:r>
              <a:rPr lang="en-US" altLang="zh-CN" sz="2400" u="sng" smtClean="0">
                <a:solidFill>
                  <a:srgbClr val="C00000"/>
                </a:solidFill>
              </a:rPr>
              <a:t>φ</a:t>
            </a:r>
            <a:r>
              <a:rPr lang="en-US" altLang="zh-CN" sz="2400" u="sng" baseline="-30000" smtClean="0">
                <a:solidFill>
                  <a:srgbClr val="C00000"/>
                </a:solidFill>
              </a:rPr>
              <a:t>A</a:t>
            </a:r>
            <a:r>
              <a:rPr lang="en-US" altLang="zh-CN" sz="2400" u="sng" smtClean="0">
                <a:solidFill>
                  <a:srgbClr val="C00000"/>
                </a:solidFill>
              </a:rPr>
              <a:t>-φ</a:t>
            </a:r>
            <a:r>
              <a:rPr lang="en-US" altLang="zh-CN" sz="2400" u="sng" baseline="-30000" smtClean="0">
                <a:solidFill>
                  <a:srgbClr val="C00000"/>
                </a:solidFill>
              </a:rPr>
              <a:t>B</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3.</a:t>
            </a:r>
            <a:r>
              <a:rPr lang="zh-CN" altLang="en-US" sz="2400" smtClean="0">
                <a:solidFill>
                  <a:srgbClr val="000000"/>
                </a:solidFill>
              </a:rPr>
              <a:t>电势差的单位与电势的单位相同为伏特</a:t>
            </a:r>
            <a:r>
              <a:rPr lang="en-US" altLang="zh-CN" sz="2400" smtClean="0">
                <a:solidFill>
                  <a:srgbClr val="000000"/>
                </a:solidFill>
              </a:rPr>
              <a:t>,</a:t>
            </a:r>
            <a:r>
              <a:rPr lang="zh-CN" altLang="en-US" sz="2400" smtClean="0">
                <a:solidFill>
                  <a:srgbClr val="000000"/>
                </a:solidFill>
              </a:rPr>
              <a:t>电势差是</a:t>
            </a:r>
            <a:r>
              <a:rPr lang="zh-CN" altLang="en-US" sz="2400" u="sng" smtClean="0">
                <a:solidFill>
                  <a:srgbClr val="C00000"/>
                </a:solidFill>
              </a:rPr>
              <a:t>标量</a:t>
            </a:r>
            <a:r>
              <a:rPr lang="en-US" altLang="zh-CN" sz="2400" smtClean="0">
                <a:solidFill>
                  <a:srgbClr val="000000"/>
                </a:solidFill>
              </a:rPr>
              <a:t>,</a:t>
            </a:r>
            <a:r>
              <a:rPr lang="zh-CN" altLang="en-US" sz="2400" smtClean="0">
                <a:solidFill>
                  <a:srgbClr val="000000"/>
                </a:solidFill>
              </a:rPr>
              <a:t>但有正负</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&gt;0</a:t>
            </a:r>
            <a:r>
              <a:rPr lang="zh-CN" altLang="en-US" sz="2400" smtClean="0">
                <a:solidFill>
                  <a:srgbClr val="000000"/>
                </a:solidFill>
              </a:rPr>
              <a:t>表示</a:t>
            </a:r>
            <a:r>
              <a:rPr lang="en-US" altLang="zh-CN" sz="2400" smtClean="0">
                <a:solidFill>
                  <a:srgbClr val="000000"/>
                </a:solidFill>
              </a:rPr>
              <a:t>A</a:t>
            </a:r>
            <a:r>
              <a:rPr lang="zh-CN" altLang="en-US" sz="2400" smtClean="0">
                <a:solidFill>
                  <a:srgbClr val="000000"/>
                </a:solidFill>
              </a:rPr>
              <a:t>点的电势比</a:t>
            </a:r>
            <a:r>
              <a:rPr lang="en-US" altLang="zh-CN" sz="2400" smtClean="0">
                <a:solidFill>
                  <a:srgbClr val="000000"/>
                </a:solidFill>
              </a:rPr>
              <a:t>B</a:t>
            </a:r>
            <a:r>
              <a:rPr lang="zh-CN" altLang="en-US" sz="2400" smtClean="0">
                <a:solidFill>
                  <a:srgbClr val="000000"/>
                </a:solidFill>
              </a:rPr>
              <a:t>点电势</a:t>
            </a:r>
            <a:r>
              <a:rPr lang="zh-CN" altLang="en-US" sz="2400" u="sng" smtClean="0">
                <a:solidFill>
                  <a:srgbClr val="000000"/>
                </a:solidFill>
              </a:rPr>
              <a:t>高</a:t>
            </a:r>
            <a:r>
              <a:rPr lang="en-US" altLang="zh-CN" sz="2400" smtClean="0">
                <a:solidFill>
                  <a:srgbClr val="000000"/>
                </a:solidFill>
              </a:rPr>
              <a:t>.</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二</a:t>
            </a:r>
            <a:r>
              <a:rPr lang="en-US" altLang="zh-CN" sz="2400" smtClean="0">
                <a:solidFill>
                  <a:srgbClr val="000000"/>
                </a:solidFill>
              </a:rPr>
              <a:t>､</a:t>
            </a:r>
            <a:r>
              <a:rPr lang="zh-CN" altLang="en-US" sz="2400" smtClean="0">
                <a:solidFill>
                  <a:srgbClr val="000000"/>
                </a:solidFill>
              </a:rPr>
              <a:t>静电力做功与电势差的关系</a:t>
            </a:r>
          </a:p>
          <a:p>
            <a:pPr eaLnBrk="1" hangingPunct="1">
              <a:lnSpc>
                <a:spcPct val="140000"/>
              </a:lnSpc>
              <a:buFont typeface="Wingdings" pitchFamily="2" charset="2"/>
              <a:buNone/>
            </a:pPr>
            <a:r>
              <a:rPr lang="en-US" altLang="zh-CN" sz="2400" smtClean="0">
                <a:solidFill>
                  <a:srgbClr val="000000"/>
                </a:solidFill>
              </a:rPr>
              <a:t>1.</a:t>
            </a:r>
            <a:r>
              <a:rPr lang="zh-CN" altLang="en-US" sz="2400" smtClean="0">
                <a:solidFill>
                  <a:srgbClr val="000000"/>
                </a:solidFill>
              </a:rPr>
              <a:t>电荷</a:t>
            </a:r>
            <a:r>
              <a:rPr lang="en-US" altLang="zh-CN" sz="2400" smtClean="0">
                <a:solidFill>
                  <a:srgbClr val="000000"/>
                </a:solidFill>
              </a:rPr>
              <a:t>q</a:t>
            </a:r>
            <a:r>
              <a:rPr lang="zh-CN" altLang="en-US" sz="2400" smtClean="0">
                <a:solidFill>
                  <a:srgbClr val="000000"/>
                </a:solidFill>
              </a:rPr>
              <a:t>在电场中从</a:t>
            </a:r>
            <a:r>
              <a:rPr lang="en-US" altLang="zh-CN" sz="2400" smtClean="0">
                <a:solidFill>
                  <a:srgbClr val="000000"/>
                </a:solidFill>
              </a:rPr>
              <a:t>A</a:t>
            </a:r>
            <a:r>
              <a:rPr lang="zh-CN" altLang="en-US" sz="2400" smtClean="0">
                <a:solidFill>
                  <a:srgbClr val="000000"/>
                </a:solidFill>
              </a:rPr>
              <a:t>点移动到</a:t>
            </a:r>
            <a:r>
              <a:rPr lang="en-US" altLang="zh-CN" sz="2400" smtClean="0">
                <a:solidFill>
                  <a:srgbClr val="000000"/>
                </a:solidFill>
              </a:rPr>
              <a:t>B</a:t>
            </a:r>
            <a:r>
              <a:rPr lang="zh-CN" altLang="en-US" sz="2400" smtClean="0">
                <a:solidFill>
                  <a:srgbClr val="000000"/>
                </a:solidFill>
              </a:rPr>
              <a:t>点</a:t>
            </a:r>
            <a:r>
              <a:rPr lang="en-US" altLang="zh-CN" sz="2400" smtClean="0">
                <a:solidFill>
                  <a:srgbClr val="000000"/>
                </a:solidFill>
              </a:rPr>
              <a:t>,A､B</a:t>
            </a:r>
            <a:r>
              <a:rPr lang="zh-CN" altLang="en-US" sz="2400" smtClean="0">
                <a:solidFill>
                  <a:srgbClr val="000000"/>
                </a:solidFill>
              </a:rPr>
              <a:t>两点间的电势差为</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a:t>
            </a:r>
            <a:r>
              <a:rPr lang="zh-CN" altLang="en-US" sz="2400" smtClean="0">
                <a:solidFill>
                  <a:srgbClr val="000000"/>
                </a:solidFill>
              </a:rPr>
              <a:t>则静电力做的功</a:t>
            </a:r>
            <a:r>
              <a:rPr lang="en-US" altLang="zh-CN" sz="2400" smtClean="0">
                <a:solidFill>
                  <a:srgbClr val="000000"/>
                </a:solidFill>
              </a:rPr>
              <a:t>W</a:t>
            </a:r>
            <a:r>
              <a:rPr lang="en-US" altLang="zh-CN" sz="2400" baseline="-30000" smtClean="0">
                <a:solidFill>
                  <a:srgbClr val="000000"/>
                </a:solidFill>
              </a:rPr>
              <a:t>AB</a:t>
            </a:r>
            <a:r>
              <a:rPr lang="en-US" altLang="zh-CN" sz="2400" smtClean="0">
                <a:solidFill>
                  <a:srgbClr val="000000"/>
                </a:solidFill>
              </a:rPr>
              <a:t>=</a:t>
            </a:r>
            <a:r>
              <a:rPr lang="en-US" altLang="zh-CN" sz="2400" u="sng" smtClean="0">
                <a:solidFill>
                  <a:srgbClr val="C00000"/>
                </a:solidFill>
              </a:rPr>
              <a:t>qU</a:t>
            </a:r>
            <a:r>
              <a:rPr lang="en-US" altLang="zh-CN" sz="2400" u="sng" baseline="-30000" smtClean="0">
                <a:solidFill>
                  <a:srgbClr val="C00000"/>
                </a:solidFill>
              </a:rPr>
              <a:t>AB</a:t>
            </a:r>
            <a:r>
              <a:rPr lang="zh-CN" altLang="en-US" sz="2400" smtClean="0">
                <a:solidFill>
                  <a:srgbClr val="000000"/>
                </a:solidFill>
              </a:rPr>
              <a:t>该公式适用于任何电场</a:t>
            </a:r>
            <a:r>
              <a:rPr lang="en-US" altLang="zh-CN" sz="2400" smtClean="0">
                <a:solidFill>
                  <a:srgbClr val="000000"/>
                </a:solidFill>
              </a:rPr>
              <a:t>.</a:t>
            </a:r>
          </a:p>
          <a:p>
            <a:pPr eaLnBrk="1" hangingPunct="1">
              <a:lnSpc>
                <a:spcPct val="140000"/>
              </a:lnSpc>
              <a:buFont typeface="Wingdings" pitchFamily="2" charset="2"/>
              <a:buNone/>
            </a:pPr>
            <a:r>
              <a:rPr lang="en-US" altLang="zh-CN" sz="2400" smtClean="0">
                <a:solidFill>
                  <a:srgbClr val="000000"/>
                </a:solidFill>
              </a:rPr>
              <a:t>2.</a:t>
            </a:r>
            <a:r>
              <a:rPr lang="zh-CN" altLang="en-US" sz="2400" smtClean="0">
                <a:solidFill>
                  <a:srgbClr val="000000"/>
                </a:solidFill>
              </a:rPr>
              <a:t>电场力做的功和电势差的关系式</a:t>
            </a:r>
            <a:r>
              <a:rPr lang="en-US" altLang="zh-CN" sz="2400" smtClean="0">
                <a:solidFill>
                  <a:srgbClr val="000000"/>
                </a:solidFill>
              </a:rPr>
              <a:t>:W</a:t>
            </a:r>
            <a:r>
              <a:rPr lang="en-US" altLang="zh-CN" sz="2400" baseline="-30000" smtClean="0">
                <a:solidFill>
                  <a:srgbClr val="000000"/>
                </a:solidFill>
              </a:rPr>
              <a:t>AB</a:t>
            </a:r>
            <a:r>
              <a:rPr lang="en-US" altLang="zh-CN" sz="2400" smtClean="0">
                <a:solidFill>
                  <a:srgbClr val="000000"/>
                </a:solidFill>
              </a:rPr>
              <a:t>=qU</a:t>
            </a:r>
            <a:r>
              <a:rPr lang="en-US" altLang="zh-CN" sz="2400" baseline="-30000" smtClean="0">
                <a:solidFill>
                  <a:srgbClr val="000000"/>
                </a:solidFill>
              </a:rPr>
              <a:t>AB</a:t>
            </a:r>
            <a:r>
              <a:rPr lang="en-US" altLang="zh-CN" sz="2400" smtClean="0">
                <a:solidFill>
                  <a:srgbClr val="000000"/>
                </a:solidFill>
              </a:rPr>
              <a:t>,</a:t>
            </a:r>
            <a:r>
              <a:rPr lang="zh-CN" altLang="en-US" sz="2400" smtClean="0">
                <a:solidFill>
                  <a:srgbClr val="000000"/>
                </a:solidFill>
              </a:rPr>
              <a:t>应用时要注意各物理量的正负</a:t>
            </a:r>
            <a:r>
              <a:rPr lang="en-US" altLang="zh-CN" sz="2400" smtClean="0">
                <a:solidFill>
                  <a:srgbClr val="000000"/>
                </a:solidFill>
              </a:rPr>
              <a:t>.</a:t>
            </a:r>
            <a:r>
              <a:rPr lang="zh-CN" altLang="en-US" sz="2400" smtClean="0">
                <a:solidFill>
                  <a:srgbClr val="000000"/>
                </a:solidFill>
              </a:rPr>
              <a:t>若</a:t>
            </a:r>
            <a:r>
              <a:rPr lang="en-US" altLang="zh-CN" sz="2400" smtClean="0">
                <a:solidFill>
                  <a:srgbClr val="000000"/>
                </a:solidFill>
              </a:rPr>
              <a:t>q</a:t>
            </a:r>
            <a:r>
              <a:rPr lang="zh-CN" altLang="en-US" sz="2400" smtClean="0">
                <a:solidFill>
                  <a:srgbClr val="000000"/>
                </a:solidFill>
              </a:rPr>
              <a:t>为负</a:t>
            </a:r>
            <a:r>
              <a:rPr lang="en-US" altLang="zh-CN" sz="2400" smtClean="0">
                <a:solidFill>
                  <a:srgbClr val="000000"/>
                </a:solidFill>
              </a:rPr>
              <a:t>,U</a:t>
            </a:r>
            <a:r>
              <a:rPr lang="en-US" altLang="zh-CN" sz="2400" baseline="-30000" smtClean="0">
                <a:solidFill>
                  <a:srgbClr val="000000"/>
                </a:solidFill>
              </a:rPr>
              <a:t>AB</a:t>
            </a:r>
            <a:r>
              <a:rPr lang="zh-CN" altLang="en-US" sz="2400" smtClean="0">
                <a:solidFill>
                  <a:srgbClr val="000000"/>
                </a:solidFill>
              </a:rPr>
              <a:t>为负</a:t>
            </a:r>
            <a:r>
              <a:rPr lang="en-US" altLang="zh-CN" sz="2400" smtClean="0">
                <a:solidFill>
                  <a:srgbClr val="000000"/>
                </a:solidFill>
              </a:rPr>
              <a:t>,</a:t>
            </a:r>
            <a:r>
              <a:rPr lang="zh-CN" altLang="en-US" sz="2400" smtClean="0">
                <a:solidFill>
                  <a:srgbClr val="000000"/>
                </a:solidFill>
              </a:rPr>
              <a:t>则静电力做的功为</a:t>
            </a:r>
            <a:r>
              <a:rPr lang="zh-CN" altLang="en-US" sz="2400" u="sng" smtClean="0">
                <a:solidFill>
                  <a:srgbClr val="000000"/>
                </a:solidFill>
              </a:rPr>
              <a:t>正</a:t>
            </a:r>
            <a:r>
              <a:rPr lang="zh-CN" altLang="en-US" sz="2400" smtClean="0">
                <a:solidFill>
                  <a:srgbClr val="000000"/>
                </a:solidFill>
              </a:rPr>
              <a:t>功</a:t>
            </a:r>
            <a:r>
              <a:rPr lang="en-US" altLang="zh-CN" sz="2400" smtClean="0">
                <a:solidFill>
                  <a:srgbClr val="000000"/>
                </a:solidFill>
              </a:rPr>
              <a:t>,</a:t>
            </a:r>
            <a:r>
              <a:rPr lang="zh-CN" altLang="en-US" sz="2400" smtClean="0">
                <a:solidFill>
                  <a:srgbClr val="000000"/>
                </a:solidFill>
              </a:rPr>
              <a:t>若</a:t>
            </a:r>
            <a:r>
              <a:rPr lang="en-US" altLang="zh-CN" sz="2400" smtClean="0">
                <a:solidFill>
                  <a:srgbClr val="000000"/>
                </a:solidFill>
              </a:rPr>
              <a:t>q</a:t>
            </a:r>
            <a:r>
              <a:rPr lang="zh-CN" altLang="en-US" sz="2400" smtClean="0">
                <a:solidFill>
                  <a:srgbClr val="000000"/>
                </a:solidFill>
              </a:rPr>
              <a:t>为负</a:t>
            </a:r>
            <a:r>
              <a:rPr lang="en-US" altLang="zh-CN" sz="2400" smtClean="0">
                <a:solidFill>
                  <a:srgbClr val="000000"/>
                </a:solidFill>
              </a:rPr>
              <a:t>,U</a:t>
            </a:r>
            <a:r>
              <a:rPr lang="en-US" altLang="zh-CN" sz="2400" baseline="-30000" smtClean="0">
                <a:solidFill>
                  <a:srgbClr val="000000"/>
                </a:solidFill>
              </a:rPr>
              <a:t>AB</a:t>
            </a:r>
            <a:r>
              <a:rPr lang="zh-CN" altLang="en-US" sz="2400" smtClean="0">
                <a:solidFill>
                  <a:srgbClr val="000000"/>
                </a:solidFill>
              </a:rPr>
              <a:t>为正</a:t>
            </a:r>
            <a:r>
              <a:rPr lang="en-US" altLang="zh-CN" sz="2400" smtClean="0">
                <a:solidFill>
                  <a:srgbClr val="000000"/>
                </a:solidFill>
              </a:rPr>
              <a:t>,</a:t>
            </a:r>
            <a:r>
              <a:rPr lang="zh-CN" altLang="en-US" sz="2400" smtClean="0">
                <a:solidFill>
                  <a:srgbClr val="000000"/>
                </a:solidFill>
              </a:rPr>
              <a:t>则静电力做的功为</a:t>
            </a:r>
            <a:r>
              <a:rPr lang="zh-CN" altLang="en-US" sz="2400" u="sng" smtClean="0">
                <a:solidFill>
                  <a:srgbClr val="000000"/>
                </a:solidFill>
              </a:rPr>
              <a:t>负</a:t>
            </a:r>
            <a:r>
              <a:rPr lang="zh-CN" altLang="en-US" sz="2400" smtClean="0">
                <a:solidFill>
                  <a:srgbClr val="000000"/>
                </a:solidFill>
              </a:rPr>
              <a:t>功</a:t>
            </a:r>
            <a:r>
              <a:rPr lang="en-US" altLang="zh-CN" sz="2400" smtClean="0">
                <a:solidFill>
                  <a:srgbClr val="000000"/>
                </a:solidFill>
              </a:rPr>
              <a:t>.</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t>知识梳理图</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2024063"/>
            <a:ext cx="776287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body" idx="1"/>
          </p:nvPr>
        </p:nvSpPr>
        <p:spPr>
          <a:xfrm>
            <a:off x="381000" y="685800"/>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课堂互动探究</a:t>
            </a:r>
          </a:p>
          <a:p>
            <a:pPr eaLnBrk="1" hangingPunct="1">
              <a:lnSpc>
                <a:spcPct val="140000"/>
              </a:lnSpc>
              <a:buFont typeface="Wingdings" pitchFamily="2" charset="2"/>
              <a:buNone/>
            </a:pPr>
            <a:r>
              <a:rPr lang="zh-CN" altLang="en-US" sz="2400" smtClean="0">
                <a:solidFill>
                  <a:srgbClr val="000000"/>
                </a:solidFill>
              </a:rPr>
              <a:t>一</a:t>
            </a:r>
            <a:r>
              <a:rPr lang="en-US" altLang="zh-CN" sz="2400" smtClean="0">
                <a:solidFill>
                  <a:srgbClr val="000000"/>
                </a:solidFill>
              </a:rPr>
              <a:t>､</a:t>
            </a:r>
            <a:r>
              <a:rPr lang="zh-CN" altLang="en-US" sz="2400" smtClean="0">
                <a:solidFill>
                  <a:srgbClr val="000000"/>
                </a:solidFill>
              </a:rPr>
              <a:t>电势差</a:t>
            </a:r>
            <a:r>
              <a:rPr lang="en-US" altLang="zh-CN" sz="2400" smtClean="0">
                <a:solidFill>
                  <a:srgbClr val="000000"/>
                </a:solidFill>
              </a:rPr>
              <a:t>:</a:t>
            </a:r>
            <a:r>
              <a:rPr lang="zh-CN" altLang="en-US" sz="2400" smtClean="0">
                <a:solidFill>
                  <a:srgbClr val="000000"/>
                </a:solidFill>
              </a:rPr>
              <a:t>在电场中两点的电势之差叫做电势差</a:t>
            </a:r>
            <a:r>
              <a:rPr lang="en-US" altLang="zh-CN" sz="2400" smtClean="0">
                <a:solidFill>
                  <a:srgbClr val="000000"/>
                </a:solidFill>
              </a:rPr>
              <a:t>,</a:t>
            </a:r>
            <a:r>
              <a:rPr lang="zh-CN" altLang="en-US" sz="2400" smtClean="0">
                <a:solidFill>
                  <a:srgbClr val="000000"/>
                </a:solidFill>
              </a:rPr>
              <a:t>也叫电压</a:t>
            </a:r>
            <a:r>
              <a:rPr lang="en-US" altLang="zh-CN" sz="2400" smtClean="0">
                <a:solidFill>
                  <a:srgbClr val="000000"/>
                </a:solidFill>
              </a:rPr>
              <a:t>.</a:t>
            </a:r>
          </a:p>
          <a:p>
            <a:pPr eaLnBrk="1" hangingPunct="1">
              <a:lnSpc>
                <a:spcPct val="140000"/>
              </a:lnSpc>
              <a:buFont typeface="Wingdings" pitchFamily="2" charset="2"/>
              <a:buNone/>
            </a:pPr>
            <a:r>
              <a:rPr lang="zh-CN" altLang="en-US" sz="2400" smtClean="0">
                <a:solidFill>
                  <a:srgbClr val="000000"/>
                </a:solidFill>
              </a:rPr>
              <a:t>定义式</a:t>
            </a:r>
            <a:r>
              <a:rPr lang="en-US" altLang="zh-CN" sz="2400" smtClean="0">
                <a:solidFill>
                  <a:srgbClr val="000000"/>
                </a:solidFill>
              </a:rPr>
              <a:t>:</a:t>
            </a:r>
            <a:r>
              <a:rPr lang="zh-CN" altLang="en-US" sz="2400" smtClean="0">
                <a:solidFill>
                  <a:srgbClr val="000000"/>
                </a:solidFill>
              </a:rPr>
              <a:t>设电场中</a:t>
            </a:r>
            <a:r>
              <a:rPr lang="en-US" altLang="zh-CN" sz="2400" smtClean="0">
                <a:solidFill>
                  <a:srgbClr val="000000"/>
                </a:solidFill>
              </a:rPr>
              <a:t>A</a:t>
            </a:r>
            <a:r>
              <a:rPr lang="zh-CN" altLang="en-US" sz="2400" smtClean="0">
                <a:solidFill>
                  <a:srgbClr val="000000"/>
                </a:solidFill>
              </a:rPr>
              <a:t>点电势为</a:t>
            </a:r>
            <a:r>
              <a:rPr lang="en-US" altLang="zh-CN" sz="2400" smtClean="0">
                <a:solidFill>
                  <a:srgbClr val="000000"/>
                </a:solidFill>
              </a:rPr>
              <a:t>φ</a:t>
            </a:r>
            <a:r>
              <a:rPr lang="en-US" altLang="zh-CN" sz="2400" baseline="-30000" smtClean="0">
                <a:solidFill>
                  <a:srgbClr val="000000"/>
                </a:solidFill>
              </a:rPr>
              <a:t>A</a:t>
            </a:r>
            <a:r>
              <a:rPr lang="en-US" altLang="zh-CN" sz="2400" smtClean="0">
                <a:solidFill>
                  <a:srgbClr val="000000"/>
                </a:solidFill>
              </a:rPr>
              <a:t>,B</a:t>
            </a:r>
            <a:r>
              <a:rPr lang="zh-CN" altLang="en-US" sz="2400" smtClean="0">
                <a:solidFill>
                  <a:srgbClr val="000000"/>
                </a:solidFill>
              </a:rPr>
              <a:t>点电势为</a:t>
            </a:r>
            <a:r>
              <a:rPr lang="en-US" altLang="zh-CN" sz="2400" smtClean="0">
                <a:solidFill>
                  <a:srgbClr val="000000"/>
                </a:solidFill>
              </a:rPr>
              <a:t>φ</a:t>
            </a:r>
            <a:r>
              <a:rPr lang="en-US" altLang="zh-CN" sz="2400" baseline="-30000" smtClean="0">
                <a:solidFill>
                  <a:srgbClr val="000000"/>
                </a:solidFill>
              </a:rPr>
              <a:t>B</a:t>
            </a:r>
            <a:r>
              <a:rPr lang="en-US" altLang="zh-CN" sz="2400" smtClean="0">
                <a:solidFill>
                  <a:srgbClr val="000000"/>
                </a:solidFill>
              </a:rPr>
              <a:t>,</a:t>
            </a:r>
            <a:r>
              <a:rPr lang="zh-CN" altLang="en-US" sz="2400" smtClean="0">
                <a:solidFill>
                  <a:srgbClr val="000000"/>
                </a:solidFill>
              </a:rPr>
              <a:t>则它们之间的电势差可表示成</a:t>
            </a:r>
          </a:p>
          <a:p>
            <a:pPr eaLnBrk="1" hangingPunct="1">
              <a:lnSpc>
                <a:spcPct val="140000"/>
              </a:lnSpc>
              <a:buFont typeface="Wingdings" pitchFamily="2" charset="2"/>
              <a:buNone/>
            </a:pP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=φ</a:t>
            </a:r>
            <a:r>
              <a:rPr lang="en-US" altLang="zh-CN" sz="2400" baseline="-30000" smtClean="0">
                <a:solidFill>
                  <a:srgbClr val="000000"/>
                </a:solidFill>
              </a:rPr>
              <a:t>A</a:t>
            </a:r>
            <a:r>
              <a:rPr lang="en-US" altLang="zh-CN" sz="2400" smtClean="0">
                <a:solidFill>
                  <a:srgbClr val="000000"/>
                </a:solidFill>
              </a:rPr>
              <a:t>-φ</a:t>
            </a:r>
            <a:r>
              <a:rPr lang="en-US" altLang="zh-CN" sz="2400" baseline="-30000" smtClean="0">
                <a:solidFill>
                  <a:srgbClr val="000000"/>
                </a:solidFill>
              </a:rPr>
              <a:t>B</a:t>
            </a:r>
            <a:r>
              <a:rPr lang="zh-CN" altLang="en-US" sz="2400" smtClean="0">
                <a:solidFill>
                  <a:srgbClr val="000000"/>
                </a:solidFill>
              </a:rPr>
              <a:t>或</a:t>
            </a:r>
            <a:r>
              <a:rPr lang="en-US" altLang="zh-CN" sz="2400" smtClean="0">
                <a:solidFill>
                  <a:srgbClr val="000000"/>
                </a:solidFill>
              </a:rPr>
              <a:t>U</a:t>
            </a:r>
            <a:r>
              <a:rPr lang="en-US" altLang="zh-CN" sz="2400" baseline="-30000" smtClean="0">
                <a:solidFill>
                  <a:srgbClr val="000000"/>
                </a:solidFill>
              </a:rPr>
              <a:t>BA</a:t>
            </a:r>
            <a:r>
              <a:rPr lang="en-US" altLang="zh-CN" sz="2400" smtClean="0">
                <a:solidFill>
                  <a:srgbClr val="000000"/>
                </a:solidFill>
              </a:rPr>
              <a:t>=φ</a:t>
            </a:r>
            <a:r>
              <a:rPr lang="en-US" altLang="zh-CN" sz="2400" baseline="-30000" smtClean="0">
                <a:solidFill>
                  <a:srgbClr val="000000"/>
                </a:solidFill>
              </a:rPr>
              <a:t>B</a:t>
            </a:r>
            <a:r>
              <a:rPr lang="en-US" altLang="zh-CN" sz="2400" smtClean="0">
                <a:solidFill>
                  <a:srgbClr val="000000"/>
                </a:solidFill>
              </a:rPr>
              <a:t>-φ</a:t>
            </a:r>
            <a:r>
              <a:rPr lang="en-US" altLang="zh-CN" sz="2400" baseline="-30000" smtClean="0">
                <a:solidFill>
                  <a:srgbClr val="000000"/>
                </a:solidFill>
              </a:rPr>
              <a:t>A</a:t>
            </a:r>
            <a:r>
              <a:rPr lang="en-US" altLang="zh-CN" sz="2400" smtClean="0">
                <a:solidFill>
                  <a:srgbClr val="000000"/>
                </a:solidFill>
              </a:rPr>
              <a:t>.</a:t>
            </a:r>
          </a:p>
          <a:p>
            <a:pPr eaLnBrk="1" hangingPunct="1">
              <a:lnSpc>
                <a:spcPct val="140000"/>
              </a:lnSpc>
              <a:buFont typeface="Wingdings" pitchFamily="2" charset="2"/>
              <a:buNone/>
            </a:pPr>
            <a:r>
              <a:rPr lang="zh-CN" altLang="en-US" sz="2400" smtClean="0">
                <a:solidFill>
                  <a:srgbClr val="000000"/>
                </a:solidFill>
              </a:rPr>
              <a:t>电势差是标量</a:t>
            </a:r>
            <a:r>
              <a:rPr lang="en-US" altLang="zh-CN" sz="2400" smtClean="0">
                <a:solidFill>
                  <a:srgbClr val="000000"/>
                </a:solidFill>
              </a:rPr>
              <a:t>,</a:t>
            </a:r>
            <a:r>
              <a:rPr lang="zh-CN" altLang="en-US" sz="2400" smtClean="0">
                <a:solidFill>
                  <a:srgbClr val="000000"/>
                </a:solidFill>
              </a:rPr>
              <a:t>单位</a:t>
            </a:r>
            <a:r>
              <a:rPr lang="en-US" altLang="zh-CN" sz="2400" smtClean="0">
                <a:solidFill>
                  <a:srgbClr val="000000"/>
                </a:solidFill>
              </a:rPr>
              <a:t>:</a:t>
            </a:r>
            <a:r>
              <a:rPr lang="zh-CN" altLang="en-US" sz="2400" smtClean="0">
                <a:solidFill>
                  <a:srgbClr val="000000"/>
                </a:solidFill>
              </a:rPr>
              <a:t>伏</a:t>
            </a:r>
            <a:r>
              <a:rPr lang="en-US" altLang="zh-CN" sz="2400" smtClean="0">
                <a:solidFill>
                  <a:srgbClr val="000000"/>
                </a:solidFill>
              </a:rPr>
              <a:t>,</a:t>
            </a:r>
            <a:r>
              <a:rPr lang="zh-CN" altLang="en-US" sz="2400" smtClean="0">
                <a:solidFill>
                  <a:srgbClr val="000000"/>
                </a:solidFill>
              </a:rPr>
              <a:t>符号</a:t>
            </a:r>
            <a:r>
              <a:rPr lang="en-US" altLang="zh-CN" sz="2400" smtClean="0">
                <a:solidFill>
                  <a:srgbClr val="000000"/>
                </a:solidFill>
              </a:rPr>
              <a:t>:V.</a:t>
            </a:r>
          </a:p>
          <a:p>
            <a:pPr eaLnBrk="1" hangingPunct="1">
              <a:lnSpc>
                <a:spcPct val="140000"/>
              </a:lnSpc>
              <a:buFont typeface="Wingdings" pitchFamily="2" charset="2"/>
              <a:buNone/>
            </a:pPr>
            <a:r>
              <a:rPr lang="zh-CN" altLang="en-US" sz="2400" smtClean="0">
                <a:solidFill>
                  <a:srgbClr val="000000"/>
                </a:solidFill>
              </a:rPr>
              <a:t>电场中两点间电势差与电势零点选取无关</a:t>
            </a:r>
            <a:r>
              <a:rPr lang="en-US" altLang="zh-CN" sz="2400" smtClean="0">
                <a:solidFill>
                  <a:srgbClr val="000000"/>
                </a:solidFill>
              </a:rPr>
              <a:t>,</a:t>
            </a:r>
            <a:r>
              <a:rPr lang="zh-CN" altLang="en-US" sz="2400" smtClean="0">
                <a:solidFill>
                  <a:srgbClr val="000000"/>
                </a:solidFill>
              </a:rPr>
              <a:t>就好像两点的高度差与零势点的选取无关一样</a:t>
            </a:r>
            <a:r>
              <a:rPr lang="en-US" altLang="zh-CN" sz="2400" smtClean="0">
                <a:solidFill>
                  <a:srgbClr val="000000"/>
                </a:solidFill>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solidFill>
                  <a:srgbClr val="000000"/>
                </a:solidFill>
              </a:rPr>
              <a:t>电势差虽为标量</a:t>
            </a:r>
            <a:r>
              <a:rPr lang="en-US" altLang="zh-CN" sz="2400" smtClean="0">
                <a:solidFill>
                  <a:srgbClr val="000000"/>
                </a:solidFill>
              </a:rPr>
              <a:t>,</a:t>
            </a:r>
            <a:r>
              <a:rPr lang="zh-CN" altLang="en-US" sz="2400" smtClean="0">
                <a:solidFill>
                  <a:srgbClr val="000000"/>
                </a:solidFill>
              </a:rPr>
              <a:t>但有正负之分</a:t>
            </a:r>
            <a:r>
              <a:rPr lang="en-US" altLang="zh-CN" sz="2400" smtClean="0">
                <a:solidFill>
                  <a:srgbClr val="000000"/>
                </a:solidFill>
              </a:rPr>
              <a:t>,</a:t>
            </a:r>
            <a:r>
              <a:rPr lang="zh-CN" altLang="en-US" sz="2400" smtClean="0">
                <a:solidFill>
                  <a:srgbClr val="000000"/>
                </a:solidFill>
              </a:rPr>
              <a:t>因此谈到电势差时</a:t>
            </a:r>
            <a:r>
              <a:rPr lang="en-US" altLang="zh-CN" sz="2400" smtClean="0">
                <a:solidFill>
                  <a:srgbClr val="000000"/>
                </a:solidFill>
              </a:rPr>
              <a:t>,</a:t>
            </a:r>
            <a:r>
              <a:rPr lang="zh-CN" altLang="en-US" sz="2400" smtClean="0">
                <a:solidFill>
                  <a:srgbClr val="000000"/>
                </a:solidFill>
              </a:rPr>
              <a:t>必须明确是哪两点的电势差</a:t>
            </a:r>
            <a:r>
              <a:rPr lang="en-US" altLang="zh-CN" sz="2400" smtClean="0">
                <a:solidFill>
                  <a:srgbClr val="000000"/>
                </a:solidFill>
              </a:rPr>
              <a:t>,</a:t>
            </a:r>
            <a:r>
              <a:rPr lang="zh-CN" altLang="en-US" sz="2400" smtClean="0">
                <a:solidFill>
                  <a:srgbClr val="000000"/>
                </a:solidFill>
              </a:rPr>
              <a:t>因为</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=-U</a:t>
            </a:r>
            <a:r>
              <a:rPr lang="en-US" altLang="zh-CN" sz="2400" baseline="-30000" smtClean="0">
                <a:solidFill>
                  <a:srgbClr val="000000"/>
                </a:solidFill>
              </a:rPr>
              <a:t>BA</a:t>
            </a:r>
            <a:r>
              <a:rPr lang="en-US" altLang="zh-CN" sz="2400" smtClean="0">
                <a:solidFill>
                  <a:srgbClr val="000000"/>
                </a:solidFill>
              </a:rPr>
              <a:t>.</a:t>
            </a:r>
            <a:r>
              <a:rPr lang="zh-CN" altLang="en-US" sz="2400" smtClean="0">
                <a:solidFill>
                  <a:srgbClr val="000000"/>
                </a:solidFill>
              </a:rPr>
              <a:t>如</a:t>
            </a:r>
            <a:r>
              <a:rPr lang="en-US" altLang="zh-CN" sz="2400" smtClean="0">
                <a:solidFill>
                  <a:srgbClr val="000000"/>
                </a:solidFill>
              </a:rPr>
              <a:t>U</a:t>
            </a:r>
            <a:r>
              <a:rPr lang="en-US" altLang="zh-CN" sz="2400" baseline="-30000" smtClean="0">
                <a:solidFill>
                  <a:srgbClr val="000000"/>
                </a:solidFill>
              </a:rPr>
              <a:t>AB</a:t>
            </a:r>
            <a:r>
              <a:rPr lang="en-US" altLang="zh-CN" sz="2400" smtClean="0">
                <a:solidFill>
                  <a:srgbClr val="000000"/>
                </a:solidFill>
              </a:rPr>
              <a:t>=8 V,</a:t>
            </a:r>
            <a:r>
              <a:rPr lang="zh-CN" altLang="en-US" sz="2400" smtClean="0">
                <a:solidFill>
                  <a:srgbClr val="000000"/>
                </a:solidFill>
              </a:rPr>
              <a:t>表明</a:t>
            </a:r>
            <a:r>
              <a:rPr lang="en-US" altLang="zh-CN" sz="2400" smtClean="0">
                <a:solidFill>
                  <a:srgbClr val="000000"/>
                </a:solidFill>
              </a:rPr>
              <a:t>A</a:t>
            </a:r>
            <a:r>
              <a:rPr lang="zh-CN" altLang="en-US" sz="2400" smtClean="0">
                <a:solidFill>
                  <a:srgbClr val="000000"/>
                </a:solidFill>
              </a:rPr>
              <a:t>点电势比</a:t>
            </a:r>
            <a:r>
              <a:rPr lang="en-US" altLang="zh-CN" sz="2400" smtClean="0">
                <a:solidFill>
                  <a:srgbClr val="000000"/>
                </a:solidFill>
              </a:rPr>
              <a:t>B</a:t>
            </a:r>
            <a:r>
              <a:rPr lang="zh-CN" altLang="en-US" sz="2400" smtClean="0">
                <a:solidFill>
                  <a:srgbClr val="000000"/>
                </a:solidFill>
              </a:rPr>
              <a:t>点电势高</a:t>
            </a:r>
            <a:r>
              <a:rPr lang="en-US" altLang="zh-CN" sz="2400" smtClean="0">
                <a:solidFill>
                  <a:srgbClr val="000000"/>
                </a:solidFill>
              </a:rPr>
              <a:t>8</a:t>
            </a:r>
            <a:r>
              <a:rPr lang="zh-CN" altLang="en-US" sz="2400" smtClean="0">
                <a:solidFill>
                  <a:srgbClr val="000000"/>
                </a:solidFill>
              </a:rPr>
              <a:t>伏</a:t>
            </a:r>
            <a:r>
              <a:rPr lang="en-US" altLang="zh-CN" sz="2400" smtClean="0">
                <a:solidFill>
                  <a:srgbClr val="000000"/>
                </a:solidFill>
              </a:rPr>
              <a:t>,</a:t>
            </a:r>
            <a:r>
              <a:rPr lang="zh-CN" altLang="en-US" sz="2400" smtClean="0">
                <a:solidFill>
                  <a:srgbClr val="000000"/>
                </a:solidFill>
              </a:rPr>
              <a:t>而</a:t>
            </a:r>
            <a:r>
              <a:rPr lang="en-US" altLang="zh-CN" sz="2400" smtClean="0">
                <a:solidFill>
                  <a:srgbClr val="000000"/>
                </a:solidFill>
              </a:rPr>
              <a:t>U</a:t>
            </a:r>
            <a:r>
              <a:rPr lang="en-US" altLang="zh-CN" sz="2400" baseline="-30000" smtClean="0">
                <a:solidFill>
                  <a:srgbClr val="000000"/>
                </a:solidFill>
              </a:rPr>
              <a:t>BA</a:t>
            </a:r>
            <a:r>
              <a:rPr lang="en-US" altLang="zh-CN" sz="2400" smtClean="0">
                <a:solidFill>
                  <a:srgbClr val="000000"/>
                </a:solidFill>
              </a:rPr>
              <a:t>=-8 V,</a:t>
            </a:r>
            <a:r>
              <a:rPr lang="zh-CN" altLang="en-US" sz="2400" smtClean="0">
                <a:solidFill>
                  <a:srgbClr val="000000"/>
                </a:solidFill>
              </a:rPr>
              <a:t>表明</a:t>
            </a:r>
            <a:r>
              <a:rPr lang="en-US" altLang="zh-CN" sz="2400" smtClean="0">
                <a:solidFill>
                  <a:srgbClr val="000000"/>
                </a:solidFill>
              </a:rPr>
              <a:t>B</a:t>
            </a:r>
            <a:r>
              <a:rPr lang="zh-CN" altLang="en-US" sz="2400" smtClean="0">
                <a:solidFill>
                  <a:srgbClr val="000000"/>
                </a:solidFill>
              </a:rPr>
              <a:t>点电势比</a:t>
            </a:r>
            <a:r>
              <a:rPr lang="en-US" altLang="zh-CN" sz="2400" smtClean="0">
                <a:solidFill>
                  <a:srgbClr val="000000"/>
                </a:solidFill>
              </a:rPr>
              <a:t>A</a:t>
            </a:r>
            <a:r>
              <a:rPr lang="zh-CN" altLang="en-US" sz="2400" smtClean="0">
                <a:solidFill>
                  <a:srgbClr val="000000"/>
                </a:solidFill>
              </a:rPr>
              <a:t>点电势低</a:t>
            </a:r>
            <a:r>
              <a:rPr lang="en-US" altLang="zh-CN" sz="2400" smtClean="0">
                <a:solidFill>
                  <a:srgbClr val="000000"/>
                </a:solidFill>
              </a:rPr>
              <a:t>8</a:t>
            </a:r>
            <a:r>
              <a:rPr lang="zh-CN" altLang="en-US" sz="2400" smtClean="0">
                <a:solidFill>
                  <a:srgbClr val="000000"/>
                </a:solidFill>
              </a:rPr>
              <a:t>伏</a:t>
            </a:r>
            <a:r>
              <a:rPr lang="en-US" altLang="zh-CN" sz="2400" smtClean="0">
                <a:solidFill>
                  <a:srgbClr val="000000"/>
                </a:solidFill>
              </a:rPr>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body" idx="1"/>
          </p:nvPr>
        </p:nvSpPr>
        <p:spPr>
          <a:xfrm>
            <a:off x="457200" y="601663"/>
            <a:ext cx="8229600" cy="5810250"/>
          </a:xfrm>
        </p:spPr>
        <p:txBody>
          <a:bodyPr/>
          <a:lstStyle/>
          <a:p>
            <a:pPr eaLnBrk="1" hangingPunct="1">
              <a:lnSpc>
                <a:spcPct val="140000"/>
              </a:lnSpc>
              <a:buFont typeface="Wingdings" pitchFamily="2" charset="2"/>
              <a:buNone/>
            </a:pPr>
            <a:r>
              <a:rPr lang="zh-CN" altLang="en-US" sz="2400" smtClean="0"/>
              <a:t>二</a:t>
            </a:r>
            <a:r>
              <a:rPr lang="en-US" altLang="zh-CN" sz="2400" smtClean="0"/>
              <a:t>､</a:t>
            </a:r>
            <a:r>
              <a:rPr lang="zh-CN" altLang="en-US" sz="2400" smtClean="0"/>
              <a:t>电势和电势差的比较</a:t>
            </a:r>
          </a:p>
        </p:txBody>
      </p:sp>
      <p:graphicFrame>
        <p:nvGraphicFramePr>
          <p:cNvPr id="176131" name="Group 3"/>
          <p:cNvGraphicFramePr>
            <a:graphicFrameLocks noGrp="1"/>
          </p:cNvGraphicFramePr>
          <p:nvPr/>
        </p:nvGraphicFramePr>
        <p:xfrm>
          <a:off x="833438" y="1465263"/>
          <a:ext cx="7770812" cy="3894137"/>
        </p:xfrm>
        <a:graphic>
          <a:graphicData uri="http://schemas.openxmlformats.org/drawingml/2006/table">
            <a:tbl>
              <a:tblPr/>
              <a:tblGrid>
                <a:gridCol w="1042987"/>
                <a:gridCol w="3944938"/>
                <a:gridCol w="2782887"/>
              </a:tblGrid>
              <a:tr h="652463">
                <a:tc>
                  <a:txBody>
                    <a:bodyPr/>
                    <a:lstStyle>
                      <a:lvl1pPr>
                        <a:spcBef>
                          <a:spcPct val="20000"/>
                        </a:spcBef>
                        <a:buClr>
                          <a:schemeClr val="hlink"/>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华文仿宋" pitchFamily="2" charset="-122"/>
                        <a:ea typeface="华文仿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华文仿宋" pitchFamily="2" charset="-122"/>
                          <a:ea typeface="华文仿宋" pitchFamily="2" charset="-122"/>
                          <a:cs typeface="宋体" pitchFamily="2" charset="-122"/>
                        </a:rPr>
                        <a:t>电势</a:t>
                      </a:r>
                      <a:r>
                        <a:rPr kumimoji="0" lang="en-US" altLang="zh-CN" sz="2000" b="0" i="0" u="none" strike="noStrike" cap="none" normalizeH="0" baseline="0" smtClean="0">
                          <a:ln>
                            <a:noFill/>
                          </a:ln>
                          <a:solidFill>
                            <a:schemeClr val="tx1"/>
                          </a:solidFill>
                          <a:effectLst/>
                          <a:latin typeface="华文仿宋" pitchFamily="2" charset="-122"/>
                          <a:ea typeface="华文仿宋" pitchFamily="2" charset="-122"/>
                          <a:cs typeface="宋体" pitchFamily="2" charset="-122"/>
                        </a:rPr>
                        <a:t>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华文仿宋" pitchFamily="2" charset="-122"/>
                          <a:ea typeface="华文仿宋" pitchFamily="2" charset="-122"/>
                          <a:cs typeface="宋体" pitchFamily="2" charset="-122"/>
                        </a:rPr>
                        <a:t>电势差</a:t>
                      </a:r>
                      <a:r>
                        <a:rPr kumimoji="0" lang="en-US" altLang="zh-CN" sz="2000" b="0" i="0" u="none" strike="noStrike" cap="none" normalizeH="0" baseline="0" smtClean="0">
                          <a:ln>
                            <a:noFill/>
                          </a:ln>
                          <a:solidFill>
                            <a:schemeClr val="tx1"/>
                          </a:solidFill>
                          <a:effectLst/>
                          <a:latin typeface="华文仿宋" pitchFamily="2" charset="-122"/>
                          <a:ea typeface="华文仿宋" pitchFamily="2" charset="-122"/>
                          <a:cs typeface="宋体" pitchFamily="2" charset="-122"/>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98662">
                <a:tc>
                  <a:txBody>
                    <a:bodyPr/>
                    <a:lstStyle>
                      <a:lvl1pPr>
                        <a:spcBef>
                          <a:spcPct val="20000"/>
                        </a:spcBef>
                        <a:buClr>
                          <a:schemeClr val="hlink"/>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华文仿宋" pitchFamily="2" charset="-122"/>
                          <a:ea typeface="华文仿宋" pitchFamily="2" charset="-122"/>
                          <a:cs typeface="宋体" pitchFamily="2" charset="-122"/>
                        </a:rPr>
                        <a:t>区别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①</a:t>
                      </a: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电场中某点电势与零势点的选取有关</a:t>
                      </a:r>
                      <a:endPar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②电势由电场和在电场中的位置决定</a:t>
                      </a:r>
                      <a:endPar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③电势是相对量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①</a:t>
                      </a: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电场中两点的电势差与零势点的选取无关</a:t>
                      </a:r>
                      <a:endPar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②电势差由电场和这两点的位置决定</a:t>
                      </a:r>
                      <a:endPar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③电势差是绝对量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43012">
                <a:tc>
                  <a:txBody>
                    <a:bodyPr/>
                    <a:lstStyle>
                      <a:lvl1pPr>
                        <a:spcBef>
                          <a:spcPct val="20000"/>
                        </a:spcBef>
                        <a:buClr>
                          <a:schemeClr val="hlink"/>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华文仿宋" pitchFamily="2" charset="-122"/>
                          <a:ea typeface="华文仿宋" pitchFamily="2" charset="-122"/>
                          <a:cs typeface="宋体" pitchFamily="2" charset="-122"/>
                        </a:rPr>
                        <a:t>联系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hlink"/>
                        </a:buClr>
                        <a:buSzPct val="8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①</a:t>
                      </a: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电场中某点的电势在数值上等于该点与零电势点之间的电势差</a:t>
                      </a:r>
                      <a:endPar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②电势和电势差的单位都是伏特③均可正可负</a:t>
                      </a:r>
                      <a:r>
                        <a:rPr kumimoji="0" lang="en-US" altLang="zh-CN"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华文仿宋" pitchFamily="2" charset="-122"/>
                          <a:ea typeface="华文仿宋" pitchFamily="2" charset="-122"/>
                          <a:cs typeface="宋体" pitchFamily="2" charset="-122"/>
                        </a:rPr>
                        <a:t>是标量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9236" name="Line 20"/>
          <p:cNvSpPr>
            <a:spLocks noChangeShapeType="1"/>
          </p:cNvSpPr>
          <p:nvPr/>
        </p:nvSpPr>
        <p:spPr bwMode="auto">
          <a:xfrm>
            <a:off x="854075" y="1477963"/>
            <a:ext cx="1020763" cy="639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7" name="Text Box 21"/>
          <p:cNvSpPr txBox="1">
            <a:spLocks noChangeArrowheads="1"/>
          </p:cNvSpPr>
          <p:nvPr/>
        </p:nvSpPr>
        <p:spPr bwMode="auto">
          <a:xfrm>
            <a:off x="517525" y="5362575"/>
            <a:ext cx="795496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pPr>
            <a:r>
              <a:rPr lang="zh-CN" altLang="en-US" sz="2400" b="1">
                <a:solidFill>
                  <a:srgbClr val="000000"/>
                </a:solidFill>
              </a:rPr>
              <a:t>以上电势和电势差的关系跟重力场中高度</a:t>
            </a:r>
            <a:r>
              <a:rPr lang="en-US" altLang="zh-CN" sz="2400" b="1">
                <a:solidFill>
                  <a:srgbClr val="000000"/>
                </a:solidFill>
              </a:rPr>
              <a:t>h</a:t>
            </a:r>
            <a:r>
              <a:rPr lang="zh-CN" altLang="en-US" sz="2400" b="1">
                <a:solidFill>
                  <a:srgbClr val="000000"/>
                </a:solidFill>
              </a:rPr>
              <a:t>与高度差</a:t>
            </a:r>
            <a:r>
              <a:rPr lang="en-US" altLang="zh-CN" sz="2400" b="1">
                <a:solidFill>
                  <a:srgbClr val="000000"/>
                </a:solidFill>
              </a:rPr>
              <a:t>Δh</a:t>
            </a:r>
            <a:r>
              <a:rPr lang="zh-CN" altLang="en-US" sz="2400" b="1">
                <a:solidFill>
                  <a:srgbClr val="000000"/>
                </a:solidFill>
              </a:rPr>
              <a:t>的关系类似</a:t>
            </a:r>
            <a:r>
              <a:rPr lang="en-US" altLang="zh-CN" sz="2400" b="1">
                <a:solidFill>
                  <a:srgbClr val="000000"/>
                </a:solidFill>
              </a:rPr>
              <a:t>.</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457200" y="842963"/>
            <a:ext cx="8229600" cy="4064000"/>
          </a:xfrm>
        </p:spPr>
        <p:txBody>
          <a:bodyPr/>
          <a:lstStyle/>
          <a:p>
            <a:pPr algn="l" eaLnBrk="1" hangingPunct="1">
              <a:lnSpc>
                <a:spcPct val="140000"/>
              </a:lnSpc>
            </a:pPr>
            <a:r>
              <a:rPr lang="zh-CN" altLang="en-US" sz="3600" smtClean="0">
                <a:solidFill>
                  <a:srgbClr val="000000"/>
                </a:solidFill>
              </a:rPr>
              <a:t>三</a:t>
            </a:r>
            <a:r>
              <a:rPr lang="en-US" altLang="zh-CN" sz="3600" smtClean="0">
                <a:solidFill>
                  <a:srgbClr val="000000"/>
                </a:solidFill>
              </a:rPr>
              <a:t>､</a:t>
            </a:r>
            <a:r>
              <a:rPr lang="zh-CN" altLang="en-US" sz="3600" smtClean="0">
                <a:solidFill>
                  <a:srgbClr val="000000"/>
                </a:solidFill>
              </a:rPr>
              <a:t>电势差与电场力做功的关系</a:t>
            </a:r>
            <a:br>
              <a:rPr lang="zh-CN" altLang="en-US" sz="3600" smtClean="0">
                <a:solidFill>
                  <a:srgbClr val="000000"/>
                </a:solidFill>
              </a:rPr>
            </a:br>
            <a:r>
              <a:rPr lang="en-US" altLang="zh-CN" sz="3600" smtClean="0">
                <a:solidFill>
                  <a:srgbClr val="000000"/>
                </a:solidFill>
              </a:rPr>
              <a:t>1.</a:t>
            </a:r>
            <a:r>
              <a:rPr lang="zh-CN" altLang="en-US" sz="3600" smtClean="0">
                <a:solidFill>
                  <a:srgbClr val="000000"/>
                </a:solidFill>
              </a:rPr>
              <a:t>正确理解电势差</a:t>
            </a:r>
            <a:r>
              <a:rPr lang="en-US" altLang="zh-CN" sz="3600" smtClean="0">
                <a:solidFill>
                  <a:srgbClr val="000000"/>
                </a:solidFill>
              </a:rPr>
              <a:t>U</a:t>
            </a:r>
            <a:r>
              <a:rPr lang="en-US" altLang="zh-CN" sz="3600" baseline="-30000" smtClean="0">
                <a:solidFill>
                  <a:srgbClr val="000000"/>
                </a:solidFill>
              </a:rPr>
              <a:t>AB</a:t>
            </a:r>
            <a:r>
              <a:rPr lang="en-US" altLang="zh-CN" sz="3600" smtClean="0">
                <a:solidFill>
                  <a:srgbClr val="000000"/>
                </a:solidFill>
              </a:rPr>
              <a:t>=</a:t>
            </a:r>
            <a:br>
              <a:rPr lang="en-US" altLang="zh-CN" sz="3600" smtClean="0">
                <a:solidFill>
                  <a:srgbClr val="000000"/>
                </a:solidFill>
              </a:rPr>
            </a:br>
            <a:r>
              <a:rPr lang="zh-CN" altLang="en-US" sz="3600" smtClean="0">
                <a:solidFill>
                  <a:srgbClr val="000000"/>
                </a:solidFill>
              </a:rPr>
              <a:t>定义式</a:t>
            </a:r>
            <a:r>
              <a:rPr lang="en-US" altLang="zh-CN" sz="3600" smtClean="0">
                <a:solidFill>
                  <a:srgbClr val="000000"/>
                </a:solidFill>
              </a:rPr>
              <a:t>U</a:t>
            </a:r>
            <a:r>
              <a:rPr lang="en-US" altLang="zh-CN" sz="3600" baseline="-30000" smtClean="0">
                <a:solidFill>
                  <a:srgbClr val="000000"/>
                </a:solidFill>
              </a:rPr>
              <a:t>AB</a:t>
            </a:r>
            <a:r>
              <a:rPr lang="en-US" altLang="zh-CN" sz="3600" smtClean="0">
                <a:solidFill>
                  <a:srgbClr val="000000"/>
                </a:solidFill>
              </a:rPr>
              <a:t>=           </a:t>
            </a:r>
            <a:r>
              <a:rPr lang="zh-CN" altLang="en-US" sz="3600" smtClean="0">
                <a:solidFill>
                  <a:srgbClr val="000000"/>
                </a:solidFill>
              </a:rPr>
              <a:t>式中</a:t>
            </a:r>
            <a:r>
              <a:rPr lang="en-US" altLang="zh-CN" sz="3600" smtClean="0">
                <a:solidFill>
                  <a:srgbClr val="000000"/>
                </a:solidFill>
              </a:rPr>
              <a:t>U</a:t>
            </a:r>
            <a:r>
              <a:rPr lang="en-US" altLang="zh-CN" sz="3600" baseline="-30000" smtClean="0">
                <a:solidFill>
                  <a:srgbClr val="000000"/>
                </a:solidFill>
              </a:rPr>
              <a:t>AB</a:t>
            </a:r>
            <a:r>
              <a:rPr lang="zh-CN" altLang="en-US" sz="3600" smtClean="0">
                <a:solidFill>
                  <a:srgbClr val="000000"/>
                </a:solidFill>
              </a:rPr>
              <a:t>为</a:t>
            </a:r>
            <a:r>
              <a:rPr lang="en-US" altLang="zh-CN" sz="3600" smtClean="0">
                <a:solidFill>
                  <a:srgbClr val="000000"/>
                </a:solidFill>
              </a:rPr>
              <a:t>A､B</a:t>
            </a:r>
            <a:r>
              <a:rPr lang="zh-CN" altLang="en-US" sz="3600" smtClean="0">
                <a:solidFill>
                  <a:srgbClr val="000000"/>
                </a:solidFill>
              </a:rPr>
              <a:t>两点间的电势差</a:t>
            </a:r>
            <a:r>
              <a:rPr lang="en-US" altLang="zh-CN" sz="3600" smtClean="0">
                <a:solidFill>
                  <a:srgbClr val="000000"/>
                </a:solidFill>
              </a:rPr>
              <a:t>,W</a:t>
            </a:r>
            <a:r>
              <a:rPr lang="en-US" altLang="zh-CN" sz="3600" baseline="-30000" smtClean="0">
                <a:solidFill>
                  <a:srgbClr val="000000"/>
                </a:solidFill>
              </a:rPr>
              <a:t>AB</a:t>
            </a:r>
            <a:r>
              <a:rPr lang="zh-CN" altLang="en-US" sz="3600" smtClean="0">
                <a:solidFill>
                  <a:srgbClr val="000000"/>
                </a:solidFill>
              </a:rPr>
              <a:t>为</a:t>
            </a:r>
            <a:r>
              <a:rPr lang="en-US" altLang="zh-CN" sz="3600" smtClean="0">
                <a:solidFill>
                  <a:srgbClr val="000000"/>
                </a:solidFill>
              </a:rPr>
              <a:t>q</a:t>
            </a:r>
            <a:r>
              <a:rPr lang="zh-CN" altLang="en-US" sz="3600" smtClean="0">
                <a:solidFill>
                  <a:srgbClr val="000000"/>
                </a:solidFill>
              </a:rPr>
              <a:t>从初位置</a:t>
            </a:r>
            <a:r>
              <a:rPr lang="en-US" altLang="zh-CN" sz="3600" smtClean="0">
                <a:solidFill>
                  <a:srgbClr val="000000"/>
                </a:solidFill>
              </a:rPr>
              <a:t>A</a:t>
            </a:r>
            <a:r>
              <a:rPr lang="zh-CN" altLang="en-US" sz="3600" smtClean="0">
                <a:solidFill>
                  <a:srgbClr val="000000"/>
                </a:solidFill>
              </a:rPr>
              <a:t>运动到末位置</a:t>
            </a:r>
            <a:r>
              <a:rPr lang="en-US" altLang="zh-CN" sz="3600" smtClean="0">
                <a:solidFill>
                  <a:srgbClr val="000000"/>
                </a:solidFill>
              </a:rPr>
              <a:t>B</a:t>
            </a:r>
            <a:r>
              <a:rPr lang="zh-CN" altLang="en-US" sz="3600" smtClean="0">
                <a:solidFill>
                  <a:srgbClr val="000000"/>
                </a:solidFill>
              </a:rPr>
              <a:t>时静电力所做的功</a:t>
            </a:r>
            <a:r>
              <a:rPr lang="en-US" altLang="zh-CN" sz="3600" smtClean="0">
                <a:solidFill>
                  <a:srgbClr val="000000"/>
                </a:solidFill>
              </a:rPr>
              <a:t>,</a:t>
            </a:r>
            <a:r>
              <a:rPr lang="zh-CN" altLang="en-US" sz="3600" smtClean="0">
                <a:solidFill>
                  <a:srgbClr val="000000"/>
                </a:solidFill>
              </a:rPr>
              <a:t>计算时</a:t>
            </a:r>
            <a:r>
              <a:rPr lang="en-US" altLang="zh-CN" sz="3600" smtClean="0">
                <a:solidFill>
                  <a:srgbClr val="000000"/>
                </a:solidFill>
              </a:rPr>
              <a:t>W</a:t>
            </a:r>
            <a:r>
              <a:rPr lang="zh-CN" altLang="en-US" sz="3600" smtClean="0">
                <a:solidFill>
                  <a:srgbClr val="000000"/>
                </a:solidFill>
              </a:rPr>
              <a:t>与</a:t>
            </a:r>
            <a:r>
              <a:rPr lang="en-US" altLang="zh-CN" sz="3600" smtClean="0">
                <a:solidFill>
                  <a:srgbClr val="000000"/>
                </a:solidFill>
              </a:rPr>
              <a:t>U</a:t>
            </a:r>
            <a:r>
              <a:rPr lang="zh-CN" altLang="en-US" sz="3600" smtClean="0">
                <a:solidFill>
                  <a:srgbClr val="000000"/>
                </a:solidFill>
              </a:rPr>
              <a:t>的角标要对应</a:t>
            </a:r>
            <a:r>
              <a:rPr lang="en-US" altLang="zh-CN" sz="3600" smtClean="0">
                <a:solidFill>
                  <a:srgbClr val="000000"/>
                </a:solidFill>
              </a:rPr>
              <a:t>.</a:t>
            </a:r>
          </a:p>
        </p:txBody>
      </p:sp>
      <p:graphicFrame>
        <p:nvGraphicFramePr>
          <p:cNvPr id="10243" name="Object 3"/>
          <p:cNvGraphicFramePr>
            <a:graphicFrameLocks noChangeAspect="1"/>
          </p:cNvGraphicFramePr>
          <p:nvPr/>
        </p:nvGraphicFramePr>
        <p:xfrm>
          <a:off x="5334000" y="1371600"/>
          <a:ext cx="571500" cy="787400"/>
        </p:xfrm>
        <a:graphic>
          <a:graphicData uri="http://schemas.openxmlformats.org/presentationml/2006/ole">
            <mc:AlternateContent xmlns:mc="http://schemas.openxmlformats.org/markup-compatibility/2006">
              <mc:Choice xmlns:v="urn:schemas-microsoft-com:vml" Requires="v">
                <p:oleObj spid="_x0000_s10245" name="Equation" r:id="rId3" imgW="571500" imgH="787400" progId="Equation.DSMT4">
                  <p:embed/>
                </p:oleObj>
              </mc:Choice>
              <mc:Fallback>
                <p:oleObj name="Equation" r:id="rId3" imgW="571500" imgH="787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371600"/>
                        <a:ext cx="5715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nvGraphicFramePr>
        <p:xfrm>
          <a:off x="3200400" y="2133600"/>
          <a:ext cx="571500" cy="787400"/>
        </p:xfrm>
        <a:graphic>
          <a:graphicData uri="http://schemas.openxmlformats.org/presentationml/2006/ole">
            <mc:AlternateContent xmlns:mc="http://schemas.openxmlformats.org/markup-compatibility/2006">
              <mc:Choice xmlns:v="urn:schemas-microsoft-com:vml" Requires="v">
                <p:oleObj spid="_x0000_s10246" name="Equation" r:id="rId5" imgW="571500" imgH="787400" progId="Equation.DSMT4">
                  <p:embed/>
                </p:oleObj>
              </mc:Choice>
              <mc:Fallback>
                <p:oleObj name="Equation" r:id="rId5" imgW="571500" imgH="787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133600"/>
                        <a:ext cx="5715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833</TotalTime>
  <Words>1406</Words>
  <Application>Microsoft Office PowerPoint</Application>
  <PresentationFormat>全屏显示(4:3)</PresentationFormat>
  <Paragraphs>91</Paragraphs>
  <Slides>25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2" baseType="lpstr">
      <vt:lpstr>Arial</vt:lpstr>
      <vt:lpstr>宋体</vt:lpstr>
      <vt:lpstr>Wingdings</vt:lpstr>
      <vt:lpstr>华文仿宋</vt:lpstr>
      <vt:lpstr>Times New Roman</vt:lpstr>
      <vt:lpstr>诗情画意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三､电势差与电场力做功的关系 1.正确理解电势差UAB= 定义式UAB=           式中UAB为A､B两点间的电势差,WAB为q从初位置A运动到末位置B时静电力所做的功,计算时W与U的角标要对应.</vt:lpstr>
      <vt:lpstr>PowerPoint 演示文稿</vt:lpstr>
      <vt:lpstr>PowerPoint 演示文稿</vt:lpstr>
      <vt:lpstr>PowerPoint 演示文稿</vt:lpstr>
      <vt:lpstr>解析:电荷从A到B克服电场力做功,即电场力做负功. WAB=-6×10-4 J UAB= UBC= UCA=UCB+UBA =-UBC+(-UAB) =100 V.</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wangbin</Manager>
  <Company>www.ks5u.com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高考资源网</dc:title>
  <dc:subject>您身边的高考专家</dc:subject>
  <dc:creator>ks5u</dc:creator>
  <cp:keywords>高考 考试无忧 高考资源网</cp:keywords>
  <dc:description>高考资源网，中国最大的高考网站，您身边的高考专家。</dc:description>
  <cp:lastModifiedBy>Administrator</cp:lastModifiedBy>
  <cp:revision>61</cp:revision>
  <cp:lastPrinted>1601-01-01T00:00:00Z</cp:lastPrinted>
  <dcterms:created xsi:type="dcterms:W3CDTF">1601-01-01T00:00:00Z</dcterms:created>
  <dcterms:modified xsi:type="dcterms:W3CDTF">2015-05-05T08:18:52Z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