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1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9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1765C1-8A8E-49D3-9DC2-9D2FF543F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8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直接提出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335BC23-4009-47FD-9A85-87B4529918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03B01-31DE-4AFE-8EA2-86BA9214F5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8806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1AFDB-6EA5-42F8-BB0E-C7F09CEEF1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6247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398CCDC-00E7-4EF6-B216-85EA25D2AC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28271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545C35C-D45C-492E-86CE-CF37D1E308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91274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52E3457-8818-4315-BB71-49FAC9B6DA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1347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22BB2-2E8B-4095-9AA1-57F00EA0C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25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8F5B2-6FAA-4691-BF14-6CA4E00EAD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5374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FA840-E93F-4168-84B4-CBF5DAA340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2936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1E430-AA74-45C3-AE0F-FB8532A389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66778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16988-DA80-4935-8EEE-8F91C19758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9641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28D9D-8329-40F3-A4C7-87DDA88E1A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5661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C42C9-E8E0-4B8B-967C-0D655B2561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9380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298C4-44BE-4E3E-BC59-8B0745C908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9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7845EE-F330-4C30-9BAA-2D48A397F9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wmf"/><Relationship Id="rId9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498600" y="4924425"/>
            <a:ext cx="6280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第七节  生活中的圆周运动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火车照片"/>
          <p:cNvPicPr>
            <a:picLocks noChangeAspect="1" noChangeArrowheads="1"/>
          </p:cNvPicPr>
          <p:nvPr/>
        </p:nvPicPr>
        <p:blipFill>
          <a:blip r:embed="rId2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750"/>
            <a:ext cx="8686800" cy="654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"/>
            <a:ext cx="8839200" cy="1676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</a:rPr>
              <a:t>            </a:t>
            </a:r>
            <a:r>
              <a:rPr lang="zh-CN" altLang="en-US" sz="2800" b="1">
                <a:latin typeface="宋体" pitchFamily="2" charset="-122"/>
              </a:rPr>
              <a:t>火车以半径</a:t>
            </a:r>
            <a:r>
              <a:rPr lang="zh-CN" altLang="en-US" sz="2800" b="1" i="1">
                <a:latin typeface="宋体" pitchFamily="2" charset="-122"/>
              </a:rPr>
              <a:t>R</a:t>
            </a:r>
            <a:r>
              <a:rPr lang="zh-CN" altLang="en-US" sz="1400" b="1" i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=</a:t>
            </a:r>
            <a:r>
              <a:rPr lang="zh-CN" altLang="en-US" sz="1400" b="1" i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300m 在水平轨道上转弯，火车质量为8×10</a:t>
            </a:r>
            <a:r>
              <a:rPr lang="zh-CN" altLang="en-US" sz="2800" b="1" baseline="30000">
                <a:latin typeface="宋体" pitchFamily="2" charset="-122"/>
              </a:rPr>
              <a:t>5 </a:t>
            </a:r>
            <a:r>
              <a:rPr lang="zh-CN" altLang="en-US" sz="2800" b="1">
                <a:latin typeface="宋体" pitchFamily="2" charset="-122"/>
              </a:rPr>
              <a:t>kg，速度为30m/s。铁轨与车轮之间的动摩擦因数</a:t>
            </a:r>
            <a:r>
              <a:rPr lang="el-GR" altLang="en-US" sz="2800" b="1" i="1">
                <a:latin typeface="宋体" pitchFamily="2" charset="-122"/>
                <a:cs typeface="Times New Roman" pitchFamily="18" charset="0"/>
              </a:rPr>
              <a:t>μ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=0.25。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V="1">
            <a:off x="771525" y="5630863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Rectangle 4" descr="浅色上对角线"/>
          <p:cNvSpPr>
            <a:spLocks noChangeArrowheads="1"/>
          </p:cNvSpPr>
          <p:nvPr/>
        </p:nvSpPr>
        <p:spPr bwMode="auto">
          <a:xfrm>
            <a:off x="755650" y="5645150"/>
            <a:ext cx="3024188" cy="1206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437188" y="2590800"/>
          <a:ext cx="15843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r:id="rId5" imgW="660430" imgH="419235" progId="Equation.3">
                  <p:embed/>
                </p:oleObj>
              </mc:Choice>
              <mc:Fallback>
                <p:oleObj r:id="rId5" imgW="660430" imgH="4192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2590800"/>
                        <a:ext cx="15843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1843088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Verdana" pitchFamily="34" charset="0"/>
              </a:rPr>
              <a:t>向心力由轨道指向圆心的静摩擦力提供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876800" y="3581400"/>
            <a:ext cx="28813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</a:t>
            </a:r>
            <a:r>
              <a:rPr lang="zh-CN" altLang="en-US" sz="2800" b="1">
                <a:latin typeface="Times New Roman" pitchFamily="18" charset="0"/>
              </a:rPr>
              <a:t>代入数据可得：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F</a:t>
            </a:r>
            <a:r>
              <a:rPr lang="en-US" altLang="zh-CN" sz="2800" i="1" baseline="-25000">
                <a:latin typeface="Times New Roman" pitchFamily="18" charset="0"/>
              </a:rPr>
              <a:t>f </a:t>
            </a:r>
            <a:r>
              <a:rPr lang="en-US" altLang="zh-CN" sz="2800">
                <a:latin typeface="Times New Roman" pitchFamily="18" charset="0"/>
              </a:rPr>
              <a:t>=2.4×10</a:t>
            </a:r>
            <a:r>
              <a:rPr lang="en-US" altLang="zh-CN" sz="2800" baseline="30000">
                <a:latin typeface="Times New Roman" pitchFamily="18" charset="0"/>
              </a:rPr>
              <a:t>6</a:t>
            </a:r>
            <a:r>
              <a:rPr lang="en-US" altLang="zh-CN" sz="2800">
                <a:latin typeface="Times New Roman" pitchFamily="18" charset="0"/>
              </a:rPr>
              <a:t>N</a:t>
            </a: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1116013" y="5438775"/>
            <a:ext cx="187325" cy="190500"/>
            <a:chOff x="0" y="0"/>
            <a:chExt cx="337" cy="388"/>
          </a:xfrm>
        </p:grpSpPr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78" y="0"/>
              <a:ext cx="181" cy="9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23" y="80"/>
              <a:ext cx="91" cy="22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 flipV="1">
              <a:off x="0" y="297"/>
              <a:ext cx="337" cy="91"/>
            </a:xfrm>
            <a:custGeom>
              <a:avLst/>
              <a:gdLst>
                <a:gd name="G0" fmla="+- 9101 0 0"/>
                <a:gd name="G1" fmla="+- 21600 0 9101"/>
                <a:gd name="G2" fmla="*/ 9101 1 2"/>
                <a:gd name="G3" fmla="+- 21600 0 G2"/>
                <a:gd name="G4" fmla="+/ 9101 21600 2"/>
                <a:gd name="G5" fmla="+/ G1 0 2"/>
                <a:gd name="G6" fmla="*/ 21600 21600 9101"/>
                <a:gd name="G7" fmla="*/ G6 1 2"/>
                <a:gd name="G8" fmla="+- 21600 0 G7"/>
                <a:gd name="G9" fmla="*/ 21600 1 2"/>
                <a:gd name="G10" fmla="+- 9101 0 G9"/>
                <a:gd name="G11" fmla="?: G10 G8 0"/>
                <a:gd name="G12" fmla="?: G10 G7 21600"/>
                <a:gd name="T0" fmla="*/ 17049 w 21600"/>
                <a:gd name="T1" fmla="*/ 10800 h 21600"/>
                <a:gd name="T2" fmla="*/ 10800 w 21600"/>
                <a:gd name="T3" fmla="*/ 21600 h 21600"/>
                <a:gd name="T4" fmla="*/ 4551 w 21600"/>
                <a:gd name="T5" fmla="*/ 10800 h 21600"/>
                <a:gd name="T6" fmla="*/ 10800 w 21600"/>
                <a:gd name="T7" fmla="*/ 0 h 21600"/>
                <a:gd name="T8" fmla="*/ 6351 w 21600"/>
                <a:gd name="T9" fmla="*/ 6351 h 21600"/>
                <a:gd name="T10" fmla="*/ 15249 w 21600"/>
                <a:gd name="T11" fmla="*/ 152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9101" y="21600"/>
                  </a:lnTo>
                  <a:lnTo>
                    <a:pt x="1249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1835150" y="5438775"/>
            <a:ext cx="187325" cy="190500"/>
            <a:chOff x="0" y="0"/>
            <a:chExt cx="337" cy="388"/>
          </a:xfrm>
        </p:grpSpPr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78" y="0"/>
              <a:ext cx="181" cy="9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AutoShape 14"/>
            <p:cNvSpPr>
              <a:spLocks noChangeArrowheads="1"/>
            </p:cNvSpPr>
            <p:nvPr/>
          </p:nvSpPr>
          <p:spPr bwMode="auto">
            <a:xfrm>
              <a:off x="123" y="80"/>
              <a:ext cx="91" cy="22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AutoShape 15"/>
            <p:cNvSpPr>
              <a:spLocks noChangeArrowheads="1"/>
            </p:cNvSpPr>
            <p:nvPr/>
          </p:nvSpPr>
          <p:spPr bwMode="auto">
            <a:xfrm flipV="1">
              <a:off x="0" y="297"/>
              <a:ext cx="337" cy="91"/>
            </a:xfrm>
            <a:custGeom>
              <a:avLst/>
              <a:gdLst>
                <a:gd name="G0" fmla="+- 9101 0 0"/>
                <a:gd name="G1" fmla="+- 21600 0 9101"/>
                <a:gd name="G2" fmla="*/ 9101 1 2"/>
                <a:gd name="G3" fmla="+- 21600 0 G2"/>
                <a:gd name="G4" fmla="+/ 9101 21600 2"/>
                <a:gd name="G5" fmla="+/ G1 0 2"/>
                <a:gd name="G6" fmla="*/ 21600 21600 9101"/>
                <a:gd name="G7" fmla="*/ G6 1 2"/>
                <a:gd name="G8" fmla="+- 21600 0 G7"/>
                <a:gd name="G9" fmla="*/ 21600 1 2"/>
                <a:gd name="G10" fmla="+- 9101 0 G9"/>
                <a:gd name="G11" fmla="?: G10 G8 0"/>
                <a:gd name="G12" fmla="?: G10 G7 21600"/>
                <a:gd name="T0" fmla="*/ 17049 w 21600"/>
                <a:gd name="T1" fmla="*/ 10800 h 21600"/>
                <a:gd name="T2" fmla="*/ 10800 w 21600"/>
                <a:gd name="T3" fmla="*/ 21600 h 21600"/>
                <a:gd name="T4" fmla="*/ 4551 w 21600"/>
                <a:gd name="T5" fmla="*/ 10800 h 21600"/>
                <a:gd name="T6" fmla="*/ 10800 w 21600"/>
                <a:gd name="T7" fmla="*/ 0 h 21600"/>
                <a:gd name="T8" fmla="*/ 6351 w 21600"/>
                <a:gd name="T9" fmla="*/ 6351 h 21600"/>
                <a:gd name="T10" fmla="*/ 15249 w 21600"/>
                <a:gd name="T11" fmla="*/ 152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9101" y="21600"/>
                  </a:lnTo>
                  <a:lnTo>
                    <a:pt x="1249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162425" y="4648200"/>
            <a:ext cx="52339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但轨道提供的静摩擦力最大值：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i="1">
                <a:latin typeface="Times New Roman" pitchFamily="18" charset="0"/>
              </a:rPr>
              <a:t>F</a:t>
            </a:r>
            <a:r>
              <a:rPr lang="zh-CN" altLang="en-US" sz="2800" i="1" baseline="-25000">
                <a:latin typeface="Times New Roman" pitchFamily="18" charset="0"/>
              </a:rPr>
              <a:t>f静m</a:t>
            </a:r>
            <a:r>
              <a:rPr lang="zh-CN" altLang="en-US" sz="2800">
                <a:latin typeface="Times New Roman" pitchFamily="18" charset="0"/>
              </a:rPr>
              <a:t>=</a:t>
            </a:r>
            <a:r>
              <a:rPr lang="el-GR" altLang="en-US" sz="2800" i="1">
                <a:latin typeface="Times New Roman" pitchFamily="18" charset="0"/>
                <a:cs typeface="Times New Roman" pitchFamily="18" charset="0"/>
              </a:rPr>
              <a:t>μmg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=1.96</a:t>
            </a:r>
            <a:r>
              <a:rPr lang="zh-CN" altLang="en-US" sz="2800">
                <a:latin typeface="Times New Roman" pitchFamily="18" charset="0"/>
              </a:rPr>
              <a:t>×10</a:t>
            </a:r>
            <a:r>
              <a:rPr lang="zh-CN" altLang="en-US" sz="2800" baseline="30000">
                <a:latin typeface="Times New Roman" pitchFamily="18" charset="0"/>
              </a:rPr>
              <a:t>6</a:t>
            </a:r>
            <a:r>
              <a:rPr lang="zh-CN" altLang="en-US" sz="2800">
                <a:latin typeface="Times New Roman" pitchFamily="18" charset="0"/>
              </a:rPr>
              <a:t>N</a:t>
            </a:r>
            <a:endParaRPr lang="el-GR" altLang="en-US" sz="2800">
              <a:latin typeface="Times New Roman" pitchFamily="18" charset="0"/>
            </a:endParaRPr>
          </a:p>
        </p:txBody>
      </p:sp>
      <p:sp>
        <p:nvSpPr>
          <p:cNvPr id="13329" name="AutoShape 17"/>
          <p:cNvSpPr>
            <a:spLocks noChangeArrowheads="1"/>
          </p:cNvSpPr>
          <p:nvPr/>
        </p:nvSpPr>
        <p:spPr bwMode="auto">
          <a:xfrm>
            <a:off x="5167313" y="4038600"/>
            <a:ext cx="2376487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4799013" y="5257800"/>
            <a:ext cx="3963987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31" name="Group 19"/>
          <p:cNvGrpSpPr>
            <a:grpSpLocks noChangeAspect="1"/>
          </p:cNvGrpSpPr>
          <p:nvPr/>
        </p:nvGrpSpPr>
        <p:grpSpPr bwMode="auto">
          <a:xfrm>
            <a:off x="889000" y="3619500"/>
            <a:ext cx="1368425" cy="1800225"/>
            <a:chOff x="0" y="0"/>
            <a:chExt cx="1874" cy="2469"/>
          </a:xfrm>
        </p:grpSpPr>
        <p:sp>
          <p:nvSpPr>
            <p:cNvPr id="13332" name="AutoShape 2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74" cy="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1283" y="1975"/>
              <a:ext cx="295" cy="29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317" y="1975"/>
              <a:ext cx="296" cy="29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35" name="AutoShape 23"/>
            <p:cNvSpPr>
              <a:spLocks noChangeArrowheads="1"/>
            </p:cNvSpPr>
            <p:nvPr/>
          </p:nvSpPr>
          <p:spPr bwMode="auto">
            <a:xfrm>
              <a:off x="0" y="0"/>
              <a:ext cx="1874" cy="19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36" name="AutoShape 24"/>
            <p:cNvSpPr>
              <a:spLocks noChangeArrowheads="1"/>
            </p:cNvSpPr>
            <p:nvPr/>
          </p:nvSpPr>
          <p:spPr bwMode="auto">
            <a:xfrm>
              <a:off x="591" y="100"/>
              <a:ext cx="692" cy="177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37" name="AutoShape 25"/>
            <p:cNvSpPr>
              <a:spLocks noChangeArrowheads="1"/>
            </p:cNvSpPr>
            <p:nvPr/>
          </p:nvSpPr>
          <p:spPr bwMode="auto">
            <a:xfrm>
              <a:off x="646" y="174"/>
              <a:ext cx="583" cy="16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1107" y="878"/>
              <a:ext cx="97" cy="9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396" y="2173"/>
              <a:ext cx="100" cy="2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1381" y="2173"/>
              <a:ext cx="100" cy="2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591" y="1997"/>
              <a:ext cx="692" cy="19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3342" name="Group 30"/>
          <p:cNvGrpSpPr>
            <a:grpSpLocks noChangeAspect="1"/>
          </p:cNvGrpSpPr>
          <p:nvPr/>
        </p:nvGrpSpPr>
        <p:grpSpPr bwMode="auto">
          <a:xfrm>
            <a:off x="1577975" y="2533650"/>
            <a:ext cx="1584325" cy="3544888"/>
            <a:chOff x="0" y="0"/>
            <a:chExt cx="2170" cy="4862"/>
          </a:xfrm>
        </p:grpSpPr>
        <p:sp>
          <p:nvSpPr>
            <p:cNvPr id="13343" name="AutoShape 3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170" cy="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0" y="2423"/>
              <a:ext cx="0" cy="20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 flipV="1">
              <a:off x="0" y="401"/>
              <a:ext cx="0" cy="20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0" y="2423"/>
              <a:ext cx="11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Text Box 35"/>
            <p:cNvSpPr txBox="1">
              <a:spLocks noChangeArrowheads="1"/>
            </p:cNvSpPr>
            <p:nvPr/>
          </p:nvSpPr>
          <p:spPr bwMode="auto">
            <a:xfrm>
              <a:off x="0" y="4235"/>
              <a:ext cx="1183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itchFamily="18" charset="0"/>
                </a:rPr>
                <a:t>mg</a:t>
              </a:r>
              <a:endParaRPr lang="en-US" altLang="zh-CN"/>
            </a:p>
          </p:txBody>
        </p:sp>
        <p:sp>
          <p:nvSpPr>
            <p:cNvPr id="13348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1183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itchFamily="18" charset="0"/>
                </a:rPr>
                <a:t>F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13349" name="Text Box 37"/>
            <p:cNvSpPr txBox="1">
              <a:spLocks noChangeArrowheads="1"/>
            </p:cNvSpPr>
            <p:nvPr/>
          </p:nvSpPr>
          <p:spPr bwMode="auto">
            <a:xfrm>
              <a:off x="987" y="1681"/>
              <a:ext cx="1183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itchFamily="18" charset="0"/>
                </a:rPr>
                <a:t>F</a:t>
              </a:r>
              <a:r>
                <a:rPr lang="en-US" altLang="zh-CN" sz="2400" i="1" baseline="-25000"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</p:grpSp>
      <p:grpSp>
        <p:nvGrpSpPr>
          <p:cNvPr id="13350" name="Group 38"/>
          <p:cNvGrpSpPr>
            <a:grpSpLocks noChangeAspect="1"/>
          </p:cNvGrpSpPr>
          <p:nvPr/>
        </p:nvGrpSpPr>
        <p:grpSpPr bwMode="auto">
          <a:xfrm>
            <a:off x="1582738" y="3938588"/>
            <a:ext cx="2303462" cy="366712"/>
            <a:chOff x="0" y="0"/>
            <a:chExt cx="3154" cy="503"/>
          </a:xfrm>
        </p:grpSpPr>
        <p:sp>
          <p:nvSpPr>
            <p:cNvPr id="13351" name="AutoShape 39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154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0" y="494"/>
              <a:ext cx="2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2615" y="0"/>
              <a:ext cx="539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>
                  <a:latin typeface="Verdana" pitchFamily="34" charset="0"/>
                </a:rPr>
                <a:t>O</a:t>
              </a:r>
              <a:endParaRPr lang="en-US" altLang="zh-CN"/>
            </a:p>
          </p:txBody>
        </p:sp>
      </p:grp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1981200" y="2819400"/>
            <a:ext cx="6553200" cy="6413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  <a:latin typeface="Arial"/>
              </a:rPr>
              <a:t>“</a:t>
            </a:r>
            <a:r>
              <a:rPr lang="zh-CN" altLang="en-US" sz="3600" b="1">
                <a:solidFill>
                  <a:schemeClr val="bg1"/>
                </a:solidFill>
                <a:latin typeface="Verdana" pitchFamily="34" charset="0"/>
              </a:rPr>
              <a:t>供需</a:t>
            </a:r>
            <a:r>
              <a:rPr lang="zh-CN" altLang="en-US" sz="3600" b="1">
                <a:solidFill>
                  <a:schemeClr val="bg1"/>
                </a:solidFill>
                <a:latin typeface="Arial"/>
              </a:rPr>
              <a:t>”</a:t>
            </a:r>
            <a:r>
              <a:rPr lang="zh-CN" altLang="en-US" sz="3600" b="1">
                <a:solidFill>
                  <a:schemeClr val="bg1"/>
                </a:solidFill>
                <a:latin typeface="Verdana" pitchFamily="34" charset="0"/>
              </a:rPr>
              <a:t>不平衡，如何解决？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8" grpId="0" autoUpdateAnimBg="0"/>
      <p:bldP spid="13319" grpId="0" autoUpdateAnimBg="0"/>
      <p:bldP spid="13328" grpId="0" autoUpdateAnimBg="0"/>
      <p:bldP spid="13329" grpId="0" animBg="1"/>
      <p:bldP spid="13330" grpId="0" animBg="1"/>
      <p:bldP spid="1335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火车轮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200" y="1354138"/>
            <a:ext cx="4176713" cy="3830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7" name="Picture 3" descr="火车轮2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"/>
          <a:stretch>
            <a:fillRect/>
          </a:stretch>
        </p:blipFill>
        <p:spPr>
          <a:xfrm>
            <a:off x="4667250" y="1358900"/>
            <a:ext cx="4248150" cy="3887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1166813" y="600075"/>
            <a:ext cx="1873250" cy="9366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89063" y="685800"/>
            <a:ext cx="1682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ea typeface="楷体_GB2312" pitchFamily="49" charset="-122"/>
              </a:rPr>
              <a:t>轮缘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931988" y="4383088"/>
            <a:ext cx="1354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1431925" y="4800600"/>
            <a:ext cx="1944688" cy="1016000"/>
            <a:chOff x="0" y="0"/>
            <a:chExt cx="1316" cy="590"/>
          </a:xfrm>
        </p:grpSpPr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 flipH="1" flipV="1">
              <a:off x="0" y="0"/>
              <a:ext cx="1316" cy="590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16395" name="AutoShape 11"/>
            <p:cNvSpPr>
              <a:spLocks noChangeArrowheads="1"/>
            </p:cNvSpPr>
            <p:nvPr/>
          </p:nvSpPr>
          <p:spPr bwMode="auto">
            <a:xfrm flipV="1">
              <a:off x="0" y="0"/>
              <a:ext cx="1316" cy="590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</p:grp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597025" y="47244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  </a:t>
            </a:r>
            <a:r>
              <a:rPr lang="zh-CN" altLang="en-US" sz="3200" b="1">
                <a:ea typeface="楷体_GB2312" pitchFamily="49" charset="-122"/>
              </a:rPr>
              <a:t>铁轨</a:t>
            </a:r>
          </a:p>
          <a:p>
            <a:r>
              <a:rPr lang="zh-CN" altLang="en-US" sz="3200" b="1">
                <a:ea typeface="楷体_GB2312" pitchFamily="49" charset="-122"/>
              </a:rPr>
              <a:t> 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zh-CN" altLang="en-US" sz="3200" b="1">
                <a:ea typeface="楷体_GB2312" pitchFamily="49" charset="-122"/>
              </a:rPr>
              <a:t>轨距</a:t>
            </a:r>
            <a:r>
              <a:rPr lang="en-US" altLang="zh-CN" sz="3200" b="1"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1000" y="4495800"/>
            <a:ext cx="83518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</a:rPr>
              <a:t>　　</a:t>
            </a:r>
            <a:r>
              <a:rPr lang="zh-CN" altLang="en-US" sz="3200" b="1">
                <a:latin typeface="Times New Roman" pitchFamily="18" charset="0"/>
                <a:ea typeface="华文中宋" pitchFamily="2" charset="-122"/>
              </a:rPr>
              <a:t>轮缘与外轨间的相互作用力太大，铁轨和车轮极易受损！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14400" y="38100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03225" y="622300"/>
            <a:ext cx="8512175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</a:rPr>
              <a:t>　</a:t>
            </a:r>
            <a:r>
              <a:rPr lang="zh-CN" altLang="en-US" sz="2800" b="1">
                <a:latin typeface="Times New Roman" pitchFamily="18" charset="0"/>
              </a:rPr>
              <a:t>外轨对轮缘的水平弹力提供火车转弯的向心力，这种方法在实际中可取吗？为什么？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52400" y="1981200"/>
            <a:ext cx="8763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例、火车速度为</a:t>
            </a:r>
            <a:r>
              <a:rPr lang="en-US" altLang="zh-CN" sz="2800" b="1">
                <a:latin typeface="宋体" pitchFamily="2" charset="-122"/>
              </a:rPr>
              <a:t>30m/s</a:t>
            </a:r>
            <a:r>
              <a:rPr lang="zh-CN" altLang="en-US" sz="2800" b="1">
                <a:latin typeface="宋体" pitchFamily="2" charset="-122"/>
              </a:rPr>
              <a:t>，弯道的半径</a:t>
            </a:r>
            <a:r>
              <a:rPr lang="en-US" altLang="zh-CN" sz="2800" b="1" i="1">
                <a:latin typeface="宋体" pitchFamily="2" charset="-122"/>
              </a:rPr>
              <a:t>R</a:t>
            </a:r>
            <a:r>
              <a:rPr lang="en-US" altLang="zh-CN" sz="1400" b="1" i="1">
                <a:latin typeface="宋体" pitchFamily="2" charset="-122"/>
              </a:rPr>
              <a:t> </a:t>
            </a:r>
            <a:r>
              <a:rPr lang="en-US" altLang="zh-CN" sz="2800" b="1">
                <a:latin typeface="宋体" pitchFamily="2" charset="-122"/>
              </a:rPr>
              <a:t>=900m</a:t>
            </a:r>
            <a:r>
              <a:rPr lang="zh-CN" altLang="en-US" sz="2800" b="1">
                <a:latin typeface="宋体" pitchFamily="2" charset="-122"/>
              </a:rPr>
              <a:t>，火车的质量</a:t>
            </a:r>
            <a:r>
              <a:rPr lang="en-US" altLang="zh-CN" sz="2800" b="1" i="1">
                <a:latin typeface="宋体" pitchFamily="2" charset="-122"/>
              </a:rPr>
              <a:t>m</a:t>
            </a:r>
            <a:r>
              <a:rPr lang="en-US" altLang="zh-CN" sz="1400" b="1" i="1">
                <a:latin typeface="宋体" pitchFamily="2" charset="-122"/>
              </a:rPr>
              <a:t> </a:t>
            </a:r>
            <a:r>
              <a:rPr lang="en-US" altLang="zh-CN" sz="2800" b="1">
                <a:latin typeface="宋体" pitchFamily="2" charset="-122"/>
              </a:rPr>
              <a:t>=8×10</a:t>
            </a:r>
            <a:r>
              <a:rPr lang="en-US" altLang="zh-CN" sz="2800" b="1" baseline="30000">
                <a:latin typeface="宋体" pitchFamily="2" charset="-122"/>
              </a:rPr>
              <a:t>5</a:t>
            </a:r>
            <a:r>
              <a:rPr lang="en-US" altLang="zh-CN" sz="2800" b="1">
                <a:latin typeface="宋体" pitchFamily="2" charset="-122"/>
              </a:rPr>
              <a:t>kg</a:t>
            </a:r>
            <a:r>
              <a:rPr lang="zh-CN" altLang="en-US" sz="2800" b="1">
                <a:latin typeface="宋体" pitchFamily="2" charset="-122"/>
              </a:rPr>
              <a:t>，转弯时轮缘对轨道侧向的弹力多大？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116013" y="3824288"/>
            <a:ext cx="6961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FF"/>
                </a:solidFill>
                <a:latin typeface="宋体" pitchFamily="2" charset="-122"/>
              </a:rPr>
              <a:t>F 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=8×10</a:t>
            </a:r>
            <a:r>
              <a:rPr lang="en-US" altLang="zh-CN" sz="2800" b="1" baseline="30000">
                <a:solidFill>
                  <a:srgbClr val="0000FF"/>
                </a:solidFill>
                <a:latin typeface="宋体" pitchFamily="2" charset="-122"/>
              </a:rPr>
              <a:t>5 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3" grpId="0" autoUpdateAnimBg="0"/>
      <p:bldP spid="174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200" y="685800"/>
            <a:ext cx="3429000" cy="1143000"/>
          </a:xfrm>
        </p:spPr>
        <p:txBody>
          <a:bodyPr/>
          <a:lstStyle/>
          <a:p>
            <a:pPr algn="l"/>
            <a:r>
              <a:rPr lang="zh-CN" altLang="en-US" b="1"/>
              <a:t>赛道的设计</a:t>
            </a:r>
          </a:p>
        </p:txBody>
      </p:sp>
      <p:pic>
        <p:nvPicPr>
          <p:cNvPr id="18435" name="Picture 3" descr="飞车走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5486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200" y="320675"/>
            <a:ext cx="4313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Times New Roman" pitchFamily="18" charset="0"/>
              </a:rPr>
              <a:t>当外轨略高于内轨时</a:t>
            </a:r>
          </a:p>
        </p:txBody>
      </p:sp>
      <p:pic>
        <p:nvPicPr>
          <p:cNvPr id="19459" name="Picture 3" descr="圆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44575"/>
            <a:ext cx="4724400" cy="4319588"/>
          </a:xfrm>
          <a:prstGeom prst="rect">
            <a:avLst/>
          </a:prstGeom>
          <a:noFill/>
          <a:ln w="76200">
            <a:solidFill>
              <a:srgbClr val="FFFFFF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Text Box 4" descr="深色木质"/>
          <p:cNvSpPr txBox="1">
            <a:spLocks noChangeArrowheads="1"/>
          </p:cNvSpPr>
          <p:nvPr/>
        </p:nvSpPr>
        <p:spPr bwMode="auto">
          <a:xfrm>
            <a:off x="1116013" y="1492250"/>
            <a:ext cx="2160587" cy="6413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火车受力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7200" y="28336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垂直轨道面的支持力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6156325" y="1981200"/>
            <a:ext cx="895350" cy="1501775"/>
            <a:chOff x="0" y="0"/>
            <a:chExt cx="564" cy="946"/>
          </a:xfrm>
        </p:grpSpPr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flipV="1">
              <a:off x="0" y="226"/>
              <a:ext cx="192" cy="7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92" y="0"/>
              <a:ext cx="372" cy="452"/>
            </a:xfrm>
            <a:prstGeom prst="rect">
              <a:avLst/>
            </a:prstGeom>
            <a:noFill/>
            <a:ln w="762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1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57200" y="4525963"/>
            <a:ext cx="3529013" cy="5794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火车向心力的来源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066800" y="5562600"/>
            <a:ext cx="647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400" b="1">
                <a:solidFill>
                  <a:srgbClr val="FF0000"/>
                </a:solidFill>
                <a:latin typeface="Times New Roman" pitchFamily="18" charset="0"/>
              </a:rPr>
              <a:t>由</a:t>
            </a:r>
            <a:r>
              <a:rPr lang="en-US" altLang="zh-CN" sz="4400" b="1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zh-CN" altLang="en-US" sz="4400" b="1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en-US" altLang="zh-CN" sz="44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4400" b="1">
                <a:solidFill>
                  <a:srgbClr val="FF0000"/>
                </a:solidFill>
                <a:latin typeface="Times New Roman" pitchFamily="18" charset="0"/>
              </a:rPr>
              <a:t>的合力提供   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427538" y="4429125"/>
            <a:ext cx="4716462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932363" y="3781425"/>
            <a:ext cx="0" cy="6477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356100" y="3635375"/>
            <a:ext cx="2952750" cy="79216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4419600" y="3657600"/>
            <a:ext cx="431800" cy="777875"/>
          </a:xfrm>
          <a:prstGeom prst="rect">
            <a:avLst/>
          </a:prstGeom>
          <a:noFill/>
          <a:ln w="76200">
            <a:solidFill>
              <a:srgbClr val="CCCC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i="1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6218238" y="4333875"/>
            <a:ext cx="792162" cy="1152525"/>
          </a:xfrm>
          <a:prstGeom prst="upArrowCallout">
            <a:avLst>
              <a:gd name="adj1" fmla="val 25000"/>
              <a:gd name="adj2" fmla="val 25000"/>
              <a:gd name="adj3" fmla="val 24249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72" name="Group 16"/>
          <p:cNvGrpSpPr>
            <a:grpSpLocks noChangeAspect="1"/>
          </p:cNvGrpSpPr>
          <p:nvPr/>
        </p:nvGrpSpPr>
        <p:grpSpPr bwMode="auto">
          <a:xfrm>
            <a:off x="6380163" y="4697413"/>
            <a:ext cx="477837" cy="720725"/>
            <a:chOff x="0" y="0"/>
            <a:chExt cx="301" cy="454"/>
          </a:xfrm>
        </p:grpSpPr>
        <p:sp>
          <p:nvSpPr>
            <p:cNvPr id="19473" name="AutoShape 17"/>
            <p:cNvSpPr>
              <a:spLocks noChangeAspect="1" noChangeArrowheads="1" noTextEdit="1"/>
            </p:cNvSpPr>
            <p:nvPr/>
          </p:nvSpPr>
          <p:spPr bwMode="auto">
            <a:xfrm>
              <a:off x="0" y="32"/>
              <a:ext cx="30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15" y="0"/>
              <a:ext cx="18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500" i="1">
                  <a:solidFill>
                    <a:srgbClr val="FF0000"/>
                  </a:solidFill>
                  <a:latin typeface="Symbol" pitchFamily="18" charset="2"/>
                </a:rPr>
                <a:t>q</a:t>
              </a:r>
              <a:endParaRPr lang="en-US" altLang="zh-CN">
                <a:solidFill>
                  <a:srgbClr val="FF0000"/>
                </a:solidFill>
                <a:latin typeface="Verdana" pitchFamily="34" charset="0"/>
              </a:endParaRPr>
            </a:p>
          </p:txBody>
        </p:sp>
      </p:grpSp>
      <p:grpSp>
        <p:nvGrpSpPr>
          <p:cNvPr id="19475" name="Group 19"/>
          <p:cNvGrpSpPr>
            <a:grpSpLocks noChangeAspect="1"/>
          </p:cNvGrpSpPr>
          <p:nvPr/>
        </p:nvGrpSpPr>
        <p:grpSpPr bwMode="auto">
          <a:xfrm>
            <a:off x="5600700" y="3222625"/>
            <a:ext cx="561975" cy="1403350"/>
            <a:chOff x="0" y="0"/>
            <a:chExt cx="789" cy="1972"/>
          </a:xfrm>
        </p:grpSpPr>
        <p:sp>
          <p:nvSpPr>
            <p:cNvPr id="19476" name="AutoShape 2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789" cy="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789" y="382"/>
              <a:ext cx="0" cy="15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0" y="1073"/>
              <a:ext cx="789" cy="899"/>
            </a:xfrm>
            <a:prstGeom prst="rect">
              <a:avLst/>
            </a:prstGeom>
            <a:noFill/>
            <a:ln w="76200">
              <a:solidFill>
                <a:srgbClr val="FFFF00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611" tIns="44806" rIns="89611" bIns="44806"/>
            <a:lstStyle/>
            <a:p>
              <a:pPr algn="ctr"/>
              <a:r>
                <a:rPr lang="en-US" altLang="zh-CN" sz="3100" b="1" i="1">
                  <a:latin typeface="Times New Roman" pitchFamily="18" charset="0"/>
                </a:rPr>
                <a:t>G</a:t>
              </a:r>
              <a:endParaRPr lang="en-US" altLang="zh-CN" i="1"/>
            </a:p>
          </p:txBody>
        </p:sp>
      </p:grp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57200" y="2286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竖直向下的重力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1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 autoUpdateAnimBg="0"/>
      <p:bldP spid="19461" grpId="0" autoUpdateAnimBg="0"/>
      <p:bldP spid="19461" grpId="1" autoUpdateAnimBg="0"/>
      <p:bldP spid="19465" grpId="0" animBg="1" autoUpdateAnimBg="0"/>
      <p:bldP spid="19466" grpId="0" autoUpdateAnimBg="0"/>
      <p:bldP spid="19471" grpId="0" animBg="1"/>
      <p:bldP spid="194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34963" y="163513"/>
            <a:ext cx="56991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弯道的圆心在哪儿？</a:t>
            </a:r>
          </a:p>
        </p:txBody>
      </p:sp>
      <p:pic>
        <p:nvPicPr>
          <p:cNvPr id="20483" name="Picture 3" descr="圆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184275"/>
            <a:ext cx="4572000" cy="4179888"/>
          </a:xfrm>
          <a:prstGeom prst="rect">
            <a:avLst/>
          </a:prstGeom>
          <a:noFill/>
          <a:ln w="76200">
            <a:solidFill>
              <a:srgbClr val="FFFFFF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6169025" y="2030413"/>
            <a:ext cx="868363" cy="1452562"/>
            <a:chOff x="0" y="0"/>
            <a:chExt cx="573" cy="946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V="1">
              <a:off x="0" y="226"/>
              <a:ext cx="192" cy="7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83" y="0"/>
              <a:ext cx="390" cy="467"/>
            </a:xfrm>
            <a:prstGeom prst="rect">
              <a:avLst/>
            </a:prstGeom>
            <a:noFill/>
            <a:ln w="762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1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613275" y="4429125"/>
            <a:ext cx="4502150" cy="1588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903788" y="3802063"/>
            <a:ext cx="1587" cy="6270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524375" y="3660775"/>
            <a:ext cx="2819400" cy="76676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464050" y="3641725"/>
            <a:ext cx="412750" cy="777875"/>
          </a:xfrm>
          <a:prstGeom prst="rect">
            <a:avLst/>
          </a:prstGeom>
          <a:noFill/>
          <a:ln w="76200">
            <a:solidFill>
              <a:srgbClr val="CCCC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i="1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6172200" y="2514600"/>
            <a:ext cx="919163" cy="2133600"/>
            <a:chOff x="0" y="0"/>
            <a:chExt cx="606" cy="1389"/>
          </a:xfrm>
        </p:grpSpPr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181" y="0"/>
              <a:ext cx="0" cy="672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0" y="717"/>
              <a:ext cx="192" cy="672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4" name="Group 14"/>
            <p:cNvGrpSpPr>
              <a:grpSpLocks/>
            </p:cNvGrpSpPr>
            <p:nvPr/>
          </p:nvGrpSpPr>
          <p:grpSpPr bwMode="auto">
            <a:xfrm>
              <a:off x="0" y="428"/>
              <a:ext cx="606" cy="427"/>
              <a:chOff x="0" y="0"/>
              <a:chExt cx="606" cy="427"/>
            </a:xfrm>
          </p:grpSpPr>
          <p:sp>
            <p:nvSpPr>
              <p:cNvPr id="20495" name="Text Box 15"/>
              <p:cNvSpPr txBox="1">
                <a:spLocks noChangeArrowheads="1"/>
              </p:cNvSpPr>
              <p:nvPr/>
            </p:nvSpPr>
            <p:spPr bwMode="auto">
              <a:xfrm>
                <a:off x="256" y="0"/>
                <a:ext cx="350" cy="427"/>
              </a:xfrm>
              <a:prstGeom prst="rect">
                <a:avLst/>
              </a:prstGeom>
              <a:noFill/>
              <a:ln w="76200">
                <a:solidFill>
                  <a:srgbClr val="FF3300">
                    <a:alpha val="0"/>
                  </a:srgb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 flipV="1">
                <a:off x="0" y="244"/>
                <a:ext cx="27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6226175" y="4370388"/>
            <a:ext cx="755650" cy="1116012"/>
          </a:xfrm>
          <a:prstGeom prst="upArrowCallout">
            <a:avLst>
              <a:gd name="adj1" fmla="val 25000"/>
              <a:gd name="adj2" fmla="val 25000"/>
              <a:gd name="adj3" fmla="val 24615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8" name="Group 18"/>
          <p:cNvGrpSpPr>
            <a:grpSpLocks noChangeAspect="1"/>
          </p:cNvGrpSpPr>
          <p:nvPr/>
        </p:nvGrpSpPr>
        <p:grpSpPr bwMode="auto">
          <a:xfrm>
            <a:off x="6367463" y="4721225"/>
            <a:ext cx="461962" cy="696913"/>
            <a:chOff x="0" y="0"/>
            <a:chExt cx="301" cy="454"/>
          </a:xfrm>
        </p:grpSpPr>
        <p:sp>
          <p:nvSpPr>
            <p:cNvPr id="2049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0" y="32"/>
              <a:ext cx="30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16" y="0"/>
              <a:ext cx="19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500" i="1">
                  <a:solidFill>
                    <a:srgbClr val="FF0000"/>
                  </a:solidFill>
                  <a:latin typeface="Symbol" pitchFamily="18" charset="2"/>
                </a:rPr>
                <a:t>q</a:t>
              </a:r>
              <a:endParaRPr lang="en-US" altLang="zh-CN">
                <a:solidFill>
                  <a:srgbClr val="FF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501" name="Group 21"/>
          <p:cNvGrpSpPr>
            <a:grpSpLocks noChangeAspect="1"/>
          </p:cNvGrpSpPr>
          <p:nvPr/>
        </p:nvGrpSpPr>
        <p:grpSpPr bwMode="auto">
          <a:xfrm>
            <a:off x="5581650" y="3268663"/>
            <a:ext cx="542925" cy="1357312"/>
            <a:chOff x="0" y="0"/>
            <a:chExt cx="789" cy="1972"/>
          </a:xfrm>
        </p:grpSpPr>
        <p:sp>
          <p:nvSpPr>
            <p:cNvPr id="20502" name="AutoShape 2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789" cy="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789" y="382"/>
              <a:ext cx="0" cy="15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0" y="1073"/>
              <a:ext cx="789" cy="899"/>
            </a:xfrm>
            <a:prstGeom prst="rect">
              <a:avLst/>
            </a:prstGeom>
            <a:noFill/>
            <a:ln w="76200">
              <a:solidFill>
                <a:srgbClr val="FFFF00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611" tIns="44806" rIns="89611" bIns="44806"/>
            <a:lstStyle/>
            <a:p>
              <a:pPr algn="ctr"/>
              <a:r>
                <a:rPr lang="en-US" altLang="zh-CN" sz="3100" b="1" i="1">
                  <a:latin typeface="Times New Roman" pitchFamily="18" charset="0"/>
                </a:rPr>
                <a:t>G</a:t>
              </a:r>
              <a:endParaRPr lang="en-US" altLang="zh-CN" i="1"/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1066800" y="5562600"/>
            <a:ext cx="6805613" cy="1165225"/>
            <a:chOff x="0" y="0"/>
            <a:chExt cx="4287" cy="734"/>
          </a:xfrm>
        </p:grpSpPr>
        <p:pic>
          <p:nvPicPr>
            <p:cNvPr id="20506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87" cy="7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1160" y="90"/>
              <a:ext cx="432" cy="51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 b="1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2168" y="90"/>
              <a:ext cx="432" cy="51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 b="1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</a:p>
          </p:txBody>
        </p:sp>
      </p:grpSp>
      <p:pic>
        <p:nvPicPr>
          <p:cNvPr id="20509" name="Picture 29" descr="圆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17613"/>
            <a:ext cx="4495800" cy="4111625"/>
          </a:xfrm>
          <a:prstGeom prst="rect">
            <a:avLst/>
          </a:prstGeom>
          <a:noFill/>
          <a:ln w="76200">
            <a:solidFill>
              <a:srgbClr val="FFFFFF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10" name="Group 30"/>
          <p:cNvGrpSpPr>
            <a:grpSpLocks/>
          </p:cNvGrpSpPr>
          <p:nvPr/>
        </p:nvGrpSpPr>
        <p:grpSpPr bwMode="auto">
          <a:xfrm>
            <a:off x="1755775" y="2135188"/>
            <a:ext cx="854075" cy="1370012"/>
            <a:chOff x="0" y="0"/>
            <a:chExt cx="577" cy="946"/>
          </a:xfrm>
        </p:grpSpPr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 flipV="1">
              <a:off x="0" y="226"/>
              <a:ext cx="192" cy="7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178" y="0"/>
              <a:ext cx="399" cy="495"/>
            </a:xfrm>
            <a:prstGeom prst="rect">
              <a:avLst/>
            </a:prstGeom>
            <a:noFill/>
            <a:ln w="762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1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26988" y="4394200"/>
            <a:ext cx="4408487" cy="1588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>
            <a:off x="531813" y="3805238"/>
            <a:ext cx="1587" cy="5889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19050" y="3670300"/>
            <a:ext cx="2760663" cy="7223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76200" y="3657600"/>
            <a:ext cx="404813" cy="777875"/>
          </a:xfrm>
          <a:prstGeom prst="rect">
            <a:avLst/>
          </a:prstGeom>
          <a:noFill/>
          <a:ln w="76200">
            <a:solidFill>
              <a:srgbClr val="CCCC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i="1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0517" name="AutoShape 37"/>
          <p:cNvSpPr>
            <a:spLocks noChangeArrowheads="1"/>
          </p:cNvSpPr>
          <p:nvPr/>
        </p:nvSpPr>
        <p:spPr bwMode="auto">
          <a:xfrm>
            <a:off x="1798638" y="4302125"/>
            <a:ext cx="741362" cy="1031875"/>
          </a:xfrm>
          <a:prstGeom prst="upArrowCallout">
            <a:avLst>
              <a:gd name="adj1" fmla="val 25000"/>
              <a:gd name="adj2" fmla="val 25000"/>
              <a:gd name="adj3" fmla="val 23198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18" name="Group 38"/>
          <p:cNvGrpSpPr>
            <a:grpSpLocks noChangeAspect="1"/>
          </p:cNvGrpSpPr>
          <p:nvPr/>
        </p:nvGrpSpPr>
        <p:grpSpPr bwMode="auto">
          <a:xfrm>
            <a:off x="1954213" y="4572000"/>
            <a:ext cx="455612" cy="685800"/>
            <a:chOff x="0" y="0"/>
            <a:chExt cx="301" cy="454"/>
          </a:xfrm>
        </p:grpSpPr>
        <p:sp>
          <p:nvSpPr>
            <p:cNvPr id="20519" name="AutoShape 39"/>
            <p:cNvSpPr>
              <a:spLocks noChangeAspect="1" noChangeArrowheads="1" noTextEdit="1"/>
            </p:cNvSpPr>
            <p:nvPr/>
          </p:nvSpPr>
          <p:spPr bwMode="auto">
            <a:xfrm>
              <a:off x="0" y="32"/>
              <a:ext cx="30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15" y="0"/>
              <a:ext cx="197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500" i="1">
                  <a:solidFill>
                    <a:srgbClr val="FF0000"/>
                  </a:solidFill>
                  <a:latin typeface="Symbol" pitchFamily="18" charset="2"/>
                </a:rPr>
                <a:t>q</a:t>
              </a:r>
              <a:endParaRPr lang="en-US" altLang="zh-CN">
                <a:solidFill>
                  <a:srgbClr val="FF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521" name="Group 41"/>
          <p:cNvGrpSpPr>
            <a:grpSpLocks noChangeAspect="1"/>
          </p:cNvGrpSpPr>
          <p:nvPr/>
        </p:nvGrpSpPr>
        <p:grpSpPr bwMode="auto">
          <a:xfrm>
            <a:off x="1190625" y="3314700"/>
            <a:ext cx="534988" cy="1333500"/>
            <a:chOff x="0" y="0"/>
            <a:chExt cx="789" cy="1972"/>
          </a:xfrm>
        </p:grpSpPr>
        <p:sp>
          <p:nvSpPr>
            <p:cNvPr id="20522" name="AutoShape 4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789" cy="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789" y="382"/>
              <a:ext cx="0" cy="15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Text Box 44"/>
            <p:cNvSpPr txBox="1">
              <a:spLocks noChangeArrowheads="1"/>
            </p:cNvSpPr>
            <p:nvPr/>
          </p:nvSpPr>
          <p:spPr bwMode="auto">
            <a:xfrm>
              <a:off x="0" y="1073"/>
              <a:ext cx="789" cy="899"/>
            </a:xfrm>
            <a:prstGeom prst="rect">
              <a:avLst/>
            </a:prstGeom>
            <a:noFill/>
            <a:ln w="76200">
              <a:solidFill>
                <a:srgbClr val="FFFF00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611" tIns="44806" rIns="89611" bIns="44806"/>
            <a:lstStyle/>
            <a:p>
              <a:pPr algn="ctr"/>
              <a:r>
                <a:rPr lang="en-US" altLang="zh-CN" sz="3100" b="1" i="1">
                  <a:latin typeface="Times New Roman" pitchFamily="18" charset="0"/>
                </a:rPr>
                <a:t>G</a:t>
              </a:r>
              <a:endParaRPr lang="en-US" altLang="zh-CN" i="1"/>
            </a:p>
          </p:txBody>
        </p:sp>
      </p:grpSp>
      <p:grpSp>
        <p:nvGrpSpPr>
          <p:cNvPr id="20525" name="Group 45"/>
          <p:cNvGrpSpPr>
            <a:grpSpLocks noChangeAspect="1"/>
          </p:cNvGrpSpPr>
          <p:nvPr/>
        </p:nvGrpSpPr>
        <p:grpSpPr bwMode="auto">
          <a:xfrm rot="1107526">
            <a:off x="1735138" y="3629025"/>
            <a:ext cx="2303462" cy="417513"/>
            <a:chOff x="0" y="0"/>
            <a:chExt cx="3154" cy="573"/>
          </a:xfrm>
        </p:grpSpPr>
        <p:sp>
          <p:nvSpPr>
            <p:cNvPr id="20526" name="AutoShape 46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154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0" y="494"/>
              <a:ext cx="2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2424" y="0"/>
              <a:ext cx="73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>
                  <a:latin typeface="Verdana" pitchFamily="34" charset="0"/>
                </a:rPr>
                <a:t>O</a:t>
              </a:r>
              <a:r>
                <a:rPr lang="en-US" altLang="zh-CN" baseline="-25000">
                  <a:latin typeface="Verdana" pitchFamily="34" charset="0"/>
                </a:rPr>
                <a:t>1</a:t>
              </a:r>
              <a:endParaRPr lang="en-US" altLang="zh-CN"/>
            </a:p>
          </p:txBody>
        </p:sp>
      </p:grpSp>
      <p:grpSp>
        <p:nvGrpSpPr>
          <p:cNvPr id="20529" name="Group 49"/>
          <p:cNvGrpSpPr>
            <a:grpSpLocks noChangeAspect="1"/>
          </p:cNvGrpSpPr>
          <p:nvPr/>
        </p:nvGrpSpPr>
        <p:grpSpPr bwMode="auto">
          <a:xfrm>
            <a:off x="1676400" y="3221038"/>
            <a:ext cx="2303463" cy="417512"/>
            <a:chOff x="0" y="0"/>
            <a:chExt cx="3154" cy="573"/>
          </a:xfrm>
        </p:grpSpPr>
        <p:sp>
          <p:nvSpPr>
            <p:cNvPr id="20530" name="AutoShape 5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154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>
              <a:off x="0" y="494"/>
              <a:ext cx="2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Text Box 52"/>
            <p:cNvSpPr txBox="1">
              <a:spLocks noChangeArrowheads="1"/>
            </p:cNvSpPr>
            <p:nvPr/>
          </p:nvSpPr>
          <p:spPr bwMode="auto">
            <a:xfrm>
              <a:off x="2424" y="0"/>
              <a:ext cx="73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>
                  <a:latin typeface="Verdana" pitchFamily="34" charset="0"/>
                </a:rPr>
                <a:t>O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  <p:bldP spid="20489" grpId="0" animBg="1"/>
      <p:bldP spid="20490" grpId="0" animBg="1" autoUpdateAnimBg="0"/>
      <p:bldP spid="20497" grpId="0" animBg="1"/>
      <p:bldP spid="20513" grpId="0" animBg="1"/>
      <p:bldP spid="20514" grpId="0" animBg="1"/>
      <p:bldP spid="20515" grpId="0" animBg="1"/>
      <p:bldP spid="20516" grpId="0" animBg="1" autoUpdateAnimBg="0"/>
      <p:bldP spid="205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圆盘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9600"/>
            <a:ext cx="4724400" cy="4319588"/>
          </a:xfrm>
          <a:prstGeom prst="rect">
            <a:avLst/>
          </a:prstGeom>
          <a:noFill/>
          <a:ln w="76200">
            <a:solidFill>
              <a:srgbClr val="FFFFFF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6084888" y="1935163"/>
            <a:ext cx="3048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443663" y="1576388"/>
            <a:ext cx="590550" cy="717550"/>
          </a:xfrm>
          <a:prstGeom prst="rect">
            <a:avLst/>
          </a:prstGeom>
          <a:noFill/>
          <a:ln w="76200">
            <a:solidFill>
              <a:srgbClr val="33CC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i="1">
                <a:latin typeface="Times New Roman" pitchFamily="18" charset="0"/>
              </a:rPr>
              <a:t>N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427538" y="4024313"/>
            <a:ext cx="4716462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932363" y="3376613"/>
            <a:ext cx="0" cy="6477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419600" y="3232150"/>
            <a:ext cx="2952750" cy="79216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445000" y="3276600"/>
            <a:ext cx="431800" cy="777875"/>
          </a:xfrm>
          <a:prstGeom prst="rect">
            <a:avLst/>
          </a:prstGeom>
          <a:noFill/>
          <a:ln w="76200">
            <a:solidFill>
              <a:srgbClr val="CCCC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i="1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443663" y="1935163"/>
            <a:ext cx="0" cy="1066800"/>
          </a:xfrm>
          <a:prstGeom prst="line">
            <a:avLst/>
          </a:prstGeom>
          <a:noFill/>
          <a:ln w="762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6156325" y="3016250"/>
            <a:ext cx="304800" cy="1066800"/>
          </a:xfrm>
          <a:prstGeom prst="line">
            <a:avLst/>
          </a:prstGeom>
          <a:noFill/>
          <a:ln w="762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573838" y="2628900"/>
            <a:ext cx="531812" cy="655638"/>
          </a:xfrm>
          <a:prstGeom prst="rect">
            <a:avLst/>
          </a:prstGeom>
          <a:noFill/>
          <a:ln w="76200">
            <a:solidFill>
              <a:srgbClr val="FF3300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>
                <a:latin typeface="Times New Roman" pitchFamily="18" charset="0"/>
              </a:rPr>
              <a:t>F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6084888" y="3067050"/>
            <a:ext cx="11112" cy="9985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28600" y="609600"/>
            <a:ext cx="4140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      如图，斜面轨道倾角为</a:t>
            </a:r>
            <a:r>
              <a:rPr lang="en-US" altLang="zh-CN" sz="2800" b="1" i="1"/>
              <a:t>θ</a:t>
            </a:r>
            <a:r>
              <a:rPr lang="zh-CN" altLang="en-US" sz="2800" b="1"/>
              <a:t>，</a:t>
            </a:r>
            <a:r>
              <a:rPr lang="zh-CN" altLang="en-US" sz="2800" b="1">
                <a:latin typeface="Times New Roman" pitchFamily="18" charset="0"/>
              </a:rPr>
              <a:t>转弯半径</a:t>
            </a:r>
            <a:r>
              <a:rPr lang="zh-CN" altLang="en-US" sz="2800" b="1" i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，要使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车轮对内外轨都无压力</a:t>
            </a:r>
            <a:r>
              <a:rPr lang="zh-CN" altLang="en-US" sz="2800" b="1">
                <a:latin typeface="Times New Roman" pitchFamily="18" charset="0"/>
              </a:rPr>
              <a:t>,质量为</a:t>
            </a:r>
            <a:r>
              <a:rPr lang="zh-CN" altLang="en-US" sz="2800" b="1" i="1">
                <a:latin typeface="Times New Roman" pitchFamily="18" charset="0"/>
              </a:rPr>
              <a:t>m</a:t>
            </a:r>
            <a:r>
              <a:rPr lang="zh-CN" altLang="en-US" sz="2800" b="1">
                <a:latin typeface="Times New Roman" pitchFamily="18" charset="0"/>
              </a:rPr>
              <a:t>的火车运行的速率应该多大?</a:t>
            </a:r>
          </a:p>
        </p:txBody>
      </p:sp>
      <p:sp>
        <p:nvSpPr>
          <p:cNvPr id="21518" name="Rectangle 14"/>
          <p:cNvSpPr>
            <a:spLocks noChangeArrowheads="1"/>
          </p:cNvSpPr>
          <p:nvPr>
            <p:ph sz="quarter" idx="2"/>
          </p:nvPr>
        </p:nvSpPr>
        <p:spPr>
          <a:xfrm>
            <a:off x="6748463" y="2130425"/>
            <a:ext cx="0" cy="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Rectangle 15"/>
          <p:cNvSpPr>
            <a:spLocks noChangeArrowheads="1"/>
          </p:cNvSpPr>
          <p:nvPr>
            <p:ph sz="quarter" idx="3"/>
          </p:nvPr>
        </p:nvSpPr>
        <p:spPr>
          <a:xfrm>
            <a:off x="2395538" y="5014913"/>
            <a:ext cx="0" cy="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2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502025"/>
            <a:ext cx="4238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1295400" y="5410200"/>
            <a:ext cx="6477000" cy="701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latin typeface="Times New Roman" pitchFamily="18" charset="0"/>
              </a:rPr>
              <a:t>火车拐弯应以规定速度行驶</a:t>
            </a:r>
          </a:p>
        </p:txBody>
      </p:sp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92"/>
          <a:stretch>
            <a:fillRect/>
          </a:stretch>
        </p:blipFill>
        <p:spPr bwMode="auto">
          <a:xfrm>
            <a:off x="606425" y="2895600"/>
            <a:ext cx="2516188" cy="104298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23" name="Line 19"/>
          <p:cNvSpPr>
            <a:spLocks noChangeShapeType="1"/>
          </p:cNvSpPr>
          <p:nvPr/>
        </p:nvSpPr>
        <p:spPr bwMode="auto">
          <a:xfrm flipV="1">
            <a:off x="6084888" y="3087688"/>
            <a:ext cx="43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24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1625" y="4024313"/>
          <a:ext cx="37957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6" imgW="1002747" imgH="254097" progId="Equation.DSMT4">
                  <p:embed/>
                </p:oleObj>
              </mc:Choice>
              <mc:Fallback>
                <p:oleObj name="Equation" r:id="rId6" imgW="1002747" imgH="254097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4024313"/>
                        <a:ext cx="3795713" cy="9080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5791200" y="3992563"/>
            <a:ext cx="554038" cy="655637"/>
          </a:xfrm>
          <a:prstGeom prst="rect">
            <a:avLst/>
          </a:prstGeom>
          <a:noFill/>
          <a:ln w="76200">
            <a:solidFill>
              <a:srgbClr val="FF3300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>
                <a:latin typeface="Times New Roman" pitchFamily="18" charset="0"/>
              </a:rPr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242888" y="1905000"/>
            <a:ext cx="4176712" cy="3773488"/>
            <a:chOff x="0" y="0"/>
            <a:chExt cx="2533" cy="2308"/>
          </a:xfrm>
        </p:grpSpPr>
        <p:pic>
          <p:nvPicPr>
            <p:cNvPr id="22531" name="Picture 3" descr="圆盘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0"/>
              <a:ext cx="2304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2" name="Rectangle 4" descr="深色木质"/>
            <p:cNvSpPr>
              <a:spLocks noChangeArrowheads="1"/>
            </p:cNvSpPr>
            <p:nvPr/>
          </p:nvSpPr>
          <p:spPr bwMode="auto">
            <a:xfrm>
              <a:off x="0" y="1953"/>
              <a:ext cx="2390" cy="355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bg1"/>
                  </a:solidFill>
                  <a:latin typeface="Times New Roman" pitchFamily="18" charset="0"/>
                </a:rPr>
                <a:t>火车行驶速率</a:t>
              </a:r>
              <a:r>
                <a:rPr lang="en-US" altLang="zh-CN" sz="32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&gt;</a:t>
              </a:r>
              <a:r>
                <a:rPr lang="en-US" altLang="zh-CN" sz="32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zh-CN" altLang="en-US" sz="3200" b="1" baseline="-25000">
                  <a:solidFill>
                    <a:schemeClr val="bg1"/>
                  </a:solidFill>
                  <a:latin typeface="Times New Roman" pitchFamily="18" charset="0"/>
                </a:rPr>
                <a:t>规定</a:t>
              </a:r>
            </a:p>
          </p:txBody>
        </p:sp>
      </p:grp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03213" y="304800"/>
            <a:ext cx="4421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当火车行驶速率</a:t>
            </a:r>
            <a:r>
              <a:rPr lang="en-US" altLang="zh-CN" sz="3600" b="1" i="1">
                <a:latin typeface="Times New Roman" pitchFamily="18" charset="0"/>
              </a:rPr>
              <a:t>v</a:t>
            </a:r>
            <a:r>
              <a:rPr lang="en-US" altLang="zh-CN" sz="3600" b="1">
                <a:latin typeface="Times New Roman" pitchFamily="18" charset="0"/>
              </a:rPr>
              <a:t>&gt;</a:t>
            </a:r>
            <a:r>
              <a:rPr lang="en-US" altLang="zh-CN" sz="3600" b="1" i="1">
                <a:latin typeface="Times New Roman" pitchFamily="18" charset="0"/>
              </a:rPr>
              <a:t>v</a:t>
            </a:r>
            <a:r>
              <a:rPr lang="zh-CN" altLang="en-US" sz="3600" b="1" baseline="-25000">
                <a:latin typeface="Times New Roman" pitchFamily="18" charset="0"/>
              </a:rPr>
              <a:t>规定</a:t>
            </a:r>
            <a:r>
              <a:rPr lang="zh-CN" altLang="en-US" sz="2800" b="1">
                <a:latin typeface="Times New Roman" pitchFamily="18" charset="0"/>
              </a:rPr>
              <a:t>时</a:t>
            </a:r>
            <a:r>
              <a:rPr lang="zh-CN" altLang="en-US" sz="3600" b="1">
                <a:latin typeface="Times New Roman" pitchFamily="18" charset="0"/>
              </a:rPr>
              <a:t> </a:t>
            </a:r>
            <a:endParaRPr lang="zh-CN" altLang="en-US" sz="3600" b="1" baseline="-25000">
              <a:latin typeface="Times New Roman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572000" y="381000"/>
            <a:ext cx="4421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当火车行驶速率</a:t>
            </a:r>
            <a:r>
              <a:rPr lang="en-US" altLang="zh-CN" sz="3600" b="1" i="1">
                <a:latin typeface="Times New Roman" pitchFamily="18" charset="0"/>
              </a:rPr>
              <a:t>v</a:t>
            </a:r>
            <a:r>
              <a:rPr lang="en-US" altLang="zh-CN" sz="3600" b="1">
                <a:latin typeface="Times New Roman" pitchFamily="18" charset="0"/>
              </a:rPr>
              <a:t>&lt;</a:t>
            </a:r>
            <a:r>
              <a:rPr lang="en-US" altLang="zh-CN" sz="3600" b="1" i="1">
                <a:latin typeface="Times New Roman" pitchFamily="18" charset="0"/>
              </a:rPr>
              <a:t>v</a:t>
            </a:r>
            <a:r>
              <a:rPr lang="zh-CN" altLang="en-US" sz="3600" b="1" baseline="-25000">
                <a:latin typeface="Times New Roman" pitchFamily="18" charset="0"/>
              </a:rPr>
              <a:t>规定</a:t>
            </a:r>
            <a:r>
              <a:rPr lang="zh-CN" altLang="en-US" sz="2800" b="1">
                <a:latin typeface="Times New Roman" pitchFamily="18" charset="0"/>
              </a:rPr>
              <a:t>时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051050" y="3497263"/>
            <a:ext cx="0" cy="8842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112963" y="406876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>
                <a:latin typeface="Times New Roman" pitchFamily="18" charset="0"/>
              </a:rPr>
              <a:t>G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2051050" y="2581275"/>
            <a:ext cx="236538" cy="885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341563" y="2314575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>
                <a:latin typeface="Times New Roman" pitchFamily="18" charset="0"/>
              </a:rPr>
              <a:t>N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2051050" y="3524250"/>
            <a:ext cx="692150" cy="2111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522538" y="2854325"/>
            <a:ext cx="1136650" cy="777875"/>
          </a:xfrm>
          <a:prstGeom prst="rect">
            <a:avLst/>
          </a:prstGeom>
          <a:noFill/>
          <a:ln w="76200">
            <a:solidFill>
              <a:srgbClr val="FFFF00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 b="1" i="1">
                <a:solidFill>
                  <a:srgbClr val="FF0000"/>
                </a:solidFill>
              </a:rPr>
              <a:t>N</a:t>
            </a:r>
            <a:r>
              <a:rPr lang="en-US" altLang="zh-CN" sz="4000" b="1">
                <a:solidFill>
                  <a:srgbClr val="FF0000"/>
                </a:solidFill>
              </a:rPr>
              <a:t>′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4878388" y="1905000"/>
            <a:ext cx="3814762" cy="3773488"/>
            <a:chOff x="0" y="0"/>
            <a:chExt cx="2378" cy="2308"/>
          </a:xfrm>
        </p:grpSpPr>
        <p:sp>
          <p:nvSpPr>
            <p:cNvPr id="22542" name="Rectangle 14" descr="深色木质"/>
            <p:cNvSpPr>
              <a:spLocks noChangeArrowheads="1"/>
            </p:cNvSpPr>
            <p:nvPr/>
          </p:nvSpPr>
          <p:spPr bwMode="auto">
            <a:xfrm>
              <a:off x="33" y="1954"/>
              <a:ext cx="2345" cy="35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bg1"/>
                  </a:solidFill>
                  <a:latin typeface="Times New Roman" pitchFamily="18" charset="0"/>
                </a:rPr>
                <a:t>火车行驶速率</a:t>
              </a:r>
              <a:r>
                <a:rPr lang="en-US" altLang="zh-CN" sz="32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&lt;</a:t>
              </a:r>
              <a:r>
                <a:rPr lang="en-US" altLang="zh-CN" sz="32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zh-CN" altLang="en-US" sz="3200" b="1" baseline="-25000">
                  <a:solidFill>
                    <a:schemeClr val="bg1"/>
                  </a:solidFill>
                  <a:latin typeface="Times New Roman" pitchFamily="18" charset="0"/>
                </a:rPr>
                <a:t>规定</a:t>
              </a:r>
              <a:endParaRPr lang="zh-CN" altLang="en-US" sz="3200" b="1">
                <a:latin typeface="Times New Roman" pitchFamily="18" charset="0"/>
              </a:endParaRPr>
            </a:p>
          </p:txBody>
        </p:sp>
        <p:pic>
          <p:nvPicPr>
            <p:cNvPr id="22543" name="Picture 15" descr="圆盘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04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6253163" y="3532188"/>
            <a:ext cx="0" cy="885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267450" y="4052888"/>
            <a:ext cx="590550" cy="717550"/>
          </a:xfrm>
          <a:prstGeom prst="rect">
            <a:avLst/>
          </a:prstGeom>
          <a:noFill/>
          <a:ln w="76200">
            <a:solidFill>
              <a:srgbClr val="FFFF00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i="1">
                <a:latin typeface="Times New Roman" pitchFamily="18" charset="0"/>
              </a:rPr>
              <a:t>G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6248400" y="2647950"/>
            <a:ext cx="236538" cy="885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6496050" y="2325688"/>
            <a:ext cx="590550" cy="717550"/>
          </a:xfrm>
          <a:prstGeom prst="rect">
            <a:avLst/>
          </a:prstGeom>
          <a:noFill/>
          <a:ln w="76200">
            <a:solidFill>
              <a:srgbClr val="FFFF00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i="1">
                <a:latin typeface="Times New Roman" pitchFamily="18" charset="0"/>
              </a:rPr>
              <a:t>N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 flipV="1">
            <a:off x="5562600" y="3379788"/>
            <a:ext cx="609600" cy="152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5341938" y="2611438"/>
            <a:ext cx="1211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b="1" i="1">
                <a:solidFill>
                  <a:srgbClr val="FF0000"/>
                </a:solidFill>
              </a:rPr>
              <a:t>N</a:t>
            </a:r>
            <a:r>
              <a:rPr lang="en-US" altLang="zh-CN" sz="4000" b="1">
                <a:solidFill>
                  <a:srgbClr val="FF0000"/>
                </a:solidFill>
              </a:rPr>
              <a:t>′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79413" y="1066800"/>
            <a:ext cx="3963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外轨对轮缘有侧压力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724400" y="1066800"/>
            <a:ext cx="4016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内轨对轮缘有侧压力</a:t>
            </a:r>
            <a:endParaRPr lang="zh-CN" alt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4" grpId="0" autoUpdateAnimBg="0"/>
      <p:bldP spid="22535" grpId="0" animBg="1"/>
      <p:bldP spid="22536" grpId="0" autoUpdateAnimBg="0"/>
      <p:bldP spid="22537" grpId="0" animBg="1"/>
      <p:bldP spid="22538" grpId="0" autoUpdateAnimBg="0"/>
      <p:bldP spid="22539" grpId="0" animBg="1"/>
      <p:bldP spid="22540" grpId="0" animBg="1" autoUpdateAnimBg="0"/>
      <p:bldP spid="22544" grpId="0" animBg="1"/>
      <p:bldP spid="22545" grpId="0" animBg="1" autoUpdateAnimBg="0"/>
      <p:bldP spid="22546" grpId="0" animBg="1"/>
      <p:bldP spid="22547" grpId="0" animBg="1" autoUpdateAnimBg="0"/>
      <p:bldP spid="22548" grpId="0" animBg="1"/>
      <p:bldP spid="22549" grpId="0" autoUpdateAnimBg="0"/>
      <p:bldP spid="22550" grpId="0" autoUpdateAnimBg="0"/>
      <p:bldP spid="2255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04660940813387_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057400" y="62118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Verdana" pitchFamily="34" charset="0"/>
              </a:rPr>
              <a:t>列车速度过快，造成翻车事故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LI=_vogWRg2U7dF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7963"/>
            <a:ext cx="7848600" cy="649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3124200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286543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5562600" y="1965325"/>
            <a:ext cx="2663825" cy="2374900"/>
            <a:chOff x="0" y="0"/>
            <a:chExt cx="1678" cy="1496"/>
          </a:xfrm>
        </p:grpSpPr>
        <p:sp>
          <p:nvSpPr>
            <p:cNvPr id="27651" name="Arc 3"/>
            <p:cNvSpPr>
              <a:spLocks/>
            </p:cNvSpPr>
            <p:nvPr/>
          </p:nvSpPr>
          <p:spPr bwMode="auto">
            <a:xfrm rot="19096534" flipH="1" flipV="1">
              <a:off x="0" y="0"/>
              <a:ext cx="1678" cy="14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52" name="Group 4"/>
            <p:cNvGrpSpPr>
              <a:grpSpLocks noChangeAspect="1"/>
            </p:cNvGrpSpPr>
            <p:nvPr/>
          </p:nvGrpSpPr>
          <p:grpSpPr bwMode="auto">
            <a:xfrm>
              <a:off x="408" y="998"/>
              <a:ext cx="771" cy="199"/>
              <a:chOff x="0" y="0"/>
              <a:chExt cx="10250" cy="2647"/>
            </a:xfrm>
          </p:grpSpPr>
          <p:grpSp>
            <p:nvGrpSpPr>
              <p:cNvPr id="27653" name="Group 5"/>
              <p:cNvGrpSpPr>
                <a:grpSpLocks noChangeAspect="1"/>
              </p:cNvGrpSpPr>
              <p:nvPr/>
            </p:nvGrpSpPr>
            <p:grpSpPr bwMode="auto">
              <a:xfrm>
                <a:off x="3005" y="100"/>
                <a:ext cx="3755" cy="822"/>
                <a:chOff x="0" y="0"/>
                <a:chExt cx="3755" cy="822"/>
              </a:xfrm>
            </p:grpSpPr>
            <p:grpSp>
              <p:nvGrpSpPr>
                <p:cNvPr id="27654" name="Group 6"/>
                <p:cNvGrpSpPr>
                  <a:grpSpLocks noChangeAspect="1"/>
                </p:cNvGrpSpPr>
                <p:nvPr/>
              </p:nvGrpSpPr>
              <p:grpSpPr bwMode="auto">
                <a:xfrm>
                  <a:off x="833" y="30"/>
                  <a:ext cx="2392" cy="710"/>
                  <a:chOff x="0" y="0"/>
                  <a:chExt cx="2392" cy="710"/>
                </a:xfrm>
              </p:grpSpPr>
              <p:sp>
                <p:nvSpPr>
                  <p:cNvPr id="27655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0" y="0"/>
                    <a:ext cx="410" cy="580"/>
                  </a:xfrm>
                  <a:custGeom>
                    <a:avLst/>
                    <a:gdLst>
                      <a:gd name="T0" fmla="*/ 10 w 410"/>
                      <a:gd name="T1" fmla="*/ 7 h 580"/>
                      <a:gd name="T2" fmla="*/ 0 w 410"/>
                      <a:gd name="T3" fmla="*/ 0 h 580"/>
                      <a:gd name="T4" fmla="*/ 270 w 410"/>
                      <a:gd name="T5" fmla="*/ 580 h 580"/>
                      <a:gd name="T6" fmla="*/ 410 w 410"/>
                      <a:gd name="T7" fmla="*/ 580 h 580"/>
                      <a:gd name="T8" fmla="*/ 112 w 410"/>
                      <a:gd name="T9" fmla="*/ 0 h 580"/>
                      <a:gd name="T10" fmla="*/ 10 w 410"/>
                      <a:gd name="T11" fmla="*/ 7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0" h="580">
                        <a:moveTo>
                          <a:pt x="10" y="7"/>
                        </a:moveTo>
                        <a:lnTo>
                          <a:pt x="0" y="0"/>
                        </a:lnTo>
                        <a:lnTo>
                          <a:pt x="270" y="580"/>
                        </a:lnTo>
                        <a:lnTo>
                          <a:pt x="410" y="580"/>
                        </a:lnTo>
                        <a:lnTo>
                          <a:pt x="112" y="0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56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2015" y="322"/>
                    <a:ext cx="377" cy="388"/>
                  </a:xfrm>
                  <a:custGeom>
                    <a:avLst/>
                    <a:gdLst>
                      <a:gd name="T0" fmla="*/ 100 w 377"/>
                      <a:gd name="T1" fmla="*/ 45 h 388"/>
                      <a:gd name="T2" fmla="*/ 110 w 377"/>
                      <a:gd name="T3" fmla="*/ 38 h 388"/>
                      <a:gd name="T4" fmla="*/ 377 w 377"/>
                      <a:gd name="T5" fmla="*/ 388 h 388"/>
                      <a:gd name="T6" fmla="*/ 247 w 377"/>
                      <a:gd name="T7" fmla="*/ 368 h 388"/>
                      <a:gd name="T8" fmla="*/ 0 w 377"/>
                      <a:gd name="T9" fmla="*/ 0 h 388"/>
                      <a:gd name="T10" fmla="*/ 100 w 377"/>
                      <a:gd name="T11" fmla="*/ 45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7" h="388">
                        <a:moveTo>
                          <a:pt x="100" y="45"/>
                        </a:moveTo>
                        <a:lnTo>
                          <a:pt x="110" y="38"/>
                        </a:lnTo>
                        <a:lnTo>
                          <a:pt x="377" y="388"/>
                        </a:lnTo>
                        <a:lnTo>
                          <a:pt x="247" y="368"/>
                        </a:lnTo>
                        <a:lnTo>
                          <a:pt x="0" y="0"/>
                        </a:lnTo>
                        <a:lnTo>
                          <a:pt x="100" y="45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657" name="未知"/>
                <p:cNvSpPr>
                  <a:spLocks noChangeAspect="1"/>
                </p:cNvSpPr>
                <p:nvPr/>
              </p:nvSpPr>
              <p:spPr bwMode="auto">
                <a:xfrm>
                  <a:off x="0" y="0"/>
                  <a:ext cx="3755" cy="822"/>
                </a:xfrm>
                <a:custGeom>
                  <a:avLst/>
                  <a:gdLst>
                    <a:gd name="T0" fmla="*/ 28 w 3755"/>
                    <a:gd name="T1" fmla="*/ 110 h 822"/>
                    <a:gd name="T2" fmla="*/ 380 w 3755"/>
                    <a:gd name="T3" fmla="*/ 95 h 822"/>
                    <a:gd name="T4" fmla="*/ 650 w 3755"/>
                    <a:gd name="T5" fmla="*/ 95 h 822"/>
                    <a:gd name="T6" fmla="*/ 1013 w 3755"/>
                    <a:gd name="T7" fmla="*/ 75 h 822"/>
                    <a:gd name="T8" fmla="*/ 1348 w 3755"/>
                    <a:gd name="T9" fmla="*/ 75 h 822"/>
                    <a:gd name="T10" fmla="*/ 1725 w 3755"/>
                    <a:gd name="T11" fmla="*/ 75 h 822"/>
                    <a:gd name="T12" fmla="*/ 2063 w 3755"/>
                    <a:gd name="T13" fmla="*/ 85 h 822"/>
                    <a:gd name="T14" fmla="*/ 2223 w 3755"/>
                    <a:gd name="T15" fmla="*/ 107 h 822"/>
                    <a:gd name="T16" fmla="*/ 2360 w 3755"/>
                    <a:gd name="T17" fmla="*/ 137 h 822"/>
                    <a:gd name="T18" fmla="*/ 2513 w 3755"/>
                    <a:gd name="T19" fmla="*/ 192 h 822"/>
                    <a:gd name="T20" fmla="*/ 2658 w 3755"/>
                    <a:gd name="T21" fmla="*/ 252 h 822"/>
                    <a:gd name="T22" fmla="*/ 3188 w 3755"/>
                    <a:gd name="T23" fmla="*/ 527 h 822"/>
                    <a:gd name="T24" fmla="*/ 3470 w 3755"/>
                    <a:gd name="T25" fmla="*/ 655 h 822"/>
                    <a:gd name="T26" fmla="*/ 3633 w 3755"/>
                    <a:gd name="T27" fmla="*/ 760 h 822"/>
                    <a:gd name="T28" fmla="*/ 3485 w 3755"/>
                    <a:gd name="T29" fmla="*/ 757 h 822"/>
                    <a:gd name="T30" fmla="*/ 0 w 3755"/>
                    <a:gd name="T31" fmla="*/ 490 h 822"/>
                    <a:gd name="T32" fmla="*/ 5 w 3755"/>
                    <a:gd name="T33" fmla="*/ 572 h 822"/>
                    <a:gd name="T34" fmla="*/ 3643 w 3755"/>
                    <a:gd name="T35" fmla="*/ 822 h 822"/>
                    <a:gd name="T36" fmla="*/ 3755 w 3755"/>
                    <a:gd name="T37" fmla="*/ 802 h 822"/>
                    <a:gd name="T38" fmla="*/ 3698 w 3755"/>
                    <a:gd name="T39" fmla="*/ 730 h 822"/>
                    <a:gd name="T40" fmla="*/ 3598 w 3755"/>
                    <a:gd name="T41" fmla="*/ 655 h 822"/>
                    <a:gd name="T42" fmla="*/ 3353 w 3755"/>
                    <a:gd name="T43" fmla="*/ 527 h 822"/>
                    <a:gd name="T44" fmla="*/ 3163 w 3755"/>
                    <a:gd name="T45" fmla="*/ 425 h 822"/>
                    <a:gd name="T46" fmla="*/ 2680 w 3755"/>
                    <a:gd name="T47" fmla="*/ 187 h 822"/>
                    <a:gd name="T48" fmla="*/ 2463 w 3755"/>
                    <a:gd name="T49" fmla="*/ 102 h 822"/>
                    <a:gd name="T50" fmla="*/ 2248 w 3755"/>
                    <a:gd name="T51" fmla="*/ 47 h 822"/>
                    <a:gd name="T52" fmla="*/ 1765 w 3755"/>
                    <a:gd name="T53" fmla="*/ 0 h 822"/>
                    <a:gd name="T54" fmla="*/ 1105 w 3755"/>
                    <a:gd name="T55" fmla="*/ 0 h 822"/>
                    <a:gd name="T56" fmla="*/ 28 w 3755"/>
                    <a:gd name="T57" fmla="*/ 57 h 822"/>
                    <a:gd name="T58" fmla="*/ 28 w 3755"/>
                    <a:gd name="T59" fmla="*/ 110 h 8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55" h="822">
                      <a:moveTo>
                        <a:pt x="28" y="110"/>
                      </a:moveTo>
                      <a:lnTo>
                        <a:pt x="380" y="95"/>
                      </a:lnTo>
                      <a:lnTo>
                        <a:pt x="650" y="95"/>
                      </a:lnTo>
                      <a:lnTo>
                        <a:pt x="1013" y="75"/>
                      </a:lnTo>
                      <a:lnTo>
                        <a:pt x="1348" y="75"/>
                      </a:lnTo>
                      <a:lnTo>
                        <a:pt x="1725" y="75"/>
                      </a:lnTo>
                      <a:lnTo>
                        <a:pt x="2063" y="85"/>
                      </a:lnTo>
                      <a:lnTo>
                        <a:pt x="2223" y="107"/>
                      </a:lnTo>
                      <a:lnTo>
                        <a:pt x="2360" y="137"/>
                      </a:lnTo>
                      <a:lnTo>
                        <a:pt x="2513" y="192"/>
                      </a:lnTo>
                      <a:lnTo>
                        <a:pt x="2658" y="252"/>
                      </a:lnTo>
                      <a:lnTo>
                        <a:pt x="3188" y="527"/>
                      </a:lnTo>
                      <a:lnTo>
                        <a:pt x="3470" y="655"/>
                      </a:lnTo>
                      <a:lnTo>
                        <a:pt x="3633" y="760"/>
                      </a:lnTo>
                      <a:lnTo>
                        <a:pt x="3485" y="757"/>
                      </a:lnTo>
                      <a:lnTo>
                        <a:pt x="0" y="490"/>
                      </a:lnTo>
                      <a:lnTo>
                        <a:pt x="5" y="572"/>
                      </a:lnTo>
                      <a:lnTo>
                        <a:pt x="3643" y="822"/>
                      </a:lnTo>
                      <a:lnTo>
                        <a:pt x="3755" y="802"/>
                      </a:lnTo>
                      <a:lnTo>
                        <a:pt x="3698" y="730"/>
                      </a:lnTo>
                      <a:lnTo>
                        <a:pt x="3598" y="655"/>
                      </a:lnTo>
                      <a:lnTo>
                        <a:pt x="3353" y="527"/>
                      </a:lnTo>
                      <a:lnTo>
                        <a:pt x="3163" y="425"/>
                      </a:lnTo>
                      <a:lnTo>
                        <a:pt x="2680" y="187"/>
                      </a:lnTo>
                      <a:lnTo>
                        <a:pt x="2463" y="102"/>
                      </a:lnTo>
                      <a:lnTo>
                        <a:pt x="2248" y="47"/>
                      </a:lnTo>
                      <a:lnTo>
                        <a:pt x="1765" y="0"/>
                      </a:lnTo>
                      <a:lnTo>
                        <a:pt x="1105" y="0"/>
                      </a:lnTo>
                      <a:lnTo>
                        <a:pt x="28" y="57"/>
                      </a:lnTo>
                      <a:lnTo>
                        <a:pt x="28" y="11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58" name="未知"/>
              <p:cNvSpPr>
                <a:spLocks noChangeAspect="1"/>
              </p:cNvSpPr>
              <p:nvPr/>
            </p:nvSpPr>
            <p:spPr bwMode="auto">
              <a:xfrm>
                <a:off x="538" y="0"/>
                <a:ext cx="7030" cy="932"/>
              </a:xfrm>
              <a:custGeom>
                <a:avLst/>
                <a:gdLst>
                  <a:gd name="T0" fmla="*/ 270 w 7030"/>
                  <a:gd name="T1" fmla="*/ 585 h 932"/>
                  <a:gd name="T2" fmla="*/ 617 w 7030"/>
                  <a:gd name="T3" fmla="*/ 497 h 932"/>
                  <a:gd name="T4" fmla="*/ 882 w 7030"/>
                  <a:gd name="T5" fmla="*/ 427 h 932"/>
                  <a:gd name="T6" fmla="*/ 1155 w 7030"/>
                  <a:gd name="T7" fmla="*/ 352 h 932"/>
                  <a:gd name="T8" fmla="*/ 1432 w 7030"/>
                  <a:gd name="T9" fmla="*/ 302 h 932"/>
                  <a:gd name="T10" fmla="*/ 1655 w 7030"/>
                  <a:gd name="T11" fmla="*/ 265 h 932"/>
                  <a:gd name="T12" fmla="*/ 1937 w 7030"/>
                  <a:gd name="T13" fmla="*/ 220 h 932"/>
                  <a:gd name="T14" fmla="*/ 2187 w 7030"/>
                  <a:gd name="T15" fmla="*/ 165 h 932"/>
                  <a:gd name="T16" fmla="*/ 2367 w 7030"/>
                  <a:gd name="T17" fmla="*/ 52 h 932"/>
                  <a:gd name="T18" fmla="*/ 2740 w 7030"/>
                  <a:gd name="T19" fmla="*/ 40 h 932"/>
                  <a:gd name="T20" fmla="*/ 3185 w 7030"/>
                  <a:gd name="T21" fmla="*/ 10 h 932"/>
                  <a:gd name="T22" fmla="*/ 3750 w 7030"/>
                  <a:gd name="T23" fmla="*/ 2 h 932"/>
                  <a:gd name="T24" fmla="*/ 4217 w 7030"/>
                  <a:gd name="T25" fmla="*/ 0 h 932"/>
                  <a:gd name="T26" fmla="*/ 4662 w 7030"/>
                  <a:gd name="T27" fmla="*/ 52 h 932"/>
                  <a:gd name="T28" fmla="*/ 4980 w 7030"/>
                  <a:gd name="T29" fmla="*/ 135 h 932"/>
                  <a:gd name="T30" fmla="*/ 5320 w 7030"/>
                  <a:gd name="T31" fmla="*/ 240 h 932"/>
                  <a:gd name="T32" fmla="*/ 5692 w 7030"/>
                  <a:gd name="T33" fmla="*/ 367 h 932"/>
                  <a:gd name="T34" fmla="*/ 6077 w 7030"/>
                  <a:gd name="T35" fmla="*/ 495 h 932"/>
                  <a:gd name="T36" fmla="*/ 6362 w 7030"/>
                  <a:gd name="T37" fmla="*/ 582 h 932"/>
                  <a:gd name="T38" fmla="*/ 6667 w 7030"/>
                  <a:gd name="T39" fmla="*/ 685 h 932"/>
                  <a:gd name="T40" fmla="*/ 7030 w 7030"/>
                  <a:gd name="T41" fmla="*/ 812 h 932"/>
                  <a:gd name="T42" fmla="*/ 6857 w 7030"/>
                  <a:gd name="T43" fmla="*/ 885 h 932"/>
                  <a:gd name="T44" fmla="*/ 6605 w 7030"/>
                  <a:gd name="T45" fmla="*/ 930 h 932"/>
                  <a:gd name="T46" fmla="*/ 6235 w 7030"/>
                  <a:gd name="T47" fmla="*/ 927 h 932"/>
                  <a:gd name="T48" fmla="*/ 6142 w 7030"/>
                  <a:gd name="T49" fmla="*/ 812 h 932"/>
                  <a:gd name="T50" fmla="*/ 5865 w 7030"/>
                  <a:gd name="T51" fmla="*/ 647 h 932"/>
                  <a:gd name="T52" fmla="*/ 5420 w 7030"/>
                  <a:gd name="T53" fmla="*/ 420 h 932"/>
                  <a:gd name="T54" fmla="*/ 4952 w 7030"/>
                  <a:gd name="T55" fmla="*/ 210 h 932"/>
                  <a:gd name="T56" fmla="*/ 4585 w 7030"/>
                  <a:gd name="T57" fmla="*/ 130 h 932"/>
                  <a:gd name="T58" fmla="*/ 3882 w 7030"/>
                  <a:gd name="T59" fmla="*/ 97 h 932"/>
                  <a:gd name="T60" fmla="*/ 3062 w 7030"/>
                  <a:gd name="T61" fmla="*/ 122 h 932"/>
                  <a:gd name="T62" fmla="*/ 2462 w 7030"/>
                  <a:gd name="T63" fmla="*/ 707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30" h="932">
                    <a:moveTo>
                      <a:pt x="0" y="622"/>
                    </a:moveTo>
                    <a:lnTo>
                      <a:pt x="270" y="585"/>
                    </a:lnTo>
                    <a:lnTo>
                      <a:pt x="477" y="537"/>
                    </a:lnTo>
                    <a:lnTo>
                      <a:pt x="617" y="497"/>
                    </a:lnTo>
                    <a:lnTo>
                      <a:pt x="732" y="465"/>
                    </a:lnTo>
                    <a:lnTo>
                      <a:pt x="882" y="427"/>
                    </a:lnTo>
                    <a:lnTo>
                      <a:pt x="1010" y="390"/>
                    </a:lnTo>
                    <a:lnTo>
                      <a:pt x="1155" y="352"/>
                    </a:lnTo>
                    <a:lnTo>
                      <a:pt x="1285" y="325"/>
                    </a:lnTo>
                    <a:lnTo>
                      <a:pt x="1432" y="302"/>
                    </a:lnTo>
                    <a:lnTo>
                      <a:pt x="1552" y="282"/>
                    </a:lnTo>
                    <a:lnTo>
                      <a:pt x="1655" y="265"/>
                    </a:lnTo>
                    <a:lnTo>
                      <a:pt x="1807" y="240"/>
                    </a:lnTo>
                    <a:lnTo>
                      <a:pt x="1937" y="220"/>
                    </a:lnTo>
                    <a:lnTo>
                      <a:pt x="2060" y="200"/>
                    </a:lnTo>
                    <a:lnTo>
                      <a:pt x="2187" y="165"/>
                    </a:lnTo>
                    <a:lnTo>
                      <a:pt x="2292" y="112"/>
                    </a:lnTo>
                    <a:lnTo>
                      <a:pt x="2367" y="52"/>
                    </a:lnTo>
                    <a:lnTo>
                      <a:pt x="2520" y="45"/>
                    </a:lnTo>
                    <a:lnTo>
                      <a:pt x="2740" y="40"/>
                    </a:lnTo>
                    <a:lnTo>
                      <a:pt x="2990" y="20"/>
                    </a:lnTo>
                    <a:lnTo>
                      <a:pt x="3185" y="10"/>
                    </a:lnTo>
                    <a:lnTo>
                      <a:pt x="3472" y="5"/>
                    </a:lnTo>
                    <a:lnTo>
                      <a:pt x="3750" y="2"/>
                    </a:lnTo>
                    <a:lnTo>
                      <a:pt x="4015" y="0"/>
                    </a:lnTo>
                    <a:lnTo>
                      <a:pt x="4217" y="0"/>
                    </a:lnTo>
                    <a:lnTo>
                      <a:pt x="4437" y="17"/>
                    </a:lnTo>
                    <a:lnTo>
                      <a:pt x="4662" y="52"/>
                    </a:lnTo>
                    <a:lnTo>
                      <a:pt x="4830" y="95"/>
                    </a:lnTo>
                    <a:lnTo>
                      <a:pt x="4980" y="135"/>
                    </a:lnTo>
                    <a:lnTo>
                      <a:pt x="5142" y="185"/>
                    </a:lnTo>
                    <a:lnTo>
                      <a:pt x="5320" y="240"/>
                    </a:lnTo>
                    <a:lnTo>
                      <a:pt x="5500" y="302"/>
                    </a:lnTo>
                    <a:lnTo>
                      <a:pt x="5692" y="367"/>
                    </a:lnTo>
                    <a:lnTo>
                      <a:pt x="5880" y="432"/>
                    </a:lnTo>
                    <a:lnTo>
                      <a:pt x="6077" y="495"/>
                    </a:lnTo>
                    <a:lnTo>
                      <a:pt x="6225" y="545"/>
                    </a:lnTo>
                    <a:lnTo>
                      <a:pt x="6362" y="582"/>
                    </a:lnTo>
                    <a:lnTo>
                      <a:pt x="6512" y="637"/>
                    </a:lnTo>
                    <a:lnTo>
                      <a:pt x="6667" y="685"/>
                    </a:lnTo>
                    <a:lnTo>
                      <a:pt x="6857" y="747"/>
                    </a:lnTo>
                    <a:lnTo>
                      <a:pt x="7030" y="812"/>
                    </a:lnTo>
                    <a:lnTo>
                      <a:pt x="6960" y="857"/>
                    </a:lnTo>
                    <a:lnTo>
                      <a:pt x="6857" y="885"/>
                    </a:lnTo>
                    <a:lnTo>
                      <a:pt x="6745" y="915"/>
                    </a:lnTo>
                    <a:lnTo>
                      <a:pt x="6605" y="930"/>
                    </a:lnTo>
                    <a:lnTo>
                      <a:pt x="6420" y="932"/>
                    </a:lnTo>
                    <a:lnTo>
                      <a:pt x="6235" y="927"/>
                    </a:lnTo>
                    <a:lnTo>
                      <a:pt x="6187" y="857"/>
                    </a:lnTo>
                    <a:lnTo>
                      <a:pt x="6142" y="812"/>
                    </a:lnTo>
                    <a:lnTo>
                      <a:pt x="6055" y="750"/>
                    </a:lnTo>
                    <a:lnTo>
                      <a:pt x="5865" y="647"/>
                    </a:lnTo>
                    <a:lnTo>
                      <a:pt x="5630" y="525"/>
                    </a:lnTo>
                    <a:lnTo>
                      <a:pt x="5420" y="420"/>
                    </a:lnTo>
                    <a:lnTo>
                      <a:pt x="5165" y="292"/>
                    </a:lnTo>
                    <a:lnTo>
                      <a:pt x="4952" y="210"/>
                    </a:lnTo>
                    <a:lnTo>
                      <a:pt x="4750" y="152"/>
                    </a:lnTo>
                    <a:lnTo>
                      <a:pt x="4585" y="130"/>
                    </a:lnTo>
                    <a:lnTo>
                      <a:pt x="4280" y="100"/>
                    </a:lnTo>
                    <a:lnTo>
                      <a:pt x="3882" y="97"/>
                    </a:lnTo>
                    <a:lnTo>
                      <a:pt x="3417" y="110"/>
                    </a:lnTo>
                    <a:lnTo>
                      <a:pt x="3062" y="122"/>
                    </a:lnTo>
                    <a:lnTo>
                      <a:pt x="2495" y="152"/>
                    </a:lnTo>
                    <a:lnTo>
                      <a:pt x="2462" y="707"/>
                    </a:lnTo>
                    <a:lnTo>
                      <a:pt x="0" y="62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9" name="未知"/>
              <p:cNvSpPr>
                <a:spLocks noChangeAspect="1"/>
              </p:cNvSpPr>
              <p:nvPr/>
            </p:nvSpPr>
            <p:spPr bwMode="auto">
              <a:xfrm>
                <a:off x="735" y="915"/>
                <a:ext cx="9508" cy="1472"/>
              </a:xfrm>
              <a:custGeom>
                <a:avLst/>
                <a:gdLst>
                  <a:gd name="T0" fmla="*/ 8023 w 9508"/>
                  <a:gd name="T1" fmla="*/ 697 h 1472"/>
                  <a:gd name="T2" fmla="*/ 8095 w 9508"/>
                  <a:gd name="T3" fmla="*/ 920 h 1472"/>
                  <a:gd name="T4" fmla="*/ 8095 w 9508"/>
                  <a:gd name="T5" fmla="*/ 1090 h 1472"/>
                  <a:gd name="T6" fmla="*/ 9508 w 9508"/>
                  <a:gd name="T7" fmla="*/ 1090 h 1472"/>
                  <a:gd name="T8" fmla="*/ 9410 w 9508"/>
                  <a:gd name="T9" fmla="*/ 1205 h 1472"/>
                  <a:gd name="T10" fmla="*/ 9475 w 9508"/>
                  <a:gd name="T11" fmla="*/ 1335 h 1472"/>
                  <a:gd name="T12" fmla="*/ 9475 w 9508"/>
                  <a:gd name="T13" fmla="*/ 1395 h 1472"/>
                  <a:gd name="T14" fmla="*/ 9433 w 9508"/>
                  <a:gd name="T15" fmla="*/ 1437 h 1472"/>
                  <a:gd name="T16" fmla="*/ 8620 w 9508"/>
                  <a:gd name="T17" fmla="*/ 1437 h 1472"/>
                  <a:gd name="T18" fmla="*/ 8555 w 9508"/>
                  <a:gd name="T19" fmla="*/ 1472 h 1472"/>
                  <a:gd name="T20" fmla="*/ 8140 w 9508"/>
                  <a:gd name="T21" fmla="*/ 1472 h 1472"/>
                  <a:gd name="T22" fmla="*/ 8085 w 9508"/>
                  <a:gd name="T23" fmla="*/ 1432 h 1472"/>
                  <a:gd name="T24" fmla="*/ 563 w 9508"/>
                  <a:gd name="T25" fmla="*/ 1432 h 1472"/>
                  <a:gd name="T26" fmla="*/ 265 w 9508"/>
                  <a:gd name="T27" fmla="*/ 1162 h 1472"/>
                  <a:gd name="T28" fmla="*/ 30 w 9508"/>
                  <a:gd name="T29" fmla="*/ 1252 h 1472"/>
                  <a:gd name="T30" fmla="*/ 0 w 9508"/>
                  <a:gd name="T31" fmla="*/ 537 h 1472"/>
                  <a:gd name="T32" fmla="*/ 573 w 9508"/>
                  <a:gd name="T33" fmla="*/ 0 h 1472"/>
                  <a:gd name="T34" fmla="*/ 1468 w 9508"/>
                  <a:gd name="T35" fmla="*/ 20 h 1472"/>
                  <a:gd name="T36" fmla="*/ 6130 w 9508"/>
                  <a:gd name="T37" fmla="*/ 1205 h 1472"/>
                  <a:gd name="T38" fmla="*/ 6263 w 9508"/>
                  <a:gd name="T39" fmla="*/ 1062 h 1472"/>
                  <a:gd name="T40" fmla="*/ 6378 w 9508"/>
                  <a:gd name="T41" fmla="*/ 695 h 1472"/>
                  <a:gd name="T42" fmla="*/ 6543 w 9508"/>
                  <a:gd name="T43" fmla="*/ 392 h 1472"/>
                  <a:gd name="T44" fmla="*/ 7033 w 9508"/>
                  <a:gd name="T45" fmla="*/ 150 h 1472"/>
                  <a:gd name="T46" fmla="*/ 7488 w 9508"/>
                  <a:gd name="T47" fmla="*/ 162 h 1472"/>
                  <a:gd name="T48" fmla="*/ 7828 w 9508"/>
                  <a:gd name="T49" fmla="*/ 340 h 1472"/>
                  <a:gd name="T50" fmla="*/ 8023 w 9508"/>
                  <a:gd name="T51" fmla="*/ 697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08" h="1472">
                    <a:moveTo>
                      <a:pt x="8023" y="697"/>
                    </a:moveTo>
                    <a:lnTo>
                      <a:pt x="8095" y="920"/>
                    </a:lnTo>
                    <a:lnTo>
                      <a:pt x="8095" y="1090"/>
                    </a:lnTo>
                    <a:lnTo>
                      <a:pt x="9508" y="1090"/>
                    </a:lnTo>
                    <a:lnTo>
                      <a:pt x="9410" y="1205"/>
                    </a:lnTo>
                    <a:lnTo>
                      <a:pt x="9475" y="1335"/>
                    </a:lnTo>
                    <a:lnTo>
                      <a:pt x="9475" y="1395"/>
                    </a:lnTo>
                    <a:lnTo>
                      <a:pt x="9433" y="1437"/>
                    </a:lnTo>
                    <a:lnTo>
                      <a:pt x="8620" y="1437"/>
                    </a:lnTo>
                    <a:lnTo>
                      <a:pt x="8555" y="1472"/>
                    </a:lnTo>
                    <a:lnTo>
                      <a:pt x="8140" y="1472"/>
                    </a:lnTo>
                    <a:lnTo>
                      <a:pt x="8085" y="1432"/>
                    </a:lnTo>
                    <a:lnTo>
                      <a:pt x="563" y="1432"/>
                    </a:lnTo>
                    <a:lnTo>
                      <a:pt x="265" y="1162"/>
                    </a:lnTo>
                    <a:lnTo>
                      <a:pt x="30" y="1252"/>
                    </a:lnTo>
                    <a:lnTo>
                      <a:pt x="0" y="537"/>
                    </a:lnTo>
                    <a:lnTo>
                      <a:pt x="573" y="0"/>
                    </a:lnTo>
                    <a:lnTo>
                      <a:pt x="1468" y="20"/>
                    </a:lnTo>
                    <a:lnTo>
                      <a:pt x="6130" y="1205"/>
                    </a:lnTo>
                    <a:lnTo>
                      <a:pt x="6263" y="1062"/>
                    </a:lnTo>
                    <a:lnTo>
                      <a:pt x="6378" y="695"/>
                    </a:lnTo>
                    <a:lnTo>
                      <a:pt x="6543" y="392"/>
                    </a:lnTo>
                    <a:lnTo>
                      <a:pt x="7033" y="150"/>
                    </a:lnTo>
                    <a:lnTo>
                      <a:pt x="7488" y="162"/>
                    </a:lnTo>
                    <a:lnTo>
                      <a:pt x="7828" y="340"/>
                    </a:lnTo>
                    <a:lnTo>
                      <a:pt x="8023" y="69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60" name="Group 12"/>
              <p:cNvGrpSpPr>
                <a:grpSpLocks noChangeAspect="1"/>
              </p:cNvGrpSpPr>
              <p:nvPr/>
            </p:nvGrpSpPr>
            <p:grpSpPr bwMode="auto">
              <a:xfrm>
                <a:off x="0" y="907"/>
                <a:ext cx="620" cy="1075"/>
                <a:chOff x="0" y="0"/>
                <a:chExt cx="620" cy="1075"/>
              </a:xfrm>
            </p:grpSpPr>
            <p:sp>
              <p:nvSpPr>
                <p:cNvPr id="27661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53" y="225"/>
                  <a:ext cx="237" cy="40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62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53" y="0"/>
                  <a:ext cx="237" cy="95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63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53" y="140"/>
                  <a:ext cx="237" cy="40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64" name="Arc 16"/>
                <p:cNvSpPr>
                  <a:spLocks noChangeAspect="1"/>
                </p:cNvSpPr>
                <p:nvPr/>
              </p:nvSpPr>
              <p:spPr bwMode="auto">
                <a:xfrm>
                  <a:off x="53" y="320"/>
                  <a:ext cx="229" cy="243"/>
                </a:xfrm>
                <a:custGeom>
                  <a:avLst/>
                  <a:gdLst>
                    <a:gd name="G0" fmla="+- 21600 0 0"/>
                    <a:gd name="G1" fmla="+- 171 0 0"/>
                    <a:gd name="G2" fmla="+- 21600 0 0"/>
                    <a:gd name="T0" fmla="*/ 21232 w 21600"/>
                    <a:gd name="T1" fmla="*/ 21768 h 21768"/>
                    <a:gd name="T2" fmla="*/ 1 w 21600"/>
                    <a:gd name="T3" fmla="*/ 0 h 21768"/>
                    <a:gd name="T4" fmla="*/ 21600 w 21600"/>
                    <a:gd name="T5" fmla="*/ 171 h 21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768" fill="none" extrusionOk="0">
                      <a:moveTo>
                        <a:pt x="21232" y="21767"/>
                      </a:moveTo>
                      <a:cubicBezTo>
                        <a:pt x="9447" y="21567"/>
                        <a:pt x="0" y="11956"/>
                        <a:pt x="0" y="171"/>
                      </a:cubicBezTo>
                      <a:cubicBezTo>
                        <a:pt x="-1" y="113"/>
                        <a:pt x="0" y="56"/>
                        <a:pt x="0" y="-1"/>
                      </a:cubicBezTo>
                    </a:path>
                    <a:path w="21600" h="21768" stroke="0" extrusionOk="0">
                      <a:moveTo>
                        <a:pt x="21232" y="21767"/>
                      </a:moveTo>
                      <a:cubicBezTo>
                        <a:pt x="9447" y="21567"/>
                        <a:pt x="0" y="11956"/>
                        <a:pt x="0" y="171"/>
                      </a:cubicBezTo>
                      <a:cubicBezTo>
                        <a:pt x="-1" y="113"/>
                        <a:pt x="0" y="56"/>
                        <a:pt x="0" y="-1"/>
                      </a:cubicBezTo>
                      <a:lnTo>
                        <a:pt x="21600" y="17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665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0" y="953"/>
                  <a:ext cx="620" cy="37"/>
                  <a:chOff x="0" y="0"/>
                  <a:chExt cx="620" cy="37"/>
                </a:xfrm>
              </p:grpSpPr>
              <p:sp>
                <p:nvSpPr>
                  <p:cNvPr id="27666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" y="0"/>
                    <a:ext cx="592" cy="37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67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70" cy="37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668" name="Group 20"/>
                <p:cNvGrpSpPr>
                  <a:grpSpLocks noChangeAspect="1"/>
                </p:cNvGrpSpPr>
                <p:nvPr/>
              </p:nvGrpSpPr>
              <p:grpSpPr bwMode="auto">
                <a:xfrm>
                  <a:off x="0" y="1035"/>
                  <a:ext cx="620" cy="40"/>
                  <a:chOff x="0" y="0"/>
                  <a:chExt cx="620" cy="40"/>
                </a:xfrm>
              </p:grpSpPr>
              <p:sp>
                <p:nvSpPr>
                  <p:cNvPr id="27669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" y="0"/>
                    <a:ext cx="592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0" name="Oval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70" cy="40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671" name="Group 23"/>
                <p:cNvGrpSpPr>
                  <a:grpSpLocks noChangeAspect="1"/>
                </p:cNvGrpSpPr>
                <p:nvPr/>
              </p:nvGrpSpPr>
              <p:grpSpPr bwMode="auto">
                <a:xfrm>
                  <a:off x="0" y="865"/>
                  <a:ext cx="620" cy="40"/>
                  <a:chOff x="0" y="0"/>
                  <a:chExt cx="620" cy="40"/>
                </a:xfrm>
              </p:grpSpPr>
              <p:sp>
                <p:nvSpPr>
                  <p:cNvPr id="27672" name="Rectangle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" y="0"/>
                    <a:ext cx="592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3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70" cy="40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7674" name="未知"/>
              <p:cNvSpPr>
                <a:spLocks noChangeAspect="1"/>
              </p:cNvSpPr>
              <p:nvPr/>
            </p:nvSpPr>
            <p:spPr bwMode="auto">
              <a:xfrm>
                <a:off x="53" y="620"/>
                <a:ext cx="10197" cy="1552"/>
              </a:xfrm>
              <a:custGeom>
                <a:avLst/>
                <a:gdLst>
                  <a:gd name="T0" fmla="*/ 510 w 10197"/>
                  <a:gd name="T1" fmla="*/ 0 h 1552"/>
                  <a:gd name="T2" fmla="*/ 60 w 10197"/>
                  <a:gd name="T3" fmla="*/ 0 h 1552"/>
                  <a:gd name="T4" fmla="*/ 0 w 10197"/>
                  <a:gd name="T5" fmla="*/ 240 h 1552"/>
                  <a:gd name="T6" fmla="*/ 200 w 10197"/>
                  <a:gd name="T7" fmla="*/ 240 h 1552"/>
                  <a:gd name="T8" fmla="*/ 200 w 10197"/>
                  <a:gd name="T9" fmla="*/ 1107 h 1552"/>
                  <a:gd name="T10" fmla="*/ 592 w 10197"/>
                  <a:gd name="T11" fmla="*/ 1500 h 1552"/>
                  <a:gd name="T12" fmla="*/ 680 w 10197"/>
                  <a:gd name="T13" fmla="*/ 1540 h 1552"/>
                  <a:gd name="T14" fmla="*/ 755 w 10197"/>
                  <a:gd name="T15" fmla="*/ 1552 h 1552"/>
                  <a:gd name="T16" fmla="*/ 742 w 10197"/>
                  <a:gd name="T17" fmla="*/ 1355 h 1552"/>
                  <a:gd name="T18" fmla="*/ 732 w 10197"/>
                  <a:gd name="T19" fmla="*/ 1120 h 1552"/>
                  <a:gd name="T20" fmla="*/ 785 w 10197"/>
                  <a:gd name="T21" fmla="*/ 920 h 1552"/>
                  <a:gd name="T22" fmla="*/ 857 w 10197"/>
                  <a:gd name="T23" fmla="*/ 772 h 1552"/>
                  <a:gd name="T24" fmla="*/ 952 w 10197"/>
                  <a:gd name="T25" fmla="*/ 642 h 1552"/>
                  <a:gd name="T26" fmla="*/ 1090 w 10197"/>
                  <a:gd name="T27" fmla="*/ 515 h 1552"/>
                  <a:gd name="T28" fmla="*/ 1250 w 10197"/>
                  <a:gd name="T29" fmla="*/ 420 h 1552"/>
                  <a:gd name="T30" fmla="*/ 1475 w 10197"/>
                  <a:gd name="T31" fmla="*/ 360 h 1552"/>
                  <a:gd name="T32" fmla="*/ 1770 w 10197"/>
                  <a:gd name="T33" fmla="*/ 337 h 1552"/>
                  <a:gd name="T34" fmla="*/ 1975 w 10197"/>
                  <a:gd name="T35" fmla="*/ 390 h 1552"/>
                  <a:gd name="T36" fmla="*/ 2125 w 10197"/>
                  <a:gd name="T37" fmla="*/ 472 h 1552"/>
                  <a:gd name="T38" fmla="*/ 2250 w 10197"/>
                  <a:gd name="T39" fmla="*/ 567 h 1552"/>
                  <a:gd name="T40" fmla="*/ 2400 w 10197"/>
                  <a:gd name="T41" fmla="*/ 715 h 1552"/>
                  <a:gd name="T42" fmla="*/ 2495 w 10197"/>
                  <a:gd name="T43" fmla="*/ 877 h 1552"/>
                  <a:gd name="T44" fmla="*/ 2557 w 10197"/>
                  <a:gd name="T45" fmla="*/ 1022 h 1552"/>
                  <a:gd name="T46" fmla="*/ 2577 w 10197"/>
                  <a:gd name="T47" fmla="*/ 1162 h 1552"/>
                  <a:gd name="T48" fmla="*/ 2577 w 10197"/>
                  <a:gd name="T49" fmla="*/ 1467 h 1552"/>
                  <a:gd name="T50" fmla="*/ 7032 w 10197"/>
                  <a:gd name="T51" fmla="*/ 1552 h 1552"/>
                  <a:gd name="T52" fmla="*/ 7032 w 10197"/>
                  <a:gd name="T53" fmla="*/ 1257 h 1552"/>
                  <a:gd name="T54" fmla="*/ 7095 w 10197"/>
                  <a:gd name="T55" fmla="*/ 1055 h 1552"/>
                  <a:gd name="T56" fmla="*/ 7167 w 10197"/>
                  <a:gd name="T57" fmla="*/ 897 h 1552"/>
                  <a:gd name="T58" fmla="*/ 7277 w 10197"/>
                  <a:gd name="T59" fmla="*/ 750 h 1552"/>
                  <a:gd name="T60" fmla="*/ 7435 w 10197"/>
                  <a:gd name="T61" fmla="*/ 620 h 1552"/>
                  <a:gd name="T62" fmla="*/ 7595 w 10197"/>
                  <a:gd name="T63" fmla="*/ 535 h 1552"/>
                  <a:gd name="T64" fmla="*/ 7752 w 10197"/>
                  <a:gd name="T65" fmla="*/ 485 h 1552"/>
                  <a:gd name="T66" fmla="*/ 8030 w 10197"/>
                  <a:gd name="T67" fmla="*/ 485 h 1552"/>
                  <a:gd name="T68" fmla="*/ 8177 w 10197"/>
                  <a:gd name="T69" fmla="*/ 515 h 1552"/>
                  <a:gd name="T70" fmla="*/ 8327 w 10197"/>
                  <a:gd name="T71" fmla="*/ 580 h 1552"/>
                  <a:gd name="T72" fmla="*/ 8462 w 10197"/>
                  <a:gd name="T73" fmla="*/ 695 h 1552"/>
                  <a:gd name="T74" fmla="*/ 8592 w 10197"/>
                  <a:gd name="T75" fmla="*/ 845 h 1552"/>
                  <a:gd name="T76" fmla="*/ 8677 w 10197"/>
                  <a:gd name="T77" fmla="*/ 1022 h 1552"/>
                  <a:gd name="T78" fmla="*/ 8730 w 10197"/>
                  <a:gd name="T79" fmla="*/ 1215 h 1552"/>
                  <a:gd name="T80" fmla="*/ 8730 w 10197"/>
                  <a:gd name="T81" fmla="*/ 1415 h 1552"/>
                  <a:gd name="T82" fmla="*/ 10197 w 10197"/>
                  <a:gd name="T83" fmla="*/ 1410 h 1552"/>
                  <a:gd name="T84" fmla="*/ 10197 w 10197"/>
                  <a:gd name="T85" fmla="*/ 1345 h 1552"/>
                  <a:gd name="T86" fmla="*/ 10150 w 10197"/>
                  <a:gd name="T87" fmla="*/ 1345 h 1552"/>
                  <a:gd name="T88" fmla="*/ 10150 w 10197"/>
                  <a:gd name="T89" fmla="*/ 1250 h 1552"/>
                  <a:gd name="T90" fmla="*/ 10195 w 10197"/>
                  <a:gd name="T91" fmla="*/ 1245 h 1552"/>
                  <a:gd name="T92" fmla="*/ 10195 w 10197"/>
                  <a:gd name="T93" fmla="*/ 957 h 1552"/>
                  <a:gd name="T94" fmla="*/ 10155 w 10197"/>
                  <a:gd name="T95" fmla="*/ 897 h 1552"/>
                  <a:gd name="T96" fmla="*/ 9815 w 10197"/>
                  <a:gd name="T97" fmla="*/ 727 h 1552"/>
                  <a:gd name="T98" fmla="*/ 9440 w 10197"/>
                  <a:gd name="T99" fmla="*/ 580 h 1552"/>
                  <a:gd name="T100" fmla="*/ 8987 w 10197"/>
                  <a:gd name="T101" fmla="*/ 442 h 1552"/>
                  <a:gd name="T102" fmla="*/ 8497 w 10197"/>
                  <a:gd name="T103" fmla="*/ 325 h 1552"/>
                  <a:gd name="T104" fmla="*/ 8047 w 10197"/>
                  <a:gd name="T105" fmla="*/ 230 h 1552"/>
                  <a:gd name="T106" fmla="*/ 7617 w 10197"/>
                  <a:gd name="T107" fmla="*/ 155 h 1552"/>
                  <a:gd name="T108" fmla="*/ 7470 w 10197"/>
                  <a:gd name="T109" fmla="*/ 155 h 1552"/>
                  <a:gd name="T110" fmla="*/ 7372 w 10197"/>
                  <a:gd name="T111" fmla="*/ 197 h 1552"/>
                  <a:gd name="T112" fmla="*/ 6915 w 10197"/>
                  <a:gd name="T113" fmla="*/ 262 h 1552"/>
                  <a:gd name="T114" fmla="*/ 6552 w 10197"/>
                  <a:gd name="T115" fmla="*/ 295 h 1552"/>
                  <a:gd name="T116" fmla="*/ 4650 w 10197"/>
                  <a:gd name="T117" fmla="*/ 175 h 1552"/>
                  <a:gd name="T118" fmla="*/ 3737 w 10197"/>
                  <a:gd name="T119" fmla="*/ 102 h 1552"/>
                  <a:gd name="T120" fmla="*/ 2877 w 10197"/>
                  <a:gd name="T121" fmla="*/ 37 h 1552"/>
                  <a:gd name="T122" fmla="*/ 2442 w 10197"/>
                  <a:gd name="T123" fmla="*/ 7 h 1552"/>
                  <a:gd name="T124" fmla="*/ 510 w 10197"/>
                  <a:gd name="T125" fmla="*/ 0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97" h="1552">
                    <a:moveTo>
                      <a:pt x="510" y="0"/>
                    </a:moveTo>
                    <a:lnTo>
                      <a:pt x="60" y="0"/>
                    </a:lnTo>
                    <a:lnTo>
                      <a:pt x="0" y="240"/>
                    </a:lnTo>
                    <a:lnTo>
                      <a:pt x="200" y="240"/>
                    </a:lnTo>
                    <a:lnTo>
                      <a:pt x="200" y="1107"/>
                    </a:lnTo>
                    <a:lnTo>
                      <a:pt x="592" y="1500"/>
                    </a:lnTo>
                    <a:lnTo>
                      <a:pt x="680" y="1540"/>
                    </a:lnTo>
                    <a:lnTo>
                      <a:pt x="755" y="1552"/>
                    </a:lnTo>
                    <a:lnTo>
                      <a:pt x="742" y="1355"/>
                    </a:lnTo>
                    <a:lnTo>
                      <a:pt x="732" y="1120"/>
                    </a:lnTo>
                    <a:lnTo>
                      <a:pt x="785" y="920"/>
                    </a:lnTo>
                    <a:lnTo>
                      <a:pt x="857" y="772"/>
                    </a:lnTo>
                    <a:lnTo>
                      <a:pt x="952" y="642"/>
                    </a:lnTo>
                    <a:lnTo>
                      <a:pt x="1090" y="515"/>
                    </a:lnTo>
                    <a:lnTo>
                      <a:pt x="1250" y="420"/>
                    </a:lnTo>
                    <a:lnTo>
                      <a:pt x="1475" y="360"/>
                    </a:lnTo>
                    <a:lnTo>
                      <a:pt x="1770" y="337"/>
                    </a:lnTo>
                    <a:lnTo>
                      <a:pt x="1975" y="390"/>
                    </a:lnTo>
                    <a:lnTo>
                      <a:pt x="2125" y="472"/>
                    </a:lnTo>
                    <a:lnTo>
                      <a:pt x="2250" y="567"/>
                    </a:lnTo>
                    <a:lnTo>
                      <a:pt x="2400" y="715"/>
                    </a:lnTo>
                    <a:lnTo>
                      <a:pt x="2495" y="877"/>
                    </a:lnTo>
                    <a:lnTo>
                      <a:pt x="2557" y="1022"/>
                    </a:lnTo>
                    <a:lnTo>
                      <a:pt x="2577" y="1162"/>
                    </a:lnTo>
                    <a:lnTo>
                      <a:pt x="2577" y="1467"/>
                    </a:lnTo>
                    <a:lnTo>
                      <a:pt x="7032" y="1552"/>
                    </a:lnTo>
                    <a:lnTo>
                      <a:pt x="7032" y="1257"/>
                    </a:lnTo>
                    <a:lnTo>
                      <a:pt x="7095" y="1055"/>
                    </a:lnTo>
                    <a:lnTo>
                      <a:pt x="7167" y="897"/>
                    </a:lnTo>
                    <a:lnTo>
                      <a:pt x="7277" y="750"/>
                    </a:lnTo>
                    <a:lnTo>
                      <a:pt x="7435" y="620"/>
                    </a:lnTo>
                    <a:lnTo>
                      <a:pt x="7595" y="535"/>
                    </a:lnTo>
                    <a:lnTo>
                      <a:pt x="7752" y="485"/>
                    </a:lnTo>
                    <a:lnTo>
                      <a:pt x="8030" y="485"/>
                    </a:lnTo>
                    <a:lnTo>
                      <a:pt x="8177" y="515"/>
                    </a:lnTo>
                    <a:lnTo>
                      <a:pt x="8327" y="580"/>
                    </a:lnTo>
                    <a:lnTo>
                      <a:pt x="8462" y="695"/>
                    </a:lnTo>
                    <a:lnTo>
                      <a:pt x="8592" y="845"/>
                    </a:lnTo>
                    <a:lnTo>
                      <a:pt x="8677" y="1022"/>
                    </a:lnTo>
                    <a:lnTo>
                      <a:pt x="8730" y="1215"/>
                    </a:lnTo>
                    <a:lnTo>
                      <a:pt x="8730" y="1415"/>
                    </a:lnTo>
                    <a:lnTo>
                      <a:pt x="10197" y="1410"/>
                    </a:lnTo>
                    <a:lnTo>
                      <a:pt x="10197" y="1345"/>
                    </a:lnTo>
                    <a:lnTo>
                      <a:pt x="10150" y="1345"/>
                    </a:lnTo>
                    <a:lnTo>
                      <a:pt x="10150" y="1250"/>
                    </a:lnTo>
                    <a:lnTo>
                      <a:pt x="10195" y="1245"/>
                    </a:lnTo>
                    <a:lnTo>
                      <a:pt x="10195" y="957"/>
                    </a:lnTo>
                    <a:lnTo>
                      <a:pt x="10155" y="897"/>
                    </a:lnTo>
                    <a:lnTo>
                      <a:pt x="9815" y="727"/>
                    </a:lnTo>
                    <a:lnTo>
                      <a:pt x="9440" y="580"/>
                    </a:lnTo>
                    <a:lnTo>
                      <a:pt x="8987" y="442"/>
                    </a:lnTo>
                    <a:lnTo>
                      <a:pt x="8497" y="325"/>
                    </a:lnTo>
                    <a:lnTo>
                      <a:pt x="8047" y="230"/>
                    </a:lnTo>
                    <a:lnTo>
                      <a:pt x="7617" y="155"/>
                    </a:lnTo>
                    <a:lnTo>
                      <a:pt x="7470" y="155"/>
                    </a:lnTo>
                    <a:lnTo>
                      <a:pt x="7372" y="197"/>
                    </a:lnTo>
                    <a:lnTo>
                      <a:pt x="6915" y="262"/>
                    </a:lnTo>
                    <a:lnTo>
                      <a:pt x="6552" y="295"/>
                    </a:lnTo>
                    <a:lnTo>
                      <a:pt x="4650" y="175"/>
                    </a:lnTo>
                    <a:lnTo>
                      <a:pt x="3737" y="102"/>
                    </a:lnTo>
                    <a:lnTo>
                      <a:pt x="2877" y="37"/>
                    </a:lnTo>
                    <a:lnTo>
                      <a:pt x="2442" y="7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未知"/>
              <p:cNvSpPr>
                <a:spLocks noChangeAspect="1"/>
              </p:cNvSpPr>
              <p:nvPr/>
            </p:nvSpPr>
            <p:spPr bwMode="auto">
              <a:xfrm>
                <a:off x="4153" y="747"/>
                <a:ext cx="2057" cy="1398"/>
              </a:xfrm>
              <a:custGeom>
                <a:avLst/>
                <a:gdLst>
                  <a:gd name="T0" fmla="*/ 0 w 2057"/>
                  <a:gd name="T1" fmla="*/ 0 h 1398"/>
                  <a:gd name="T2" fmla="*/ 0 w 2057"/>
                  <a:gd name="T3" fmla="*/ 1365 h 1398"/>
                  <a:gd name="T4" fmla="*/ 2057 w 2057"/>
                  <a:gd name="T5" fmla="*/ 1398 h 1398"/>
                  <a:gd name="T6" fmla="*/ 2057 w 2057"/>
                  <a:gd name="T7" fmla="*/ 148 h 1398"/>
                  <a:gd name="T8" fmla="*/ 1785 w 2057"/>
                  <a:gd name="T9" fmla="*/ 120 h 1398"/>
                  <a:gd name="T10" fmla="*/ 1410 w 2057"/>
                  <a:gd name="T11" fmla="*/ 95 h 1398"/>
                  <a:gd name="T12" fmla="*/ 1032 w 2057"/>
                  <a:gd name="T13" fmla="*/ 78 h 1398"/>
                  <a:gd name="T14" fmla="*/ 787 w 2057"/>
                  <a:gd name="T15" fmla="*/ 55 h 1398"/>
                  <a:gd name="T16" fmla="*/ 547 w 2057"/>
                  <a:gd name="T17" fmla="*/ 40 h 1398"/>
                  <a:gd name="T18" fmla="*/ 222 w 2057"/>
                  <a:gd name="T19" fmla="*/ 13 h 1398"/>
                  <a:gd name="T20" fmla="*/ 0 w 2057"/>
                  <a:gd name="T21" fmla="*/ 0 h 1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57" h="1398">
                    <a:moveTo>
                      <a:pt x="0" y="0"/>
                    </a:moveTo>
                    <a:lnTo>
                      <a:pt x="0" y="1365"/>
                    </a:lnTo>
                    <a:lnTo>
                      <a:pt x="2057" y="1398"/>
                    </a:lnTo>
                    <a:lnTo>
                      <a:pt x="2057" y="148"/>
                    </a:lnTo>
                    <a:lnTo>
                      <a:pt x="1785" y="120"/>
                    </a:lnTo>
                    <a:lnTo>
                      <a:pt x="1410" y="95"/>
                    </a:lnTo>
                    <a:lnTo>
                      <a:pt x="1032" y="78"/>
                    </a:lnTo>
                    <a:lnTo>
                      <a:pt x="787" y="55"/>
                    </a:lnTo>
                    <a:lnTo>
                      <a:pt x="547" y="40"/>
                    </a:lnTo>
                    <a:lnTo>
                      <a:pt x="222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Oval 28"/>
              <p:cNvSpPr>
                <a:spLocks noChangeAspect="1" noChangeArrowheads="1"/>
              </p:cNvSpPr>
              <p:nvPr/>
            </p:nvSpPr>
            <p:spPr bwMode="auto">
              <a:xfrm>
                <a:off x="2493" y="302"/>
                <a:ext cx="395" cy="218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Oval 29"/>
              <p:cNvSpPr>
                <a:spLocks noChangeAspect="1" noChangeArrowheads="1"/>
              </p:cNvSpPr>
              <p:nvPr/>
            </p:nvSpPr>
            <p:spPr bwMode="auto">
              <a:xfrm>
                <a:off x="2565" y="377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78" name="Group 30"/>
              <p:cNvGrpSpPr>
                <a:grpSpLocks noChangeAspect="1"/>
              </p:cNvGrpSpPr>
              <p:nvPr/>
            </p:nvGrpSpPr>
            <p:grpSpPr bwMode="auto">
              <a:xfrm>
                <a:off x="3770" y="937"/>
                <a:ext cx="2178" cy="953"/>
                <a:chOff x="0" y="0"/>
                <a:chExt cx="2178" cy="953"/>
              </a:xfrm>
            </p:grpSpPr>
            <p:sp>
              <p:nvSpPr>
                <p:cNvPr id="27679" name="未知"/>
                <p:cNvSpPr>
                  <a:spLocks noChangeAspect="1"/>
                </p:cNvSpPr>
                <p:nvPr/>
              </p:nvSpPr>
              <p:spPr bwMode="auto">
                <a:xfrm>
                  <a:off x="0" y="648"/>
                  <a:ext cx="2178" cy="305"/>
                </a:xfrm>
                <a:custGeom>
                  <a:avLst/>
                  <a:gdLst>
                    <a:gd name="T0" fmla="*/ 0 w 2178"/>
                    <a:gd name="T1" fmla="*/ 170 h 305"/>
                    <a:gd name="T2" fmla="*/ 0 w 2178"/>
                    <a:gd name="T3" fmla="*/ 305 h 305"/>
                    <a:gd name="T4" fmla="*/ 2178 w 2178"/>
                    <a:gd name="T5" fmla="*/ 0 h 305"/>
                    <a:gd name="T6" fmla="*/ 0 w 2178"/>
                    <a:gd name="T7" fmla="*/ 17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78" h="305">
                      <a:moveTo>
                        <a:pt x="0" y="170"/>
                      </a:moveTo>
                      <a:lnTo>
                        <a:pt x="0" y="305"/>
                      </a:lnTo>
                      <a:lnTo>
                        <a:pt x="2178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0" name="未知"/>
                <p:cNvSpPr>
                  <a:spLocks noChangeAspect="1"/>
                </p:cNvSpPr>
                <p:nvPr/>
              </p:nvSpPr>
              <p:spPr bwMode="auto">
                <a:xfrm>
                  <a:off x="0" y="0"/>
                  <a:ext cx="2155" cy="360"/>
                </a:xfrm>
                <a:custGeom>
                  <a:avLst/>
                  <a:gdLst>
                    <a:gd name="T0" fmla="*/ 0 w 2155"/>
                    <a:gd name="T1" fmla="*/ 0 h 360"/>
                    <a:gd name="T2" fmla="*/ 0 w 2155"/>
                    <a:gd name="T3" fmla="*/ 140 h 360"/>
                    <a:gd name="T4" fmla="*/ 2155 w 2155"/>
                    <a:gd name="T5" fmla="*/ 360 h 360"/>
                    <a:gd name="T6" fmla="*/ 0 w 2155"/>
                    <a:gd name="T7" fmla="*/ 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55" h="360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2155" y="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1" name="未知"/>
                <p:cNvSpPr>
                  <a:spLocks noChangeAspect="1"/>
                </p:cNvSpPr>
                <p:nvPr/>
              </p:nvSpPr>
              <p:spPr bwMode="auto">
                <a:xfrm>
                  <a:off x="0" y="213"/>
                  <a:ext cx="2155" cy="222"/>
                </a:xfrm>
                <a:custGeom>
                  <a:avLst/>
                  <a:gdLst>
                    <a:gd name="T0" fmla="*/ 0 w 2155"/>
                    <a:gd name="T1" fmla="*/ 0 h 222"/>
                    <a:gd name="T2" fmla="*/ 0 w 2155"/>
                    <a:gd name="T3" fmla="*/ 137 h 222"/>
                    <a:gd name="T4" fmla="*/ 2155 w 2155"/>
                    <a:gd name="T5" fmla="*/ 222 h 222"/>
                    <a:gd name="T6" fmla="*/ 0 w 2155"/>
                    <a:gd name="T7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55" h="222">
                      <a:moveTo>
                        <a:pt x="0" y="0"/>
                      </a:moveTo>
                      <a:lnTo>
                        <a:pt x="0" y="137"/>
                      </a:lnTo>
                      <a:lnTo>
                        <a:pt x="2155" y="2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2" name="未知"/>
                <p:cNvSpPr>
                  <a:spLocks noChangeAspect="1"/>
                </p:cNvSpPr>
                <p:nvPr/>
              </p:nvSpPr>
              <p:spPr bwMode="auto">
                <a:xfrm>
                  <a:off x="0" y="415"/>
                  <a:ext cx="2178" cy="138"/>
                </a:xfrm>
                <a:custGeom>
                  <a:avLst/>
                  <a:gdLst>
                    <a:gd name="T0" fmla="*/ 0 w 2178"/>
                    <a:gd name="T1" fmla="*/ 0 h 138"/>
                    <a:gd name="T2" fmla="*/ 0 w 2178"/>
                    <a:gd name="T3" fmla="*/ 138 h 138"/>
                    <a:gd name="T4" fmla="*/ 2178 w 2178"/>
                    <a:gd name="T5" fmla="*/ 83 h 138"/>
                    <a:gd name="T6" fmla="*/ 0 w 2178"/>
                    <a:gd name="T7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78" h="138">
                      <a:moveTo>
                        <a:pt x="0" y="0"/>
                      </a:moveTo>
                      <a:lnTo>
                        <a:pt x="0" y="138"/>
                      </a:lnTo>
                      <a:lnTo>
                        <a:pt x="2178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3" name="未知"/>
                <p:cNvSpPr>
                  <a:spLocks noChangeAspect="1"/>
                </p:cNvSpPr>
                <p:nvPr/>
              </p:nvSpPr>
              <p:spPr bwMode="auto">
                <a:xfrm>
                  <a:off x="0" y="573"/>
                  <a:ext cx="2178" cy="180"/>
                </a:xfrm>
                <a:custGeom>
                  <a:avLst/>
                  <a:gdLst>
                    <a:gd name="T0" fmla="*/ 0 w 2178"/>
                    <a:gd name="T1" fmla="*/ 42 h 180"/>
                    <a:gd name="T2" fmla="*/ 0 w 2178"/>
                    <a:gd name="T3" fmla="*/ 180 h 180"/>
                    <a:gd name="T4" fmla="*/ 2178 w 2178"/>
                    <a:gd name="T5" fmla="*/ 0 h 180"/>
                    <a:gd name="T6" fmla="*/ 0 w 2178"/>
                    <a:gd name="T7" fmla="*/ 42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78" h="180">
                      <a:moveTo>
                        <a:pt x="0" y="42"/>
                      </a:moveTo>
                      <a:lnTo>
                        <a:pt x="0" y="180"/>
                      </a:lnTo>
                      <a:lnTo>
                        <a:pt x="2178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 cmpd="sng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84" name="Group 36"/>
              <p:cNvGrpSpPr>
                <a:grpSpLocks noChangeAspect="1"/>
              </p:cNvGrpSpPr>
              <p:nvPr/>
            </p:nvGrpSpPr>
            <p:grpSpPr bwMode="auto">
              <a:xfrm>
                <a:off x="7138" y="1020"/>
                <a:ext cx="1610" cy="1627"/>
                <a:chOff x="0" y="0"/>
                <a:chExt cx="1610" cy="1627"/>
              </a:xfrm>
            </p:grpSpPr>
            <p:sp>
              <p:nvSpPr>
                <p:cNvPr id="27685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1610" cy="162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6" name="未知"/>
                <p:cNvSpPr>
                  <a:spLocks noChangeAspect="1"/>
                </p:cNvSpPr>
                <p:nvPr/>
              </p:nvSpPr>
              <p:spPr bwMode="auto">
                <a:xfrm>
                  <a:off x="675" y="1057"/>
                  <a:ext cx="282" cy="348"/>
                </a:xfrm>
                <a:custGeom>
                  <a:avLst/>
                  <a:gdLst>
                    <a:gd name="T0" fmla="*/ 0 w 282"/>
                    <a:gd name="T1" fmla="*/ 323 h 348"/>
                    <a:gd name="T2" fmla="*/ 110 w 282"/>
                    <a:gd name="T3" fmla="*/ 0 h 348"/>
                    <a:gd name="T4" fmla="*/ 177 w 282"/>
                    <a:gd name="T5" fmla="*/ 0 h 348"/>
                    <a:gd name="T6" fmla="*/ 282 w 282"/>
                    <a:gd name="T7" fmla="*/ 335 h 348"/>
                    <a:gd name="T8" fmla="*/ 145 w 282"/>
                    <a:gd name="T9" fmla="*/ 348 h 348"/>
                    <a:gd name="T10" fmla="*/ 0 w 282"/>
                    <a:gd name="T11" fmla="*/ 323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2" h="348">
                      <a:moveTo>
                        <a:pt x="0" y="323"/>
                      </a:moveTo>
                      <a:lnTo>
                        <a:pt x="110" y="0"/>
                      </a:lnTo>
                      <a:lnTo>
                        <a:pt x="177" y="0"/>
                      </a:lnTo>
                      <a:lnTo>
                        <a:pt x="282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7" name="未知"/>
                <p:cNvSpPr>
                  <a:spLocks noChangeAspect="1"/>
                </p:cNvSpPr>
                <p:nvPr/>
              </p:nvSpPr>
              <p:spPr bwMode="auto">
                <a:xfrm>
                  <a:off x="660" y="217"/>
                  <a:ext cx="287" cy="348"/>
                </a:xfrm>
                <a:custGeom>
                  <a:avLst/>
                  <a:gdLst>
                    <a:gd name="T0" fmla="*/ 0 w 287"/>
                    <a:gd name="T1" fmla="*/ 25 h 348"/>
                    <a:gd name="T2" fmla="*/ 115 w 287"/>
                    <a:gd name="T3" fmla="*/ 348 h 348"/>
                    <a:gd name="T4" fmla="*/ 180 w 287"/>
                    <a:gd name="T5" fmla="*/ 348 h 348"/>
                    <a:gd name="T6" fmla="*/ 287 w 287"/>
                    <a:gd name="T7" fmla="*/ 15 h 348"/>
                    <a:gd name="T8" fmla="*/ 147 w 287"/>
                    <a:gd name="T9" fmla="*/ 0 h 348"/>
                    <a:gd name="T10" fmla="*/ 0 w 287"/>
                    <a:gd name="T11" fmla="*/ 25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7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0" y="348"/>
                      </a:lnTo>
                      <a:lnTo>
                        <a:pt x="287" y="15"/>
                      </a:lnTo>
                      <a:lnTo>
                        <a:pt x="14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8" name="未知"/>
                <p:cNvSpPr>
                  <a:spLocks noChangeAspect="1"/>
                </p:cNvSpPr>
                <p:nvPr/>
              </p:nvSpPr>
              <p:spPr bwMode="auto">
                <a:xfrm>
                  <a:off x="1045" y="662"/>
                  <a:ext cx="345" cy="283"/>
                </a:xfrm>
                <a:custGeom>
                  <a:avLst/>
                  <a:gdLst>
                    <a:gd name="T0" fmla="*/ 320 w 345"/>
                    <a:gd name="T1" fmla="*/ 0 h 283"/>
                    <a:gd name="T2" fmla="*/ 0 w 345"/>
                    <a:gd name="T3" fmla="*/ 113 h 283"/>
                    <a:gd name="T4" fmla="*/ 0 w 345"/>
                    <a:gd name="T5" fmla="*/ 180 h 283"/>
                    <a:gd name="T6" fmla="*/ 330 w 345"/>
                    <a:gd name="T7" fmla="*/ 283 h 283"/>
                    <a:gd name="T8" fmla="*/ 345 w 345"/>
                    <a:gd name="T9" fmla="*/ 148 h 283"/>
                    <a:gd name="T10" fmla="*/ 320 w 345"/>
                    <a:gd name="T11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5" h="283">
                      <a:moveTo>
                        <a:pt x="320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0" y="283"/>
                      </a:lnTo>
                      <a:lnTo>
                        <a:pt x="345" y="14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9" name="未知"/>
                <p:cNvSpPr>
                  <a:spLocks noChangeAspect="1"/>
                </p:cNvSpPr>
                <p:nvPr/>
              </p:nvSpPr>
              <p:spPr bwMode="auto">
                <a:xfrm>
                  <a:off x="220" y="662"/>
                  <a:ext cx="345" cy="283"/>
                </a:xfrm>
                <a:custGeom>
                  <a:avLst/>
                  <a:gdLst>
                    <a:gd name="T0" fmla="*/ 25 w 345"/>
                    <a:gd name="T1" fmla="*/ 0 h 283"/>
                    <a:gd name="T2" fmla="*/ 345 w 345"/>
                    <a:gd name="T3" fmla="*/ 113 h 283"/>
                    <a:gd name="T4" fmla="*/ 345 w 345"/>
                    <a:gd name="T5" fmla="*/ 180 h 283"/>
                    <a:gd name="T6" fmla="*/ 12 w 345"/>
                    <a:gd name="T7" fmla="*/ 283 h 283"/>
                    <a:gd name="T8" fmla="*/ 0 w 345"/>
                    <a:gd name="T9" fmla="*/ 148 h 283"/>
                    <a:gd name="T10" fmla="*/ 25 w 345"/>
                    <a:gd name="T11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5" h="283">
                      <a:moveTo>
                        <a:pt x="25" y="0"/>
                      </a:moveTo>
                      <a:lnTo>
                        <a:pt x="345" y="113"/>
                      </a:lnTo>
                      <a:lnTo>
                        <a:pt x="345" y="180"/>
                      </a:lnTo>
                      <a:lnTo>
                        <a:pt x="12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0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17" y="212"/>
                  <a:ext cx="1163" cy="1180"/>
                </a:xfrm>
                <a:prstGeom prst="ellips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691" name="Group 43"/>
                <p:cNvGrpSpPr>
                  <a:grpSpLocks noChangeAspect="1"/>
                </p:cNvGrpSpPr>
                <p:nvPr/>
              </p:nvGrpSpPr>
              <p:grpSpPr bwMode="auto">
                <a:xfrm>
                  <a:off x="582" y="577"/>
                  <a:ext cx="438" cy="450"/>
                  <a:chOff x="0" y="0"/>
                  <a:chExt cx="438" cy="450"/>
                </a:xfrm>
              </p:grpSpPr>
              <p:sp>
                <p:nvSpPr>
                  <p:cNvPr id="27692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38" cy="45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8" y="95"/>
                    <a:ext cx="252" cy="2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7694" name="Group 46"/>
              <p:cNvGrpSpPr>
                <a:grpSpLocks noChangeAspect="1"/>
              </p:cNvGrpSpPr>
              <p:nvPr/>
            </p:nvGrpSpPr>
            <p:grpSpPr bwMode="auto">
              <a:xfrm>
                <a:off x="888" y="1020"/>
                <a:ext cx="1612" cy="1627"/>
                <a:chOff x="0" y="0"/>
                <a:chExt cx="1612" cy="1627"/>
              </a:xfrm>
            </p:grpSpPr>
            <p:sp>
              <p:nvSpPr>
                <p:cNvPr id="27695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1612" cy="162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6" name="未知"/>
                <p:cNvSpPr>
                  <a:spLocks noChangeAspect="1"/>
                </p:cNvSpPr>
                <p:nvPr/>
              </p:nvSpPr>
              <p:spPr bwMode="auto">
                <a:xfrm>
                  <a:off x="680" y="1057"/>
                  <a:ext cx="280" cy="348"/>
                </a:xfrm>
                <a:custGeom>
                  <a:avLst/>
                  <a:gdLst>
                    <a:gd name="T0" fmla="*/ 0 w 280"/>
                    <a:gd name="T1" fmla="*/ 323 h 348"/>
                    <a:gd name="T2" fmla="*/ 107 w 280"/>
                    <a:gd name="T3" fmla="*/ 0 h 348"/>
                    <a:gd name="T4" fmla="*/ 175 w 280"/>
                    <a:gd name="T5" fmla="*/ 0 h 348"/>
                    <a:gd name="T6" fmla="*/ 280 w 280"/>
                    <a:gd name="T7" fmla="*/ 335 h 348"/>
                    <a:gd name="T8" fmla="*/ 145 w 280"/>
                    <a:gd name="T9" fmla="*/ 348 h 348"/>
                    <a:gd name="T10" fmla="*/ 0 w 280"/>
                    <a:gd name="T11" fmla="*/ 323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348">
                      <a:moveTo>
                        <a:pt x="0" y="323"/>
                      </a:moveTo>
                      <a:lnTo>
                        <a:pt x="107" y="0"/>
                      </a:lnTo>
                      <a:lnTo>
                        <a:pt x="175" y="0"/>
                      </a:lnTo>
                      <a:lnTo>
                        <a:pt x="280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7" name="未知"/>
                <p:cNvSpPr>
                  <a:spLocks noChangeAspect="1"/>
                </p:cNvSpPr>
                <p:nvPr/>
              </p:nvSpPr>
              <p:spPr bwMode="auto">
                <a:xfrm>
                  <a:off x="662" y="217"/>
                  <a:ext cx="290" cy="348"/>
                </a:xfrm>
                <a:custGeom>
                  <a:avLst/>
                  <a:gdLst>
                    <a:gd name="T0" fmla="*/ 0 w 290"/>
                    <a:gd name="T1" fmla="*/ 25 h 348"/>
                    <a:gd name="T2" fmla="*/ 115 w 290"/>
                    <a:gd name="T3" fmla="*/ 348 h 348"/>
                    <a:gd name="T4" fmla="*/ 185 w 290"/>
                    <a:gd name="T5" fmla="*/ 348 h 348"/>
                    <a:gd name="T6" fmla="*/ 290 w 290"/>
                    <a:gd name="T7" fmla="*/ 15 h 348"/>
                    <a:gd name="T8" fmla="*/ 150 w 290"/>
                    <a:gd name="T9" fmla="*/ 0 h 348"/>
                    <a:gd name="T10" fmla="*/ 0 w 290"/>
                    <a:gd name="T11" fmla="*/ 25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0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5" y="348"/>
                      </a:lnTo>
                      <a:lnTo>
                        <a:pt x="290" y="15"/>
                      </a:lnTo>
                      <a:lnTo>
                        <a:pt x="15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8" name="未知"/>
                <p:cNvSpPr>
                  <a:spLocks noChangeAspect="1"/>
                </p:cNvSpPr>
                <p:nvPr/>
              </p:nvSpPr>
              <p:spPr bwMode="auto">
                <a:xfrm>
                  <a:off x="1047" y="662"/>
                  <a:ext cx="348" cy="283"/>
                </a:xfrm>
                <a:custGeom>
                  <a:avLst/>
                  <a:gdLst>
                    <a:gd name="T0" fmla="*/ 323 w 348"/>
                    <a:gd name="T1" fmla="*/ 0 h 283"/>
                    <a:gd name="T2" fmla="*/ 0 w 348"/>
                    <a:gd name="T3" fmla="*/ 113 h 283"/>
                    <a:gd name="T4" fmla="*/ 0 w 348"/>
                    <a:gd name="T5" fmla="*/ 180 h 283"/>
                    <a:gd name="T6" fmla="*/ 333 w 348"/>
                    <a:gd name="T7" fmla="*/ 283 h 283"/>
                    <a:gd name="T8" fmla="*/ 348 w 348"/>
                    <a:gd name="T9" fmla="*/ 148 h 283"/>
                    <a:gd name="T10" fmla="*/ 323 w 348"/>
                    <a:gd name="T11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8" h="283">
                      <a:moveTo>
                        <a:pt x="323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3" y="283"/>
                      </a:lnTo>
                      <a:lnTo>
                        <a:pt x="348" y="14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9" name="未知"/>
                <p:cNvSpPr>
                  <a:spLocks noChangeAspect="1"/>
                </p:cNvSpPr>
                <p:nvPr/>
              </p:nvSpPr>
              <p:spPr bwMode="auto">
                <a:xfrm>
                  <a:off x="220" y="662"/>
                  <a:ext cx="347" cy="283"/>
                </a:xfrm>
                <a:custGeom>
                  <a:avLst/>
                  <a:gdLst>
                    <a:gd name="T0" fmla="*/ 25 w 347"/>
                    <a:gd name="T1" fmla="*/ 0 h 283"/>
                    <a:gd name="T2" fmla="*/ 347 w 347"/>
                    <a:gd name="T3" fmla="*/ 113 h 283"/>
                    <a:gd name="T4" fmla="*/ 347 w 347"/>
                    <a:gd name="T5" fmla="*/ 180 h 283"/>
                    <a:gd name="T6" fmla="*/ 15 w 347"/>
                    <a:gd name="T7" fmla="*/ 283 h 283"/>
                    <a:gd name="T8" fmla="*/ 0 w 347"/>
                    <a:gd name="T9" fmla="*/ 148 h 283"/>
                    <a:gd name="T10" fmla="*/ 25 w 347"/>
                    <a:gd name="T11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283">
                      <a:moveTo>
                        <a:pt x="25" y="0"/>
                      </a:moveTo>
                      <a:lnTo>
                        <a:pt x="347" y="113"/>
                      </a:lnTo>
                      <a:lnTo>
                        <a:pt x="347" y="180"/>
                      </a:lnTo>
                      <a:lnTo>
                        <a:pt x="15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00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217" y="212"/>
                  <a:ext cx="1165" cy="1180"/>
                </a:xfrm>
                <a:prstGeom prst="ellips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701" name="Group 53"/>
                <p:cNvGrpSpPr>
                  <a:grpSpLocks noChangeAspect="1"/>
                </p:cNvGrpSpPr>
                <p:nvPr/>
              </p:nvGrpSpPr>
              <p:grpSpPr bwMode="auto">
                <a:xfrm>
                  <a:off x="582" y="577"/>
                  <a:ext cx="443" cy="450"/>
                  <a:chOff x="0" y="0"/>
                  <a:chExt cx="443" cy="450"/>
                </a:xfrm>
              </p:grpSpPr>
              <p:sp>
                <p:nvSpPr>
                  <p:cNvPr id="27702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43" cy="45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03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" y="95"/>
                    <a:ext cx="250" cy="2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7704" name="Line 56"/>
            <p:cNvSpPr>
              <a:spLocks noChangeShapeType="1"/>
            </p:cNvSpPr>
            <p:nvPr/>
          </p:nvSpPr>
          <p:spPr bwMode="auto">
            <a:xfrm>
              <a:off x="996" y="885"/>
              <a:ext cx="54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Text Box 57"/>
            <p:cNvSpPr txBox="1">
              <a:spLocks noChangeArrowheads="1"/>
            </p:cNvSpPr>
            <p:nvPr/>
          </p:nvSpPr>
          <p:spPr bwMode="auto">
            <a:xfrm>
              <a:off x="1177" y="341"/>
              <a:ext cx="40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54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graphicFrame>
        <p:nvGraphicFramePr>
          <p:cNvPr id="27706" name="Object 58"/>
          <p:cNvGraphicFramePr>
            <a:graphicFrameLocks noChangeAspect="1"/>
          </p:cNvGraphicFramePr>
          <p:nvPr>
            <p:ph sz="half" idx="1"/>
          </p:nvPr>
        </p:nvGraphicFramePr>
        <p:xfrm>
          <a:off x="358775" y="1751013"/>
          <a:ext cx="44592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r:id="rId3" imgW="1269766" imgH="419235" progId="Equation.DSMT4">
                  <p:embed/>
                </p:oleObj>
              </mc:Choice>
              <mc:Fallback>
                <p:oleObj r:id="rId3" imgW="1269766" imgH="419235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751013"/>
                        <a:ext cx="4459288" cy="14097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07" name="Group 59"/>
          <p:cNvGrpSpPr>
            <a:grpSpLocks/>
          </p:cNvGrpSpPr>
          <p:nvPr/>
        </p:nvGrpSpPr>
        <p:grpSpPr bwMode="auto">
          <a:xfrm>
            <a:off x="6783388" y="1828800"/>
            <a:ext cx="720725" cy="1887538"/>
            <a:chOff x="0" y="0"/>
            <a:chExt cx="454" cy="1189"/>
          </a:xfrm>
        </p:grpSpPr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>
              <a:off x="0" y="236"/>
              <a:ext cx="0" cy="95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9" name="Text Box 61"/>
            <p:cNvSpPr txBox="1">
              <a:spLocks noChangeArrowheads="1"/>
            </p:cNvSpPr>
            <p:nvPr/>
          </p:nvSpPr>
          <p:spPr bwMode="auto">
            <a:xfrm>
              <a:off x="0" y="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27710" name="Group 62"/>
          <p:cNvGrpSpPr>
            <a:grpSpLocks/>
          </p:cNvGrpSpPr>
          <p:nvPr/>
        </p:nvGrpSpPr>
        <p:grpSpPr bwMode="auto">
          <a:xfrm>
            <a:off x="6781800" y="3733800"/>
            <a:ext cx="504825" cy="1382713"/>
            <a:chOff x="0" y="0"/>
            <a:chExt cx="318" cy="871"/>
          </a:xfrm>
        </p:grpSpPr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>
              <a:off x="0" y="0"/>
              <a:ext cx="0" cy="6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2" name="Text Box 64"/>
            <p:cNvSpPr txBox="1">
              <a:spLocks noChangeArrowheads="1"/>
            </p:cNvSpPr>
            <p:nvPr/>
          </p:nvSpPr>
          <p:spPr bwMode="auto">
            <a:xfrm>
              <a:off x="46" y="544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</a:p>
          </p:txBody>
        </p:sp>
      </p:grpSp>
      <p:graphicFrame>
        <p:nvGraphicFramePr>
          <p:cNvPr id="27713" name="Object 65"/>
          <p:cNvGraphicFramePr>
            <a:graphicFrameLocks noChangeAspect="1"/>
          </p:cNvGraphicFramePr>
          <p:nvPr/>
        </p:nvGraphicFramePr>
        <p:xfrm>
          <a:off x="400050" y="127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r:id="rId5" imgW="114419" imgH="177809" progId="Equation.DSMT4">
                  <p:embed/>
                </p:oleObj>
              </mc:Choice>
              <mc:Fallback>
                <p:oleObj r:id="rId5" imgW="114419" imgH="177809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27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4" name="Object 66"/>
          <p:cNvGraphicFramePr>
            <a:graphicFrameLocks noChangeAspect="1"/>
          </p:cNvGraphicFramePr>
          <p:nvPr>
            <p:ph sz="quarter" idx="2"/>
          </p:nvPr>
        </p:nvGraphicFramePr>
        <p:xfrm>
          <a:off x="6291263" y="3868738"/>
          <a:ext cx="11906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r:id="rId7" imgW="114419" imgH="177809" progId="Equation.DSMT4">
                  <p:embed/>
                </p:oleObj>
              </mc:Choice>
              <mc:Fallback>
                <p:oleObj r:id="rId7" imgW="114419" imgH="177809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3868738"/>
                        <a:ext cx="11906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15" name="AutoShape 67"/>
          <p:cNvSpPr>
            <a:spLocks noChangeArrowheads="1"/>
          </p:cNvSpPr>
          <p:nvPr/>
        </p:nvSpPr>
        <p:spPr bwMode="auto">
          <a:xfrm>
            <a:off x="1979613" y="3162300"/>
            <a:ext cx="1008062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27716" name="Object 68"/>
          <p:cNvGraphicFramePr>
            <a:graphicFrameLocks noChangeAspect="1"/>
          </p:cNvGraphicFramePr>
          <p:nvPr>
            <p:ph sz="quarter" idx="3"/>
          </p:nvPr>
        </p:nvGraphicFramePr>
        <p:xfrm>
          <a:off x="909638" y="3792538"/>
          <a:ext cx="3155950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r:id="rId8" imgW="965517" imgH="419417" progId="Equation.DSMT4">
                  <p:embed/>
                </p:oleObj>
              </mc:Choice>
              <mc:Fallback>
                <p:oleObj r:id="rId8" imgW="965517" imgH="419417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792538"/>
                        <a:ext cx="3155950" cy="13128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17" name="Text Box 69"/>
          <p:cNvSpPr txBox="1">
            <a:spLocks noChangeArrowheads="1"/>
          </p:cNvSpPr>
          <p:nvPr/>
        </p:nvSpPr>
        <p:spPr bwMode="auto">
          <a:xfrm>
            <a:off x="228600" y="5029200"/>
            <a:ext cx="8664575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itchFamily="18" charset="0"/>
                <a:ea typeface="华文中宋" pitchFamily="2" charset="-122"/>
              </a:rPr>
              <a:t>　</a:t>
            </a:r>
            <a:r>
              <a:rPr lang="en-US" altLang="zh-CN" sz="2800" b="1" i="1">
                <a:latin typeface="Times New Roman" pitchFamily="18" charset="0"/>
                <a:ea typeface="华文中宋" pitchFamily="2" charset="-122"/>
              </a:rPr>
              <a:t>F</a:t>
            </a:r>
            <a:r>
              <a:rPr lang="en-US" altLang="zh-CN" sz="2800" b="1" baseline="-2500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en-US" altLang="zh-CN" sz="2800" b="1">
                <a:latin typeface="Times New Roman" pitchFamily="18" charset="0"/>
                <a:ea typeface="华文中宋" pitchFamily="2" charset="-122"/>
              </a:rPr>
              <a:t>&gt;</a:t>
            </a:r>
            <a:r>
              <a:rPr lang="en-US" altLang="zh-CN" sz="2800" b="1" i="1">
                <a:latin typeface="Times New Roman" pitchFamily="18" charset="0"/>
                <a:ea typeface="华文中宋" pitchFamily="2" charset="-122"/>
              </a:rPr>
              <a:t>G</a:t>
            </a:r>
            <a:r>
              <a:rPr lang="zh-CN" altLang="en-US" sz="2800" b="1">
                <a:latin typeface="Times New Roman" pitchFamily="18" charset="0"/>
                <a:ea typeface="华文中宋" pitchFamily="2" charset="-122"/>
              </a:rPr>
              <a:t>，即汽车对桥的压力大于其所受重力，处于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超重状态。</a:t>
            </a:r>
          </a:p>
        </p:txBody>
      </p:sp>
      <p:sp>
        <p:nvSpPr>
          <p:cNvPr id="27718" name="Text Box 70"/>
          <p:cNvSpPr txBox="1">
            <a:spLocks noChangeArrowheads="1"/>
          </p:cNvSpPr>
          <p:nvPr/>
        </p:nvSpPr>
        <p:spPr bwMode="auto">
          <a:xfrm>
            <a:off x="142875" y="914400"/>
            <a:ext cx="889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、汽车过凹桥，在最低点时，车对凹桥的压力怎样？</a:t>
            </a:r>
          </a:p>
        </p:txBody>
      </p:sp>
      <p:sp>
        <p:nvSpPr>
          <p:cNvPr id="27719" name="Text Box 71"/>
          <p:cNvSpPr txBox="1">
            <a:spLocks noChangeArrowheads="1"/>
          </p:cNvSpPr>
          <p:nvPr/>
        </p:nvSpPr>
        <p:spPr bwMode="auto">
          <a:xfrm>
            <a:off x="152400" y="304800"/>
            <a:ext cx="878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、汽车静止在桥上与通过桥时的状态是否相同？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5" grpId="0" animBg="1"/>
      <p:bldP spid="27717" grpId="0" autoUpdateAnimBg="0"/>
      <p:bldP spid="27718" grpId="0" autoUpdateAnimBg="0"/>
      <p:bldP spid="2771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5410200" y="2060575"/>
            <a:ext cx="2809875" cy="3024188"/>
            <a:chOff x="0" y="0"/>
            <a:chExt cx="1770" cy="1905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0" y="409"/>
              <a:ext cx="1678" cy="1496"/>
              <a:chOff x="0" y="0"/>
              <a:chExt cx="1678" cy="1496"/>
            </a:xfrm>
          </p:grpSpPr>
          <p:sp>
            <p:nvSpPr>
              <p:cNvPr id="28676" name="Arc 4"/>
              <p:cNvSpPr>
                <a:spLocks/>
              </p:cNvSpPr>
              <p:nvPr/>
            </p:nvSpPr>
            <p:spPr bwMode="auto">
              <a:xfrm rot="8232114" flipH="1" flipV="1">
                <a:off x="0" y="0"/>
                <a:ext cx="1678" cy="14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677" name="Group 5"/>
              <p:cNvGrpSpPr>
                <a:grpSpLocks noChangeAspect="1"/>
              </p:cNvGrpSpPr>
              <p:nvPr/>
            </p:nvGrpSpPr>
            <p:grpSpPr bwMode="auto">
              <a:xfrm>
                <a:off x="408" y="83"/>
                <a:ext cx="907" cy="234"/>
                <a:chOff x="0" y="0"/>
                <a:chExt cx="10250" cy="2647"/>
              </a:xfrm>
            </p:grpSpPr>
            <p:grpSp>
              <p:nvGrpSpPr>
                <p:cNvPr id="28678" name="Group 6"/>
                <p:cNvGrpSpPr>
                  <a:grpSpLocks noChangeAspect="1"/>
                </p:cNvGrpSpPr>
                <p:nvPr/>
              </p:nvGrpSpPr>
              <p:grpSpPr bwMode="auto">
                <a:xfrm>
                  <a:off x="3005" y="100"/>
                  <a:ext cx="3755" cy="822"/>
                  <a:chOff x="0" y="0"/>
                  <a:chExt cx="3755" cy="822"/>
                </a:xfrm>
              </p:grpSpPr>
              <p:grpSp>
                <p:nvGrpSpPr>
                  <p:cNvPr id="28679" name="Group 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33" y="30"/>
                    <a:ext cx="2392" cy="710"/>
                    <a:chOff x="0" y="0"/>
                    <a:chExt cx="2392" cy="710"/>
                  </a:xfrm>
                </p:grpSpPr>
                <p:sp>
                  <p:nvSpPr>
                    <p:cNvPr id="28680" name="未知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0" y="0"/>
                      <a:ext cx="410" cy="580"/>
                    </a:xfrm>
                    <a:custGeom>
                      <a:avLst/>
                      <a:gdLst>
                        <a:gd name="T0" fmla="*/ 10 w 410"/>
                        <a:gd name="T1" fmla="*/ 7 h 580"/>
                        <a:gd name="T2" fmla="*/ 0 w 410"/>
                        <a:gd name="T3" fmla="*/ 0 h 580"/>
                        <a:gd name="T4" fmla="*/ 270 w 410"/>
                        <a:gd name="T5" fmla="*/ 580 h 580"/>
                        <a:gd name="T6" fmla="*/ 410 w 410"/>
                        <a:gd name="T7" fmla="*/ 580 h 580"/>
                        <a:gd name="T8" fmla="*/ 112 w 410"/>
                        <a:gd name="T9" fmla="*/ 0 h 580"/>
                        <a:gd name="T10" fmla="*/ 10 w 410"/>
                        <a:gd name="T11" fmla="*/ 7 h 5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0" h="580">
                          <a:moveTo>
                            <a:pt x="10" y="7"/>
                          </a:moveTo>
                          <a:lnTo>
                            <a:pt x="0" y="0"/>
                          </a:lnTo>
                          <a:lnTo>
                            <a:pt x="270" y="580"/>
                          </a:lnTo>
                          <a:lnTo>
                            <a:pt x="410" y="580"/>
                          </a:lnTo>
                          <a:lnTo>
                            <a:pt x="112" y="0"/>
                          </a:lnTo>
                          <a:lnTo>
                            <a:pt x="10" y="7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681" name="未知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015" y="322"/>
                      <a:ext cx="377" cy="388"/>
                    </a:xfrm>
                    <a:custGeom>
                      <a:avLst/>
                      <a:gdLst>
                        <a:gd name="T0" fmla="*/ 100 w 377"/>
                        <a:gd name="T1" fmla="*/ 45 h 388"/>
                        <a:gd name="T2" fmla="*/ 110 w 377"/>
                        <a:gd name="T3" fmla="*/ 38 h 388"/>
                        <a:gd name="T4" fmla="*/ 377 w 377"/>
                        <a:gd name="T5" fmla="*/ 388 h 388"/>
                        <a:gd name="T6" fmla="*/ 247 w 377"/>
                        <a:gd name="T7" fmla="*/ 368 h 388"/>
                        <a:gd name="T8" fmla="*/ 0 w 377"/>
                        <a:gd name="T9" fmla="*/ 0 h 388"/>
                        <a:gd name="T10" fmla="*/ 100 w 377"/>
                        <a:gd name="T11" fmla="*/ 45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77" h="388">
                          <a:moveTo>
                            <a:pt x="100" y="45"/>
                          </a:moveTo>
                          <a:lnTo>
                            <a:pt x="110" y="38"/>
                          </a:lnTo>
                          <a:lnTo>
                            <a:pt x="377" y="388"/>
                          </a:lnTo>
                          <a:lnTo>
                            <a:pt x="247" y="368"/>
                          </a:lnTo>
                          <a:lnTo>
                            <a:pt x="0" y="0"/>
                          </a:lnTo>
                          <a:lnTo>
                            <a:pt x="100" y="45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682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0" y="0"/>
                    <a:ext cx="3755" cy="822"/>
                  </a:xfrm>
                  <a:custGeom>
                    <a:avLst/>
                    <a:gdLst>
                      <a:gd name="T0" fmla="*/ 28 w 3755"/>
                      <a:gd name="T1" fmla="*/ 110 h 822"/>
                      <a:gd name="T2" fmla="*/ 380 w 3755"/>
                      <a:gd name="T3" fmla="*/ 95 h 822"/>
                      <a:gd name="T4" fmla="*/ 650 w 3755"/>
                      <a:gd name="T5" fmla="*/ 95 h 822"/>
                      <a:gd name="T6" fmla="*/ 1013 w 3755"/>
                      <a:gd name="T7" fmla="*/ 75 h 822"/>
                      <a:gd name="T8" fmla="*/ 1348 w 3755"/>
                      <a:gd name="T9" fmla="*/ 75 h 822"/>
                      <a:gd name="T10" fmla="*/ 1725 w 3755"/>
                      <a:gd name="T11" fmla="*/ 75 h 822"/>
                      <a:gd name="T12" fmla="*/ 2063 w 3755"/>
                      <a:gd name="T13" fmla="*/ 85 h 822"/>
                      <a:gd name="T14" fmla="*/ 2223 w 3755"/>
                      <a:gd name="T15" fmla="*/ 107 h 822"/>
                      <a:gd name="T16" fmla="*/ 2360 w 3755"/>
                      <a:gd name="T17" fmla="*/ 137 h 822"/>
                      <a:gd name="T18" fmla="*/ 2513 w 3755"/>
                      <a:gd name="T19" fmla="*/ 192 h 822"/>
                      <a:gd name="T20" fmla="*/ 2658 w 3755"/>
                      <a:gd name="T21" fmla="*/ 252 h 822"/>
                      <a:gd name="T22" fmla="*/ 3188 w 3755"/>
                      <a:gd name="T23" fmla="*/ 527 h 822"/>
                      <a:gd name="T24" fmla="*/ 3470 w 3755"/>
                      <a:gd name="T25" fmla="*/ 655 h 822"/>
                      <a:gd name="T26" fmla="*/ 3633 w 3755"/>
                      <a:gd name="T27" fmla="*/ 760 h 822"/>
                      <a:gd name="T28" fmla="*/ 3485 w 3755"/>
                      <a:gd name="T29" fmla="*/ 757 h 822"/>
                      <a:gd name="T30" fmla="*/ 0 w 3755"/>
                      <a:gd name="T31" fmla="*/ 490 h 822"/>
                      <a:gd name="T32" fmla="*/ 5 w 3755"/>
                      <a:gd name="T33" fmla="*/ 572 h 822"/>
                      <a:gd name="T34" fmla="*/ 3643 w 3755"/>
                      <a:gd name="T35" fmla="*/ 822 h 822"/>
                      <a:gd name="T36" fmla="*/ 3755 w 3755"/>
                      <a:gd name="T37" fmla="*/ 802 h 822"/>
                      <a:gd name="T38" fmla="*/ 3698 w 3755"/>
                      <a:gd name="T39" fmla="*/ 730 h 822"/>
                      <a:gd name="T40" fmla="*/ 3598 w 3755"/>
                      <a:gd name="T41" fmla="*/ 655 h 822"/>
                      <a:gd name="T42" fmla="*/ 3353 w 3755"/>
                      <a:gd name="T43" fmla="*/ 527 h 822"/>
                      <a:gd name="T44" fmla="*/ 3163 w 3755"/>
                      <a:gd name="T45" fmla="*/ 425 h 822"/>
                      <a:gd name="T46" fmla="*/ 2680 w 3755"/>
                      <a:gd name="T47" fmla="*/ 187 h 822"/>
                      <a:gd name="T48" fmla="*/ 2463 w 3755"/>
                      <a:gd name="T49" fmla="*/ 102 h 822"/>
                      <a:gd name="T50" fmla="*/ 2248 w 3755"/>
                      <a:gd name="T51" fmla="*/ 47 h 822"/>
                      <a:gd name="T52" fmla="*/ 1765 w 3755"/>
                      <a:gd name="T53" fmla="*/ 0 h 822"/>
                      <a:gd name="T54" fmla="*/ 1105 w 3755"/>
                      <a:gd name="T55" fmla="*/ 0 h 822"/>
                      <a:gd name="T56" fmla="*/ 28 w 3755"/>
                      <a:gd name="T57" fmla="*/ 57 h 822"/>
                      <a:gd name="T58" fmla="*/ 28 w 3755"/>
                      <a:gd name="T59" fmla="*/ 110 h 8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55" h="822">
                        <a:moveTo>
                          <a:pt x="28" y="110"/>
                        </a:moveTo>
                        <a:lnTo>
                          <a:pt x="380" y="95"/>
                        </a:lnTo>
                        <a:lnTo>
                          <a:pt x="650" y="95"/>
                        </a:lnTo>
                        <a:lnTo>
                          <a:pt x="1013" y="75"/>
                        </a:lnTo>
                        <a:lnTo>
                          <a:pt x="1348" y="75"/>
                        </a:lnTo>
                        <a:lnTo>
                          <a:pt x="1725" y="75"/>
                        </a:lnTo>
                        <a:lnTo>
                          <a:pt x="2063" y="85"/>
                        </a:lnTo>
                        <a:lnTo>
                          <a:pt x="2223" y="107"/>
                        </a:lnTo>
                        <a:lnTo>
                          <a:pt x="2360" y="137"/>
                        </a:lnTo>
                        <a:lnTo>
                          <a:pt x="2513" y="192"/>
                        </a:lnTo>
                        <a:lnTo>
                          <a:pt x="2658" y="252"/>
                        </a:lnTo>
                        <a:lnTo>
                          <a:pt x="3188" y="527"/>
                        </a:lnTo>
                        <a:lnTo>
                          <a:pt x="3470" y="655"/>
                        </a:lnTo>
                        <a:lnTo>
                          <a:pt x="3633" y="760"/>
                        </a:lnTo>
                        <a:lnTo>
                          <a:pt x="3485" y="757"/>
                        </a:lnTo>
                        <a:lnTo>
                          <a:pt x="0" y="490"/>
                        </a:lnTo>
                        <a:lnTo>
                          <a:pt x="5" y="572"/>
                        </a:lnTo>
                        <a:lnTo>
                          <a:pt x="3643" y="822"/>
                        </a:lnTo>
                        <a:lnTo>
                          <a:pt x="3755" y="802"/>
                        </a:lnTo>
                        <a:lnTo>
                          <a:pt x="3698" y="730"/>
                        </a:lnTo>
                        <a:lnTo>
                          <a:pt x="3598" y="655"/>
                        </a:lnTo>
                        <a:lnTo>
                          <a:pt x="3353" y="527"/>
                        </a:lnTo>
                        <a:lnTo>
                          <a:pt x="3163" y="425"/>
                        </a:lnTo>
                        <a:lnTo>
                          <a:pt x="2680" y="187"/>
                        </a:lnTo>
                        <a:lnTo>
                          <a:pt x="2463" y="102"/>
                        </a:lnTo>
                        <a:lnTo>
                          <a:pt x="2248" y="47"/>
                        </a:lnTo>
                        <a:lnTo>
                          <a:pt x="1765" y="0"/>
                        </a:lnTo>
                        <a:lnTo>
                          <a:pt x="1105" y="0"/>
                        </a:lnTo>
                        <a:lnTo>
                          <a:pt x="28" y="57"/>
                        </a:lnTo>
                        <a:lnTo>
                          <a:pt x="28" y="11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683" name="未知"/>
                <p:cNvSpPr>
                  <a:spLocks noChangeAspect="1"/>
                </p:cNvSpPr>
                <p:nvPr/>
              </p:nvSpPr>
              <p:spPr bwMode="auto">
                <a:xfrm>
                  <a:off x="538" y="0"/>
                  <a:ext cx="7030" cy="932"/>
                </a:xfrm>
                <a:custGeom>
                  <a:avLst/>
                  <a:gdLst>
                    <a:gd name="T0" fmla="*/ 270 w 7030"/>
                    <a:gd name="T1" fmla="*/ 585 h 932"/>
                    <a:gd name="T2" fmla="*/ 617 w 7030"/>
                    <a:gd name="T3" fmla="*/ 497 h 932"/>
                    <a:gd name="T4" fmla="*/ 882 w 7030"/>
                    <a:gd name="T5" fmla="*/ 427 h 932"/>
                    <a:gd name="T6" fmla="*/ 1155 w 7030"/>
                    <a:gd name="T7" fmla="*/ 352 h 932"/>
                    <a:gd name="T8" fmla="*/ 1432 w 7030"/>
                    <a:gd name="T9" fmla="*/ 302 h 932"/>
                    <a:gd name="T10" fmla="*/ 1655 w 7030"/>
                    <a:gd name="T11" fmla="*/ 265 h 932"/>
                    <a:gd name="T12" fmla="*/ 1937 w 7030"/>
                    <a:gd name="T13" fmla="*/ 220 h 932"/>
                    <a:gd name="T14" fmla="*/ 2187 w 7030"/>
                    <a:gd name="T15" fmla="*/ 165 h 932"/>
                    <a:gd name="T16" fmla="*/ 2367 w 7030"/>
                    <a:gd name="T17" fmla="*/ 52 h 932"/>
                    <a:gd name="T18" fmla="*/ 2740 w 7030"/>
                    <a:gd name="T19" fmla="*/ 40 h 932"/>
                    <a:gd name="T20" fmla="*/ 3185 w 7030"/>
                    <a:gd name="T21" fmla="*/ 10 h 932"/>
                    <a:gd name="T22" fmla="*/ 3750 w 7030"/>
                    <a:gd name="T23" fmla="*/ 2 h 932"/>
                    <a:gd name="T24" fmla="*/ 4217 w 7030"/>
                    <a:gd name="T25" fmla="*/ 0 h 932"/>
                    <a:gd name="T26" fmla="*/ 4662 w 7030"/>
                    <a:gd name="T27" fmla="*/ 52 h 932"/>
                    <a:gd name="T28" fmla="*/ 4980 w 7030"/>
                    <a:gd name="T29" fmla="*/ 135 h 932"/>
                    <a:gd name="T30" fmla="*/ 5320 w 7030"/>
                    <a:gd name="T31" fmla="*/ 240 h 932"/>
                    <a:gd name="T32" fmla="*/ 5692 w 7030"/>
                    <a:gd name="T33" fmla="*/ 367 h 932"/>
                    <a:gd name="T34" fmla="*/ 6077 w 7030"/>
                    <a:gd name="T35" fmla="*/ 495 h 932"/>
                    <a:gd name="T36" fmla="*/ 6362 w 7030"/>
                    <a:gd name="T37" fmla="*/ 582 h 932"/>
                    <a:gd name="T38" fmla="*/ 6667 w 7030"/>
                    <a:gd name="T39" fmla="*/ 685 h 932"/>
                    <a:gd name="T40" fmla="*/ 7030 w 7030"/>
                    <a:gd name="T41" fmla="*/ 812 h 932"/>
                    <a:gd name="T42" fmla="*/ 6857 w 7030"/>
                    <a:gd name="T43" fmla="*/ 885 h 932"/>
                    <a:gd name="T44" fmla="*/ 6605 w 7030"/>
                    <a:gd name="T45" fmla="*/ 930 h 932"/>
                    <a:gd name="T46" fmla="*/ 6235 w 7030"/>
                    <a:gd name="T47" fmla="*/ 927 h 932"/>
                    <a:gd name="T48" fmla="*/ 6142 w 7030"/>
                    <a:gd name="T49" fmla="*/ 812 h 932"/>
                    <a:gd name="T50" fmla="*/ 5865 w 7030"/>
                    <a:gd name="T51" fmla="*/ 647 h 932"/>
                    <a:gd name="T52" fmla="*/ 5420 w 7030"/>
                    <a:gd name="T53" fmla="*/ 420 h 932"/>
                    <a:gd name="T54" fmla="*/ 4952 w 7030"/>
                    <a:gd name="T55" fmla="*/ 210 h 932"/>
                    <a:gd name="T56" fmla="*/ 4585 w 7030"/>
                    <a:gd name="T57" fmla="*/ 130 h 932"/>
                    <a:gd name="T58" fmla="*/ 3882 w 7030"/>
                    <a:gd name="T59" fmla="*/ 97 h 932"/>
                    <a:gd name="T60" fmla="*/ 3062 w 7030"/>
                    <a:gd name="T61" fmla="*/ 122 h 932"/>
                    <a:gd name="T62" fmla="*/ 2462 w 7030"/>
                    <a:gd name="T63" fmla="*/ 707 h 9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30" h="932">
                      <a:moveTo>
                        <a:pt x="0" y="622"/>
                      </a:moveTo>
                      <a:lnTo>
                        <a:pt x="270" y="585"/>
                      </a:lnTo>
                      <a:lnTo>
                        <a:pt x="477" y="537"/>
                      </a:lnTo>
                      <a:lnTo>
                        <a:pt x="617" y="497"/>
                      </a:lnTo>
                      <a:lnTo>
                        <a:pt x="732" y="465"/>
                      </a:lnTo>
                      <a:lnTo>
                        <a:pt x="882" y="427"/>
                      </a:lnTo>
                      <a:lnTo>
                        <a:pt x="1010" y="390"/>
                      </a:lnTo>
                      <a:lnTo>
                        <a:pt x="1155" y="352"/>
                      </a:lnTo>
                      <a:lnTo>
                        <a:pt x="1285" y="325"/>
                      </a:lnTo>
                      <a:lnTo>
                        <a:pt x="1432" y="302"/>
                      </a:lnTo>
                      <a:lnTo>
                        <a:pt x="1552" y="282"/>
                      </a:lnTo>
                      <a:lnTo>
                        <a:pt x="1655" y="265"/>
                      </a:lnTo>
                      <a:lnTo>
                        <a:pt x="1807" y="240"/>
                      </a:lnTo>
                      <a:lnTo>
                        <a:pt x="1937" y="220"/>
                      </a:lnTo>
                      <a:lnTo>
                        <a:pt x="2060" y="200"/>
                      </a:lnTo>
                      <a:lnTo>
                        <a:pt x="2187" y="165"/>
                      </a:lnTo>
                      <a:lnTo>
                        <a:pt x="2292" y="112"/>
                      </a:lnTo>
                      <a:lnTo>
                        <a:pt x="2367" y="52"/>
                      </a:lnTo>
                      <a:lnTo>
                        <a:pt x="2520" y="45"/>
                      </a:lnTo>
                      <a:lnTo>
                        <a:pt x="2740" y="40"/>
                      </a:lnTo>
                      <a:lnTo>
                        <a:pt x="2990" y="20"/>
                      </a:lnTo>
                      <a:lnTo>
                        <a:pt x="3185" y="10"/>
                      </a:lnTo>
                      <a:lnTo>
                        <a:pt x="3472" y="5"/>
                      </a:lnTo>
                      <a:lnTo>
                        <a:pt x="3750" y="2"/>
                      </a:lnTo>
                      <a:lnTo>
                        <a:pt x="4015" y="0"/>
                      </a:lnTo>
                      <a:lnTo>
                        <a:pt x="4217" y="0"/>
                      </a:lnTo>
                      <a:lnTo>
                        <a:pt x="4437" y="17"/>
                      </a:lnTo>
                      <a:lnTo>
                        <a:pt x="4662" y="52"/>
                      </a:lnTo>
                      <a:lnTo>
                        <a:pt x="4830" y="95"/>
                      </a:lnTo>
                      <a:lnTo>
                        <a:pt x="4980" y="135"/>
                      </a:lnTo>
                      <a:lnTo>
                        <a:pt x="5142" y="185"/>
                      </a:lnTo>
                      <a:lnTo>
                        <a:pt x="5320" y="240"/>
                      </a:lnTo>
                      <a:lnTo>
                        <a:pt x="5500" y="302"/>
                      </a:lnTo>
                      <a:lnTo>
                        <a:pt x="5692" y="367"/>
                      </a:lnTo>
                      <a:lnTo>
                        <a:pt x="5880" y="432"/>
                      </a:lnTo>
                      <a:lnTo>
                        <a:pt x="6077" y="495"/>
                      </a:lnTo>
                      <a:lnTo>
                        <a:pt x="6225" y="545"/>
                      </a:lnTo>
                      <a:lnTo>
                        <a:pt x="6362" y="582"/>
                      </a:lnTo>
                      <a:lnTo>
                        <a:pt x="6512" y="637"/>
                      </a:lnTo>
                      <a:lnTo>
                        <a:pt x="6667" y="685"/>
                      </a:lnTo>
                      <a:lnTo>
                        <a:pt x="6857" y="747"/>
                      </a:lnTo>
                      <a:lnTo>
                        <a:pt x="7030" y="812"/>
                      </a:lnTo>
                      <a:lnTo>
                        <a:pt x="6960" y="857"/>
                      </a:lnTo>
                      <a:lnTo>
                        <a:pt x="6857" y="885"/>
                      </a:lnTo>
                      <a:lnTo>
                        <a:pt x="6745" y="915"/>
                      </a:lnTo>
                      <a:lnTo>
                        <a:pt x="6605" y="930"/>
                      </a:lnTo>
                      <a:lnTo>
                        <a:pt x="6420" y="932"/>
                      </a:lnTo>
                      <a:lnTo>
                        <a:pt x="6235" y="927"/>
                      </a:lnTo>
                      <a:lnTo>
                        <a:pt x="6187" y="857"/>
                      </a:lnTo>
                      <a:lnTo>
                        <a:pt x="6142" y="812"/>
                      </a:lnTo>
                      <a:lnTo>
                        <a:pt x="6055" y="750"/>
                      </a:lnTo>
                      <a:lnTo>
                        <a:pt x="5865" y="647"/>
                      </a:lnTo>
                      <a:lnTo>
                        <a:pt x="5630" y="525"/>
                      </a:lnTo>
                      <a:lnTo>
                        <a:pt x="5420" y="420"/>
                      </a:lnTo>
                      <a:lnTo>
                        <a:pt x="5165" y="292"/>
                      </a:lnTo>
                      <a:lnTo>
                        <a:pt x="4952" y="210"/>
                      </a:lnTo>
                      <a:lnTo>
                        <a:pt x="4750" y="152"/>
                      </a:lnTo>
                      <a:lnTo>
                        <a:pt x="4585" y="130"/>
                      </a:lnTo>
                      <a:lnTo>
                        <a:pt x="4280" y="100"/>
                      </a:lnTo>
                      <a:lnTo>
                        <a:pt x="3882" y="97"/>
                      </a:lnTo>
                      <a:lnTo>
                        <a:pt x="3417" y="110"/>
                      </a:lnTo>
                      <a:lnTo>
                        <a:pt x="3062" y="122"/>
                      </a:lnTo>
                      <a:lnTo>
                        <a:pt x="2495" y="152"/>
                      </a:lnTo>
                      <a:lnTo>
                        <a:pt x="2462" y="707"/>
                      </a:lnTo>
                      <a:lnTo>
                        <a:pt x="0" y="6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4" name="未知"/>
                <p:cNvSpPr>
                  <a:spLocks noChangeAspect="1"/>
                </p:cNvSpPr>
                <p:nvPr/>
              </p:nvSpPr>
              <p:spPr bwMode="auto">
                <a:xfrm>
                  <a:off x="735" y="915"/>
                  <a:ext cx="9508" cy="1472"/>
                </a:xfrm>
                <a:custGeom>
                  <a:avLst/>
                  <a:gdLst>
                    <a:gd name="T0" fmla="*/ 8023 w 9508"/>
                    <a:gd name="T1" fmla="*/ 697 h 1472"/>
                    <a:gd name="T2" fmla="*/ 8095 w 9508"/>
                    <a:gd name="T3" fmla="*/ 920 h 1472"/>
                    <a:gd name="T4" fmla="*/ 8095 w 9508"/>
                    <a:gd name="T5" fmla="*/ 1090 h 1472"/>
                    <a:gd name="T6" fmla="*/ 9508 w 9508"/>
                    <a:gd name="T7" fmla="*/ 1090 h 1472"/>
                    <a:gd name="T8" fmla="*/ 9410 w 9508"/>
                    <a:gd name="T9" fmla="*/ 1205 h 1472"/>
                    <a:gd name="T10" fmla="*/ 9475 w 9508"/>
                    <a:gd name="T11" fmla="*/ 1335 h 1472"/>
                    <a:gd name="T12" fmla="*/ 9475 w 9508"/>
                    <a:gd name="T13" fmla="*/ 1395 h 1472"/>
                    <a:gd name="T14" fmla="*/ 9433 w 9508"/>
                    <a:gd name="T15" fmla="*/ 1437 h 1472"/>
                    <a:gd name="T16" fmla="*/ 8620 w 9508"/>
                    <a:gd name="T17" fmla="*/ 1437 h 1472"/>
                    <a:gd name="T18" fmla="*/ 8555 w 9508"/>
                    <a:gd name="T19" fmla="*/ 1472 h 1472"/>
                    <a:gd name="T20" fmla="*/ 8140 w 9508"/>
                    <a:gd name="T21" fmla="*/ 1472 h 1472"/>
                    <a:gd name="T22" fmla="*/ 8085 w 9508"/>
                    <a:gd name="T23" fmla="*/ 1432 h 1472"/>
                    <a:gd name="T24" fmla="*/ 563 w 9508"/>
                    <a:gd name="T25" fmla="*/ 1432 h 1472"/>
                    <a:gd name="T26" fmla="*/ 265 w 9508"/>
                    <a:gd name="T27" fmla="*/ 1162 h 1472"/>
                    <a:gd name="T28" fmla="*/ 30 w 9508"/>
                    <a:gd name="T29" fmla="*/ 1252 h 1472"/>
                    <a:gd name="T30" fmla="*/ 0 w 9508"/>
                    <a:gd name="T31" fmla="*/ 537 h 1472"/>
                    <a:gd name="T32" fmla="*/ 573 w 9508"/>
                    <a:gd name="T33" fmla="*/ 0 h 1472"/>
                    <a:gd name="T34" fmla="*/ 1468 w 9508"/>
                    <a:gd name="T35" fmla="*/ 20 h 1472"/>
                    <a:gd name="T36" fmla="*/ 6130 w 9508"/>
                    <a:gd name="T37" fmla="*/ 1205 h 1472"/>
                    <a:gd name="T38" fmla="*/ 6263 w 9508"/>
                    <a:gd name="T39" fmla="*/ 1062 h 1472"/>
                    <a:gd name="T40" fmla="*/ 6378 w 9508"/>
                    <a:gd name="T41" fmla="*/ 695 h 1472"/>
                    <a:gd name="T42" fmla="*/ 6543 w 9508"/>
                    <a:gd name="T43" fmla="*/ 392 h 1472"/>
                    <a:gd name="T44" fmla="*/ 7033 w 9508"/>
                    <a:gd name="T45" fmla="*/ 150 h 1472"/>
                    <a:gd name="T46" fmla="*/ 7488 w 9508"/>
                    <a:gd name="T47" fmla="*/ 162 h 1472"/>
                    <a:gd name="T48" fmla="*/ 7828 w 9508"/>
                    <a:gd name="T49" fmla="*/ 340 h 1472"/>
                    <a:gd name="T50" fmla="*/ 8023 w 9508"/>
                    <a:gd name="T51" fmla="*/ 697 h 1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508" h="1472">
                      <a:moveTo>
                        <a:pt x="8023" y="697"/>
                      </a:moveTo>
                      <a:lnTo>
                        <a:pt x="8095" y="920"/>
                      </a:lnTo>
                      <a:lnTo>
                        <a:pt x="8095" y="1090"/>
                      </a:lnTo>
                      <a:lnTo>
                        <a:pt x="9508" y="1090"/>
                      </a:lnTo>
                      <a:lnTo>
                        <a:pt x="9410" y="1205"/>
                      </a:lnTo>
                      <a:lnTo>
                        <a:pt x="9475" y="1335"/>
                      </a:lnTo>
                      <a:lnTo>
                        <a:pt x="9475" y="1395"/>
                      </a:lnTo>
                      <a:lnTo>
                        <a:pt x="9433" y="1437"/>
                      </a:lnTo>
                      <a:lnTo>
                        <a:pt x="8620" y="1437"/>
                      </a:lnTo>
                      <a:lnTo>
                        <a:pt x="8555" y="1472"/>
                      </a:lnTo>
                      <a:lnTo>
                        <a:pt x="8140" y="1472"/>
                      </a:lnTo>
                      <a:lnTo>
                        <a:pt x="8085" y="1432"/>
                      </a:lnTo>
                      <a:lnTo>
                        <a:pt x="563" y="1432"/>
                      </a:lnTo>
                      <a:lnTo>
                        <a:pt x="265" y="1162"/>
                      </a:lnTo>
                      <a:lnTo>
                        <a:pt x="30" y="1252"/>
                      </a:lnTo>
                      <a:lnTo>
                        <a:pt x="0" y="537"/>
                      </a:lnTo>
                      <a:lnTo>
                        <a:pt x="573" y="0"/>
                      </a:lnTo>
                      <a:lnTo>
                        <a:pt x="1468" y="20"/>
                      </a:lnTo>
                      <a:lnTo>
                        <a:pt x="6130" y="1205"/>
                      </a:lnTo>
                      <a:lnTo>
                        <a:pt x="6263" y="1062"/>
                      </a:lnTo>
                      <a:lnTo>
                        <a:pt x="6378" y="695"/>
                      </a:lnTo>
                      <a:lnTo>
                        <a:pt x="6543" y="392"/>
                      </a:lnTo>
                      <a:lnTo>
                        <a:pt x="7033" y="150"/>
                      </a:lnTo>
                      <a:lnTo>
                        <a:pt x="7488" y="162"/>
                      </a:lnTo>
                      <a:lnTo>
                        <a:pt x="7828" y="340"/>
                      </a:lnTo>
                      <a:lnTo>
                        <a:pt x="8023" y="6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685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0" y="907"/>
                  <a:ext cx="620" cy="1075"/>
                  <a:chOff x="0" y="0"/>
                  <a:chExt cx="620" cy="1075"/>
                </a:xfrm>
              </p:grpSpPr>
              <p:sp>
                <p:nvSpPr>
                  <p:cNvPr id="28686" name="Rectangle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3" y="225"/>
                    <a:ext cx="237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7" name="Rectangl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3" y="0"/>
                    <a:ext cx="237" cy="95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8" name="Rectangle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3" y="140"/>
                    <a:ext cx="237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9" name="Arc 17"/>
                  <p:cNvSpPr>
                    <a:spLocks noChangeAspect="1"/>
                  </p:cNvSpPr>
                  <p:nvPr/>
                </p:nvSpPr>
                <p:spPr bwMode="auto">
                  <a:xfrm>
                    <a:off x="53" y="320"/>
                    <a:ext cx="229" cy="243"/>
                  </a:xfrm>
                  <a:custGeom>
                    <a:avLst/>
                    <a:gdLst>
                      <a:gd name="G0" fmla="+- 21600 0 0"/>
                      <a:gd name="G1" fmla="+- 171 0 0"/>
                      <a:gd name="G2" fmla="+- 21600 0 0"/>
                      <a:gd name="T0" fmla="*/ 21232 w 21600"/>
                      <a:gd name="T1" fmla="*/ 21768 h 21768"/>
                      <a:gd name="T2" fmla="*/ 1 w 21600"/>
                      <a:gd name="T3" fmla="*/ 0 h 21768"/>
                      <a:gd name="T4" fmla="*/ 21600 w 21600"/>
                      <a:gd name="T5" fmla="*/ 171 h 217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768" fill="none" extrusionOk="0">
                        <a:moveTo>
                          <a:pt x="21232" y="21767"/>
                        </a:moveTo>
                        <a:cubicBezTo>
                          <a:pt x="9447" y="21567"/>
                          <a:pt x="0" y="11956"/>
                          <a:pt x="0" y="171"/>
                        </a:cubicBezTo>
                        <a:cubicBezTo>
                          <a:pt x="-1" y="113"/>
                          <a:pt x="0" y="56"/>
                          <a:pt x="0" y="-1"/>
                        </a:cubicBezTo>
                      </a:path>
                      <a:path w="21600" h="21768" stroke="0" extrusionOk="0">
                        <a:moveTo>
                          <a:pt x="21232" y="21767"/>
                        </a:moveTo>
                        <a:cubicBezTo>
                          <a:pt x="9447" y="21567"/>
                          <a:pt x="0" y="11956"/>
                          <a:pt x="0" y="171"/>
                        </a:cubicBezTo>
                        <a:cubicBezTo>
                          <a:pt x="-1" y="113"/>
                          <a:pt x="0" y="56"/>
                          <a:pt x="0" y="-1"/>
                        </a:cubicBezTo>
                        <a:lnTo>
                          <a:pt x="21600" y="17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8690" name="Group 1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0" y="953"/>
                    <a:ext cx="620" cy="37"/>
                    <a:chOff x="0" y="0"/>
                    <a:chExt cx="620" cy="37"/>
                  </a:xfrm>
                </p:grpSpPr>
                <p:sp>
                  <p:nvSpPr>
                    <p:cNvPr id="28691" name="Rectangle 1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8" y="0"/>
                      <a:ext cx="592" cy="37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692" name="Oval 2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70" cy="37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693" name="Group 2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0" y="1035"/>
                    <a:ext cx="620" cy="40"/>
                    <a:chOff x="0" y="0"/>
                    <a:chExt cx="620" cy="40"/>
                  </a:xfrm>
                </p:grpSpPr>
                <p:sp>
                  <p:nvSpPr>
                    <p:cNvPr id="28694" name="Rectangle 2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8" y="0"/>
                      <a:ext cx="592" cy="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695" name="Oval 2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70" cy="40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696" name="Group 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0" y="865"/>
                    <a:ext cx="620" cy="40"/>
                    <a:chOff x="0" y="0"/>
                    <a:chExt cx="620" cy="40"/>
                  </a:xfrm>
                </p:grpSpPr>
                <p:sp>
                  <p:nvSpPr>
                    <p:cNvPr id="28697" name="Rectangle 2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8" y="0"/>
                      <a:ext cx="592" cy="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698" name="Oval 2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70" cy="40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8699" name="未知"/>
                <p:cNvSpPr>
                  <a:spLocks noChangeAspect="1"/>
                </p:cNvSpPr>
                <p:nvPr/>
              </p:nvSpPr>
              <p:spPr bwMode="auto">
                <a:xfrm>
                  <a:off x="53" y="620"/>
                  <a:ext cx="10197" cy="1552"/>
                </a:xfrm>
                <a:custGeom>
                  <a:avLst/>
                  <a:gdLst>
                    <a:gd name="T0" fmla="*/ 510 w 10197"/>
                    <a:gd name="T1" fmla="*/ 0 h 1552"/>
                    <a:gd name="T2" fmla="*/ 60 w 10197"/>
                    <a:gd name="T3" fmla="*/ 0 h 1552"/>
                    <a:gd name="T4" fmla="*/ 0 w 10197"/>
                    <a:gd name="T5" fmla="*/ 240 h 1552"/>
                    <a:gd name="T6" fmla="*/ 200 w 10197"/>
                    <a:gd name="T7" fmla="*/ 240 h 1552"/>
                    <a:gd name="T8" fmla="*/ 200 w 10197"/>
                    <a:gd name="T9" fmla="*/ 1107 h 1552"/>
                    <a:gd name="T10" fmla="*/ 592 w 10197"/>
                    <a:gd name="T11" fmla="*/ 1500 h 1552"/>
                    <a:gd name="T12" fmla="*/ 680 w 10197"/>
                    <a:gd name="T13" fmla="*/ 1540 h 1552"/>
                    <a:gd name="T14" fmla="*/ 755 w 10197"/>
                    <a:gd name="T15" fmla="*/ 1552 h 1552"/>
                    <a:gd name="T16" fmla="*/ 742 w 10197"/>
                    <a:gd name="T17" fmla="*/ 1355 h 1552"/>
                    <a:gd name="T18" fmla="*/ 732 w 10197"/>
                    <a:gd name="T19" fmla="*/ 1120 h 1552"/>
                    <a:gd name="T20" fmla="*/ 785 w 10197"/>
                    <a:gd name="T21" fmla="*/ 920 h 1552"/>
                    <a:gd name="T22" fmla="*/ 857 w 10197"/>
                    <a:gd name="T23" fmla="*/ 772 h 1552"/>
                    <a:gd name="T24" fmla="*/ 952 w 10197"/>
                    <a:gd name="T25" fmla="*/ 642 h 1552"/>
                    <a:gd name="T26" fmla="*/ 1090 w 10197"/>
                    <a:gd name="T27" fmla="*/ 515 h 1552"/>
                    <a:gd name="T28" fmla="*/ 1250 w 10197"/>
                    <a:gd name="T29" fmla="*/ 420 h 1552"/>
                    <a:gd name="T30" fmla="*/ 1475 w 10197"/>
                    <a:gd name="T31" fmla="*/ 360 h 1552"/>
                    <a:gd name="T32" fmla="*/ 1770 w 10197"/>
                    <a:gd name="T33" fmla="*/ 337 h 1552"/>
                    <a:gd name="T34" fmla="*/ 1975 w 10197"/>
                    <a:gd name="T35" fmla="*/ 390 h 1552"/>
                    <a:gd name="T36" fmla="*/ 2125 w 10197"/>
                    <a:gd name="T37" fmla="*/ 472 h 1552"/>
                    <a:gd name="T38" fmla="*/ 2250 w 10197"/>
                    <a:gd name="T39" fmla="*/ 567 h 1552"/>
                    <a:gd name="T40" fmla="*/ 2400 w 10197"/>
                    <a:gd name="T41" fmla="*/ 715 h 1552"/>
                    <a:gd name="T42" fmla="*/ 2495 w 10197"/>
                    <a:gd name="T43" fmla="*/ 877 h 1552"/>
                    <a:gd name="T44" fmla="*/ 2557 w 10197"/>
                    <a:gd name="T45" fmla="*/ 1022 h 1552"/>
                    <a:gd name="T46" fmla="*/ 2577 w 10197"/>
                    <a:gd name="T47" fmla="*/ 1162 h 1552"/>
                    <a:gd name="T48" fmla="*/ 2577 w 10197"/>
                    <a:gd name="T49" fmla="*/ 1467 h 1552"/>
                    <a:gd name="T50" fmla="*/ 7032 w 10197"/>
                    <a:gd name="T51" fmla="*/ 1552 h 1552"/>
                    <a:gd name="T52" fmla="*/ 7032 w 10197"/>
                    <a:gd name="T53" fmla="*/ 1257 h 1552"/>
                    <a:gd name="T54" fmla="*/ 7095 w 10197"/>
                    <a:gd name="T55" fmla="*/ 1055 h 1552"/>
                    <a:gd name="T56" fmla="*/ 7167 w 10197"/>
                    <a:gd name="T57" fmla="*/ 897 h 1552"/>
                    <a:gd name="T58" fmla="*/ 7277 w 10197"/>
                    <a:gd name="T59" fmla="*/ 750 h 1552"/>
                    <a:gd name="T60" fmla="*/ 7435 w 10197"/>
                    <a:gd name="T61" fmla="*/ 620 h 1552"/>
                    <a:gd name="T62" fmla="*/ 7595 w 10197"/>
                    <a:gd name="T63" fmla="*/ 535 h 1552"/>
                    <a:gd name="T64" fmla="*/ 7752 w 10197"/>
                    <a:gd name="T65" fmla="*/ 485 h 1552"/>
                    <a:gd name="T66" fmla="*/ 8030 w 10197"/>
                    <a:gd name="T67" fmla="*/ 485 h 1552"/>
                    <a:gd name="T68" fmla="*/ 8177 w 10197"/>
                    <a:gd name="T69" fmla="*/ 515 h 1552"/>
                    <a:gd name="T70" fmla="*/ 8327 w 10197"/>
                    <a:gd name="T71" fmla="*/ 580 h 1552"/>
                    <a:gd name="T72" fmla="*/ 8462 w 10197"/>
                    <a:gd name="T73" fmla="*/ 695 h 1552"/>
                    <a:gd name="T74" fmla="*/ 8592 w 10197"/>
                    <a:gd name="T75" fmla="*/ 845 h 1552"/>
                    <a:gd name="T76" fmla="*/ 8677 w 10197"/>
                    <a:gd name="T77" fmla="*/ 1022 h 1552"/>
                    <a:gd name="T78" fmla="*/ 8730 w 10197"/>
                    <a:gd name="T79" fmla="*/ 1215 h 1552"/>
                    <a:gd name="T80" fmla="*/ 8730 w 10197"/>
                    <a:gd name="T81" fmla="*/ 1415 h 1552"/>
                    <a:gd name="T82" fmla="*/ 10197 w 10197"/>
                    <a:gd name="T83" fmla="*/ 1410 h 1552"/>
                    <a:gd name="T84" fmla="*/ 10197 w 10197"/>
                    <a:gd name="T85" fmla="*/ 1345 h 1552"/>
                    <a:gd name="T86" fmla="*/ 10150 w 10197"/>
                    <a:gd name="T87" fmla="*/ 1345 h 1552"/>
                    <a:gd name="T88" fmla="*/ 10150 w 10197"/>
                    <a:gd name="T89" fmla="*/ 1250 h 1552"/>
                    <a:gd name="T90" fmla="*/ 10195 w 10197"/>
                    <a:gd name="T91" fmla="*/ 1245 h 1552"/>
                    <a:gd name="T92" fmla="*/ 10195 w 10197"/>
                    <a:gd name="T93" fmla="*/ 957 h 1552"/>
                    <a:gd name="T94" fmla="*/ 10155 w 10197"/>
                    <a:gd name="T95" fmla="*/ 897 h 1552"/>
                    <a:gd name="T96" fmla="*/ 9815 w 10197"/>
                    <a:gd name="T97" fmla="*/ 727 h 1552"/>
                    <a:gd name="T98" fmla="*/ 9440 w 10197"/>
                    <a:gd name="T99" fmla="*/ 580 h 1552"/>
                    <a:gd name="T100" fmla="*/ 8987 w 10197"/>
                    <a:gd name="T101" fmla="*/ 442 h 1552"/>
                    <a:gd name="T102" fmla="*/ 8497 w 10197"/>
                    <a:gd name="T103" fmla="*/ 325 h 1552"/>
                    <a:gd name="T104" fmla="*/ 8047 w 10197"/>
                    <a:gd name="T105" fmla="*/ 230 h 1552"/>
                    <a:gd name="T106" fmla="*/ 7617 w 10197"/>
                    <a:gd name="T107" fmla="*/ 155 h 1552"/>
                    <a:gd name="T108" fmla="*/ 7470 w 10197"/>
                    <a:gd name="T109" fmla="*/ 155 h 1552"/>
                    <a:gd name="T110" fmla="*/ 7372 w 10197"/>
                    <a:gd name="T111" fmla="*/ 197 h 1552"/>
                    <a:gd name="T112" fmla="*/ 6915 w 10197"/>
                    <a:gd name="T113" fmla="*/ 262 h 1552"/>
                    <a:gd name="T114" fmla="*/ 6552 w 10197"/>
                    <a:gd name="T115" fmla="*/ 295 h 1552"/>
                    <a:gd name="T116" fmla="*/ 4650 w 10197"/>
                    <a:gd name="T117" fmla="*/ 175 h 1552"/>
                    <a:gd name="T118" fmla="*/ 3737 w 10197"/>
                    <a:gd name="T119" fmla="*/ 102 h 1552"/>
                    <a:gd name="T120" fmla="*/ 2877 w 10197"/>
                    <a:gd name="T121" fmla="*/ 37 h 1552"/>
                    <a:gd name="T122" fmla="*/ 2442 w 10197"/>
                    <a:gd name="T123" fmla="*/ 7 h 1552"/>
                    <a:gd name="T124" fmla="*/ 510 w 10197"/>
                    <a:gd name="T125" fmla="*/ 0 h 1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0197" h="1552">
                      <a:moveTo>
                        <a:pt x="510" y="0"/>
                      </a:moveTo>
                      <a:lnTo>
                        <a:pt x="60" y="0"/>
                      </a:lnTo>
                      <a:lnTo>
                        <a:pt x="0" y="240"/>
                      </a:lnTo>
                      <a:lnTo>
                        <a:pt x="200" y="240"/>
                      </a:lnTo>
                      <a:lnTo>
                        <a:pt x="200" y="1107"/>
                      </a:lnTo>
                      <a:lnTo>
                        <a:pt x="592" y="1500"/>
                      </a:lnTo>
                      <a:lnTo>
                        <a:pt x="680" y="1540"/>
                      </a:lnTo>
                      <a:lnTo>
                        <a:pt x="755" y="1552"/>
                      </a:lnTo>
                      <a:lnTo>
                        <a:pt x="742" y="1355"/>
                      </a:lnTo>
                      <a:lnTo>
                        <a:pt x="732" y="1120"/>
                      </a:lnTo>
                      <a:lnTo>
                        <a:pt x="785" y="920"/>
                      </a:lnTo>
                      <a:lnTo>
                        <a:pt x="857" y="772"/>
                      </a:lnTo>
                      <a:lnTo>
                        <a:pt x="952" y="642"/>
                      </a:lnTo>
                      <a:lnTo>
                        <a:pt x="1090" y="515"/>
                      </a:lnTo>
                      <a:lnTo>
                        <a:pt x="1250" y="420"/>
                      </a:lnTo>
                      <a:lnTo>
                        <a:pt x="1475" y="360"/>
                      </a:lnTo>
                      <a:lnTo>
                        <a:pt x="1770" y="337"/>
                      </a:lnTo>
                      <a:lnTo>
                        <a:pt x="1975" y="390"/>
                      </a:lnTo>
                      <a:lnTo>
                        <a:pt x="2125" y="472"/>
                      </a:lnTo>
                      <a:lnTo>
                        <a:pt x="2250" y="567"/>
                      </a:lnTo>
                      <a:lnTo>
                        <a:pt x="2400" y="715"/>
                      </a:lnTo>
                      <a:lnTo>
                        <a:pt x="2495" y="877"/>
                      </a:lnTo>
                      <a:lnTo>
                        <a:pt x="2557" y="1022"/>
                      </a:lnTo>
                      <a:lnTo>
                        <a:pt x="2577" y="1162"/>
                      </a:lnTo>
                      <a:lnTo>
                        <a:pt x="2577" y="1467"/>
                      </a:lnTo>
                      <a:lnTo>
                        <a:pt x="7032" y="1552"/>
                      </a:lnTo>
                      <a:lnTo>
                        <a:pt x="7032" y="1257"/>
                      </a:lnTo>
                      <a:lnTo>
                        <a:pt x="7095" y="1055"/>
                      </a:lnTo>
                      <a:lnTo>
                        <a:pt x="7167" y="897"/>
                      </a:lnTo>
                      <a:lnTo>
                        <a:pt x="7277" y="750"/>
                      </a:lnTo>
                      <a:lnTo>
                        <a:pt x="7435" y="620"/>
                      </a:lnTo>
                      <a:lnTo>
                        <a:pt x="7595" y="535"/>
                      </a:lnTo>
                      <a:lnTo>
                        <a:pt x="7752" y="485"/>
                      </a:lnTo>
                      <a:lnTo>
                        <a:pt x="8030" y="485"/>
                      </a:lnTo>
                      <a:lnTo>
                        <a:pt x="8177" y="515"/>
                      </a:lnTo>
                      <a:lnTo>
                        <a:pt x="8327" y="580"/>
                      </a:lnTo>
                      <a:lnTo>
                        <a:pt x="8462" y="695"/>
                      </a:lnTo>
                      <a:lnTo>
                        <a:pt x="8592" y="845"/>
                      </a:lnTo>
                      <a:lnTo>
                        <a:pt x="8677" y="1022"/>
                      </a:lnTo>
                      <a:lnTo>
                        <a:pt x="8730" y="1215"/>
                      </a:lnTo>
                      <a:lnTo>
                        <a:pt x="8730" y="1415"/>
                      </a:lnTo>
                      <a:lnTo>
                        <a:pt x="10197" y="1410"/>
                      </a:lnTo>
                      <a:lnTo>
                        <a:pt x="10197" y="1345"/>
                      </a:lnTo>
                      <a:lnTo>
                        <a:pt x="10150" y="1345"/>
                      </a:lnTo>
                      <a:lnTo>
                        <a:pt x="10150" y="1250"/>
                      </a:lnTo>
                      <a:lnTo>
                        <a:pt x="10195" y="1245"/>
                      </a:lnTo>
                      <a:lnTo>
                        <a:pt x="10195" y="957"/>
                      </a:lnTo>
                      <a:lnTo>
                        <a:pt x="10155" y="897"/>
                      </a:lnTo>
                      <a:lnTo>
                        <a:pt x="9815" y="727"/>
                      </a:lnTo>
                      <a:lnTo>
                        <a:pt x="9440" y="580"/>
                      </a:lnTo>
                      <a:lnTo>
                        <a:pt x="8987" y="442"/>
                      </a:lnTo>
                      <a:lnTo>
                        <a:pt x="8497" y="325"/>
                      </a:lnTo>
                      <a:lnTo>
                        <a:pt x="8047" y="230"/>
                      </a:lnTo>
                      <a:lnTo>
                        <a:pt x="7617" y="155"/>
                      </a:lnTo>
                      <a:lnTo>
                        <a:pt x="7470" y="155"/>
                      </a:lnTo>
                      <a:lnTo>
                        <a:pt x="7372" y="197"/>
                      </a:lnTo>
                      <a:lnTo>
                        <a:pt x="6915" y="262"/>
                      </a:lnTo>
                      <a:lnTo>
                        <a:pt x="6552" y="295"/>
                      </a:lnTo>
                      <a:lnTo>
                        <a:pt x="4650" y="175"/>
                      </a:lnTo>
                      <a:lnTo>
                        <a:pt x="3737" y="102"/>
                      </a:lnTo>
                      <a:lnTo>
                        <a:pt x="2877" y="37"/>
                      </a:lnTo>
                      <a:lnTo>
                        <a:pt x="2442" y="7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0" name="未知"/>
                <p:cNvSpPr>
                  <a:spLocks noChangeAspect="1"/>
                </p:cNvSpPr>
                <p:nvPr/>
              </p:nvSpPr>
              <p:spPr bwMode="auto">
                <a:xfrm>
                  <a:off x="4153" y="747"/>
                  <a:ext cx="2057" cy="1398"/>
                </a:xfrm>
                <a:custGeom>
                  <a:avLst/>
                  <a:gdLst>
                    <a:gd name="T0" fmla="*/ 0 w 2057"/>
                    <a:gd name="T1" fmla="*/ 0 h 1398"/>
                    <a:gd name="T2" fmla="*/ 0 w 2057"/>
                    <a:gd name="T3" fmla="*/ 1365 h 1398"/>
                    <a:gd name="T4" fmla="*/ 2057 w 2057"/>
                    <a:gd name="T5" fmla="*/ 1398 h 1398"/>
                    <a:gd name="T6" fmla="*/ 2057 w 2057"/>
                    <a:gd name="T7" fmla="*/ 148 h 1398"/>
                    <a:gd name="T8" fmla="*/ 1785 w 2057"/>
                    <a:gd name="T9" fmla="*/ 120 h 1398"/>
                    <a:gd name="T10" fmla="*/ 1410 w 2057"/>
                    <a:gd name="T11" fmla="*/ 95 h 1398"/>
                    <a:gd name="T12" fmla="*/ 1032 w 2057"/>
                    <a:gd name="T13" fmla="*/ 78 h 1398"/>
                    <a:gd name="T14" fmla="*/ 787 w 2057"/>
                    <a:gd name="T15" fmla="*/ 55 h 1398"/>
                    <a:gd name="T16" fmla="*/ 547 w 2057"/>
                    <a:gd name="T17" fmla="*/ 40 h 1398"/>
                    <a:gd name="T18" fmla="*/ 222 w 2057"/>
                    <a:gd name="T19" fmla="*/ 13 h 1398"/>
                    <a:gd name="T20" fmla="*/ 0 w 2057"/>
                    <a:gd name="T21" fmla="*/ 0 h 1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57" h="1398">
                      <a:moveTo>
                        <a:pt x="0" y="0"/>
                      </a:moveTo>
                      <a:lnTo>
                        <a:pt x="0" y="1365"/>
                      </a:lnTo>
                      <a:lnTo>
                        <a:pt x="2057" y="1398"/>
                      </a:lnTo>
                      <a:lnTo>
                        <a:pt x="2057" y="148"/>
                      </a:lnTo>
                      <a:lnTo>
                        <a:pt x="1785" y="120"/>
                      </a:lnTo>
                      <a:lnTo>
                        <a:pt x="1410" y="95"/>
                      </a:lnTo>
                      <a:lnTo>
                        <a:pt x="1032" y="78"/>
                      </a:lnTo>
                      <a:lnTo>
                        <a:pt x="787" y="55"/>
                      </a:lnTo>
                      <a:lnTo>
                        <a:pt x="547" y="40"/>
                      </a:lnTo>
                      <a:lnTo>
                        <a:pt x="222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1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2493" y="302"/>
                  <a:ext cx="395" cy="218"/>
                </a:xfrm>
                <a:prstGeom prst="ellipse">
                  <a:avLst/>
                </a:prstGeom>
                <a:solidFill>
                  <a:srgbClr val="800000"/>
                </a:solidFill>
                <a:ln w="127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2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377"/>
                  <a:ext cx="58" cy="58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703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3770" y="937"/>
                  <a:ext cx="2178" cy="953"/>
                  <a:chOff x="0" y="0"/>
                  <a:chExt cx="2178" cy="953"/>
                </a:xfrm>
              </p:grpSpPr>
              <p:sp>
                <p:nvSpPr>
                  <p:cNvPr id="28704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0" y="648"/>
                    <a:ext cx="2178" cy="305"/>
                  </a:xfrm>
                  <a:custGeom>
                    <a:avLst/>
                    <a:gdLst>
                      <a:gd name="T0" fmla="*/ 0 w 2178"/>
                      <a:gd name="T1" fmla="*/ 170 h 305"/>
                      <a:gd name="T2" fmla="*/ 0 w 2178"/>
                      <a:gd name="T3" fmla="*/ 305 h 305"/>
                      <a:gd name="T4" fmla="*/ 2178 w 2178"/>
                      <a:gd name="T5" fmla="*/ 0 h 305"/>
                      <a:gd name="T6" fmla="*/ 0 w 2178"/>
                      <a:gd name="T7" fmla="*/ 170 h 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78" h="305">
                        <a:moveTo>
                          <a:pt x="0" y="170"/>
                        </a:moveTo>
                        <a:lnTo>
                          <a:pt x="0" y="305"/>
                        </a:lnTo>
                        <a:lnTo>
                          <a:pt x="2178" y="0"/>
                        </a:lnTo>
                        <a:lnTo>
                          <a:pt x="0" y="17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 cmpd="sng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5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0" y="0"/>
                    <a:ext cx="2155" cy="360"/>
                  </a:xfrm>
                  <a:custGeom>
                    <a:avLst/>
                    <a:gdLst>
                      <a:gd name="T0" fmla="*/ 0 w 2155"/>
                      <a:gd name="T1" fmla="*/ 0 h 360"/>
                      <a:gd name="T2" fmla="*/ 0 w 2155"/>
                      <a:gd name="T3" fmla="*/ 140 h 360"/>
                      <a:gd name="T4" fmla="*/ 2155 w 2155"/>
                      <a:gd name="T5" fmla="*/ 360 h 360"/>
                      <a:gd name="T6" fmla="*/ 0 w 2155"/>
                      <a:gd name="T7" fmla="*/ 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55" h="360">
                        <a:moveTo>
                          <a:pt x="0" y="0"/>
                        </a:moveTo>
                        <a:lnTo>
                          <a:pt x="0" y="140"/>
                        </a:lnTo>
                        <a:lnTo>
                          <a:pt x="2155" y="3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 cmpd="sng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6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0" y="213"/>
                    <a:ext cx="2155" cy="222"/>
                  </a:xfrm>
                  <a:custGeom>
                    <a:avLst/>
                    <a:gdLst>
                      <a:gd name="T0" fmla="*/ 0 w 2155"/>
                      <a:gd name="T1" fmla="*/ 0 h 222"/>
                      <a:gd name="T2" fmla="*/ 0 w 2155"/>
                      <a:gd name="T3" fmla="*/ 137 h 222"/>
                      <a:gd name="T4" fmla="*/ 2155 w 2155"/>
                      <a:gd name="T5" fmla="*/ 222 h 222"/>
                      <a:gd name="T6" fmla="*/ 0 w 2155"/>
                      <a:gd name="T7" fmla="*/ 0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55" h="222">
                        <a:moveTo>
                          <a:pt x="0" y="0"/>
                        </a:moveTo>
                        <a:lnTo>
                          <a:pt x="0" y="137"/>
                        </a:lnTo>
                        <a:lnTo>
                          <a:pt x="2155" y="2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 cmpd="sng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7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0" y="415"/>
                    <a:ext cx="2178" cy="138"/>
                  </a:xfrm>
                  <a:custGeom>
                    <a:avLst/>
                    <a:gdLst>
                      <a:gd name="T0" fmla="*/ 0 w 2178"/>
                      <a:gd name="T1" fmla="*/ 0 h 138"/>
                      <a:gd name="T2" fmla="*/ 0 w 2178"/>
                      <a:gd name="T3" fmla="*/ 138 h 138"/>
                      <a:gd name="T4" fmla="*/ 2178 w 2178"/>
                      <a:gd name="T5" fmla="*/ 83 h 138"/>
                      <a:gd name="T6" fmla="*/ 0 w 2178"/>
                      <a:gd name="T7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78" h="138">
                        <a:moveTo>
                          <a:pt x="0" y="0"/>
                        </a:moveTo>
                        <a:lnTo>
                          <a:pt x="0" y="138"/>
                        </a:lnTo>
                        <a:lnTo>
                          <a:pt x="2178" y="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 cmpd="sng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8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0" y="573"/>
                    <a:ext cx="2178" cy="180"/>
                  </a:xfrm>
                  <a:custGeom>
                    <a:avLst/>
                    <a:gdLst>
                      <a:gd name="T0" fmla="*/ 0 w 2178"/>
                      <a:gd name="T1" fmla="*/ 42 h 180"/>
                      <a:gd name="T2" fmla="*/ 0 w 2178"/>
                      <a:gd name="T3" fmla="*/ 180 h 180"/>
                      <a:gd name="T4" fmla="*/ 2178 w 2178"/>
                      <a:gd name="T5" fmla="*/ 0 h 180"/>
                      <a:gd name="T6" fmla="*/ 0 w 2178"/>
                      <a:gd name="T7" fmla="*/ 42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78" h="180">
                        <a:moveTo>
                          <a:pt x="0" y="42"/>
                        </a:moveTo>
                        <a:lnTo>
                          <a:pt x="0" y="180"/>
                        </a:lnTo>
                        <a:lnTo>
                          <a:pt x="2178" y="0"/>
                        </a:lnTo>
                        <a:lnTo>
                          <a:pt x="0" y="42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 cmpd="sng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709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7138" y="1020"/>
                  <a:ext cx="1610" cy="1627"/>
                  <a:chOff x="0" y="0"/>
                  <a:chExt cx="1610" cy="1627"/>
                </a:xfrm>
              </p:grpSpPr>
              <p:sp>
                <p:nvSpPr>
                  <p:cNvPr id="28710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1610" cy="16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1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675" y="1057"/>
                    <a:ext cx="282" cy="348"/>
                  </a:xfrm>
                  <a:custGeom>
                    <a:avLst/>
                    <a:gdLst>
                      <a:gd name="T0" fmla="*/ 0 w 282"/>
                      <a:gd name="T1" fmla="*/ 323 h 348"/>
                      <a:gd name="T2" fmla="*/ 110 w 282"/>
                      <a:gd name="T3" fmla="*/ 0 h 348"/>
                      <a:gd name="T4" fmla="*/ 177 w 282"/>
                      <a:gd name="T5" fmla="*/ 0 h 348"/>
                      <a:gd name="T6" fmla="*/ 282 w 282"/>
                      <a:gd name="T7" fmla="*/ 335 h 348"/>
                      <a:gd name="T8" fmla="*/ 145 w 282"/>
                      <a:gd name="T9" fmla="*/ 348 h 348"/>
                      <a:gd name="T10" fmla="*/ 0 w 282"/>
                      <a:gd name="T11" fmla="*/ 323 h 3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82" h="348">
                        <a:moveTo>
                          <a:pt x="0" y="323"/>
                        </a:moveTo>
                        <a:lnTo>
                          <a:pt x="110" y="0"/>
                        </a:lnTo>
                        <a:lnTo>
                          <a:pt x="177" y="0"/>
                        </a:lnTo>
                        <a:lnTo>
                          <a:pt x="282" y="335"/>
                        </a:lnTo>
                        <a:lnTo>
                          <a:pt x="145" y="348"/>
                        </a:lnTo>
                        <a:lnTo>
                          <a:pt x="0" y="32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2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660" y="217"/>
                    <a:ext cx="287" cy="348"/>
                  </a:xfrm>
                  <a:custGeom>
                    <a:avLst/>
                    <a:gdLst>
                      <a:gd name="T0" fmla="*/ 0 w 287"/>
                      <a:gd name="T1" fmla="*/ 25 h 348"/>
                      <a:gd name="T2" fmla="*/ 115 w 287"/>
                      <a:gd name="T3" fmla="*/ 348 h 348"/>
                      <a:gd name="T4" fmla="*/ 180 w 287"/>
                      <a:gd name="T5" fmla="*/ 348 h 348"/>
                      <a:gd name="T6" fmla="*/ 287 w 287"/>
                      <a:gd name="T7" fmla="*/ 15 h 348"/>
                      <a:gd name="T8" fmla="*/ 147 w 287"/>
                      <a:gd name="T9" fmla="*/ 0 h 348"/>
                      <a:gd name="T10" fmla="*/ 0 w 287"/>
                      <a:gd name="T11" fmla="*/ 25 h 3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87" h="348">
                        <a:moveTo>
                          <a:pt x="0" y="25"/>
                        </a:moveTo>
                        <a:lnTo>
                          <a:pt x="115" y="348"/>
                        </a:lnTo>
                        <a:lnTo>
                          <a:pt x="180" y="348"/>
                        </a:lnTo>
                        <a:lnTo>
                          <a:pt x="287" y="15"/>
                        </a:lnTo>
                        <a:lnTo>
                          <a:pt x="147" y="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3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1045" y="662"/>
                    <a:ext cx="345" cy="283"/>
                  </a:xfrm>
                  <a:custGeom>
                    <a:avLst/>
                    <a:gdLst>
                      <a:gd name="T0" fmla="*/ 320 w 345"/>
                      <a:gd name="T1" fmla="*/ 0 h 283"/>
                      <a:gd name="T2" fmla="*/ 0 w 345"/>
                      <a:gd name="T3" fmla="*/ 113 h 283"/>
                      <a:gd name="T4" fmla="*/ 0 w 345"/>
                      <a:gd name="T5" fmla="*/ 180 h 283"/>
                      <a:gd name="T6" fmla="*/ 330 w 345"/>
                      <a:gd name="T7" fmla="*/ 283 h 283"/>
                      <a:gd name="T8" fmla="*/ 345 w 345"/>
                      <a:gd name="T9" fmla="*/ 148 h 283"/>
                      <a:gd name="T10" fmla="*/ 320 w 345"/>
                      <a:gd name="T11" fmla="*/ 0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5" h="283">
                        <a:moveTo>
                          <a:pt x="320" y="0"/>
                        </a:moveTo>
                        <a:lnTo>
                          <a:pt x="0" y="113"/>
                        </a:lnTo>
                        <a:lnTo>
                          <a:pt x="0" y="180"/>
                        </a:lnTo>
                        <a:lnTo>
                          <a:pt x="330" y="283"/>
                        </a:lnTo>
                        <a:lnTo>
                          <a:pt x="345" y="148"/>
                        </a:lnTo>
                        <a:lnTo>
                          <a:pt x="32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4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220" y="662"/>
                    <a:ext cx="345" cy="283"/>
                  </a:xfrm>
                  <a:custGeom>
                    <a:avLst/>
                    <a:gdLst>
                      <a:gd name="T0" fmla="*/ 25 w 345"/>
                      <a:gd name="T1" fmla="*/ 0 h 283"/>
                      <a:gd name="T2" fmla="*/ 345 w 345"/>
                      <a:gd name="T3" fmla="*/ 113 h 283"/>
                      <a:gd name="T4" fmla="*/ 345 w 345"/>
                      <a:gd name="T5" fmla="*/ 180 h 283"/>
                      <a:gd name="T6" fmla="*/ 12 w 345"/>
                      <a:gd name="T7" fmla="*/ 283 h 283"/>
                      <a:gd name="T8" fmla="*/ 0 w 345"/>
                      <a:gd name="T9" fmla="*/ 148 h 283"/>
                      <a:gd name="T10" fmla="*/ 25 w 345"/>
                      <a:gd name="T11" fmla="*/ 0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5" h="283">
                        <a:moveTo>
                          <a:pt x="25" y="0"/>
                        </a:moveTo>
                        <a:lnTo>
                          <a:pt x="345" y="113"/>
                        </a:lnTo>
                        <a:lnTo>
                          <a:pt x="345" y="180"/>
                        </a:lnTo>
                        <a:lnTo>
                          <a:pt x="12" y="283"/>
                        </a:lnTo>
                        <a:lnTo>
                          <a:pt x="0" y="148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5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" y="212"/>
                    <a:ext cx="1163" cy="1180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8716" name="Group 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82" y="577"/>
                    <a:ext cx="438" cy="450"/>
                    <a:chOff x="0" y="0"/>
                    <a:chExt cx="438" cy="450"/>
                  </a:xfrm>
                </p:grpSpPr>
                <p:sp>
                  <p:nvSpPr>
                    <p:cNvPr id="28717" name="Oval 4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38" cy="45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18" name="Oval 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8" y="95"/>
                      <a:ext cx="252" cy="2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8719" name="Group 47"/>
                <p:cNvGrpSpPr>
                  <a:grpSpLocks noChangeAspect="1"/>
                </p:cNvGrpSpPr>
                <p:nvPr/>
              </p:nvGrpSpPr>
              <p:grpSpPr bwMode="auto">
                <a:xfrm>
                  <a:off x="888" y="1020"/>
                  <a:ext cx="1612" cy="1627"/>
                  <a:chOff x="0" y="0"/>
                  <a:chExt cx="1612" cy="1627"/>
                </a:xfrm>
              </p:grpSpPr>
              <p:sp>
                <p:nvSpPr>
                  <p:cNvPr id="28720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1612" cy="16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21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680" y="1057"/>
                    <a:ext cx="280" cy="348"/>
                  </a:xfrm>
                  <a:custGeom>
                    <a:avLst/>
                    <a:gdLst>
                      <a:gd name="T0" fmla="*/ 0 w 280"/>
                      <a:gd name="T1" fmla="*/ 323 h 348"/>
                      <a:gd name="T2" fmla="*/ 107 w 280"/>
                      <a:gd name="T3" fmla="*/ 0 h 348"/>
                      <a:gd name="T4" fmla="*/ 175 w 280"/>
                      <a:gd name="T5" fmla="*/ 0 h 348"/>
                      <a:gd name="T6" fmla="*/ 280 w 280"/>
                      <a:gd name="T7" fmla="*/ 335 h 348"/>
                      <a:gd name="T8" fmla="*/ 145 w 280"/>
                      <a:gd name="T9" fmla="*/ 348 h 348"/>
                      <a:gd name="T10" fmla="*/ 0 w 280"/>
                      <a:gd name="T11" fmla="*/ 323 h 3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80" h="348">
                        <a:moveTo>
                          <a:pt x="0" y="323"/>
                        </a:moveTo>
                        <a:lnTo>
                          <a:pt x="107" y="0"/>
                        </a:lnTo>
                        <a:lnTo>
                          <a:pt x="175" y="0"/>
                        </a:lnTo>
                        <a:lnTo>
                          <a:pt x="280" y="335"/>
                        </a:lnTo>
                        <a:lnTo>
                          <a:pt x="145" y="348"/>
                        </a:lnTo>
                        <a:lnTo>
                          <a:pt x="0" y="32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22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662" y="217"/>
                    <a:ext cx="290" cy="348"/>
                  </a:xfrm>
                  <a:custGeom>
                    <a:avLst/>
                    <a:gdLst>
                      <a:gd name="T0" fmla="*/ 0 w 290"/>
                      <a:gd name="T1" fmla="*/ 25 h 348"/>
                      <a:gd name="T2" fmla="*/ 115 w 290"/>
                      <a:gd name="T3" fmla="*/ 348 h 348"/>
                      <a:gd name="T4" fmla="*/ 185 w 290"/>
                      <a:gd name="T5" fmla="*/ 348 h 348"/>
                      <a:gd name="T6" fmla="*/ 290 w 290"/>
                      <a:gd name="T7" fmla="*/ 15 h 348"/>
                      <a:gd name="T8" fmla="*/ 150 w 290"/>
                      <a:gd name="T9" fmla="*/ 0 h 348"/>
                      <a:gd name="T10" fmla="*/ 0 w 290"/>
                      <a:gd name="T11" fmla="*/ 25 h 3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0" h="348">
                        <a:moveTo>
                          <a:pt x="0" y="25"/>
                        </a:moveTo>
                        <a:lnTo>
                          <a:pt x="115" y="348"/>
                        </a:lnTo>
                        <a:lnTo>
                          <a:pt x="185" y="348"/>
                        </a:lnTo>
                        <a:lnTo>
                          <a:pt x="290" y="15"/>
                        </a:lnTo>
                        <a:lnTo>
                          <a:pt x="150" y="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23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1047" y="662"/>
                    <a:ext cx="348" cy="283"/>
                  </a:xfrm>
                  <a:custGeom>
                    <a:avLst/>
                    <a:gdLst>
                      <a:gd name="T0" fmla="*/ 323 w 348"/>
                      <a:gd name="T1" fmla="*/ 0 h 283"/>
                      <a:gd name="T2" fmla="*/ 0 w 348"/>
                      <a:gd name="T3" fmla="*/ 113 h 283"/>
                      <a:gd name="T4" fmla="*/ 0 w 348"/>
                      <a:gd name="T5" fmla="*/ 180 h 283"/>
                      <a:gd name="T6" fmla="*/ 333 w 348"/>
                      <a:gd name="T7" fmla="*/ 283 h 283"/>
                      <a:gd name="T8" fmla="*/ 348 w 348"/>
                      <a:gd name="T9" fmla="*/ 148 h 283"/>
                      <a:gd name="T10" fmla="*/ 323 w 348"/>
                      <a:gd name="T11" fmla="*/ 0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8" h="283">
                        <a:moveTo>
                          <a:pt x="323" y="0"/>
                        </a:moveTo>
                        <a:lnTo>
                          <a:pt x="0" y="113"/>
                        </a:lnTo>
                        <a:lnTo>
                          <a:pt x="0" y="180"/>
                        </a:lnTo>
                        <a:lnTo>
                          <a:pt x="333" y="283"/>
                        </a:lnTo>
                        <a:lnTo>
                          <a:pt x="348" y="148"/>
                        </a:lnTo>
                        <a:lnTo>
                          <a:pt x="32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24" name="未知"/>
                  <p:cNvSpPr>
                    <a:spLocks noChangeAspect="1"/>
                  </p:cNvSpPr>
                  <p:nvPr/>
                </p:nvSpPr>
                <p:spPr bwMode="auto">
                  <a:xfrm>
                    <a:off x="220" y="662"/>
                    <a:ext cx="347" cy="283"/>
                  </a:xfrm>
                  <a:custGeom>
                    <a:avLst/>
                    <a:gdLst>
                      <a:gd name="T0" fmla="*/ 25 w 347"/>
                      <a:gd name="T1" fmla="*/ 0 h 283"/>
                      <a:gd name="T2" fmla="*/ 347 w 347"/>
                      <a:gd name="T3" fmla="*/ 113 h 283"/>
                      <a:gd name="T4" fmla="*/ 347 w 347"/>
                      <a:gd name="T5" fmla="*/ 180 h 283"/>
                      <a:gd name="T6" fmla="*/ 15 w 347"/>
                      <a:gd name="T7" fmla="*/ 283 h 283"/>
                      <a:gd name="T8" fmla="*/ 0 w 347"/>
                      <a:gd name="T9" fmla="*/ 148 h 283"/>
                      <a:gd name="T10" fmla="*/ 25 w 347"/>
                      <a:gd name="T11" fmla="*/ 0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7" h="283">
                        <a:moveTo>
                          <a:pt x="25" y="0"/>
                        </a:moveTo>
                        <a:lnTo>
                          <a:pt x="347" y="113"/>
                        </a:lnTo>
                        <a:lnTo>
                          <a:pt x="347" y="180"/>
                        </a:lnTo>
                        <a:lnTo>
                          <a:pt x="15" y="283"/>
                        </a:lnTo>
                        <a:lnTo>
                          <a:pt x="0" y="148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2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" y="212"/>
                    <a:ext cx="1165" cy="1180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8726" name="Group 5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82" y="577"/>
                    <a:ext cx="443" cy="450"/>
                    <a:chOff x="0" y="0"/>
                    <a:chExt cx="443" cy="450"/>
                  </a:xfrm>
                </p:grpSpPr>
                <p:sp>
                  <p:nvSpPr>
                    <p:cNvPr id="28727" name="Oval 5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43" cy="45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28" name="Oval 5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3" y="95"/>
                      <a:ext cx="250" cy="2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8729" name="Group 57"/>
            <p:cNvGrpSpPr>
              <a:grpSpLocks/>
            </p:cNvGrpSpPr>
            <p:nvPr/>
          </p:nvGrpSpPr>
          <p:grpSpPr bwMode="auto">
            <a:xfrm>
              <a:off x="1179" y="0"/>
              <a:ext cx="591" cy="365"/>
              <a:chOff x="0" y="0"/>
              <a:chExt cx="591" cy="365"/>
            </a:xfrm>
          </p:grpSpPr>
          <p:sp>
            <p:nvSpPr>
              <p:cNvPr id="28730" name="Line 58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545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1" name="Text Box 59"/>
              <p:cNvSpPr txBox="1">
                <a:spLocks noChangeArrowheads="1"/>
              </p:cNvSpPr>
              <p:nvPr/>
            </p:nvSpPr>
            <p:spPr bwMode="auto">
              <a:xfrm>
                <a:off x="273" y="0"/>
                <a:ext cx="31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</a:p>
            </p:txBody>
          </p:sp>
        </p:grpSp>
      </p:grpSp>
      <p:grpSp>
        <p:nvGrpSpPr>
          <p:cNvPr id="28732" name="Group 60"/>
          <p:cNvGrpSpPr>
            <a:grpSpLocks/>
          </p:cNvGrpSpPr>
          <p:nvPr/>
        </p:nvGrpSpPr>
        <p:grpSpPr bwMode="auto">
          <a:xfrm>
            <a:off x="6777038" y="2979738"/>
            <a:ext cx="504825" cy="1455737"/>
            <a:chOff x="0" y="0"/>
            <a:chExt cx="318" cy="917"/>
          </a:xfrm>
        </p:grpSpPr>
        <p:sp>
          <p:nvSpPr>
            <p:cNvPr id="28733" name="Line 61"/>
            <p:cNvSpPr>
              <a:spLocks noChangeShapeType="1"/>
            </p:cNvSpPr>
            <p:nvPr/>
          </p:nvSpPr>
          <p:spPr bwMode="auto">
            <a:xfrm>
              <a:off x="0" y="0"/>
              <a:ext cx="0" cy="77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Text Box 62"/>
            <p:cNvSpPr txBox="1">
              <a:spLocks noChangeArrowheads="1"/>
            </p:cNvSpPr>
            <p:nvPr/>
          </p:nvSpPr>
          <p:spPr bwMode="auto">
            <a:xfrm>
              <a:off x="46" y="59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28735" name="Group 63"/>
          <p:cNvGrpSpPr>
            <a:grpSpLocks/>
          </p:cNvGrpSpPr>
          <p:nvPr/>
        </p:nvGrpSpPr>
        <p:grpSpPr bwMode="auto">
          <a:xfrm>
            <a:off x="6781800" y="1755775"/>
            <a:ext cx="720725" cy="1223963"/>
            <a:chOff x="0" y="0"/>
            <a:chExt cx="454" cy="771"/>
          </a:xfrm>
        </p:grpSpPr>
        <p:sp>
          <p:nvSpPr>
            <p:cNvPr id="28736" name="Line 64"/>
            <p:cNvSpPr>
              <a:spLocks noChangeShapeType="1"/>
            </p:cNvSpPr>
            <p:nvPr/>
          </p:nvSpPr>
          <p:spPr bwMode="auto">
            <a:xfrm>
              <a:off x="0" y="272"/>
              <a:ext cx="0" cy="499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stealth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7" name="Text Box 65"/>
            <p:cNvSpPr txBox="1">
              <a:spLocks noChangeArrowheads="1"/>
            </p:cNvSpPr>
            <p:nvPr/>
          </p:nvSpPr>
          <p:spPr bwMode="auto">
            <a:xfrm>
              <a:off x="0" y="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aphicFrame>
        <p:nvGraphicFramePr>
          <p:cNvPr id="28738" name="Object 66"/>
          <p:cNvGraphicFramePr>
            <a:graphicFrameLocks noChangeAspect="1"/>
          </p:cNvGraphicFramePr>
          <p:nvPr>
            <p:ph sz="half" idx="1"/>
          </p:nvPr>
        </p:nvGraphicFramePr>
        <p:xfrm>
          <a:off x="2338388" y="4030663"/>
          <a:ext cx="117475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r:id="rId3" imgW="114419" imgH="177809" progId="Equation.DSMT4">
                  <p:embed/>
                </p:oleObj>
              </mc:Choice>
              <mc:Fallback>
                <p:oleObj r:id="rId3" imgW="114419" imgH="177809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030663"/>
                        <a:ext cx="117475" cy="17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9" name="Object 67"/>
          <p:cNvGraphicFramePr>
            <a:graphicFrameLocks noChangeAspect="1"/>
          </p:cNvGraphicFramePr>
          <p:nvPr>
            <p:ph sz="half" idx="2"/>
          </p:nvPr>
        </p:nvGraphicFramePr>
        <p:xfrm>
          <a:off x="312738" y="1524000"/>
          <a:ext cx="45386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r:id="rId5" imgW="1269766" imgH="419235" progId="Equation.DSMT4">
                  <p:embed/>
                </p:oleObj>
              </mc:Choice>
              <mc:Fallback>
                <p:oleObj r:id="rId5" imgW="1269766" imgH="419235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524000"/>
                        <a:ext cx="4538662" cy="14351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0" name="Object 68"/>
          <p:cNvGraphicFramePr>
            <a:graphicFrameLocks noChangeAspect="1"/>
          </p:cNvGraphicFramePr>
          <p:nvPr>
            <p:ph sz="half" idx="1"/>
          </p:nvPr>
        </p:nvGraphicFramePr>
        <p:xfrm>
          <a:off x="887413" y="3505200"/>
          <a:ext cx="32893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r:id="rId7" imgW="952404" imgH="419235" progId="Equation.DSMT4">
                  <p:embed/>
                </p:oleObj>
              </mc:Choice>
              <mc:Fallback>
                <p:oleObj r:id="rId7" imgW="952404" imgH="419235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505200"/>
                        <a:ext cx="3289300" cy="13858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1" name="Text Box 69"/>
          <p:cNvSpPr txBox="1">
            <a:spLocks noChangeArrowheads="1"/>
          </p:cNvSpPr>
          <p:nvPr/>
        </p:nvSpPr>
        <p:spPr bwMode="auto">
          <a:xfrm>
            <a:off x="403225" y="4800600"/>
            <a:ext cx="8512175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lang="en-US" altLang="zh-CN" sz="2800" b="1" i="1">
                <a:latin typeface="Times New Roman" pitchFamily="18" charset="0"/>
                <a:ea typeface="华文中宋" pitchFamily="2" charset="-122"/>
              </a:rPr>
              <a:t>F</a:t>
            </a:r>
            <a:r>
              <a:rPr lang="en-US" altLang="zh-CN" sz="2800" b="1" baseline="-2500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en-US" altLang="zh-CN" sz="2800" b="1">
                <a:latin typeface="Times New Roman" pitchFamily="18" charset="0"/>
                <a:ea typeface="华文中宋" pitchFamily="2" charset="-122"/>
              </a:rPr>
              <a:t>&lt;</a:t>
            </a:r>
            <a:r>
              <a:rPr lang="en-US" altLang="zh-CN" sz="2800" b="1" i="1">
                <a:latin typeface="Times New Roman" pitchFamily="18" charset="0"/>
                <a:ea typeface="华文中宋" pitchFamily="2" charset="-122"/>
              </a:rPr>
              <a:t>G</a:t>
            </a:r>
            <a:r>
              <a:rPr lang="en-US" altLang="zh-CN" sz="2800" b="1"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sz="2800" b="1">
                <a:latin typeface="Times New Roman" pitchFamily="18" charset="0"/>
                <a:ea typeface="华文中宋" pitchFamily="2" charset="-122"/>
              </a:rPr>
              <a:t>即汽车对桥的压力小于其所受重力，处于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失重状态。</a:t>
            </a:r>
          </a:p>
        </p:txBody>
      </p:sp>
      <p:sp>
        <p:nvSpPr>
          <p:cNvPr id="28742" name="Text Box 70"/>
          <p:cNvSpPr txBox="1">
            <a:spLocks noChangeArrowheads="1"/>
          </p:cNvSpPr>
          <p:nvPr/>
        </p:nvSpPr>
        <p:spPr bwMode="auto">
          <a:xfrm>
            <a:off x="381000" y="457200"/>
            <a:ext cx="86106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、汽车过凸桥时，在最高点时，车对凸桥的压力又怎样？</a:t>
            </a:r>
          </a:p>
        </p:txBody>
      </p:sp>
      <p:sp>
        <p:nvSpPr>
          <p:cNvPr id="28743" name="AutoShape 71"/>
          <p:cNvSpPr>
            <a:spLocks noChangeArrowheads="1"/>
          </p:cNvSpPr>
          <p:nvPr/>
        </p:nvSpPr>
        <p:spPr bwMode="auto">
          <a:xfrm>
            <a:off x="1979613" y="2895600"/>
            <a:ext cx="1008062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41" grpId="0" autoUpdateAnimBg="0"/>
      <p:bldP spid="28742" grpId="0" autoUpdateAnimBg="0"/>
      <p:bldP spid="287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82296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sz="3200" b="1">
                <a:latin typeface="Times New Roman" pitchFamily="18" charset="0"/>
                <a:ea typeface="华文中宋" pitchFamily="2" charset="-122"/>
              </a:rPr>
              <a:t>当汽车行驶速度越大，汽车对桥面的压力越小。当          　　  时，压力</a:t>
            </a:r>
            <a:r>
              <a:rPr lang="en-US" altLang="zh-CN" sz="3200" b="1" i="1">
                <a:latin typeface="Times New Roman" pitchFamily="18" charset="0"/>
                <a:ea typeface="华文中宋" pitchFamily="2" charset="-122"/>
              </a:rPr>
              <a:t>F</a:t>
            </a:r>
            <a:r>
              <a:rPr lang="en-US" altLang="zh-CN" sz="3200" b="1" baseline="-2500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3200" b="1">
                <a:latin typeface="Times New Roman" pitchFamily="18" charset="0"/>
                <a:ea typeface="华文中宋" pitchFamily="2" charset="-122"/>
              </a:rPr>
              <a:t>为零。处于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完全失重状态</a:t>
            </a:r>
            <a:r>
              <a:rPr lang="zh-CN" altLang="en-US" sz="3200" b="1">
                <a:latin typeface="Times New Roman" pitchFamily="18" charset="0"/>
                <a:ea typeface="华文中宋" pitchFamily="2" charset="-122"/>
              </a:rPr>
              <a:t>。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286000" y="4343400"/>
          <a:ext cx="1905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r:id="rId3" imgW="545943" imgH="254097" progId="Equation.DSMT4">
                  <p:embed/>
                </p:oleObj>
              </mc:Choice>
              <mc:Fallback>
                <p:oleObj r:id="rId3" imgW="545943" imgH="25409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1905000" cy="7921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28600" y="381000"/>
            <a:ext cx="859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　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4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、若汽车的运动速度变大，压力如何变化？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971800" y="1162050"/>
          <a:ext cx="29718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5" imgW="952404" imgH="419235" progId="Equation.DSMT4">
                  <p:embed/>
                </p:oleObj>
              </mc:Choice>
              <mc:Fallback>
                <p:oleObj r:id="rId5" imgW="952404" imgH="4192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62050"/>
                        <a:ext cx="2971800" cy="14287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228600"/>
            <a:ext cx="8686800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中宋" pitchFamily="2" charset="-122"/>
              </a:rPr>
              <a:t>思考与讨论：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中宋" pitchFamily="2" charset="-122"/>
              </a:rPr>
              <a:t>        </a:t>
            </a:r>
            <a:r>
              <a:rPr lang="zh-CN" altLang="en-US" sz="2800" b="1">
                <a:latin typeface="宋体" pitchFamily="2" charset="-122"/>
              </a:rPr>
              <a:t>地球可以看做一个巨大的拱形桥，桥面的半径就是地球的半径。地面上有一辆汽车在行驶。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    根据上面的分析，汽车速度越大，地面对它的支持力就越小。会不会出现这样的情况：速度大到一定程度时，地面对车的支持力是零？这时驾驶员与座椅之间的压力是多少？</a:t>
            </a:r>
            <a:r>
              <a:rPr lang="en-US" altLang="zh-CN" sz="2800" b="1">
                <a:latin typeface="宋体" pitchFamily="2" charset="-122"/>
              </a:rPr>
              <a:t>……</a:t>
            </a:r>
          </a:p>
        </p:txBody>
      </p:sp>
      <p:pic>
        <p:nvPicPr>
          <p:cNvPr id="30723" name="Picture 3" descr="地球是拱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533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yhi0_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4013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4038600" y="533400"/>
            <a:ext cx="5029200" cy="4727575"/>
            <a:chOff x="0" y="0"/>
            <a:chExt cx="2851" cy="2768"/>
          </a:xfrm>
        </p:grpSpPr>
        <p:grpSp>
          <p:nvGrpSpPr>
            <p:cNvPr id="31748" name="Group 4"/>
            <p:cNvGrpSpPr>
              <a:grpSpLocks/>
            </p:cNvGrpSpPr>
            <p:nvPr/>
          </p:nvGrpSpPr>
          <p:grpSpPr bwMode="auto">
            <a:xfrm>
              <a:off x="0" y="0"/>
              <a:ext cx="2851" cy="2583"/>
              <a:chOff x="0" y="0"/>
              <a:chExt cx="2851" cy="2583"/>
            </a:xfrm>
          </p:grpSpPr>
          <p:sp>
            <p:nvSpPr>
              <p:cNvPr id="31749" name="Text Box 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51" cy="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A91D92"/>
                    </a:solidFill>
                    <a:latin typeface="Times New Roman" pitchFamily="18" charset="0"/>
                    <a:ea typeface="方正舒体" pitchFamily="2" charset="-122"/>
                  </a:rPr>
                  <a:t>    </a:t>
                </a:r>
                <a:r>
                  <a:rPr lang="zh-CN" altLang="en-US" sz="3200" b="1">
                    <a:solidFill>
                      <a:srgbClr val="A91D92"/>
                    </a:solidFill>
                    <a:latin typeface="Times New Roman" pitchFamily="18" charset="0"/>
                    <a:ea typeface="方正舒体" pitchFamily="2" charset="-122"/>
                  </a:rPr>
                  <a:t>为了全人类的和平进步，中国人来到太空了</a:t>
                </a:r>
                <a:r>
                  <a:rPr lang="en-US" altLang="zh-CN" sz="3200" b="1">
                    <a:solidFill>
                      <a:srgbClr val="A91D92"/>
                    </a:solidFill>
                    <a:latin typeface="Times New Roman" pitchFamily="18" charset="0"/>
                    <a:ea typeface="方正舒体" pitchFamily="2" charset="-122"/>
                  </a:rPr>
                  <a:t>!</a:t>
                </a:r>
              </a:p>
            </p:txBody>
          </p:sp>
          <p:pic>
            <p:nvPicPr>
              <p:cNvPr id="31750" name="Picture 6" descr="031016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684"/>
                <a:ext cx="2613" cy="18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92" y="2553"/>
              <a:ext cx="10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663700" y="1600200"/>
            <a:ext cx="1155700" cy="2730500"/>
            <a:chOff x="0" y="0"/>
            <a:chExt cx="728" cy="1720"/>
          </a:xfrm>
        </p:grpSpPr>
        <p:grpSp>
          <p:nvGrpSpPr>
            <p:cNvPr id="33795" name="Group 3"/>
            <p:cNvGrpSpPr>
              <a:grpSpLocks/>
            </p:cNvGrpSpPr>
            <p:nvPr/>
          </p:nvGrpSpPr>
          <p:grpSpPr bwMode="auto">
            <a:xfrm>
              <a:off x="0" y="0"/>
              <a:ext cx="632" cy="1720"/>
              <a:chOff x="0" y="0"/>
              <a:chExt cx="632" cy="1720"/>
            </a:xfrm>
          </p:grpSpPr>
          <p:grpSp>
            <p:nvGrpSpPr>
              <p:cNvPr id="33796" name="Group 4"/>
              <p:cNvGrpSpPr>
                <a:grpSpLocks/>
              </p:cNvGrpSpPr>
              <p:nvPr/>
            </p:nvGrpSpPr>
            <p:grpSpPr bwMode="auto">
              <a:xfrm>
                <a:off x="56" y="0"/>
                <a:ext cx="576" cy="1720"/>
                <a:chOff x="0" y="0"/>
                <a:chExt cx="576" cy="1720"/>
              </a:xfrm>
            </p:grpSpPr>
            <p:sp>
              <p:nvSpPr>
                <p:cNvPr id="33797" name="Line 5"/>
                <p:cNvSpPr>
                  <a:spLocks noChangeShapeType="1"/>
                </p:cNvSpPr>
                <p:nvPr/>
              </p:nvSpPr>
              <p:spPr bwMode="auto">
                <a:xfrm>
                  <a:off x="168" y="720"/>
                  <a:ext cx="240" cy="0"/>
                </a:xfrm>
                <a:prstGeom prst="line">
                  <a:avLst/>
                </a:prstGeom>
                <a:noFill/>
                <a:ln w="28575" cap="sq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798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6" cy="1720"/>
                  <a:chOff x="0" y="0"/>
                  <a:chExt cx="576" cy="1720"/>
                </a:xfrm>
              </p:grpSpPr>
              <p:sp>
                <p:nvSpPr>
                  <p:cNvPr id="3379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57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scene3d>
                    <a:camera prst="legacyObliqueTopLeft"/>
                    <a:lightRig rig="legacyFlat3" dir="t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chemeClr val="tx1"/>
                    </a:extrusionClr>
                  </a:sp3d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0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88"/>
                    <a:ext cx="288" cy="816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80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240" y="288"/>
                    <a:ext cx="144" cy="432"/>
                    <a:chOff x="0" y="0"/>
                    <a:chExt cx="144" cy="432"/>
                  </a:xfrm>
                </p:grpSpPr>
                <p:grpSp>
                  <p:nvGrpSpPr>
                    <p:cNvPr id="33802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44" cy="288"/>
                      <a:chOff x="0" y="0"/>
                      <a:chExt cx="144" cy="288"/>
                    </a:xfrm>
                  </p:grpSpPr>
                  <p:grpSp>
                    <p:nvGrpSpPr>
                      <p:cNvPr id="33803" name="Group 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44" cy="144"/>
                        <a:chOff x="0" y="0"/>
                        <a:chExt cx="144" cy="144"/>
                      </a:xfrm>
                    </p:grpSpPr>
                    <p:sp>
                      <p:nvSpPr>
                        <p:cNvPr id="33804" name="Line 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0" y="0"/>
                          <a:ext cx="144" cy="48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3805" name="Line 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48"/>
                          <a:ext cx="144" cy="96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3806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144"/>
                        <a:ext cx="144" cy="144"/>
                        <a:chOff x="0" y="0"/>
                        <a:chExt cx="144" cy="144"/>
                      </a:xfrm>
                    </p:grpSpPr>
                    <p:sp>
                      <p:nvSpPr>
                        <p:cNvPr id="33807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0" y="0"/>
                          <a:ext cx="144" cy="48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3808" name="Line 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48"/>
                          <a:ext cx="144" cy="96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3809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44"/>
                      <a:ext cx="144" cy="288"/>
                      <a:chOff x="0" y="0"/>
                      <a:chExt cx="144" cy="288"/>
                    </a:xfrm>
                  </p:grpSpPr>
                  <p:grpSp>
                    <p:nvGrpSpPr>
                      <p:cNvPr id="33810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44" cy="144"/>
                        <a:chOff x="0" y="0"/>
                        <a:chExt cx="144" cy="144"/>
                      </a:xfrm>
                    </p:grpSpPr>
                    <p:sp>
                      <p:nvSpPr>
                        <p:cNvPr id="33811" name="Line 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0" y="0"/>
                          <a:ext cx="144" cy="48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3812" name="Line 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48"/>
                          <a:ext cx="144" cy="96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381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144"/>
                        <a:ext cx="144" cy="144"/>
                        <a:chOff x="0" y="0"/>
                        <a:chExt cx="144" cy="144"/>
                      </a:xfrm>
                    </p:grpSpPr>
                    <p:sp>
                      <p:nvSpPr>
                        <p:cNvPr id="33814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0" y="0"/>
                          <a:ext cx="144" cy="48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3815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48"/>
                          <a:ext cx="144" cy="96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3381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8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817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44" y="1304"/>
                    <a:ext cx="336" cy="416"/>
                    <a:chOff x="0" y="0"/>
                    <a:chExt cx="336" cy="416"/>
                  </a:xfrm>
                </p:grpSpPr>
                <p:sp>
                  <p:nvSpPr>
                    <p:cNvPr id="33818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76"/>
                      <a:ext cx="336" cy="240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9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" y="0"/>
                      <a:ext cx="0" cy="192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82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40" y="720"/>
                    <a:ext cx="144" cy="568"/>
                    <a:chOff x="0" y="0"/>
                    <a:chExt cx="144" cy="568"/>
                  </a:xfrm>
                </p:grpSpPr>
                <p:sp>
                  <p:nvSpPr>
                    <p:cNvPr id="33821" name="AutoShape 29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0" y="472"/>
                      <a:ext cx="144" cy="96"/>
                    </a:xfrm>
                    <a:prstGeom prst="curvedDownArrow">
                      <a:avLst>
                        <a:gd name="adj1" fmla="val 30000"/>
                        <a:gd name="adj2" fmla="val 60000"/>
                        <a:gd name="adj3" fmla="val 33333"/>
                      </a:avLst>
                    </a:prstGeom>
                    <a:solidFill>
                      <a:schemeClr val="accent1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2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" y="0"/>
                      <a:ext cx="0" cy="480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3823" name="Text Box 31"/>
              <p:cNvSpPr txBox="1">
                <a:spLocks noChangeArrowheads="1"/>
              </p:cNvSpPr>
              <p:nvPr/>
            </p:nvSpPr>
            <p:spPr bwMode="auto">
              <a:xfrm>
                <a:off x="0" y="5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H="1">
              <a:off x="536" y="720"/>
              <a:ext cx="192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85800" y="533400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在航天器中所有和重力有关的仪器都无法使用！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152400" y="47244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弹簧测力计无法测量物体的重力，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4784725" y="4953000"/>
            <a:ext cx="413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无法用天平测量物体的质量</a:t>
            </a:r>
          </a:p>
        </p:txBody>
      </p:sp>
      <p:grpSp>
        <p:nvGrpSpPr>
          <p:cNvPr id="33828" name="Group 36"/>
          <p:cNvGrpSpPr>
            <a:grpSpLocks/>
          </p:cNvGrpSpPr>
          <p:nvPr/>
        </p:nvGrpSpPr>
        <p:grpSpPr bwMode="auto">
          <a:xfrm>
            <a:off x="4495800" y="1524000"/>
            <a:ext cx="3962400" cy="2906713"/>
            <a:chOff x="0" y="0"/>
            <a:chExt cx="2496" cy="1831"/>
          </a:xfrm>
        </p:grpSpPr>
        <p:grpSp>
          <p:nvGrpSpPr>
            <p:cNvPr id="33829" name="Group 37"/>
            <p:cNvGrpSpPr>
              <a:grpSpLocks/>
            </p:cNvGrpSpPr>
            <p:nvPr/>
          </p:nvGrpSpPr>
          <p:grpSpPr bwMode="auto">
            <a:xfrm>
              <a:off x="0" y="0"/>
              <a:ext cx="2496" cy="1831"/>
              <a:chOff x="0" y="0"/>
              <a:chExt cx="2496" cy="1831"/>
            </a:xfrm>
          </p:grpSpPr>
          <p:grpSp>
            <p:nvGrpSpPr>
              <p:cNvPr id="33830" name="Group 38"/>
              <p:cNvGrpSpPr>
                <a:grpSpLocks/>
              </p:cNvGrpSpPr>
              <p:nvPr/>
            </p:nvGrpSpPr>
            <p:grpSpPr bwMode="auto">
              <a:xfrm>
                <a:off x="374" y="0"/>
                <a:ext cx="1771" cy="1831"/>
                <a:chOff x="0" y="0"/>
                <a:chExt cx="1771" cy="1831"/>
              </a:xfrm>
            </p:grpSpPr>
            <p:sp>
              <p:nvSpPr>
                <p:cNvPr id="33831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771" cy="253"/>
                </a:xfrm>
                <a:custGeom>
                  <a:avLst/>
                  <a:gdLst>
                    <a:gd name="T0" fmla="*/ 0 w 3542"/>
                    <a:gd name="T1" fmla="*/ 507 h 507"/>
                    <a:gd name="T2" fmla="*/ 3542 w 3542"/>
                    <a:gd name="T3" fmla="*/ 507 h 507"/>
                    <a:gd name="T4" fmla="*/ 3542 w 3542"/>
                    <a:gd name="T5" fmla="*/ 328 h 507"/>
                    <a:gd name="T6" fmla="*/ 1932 w 3542"/>
                    <a:gd name="T7" fmla="*/ 0 h 507"/>
                    <a:gd name="T8" fmla="*/ 1669 w 3542"/>
                    <a:gd name="T9" fmla="*/ 0 h 507"/>
                    <a:gd name="T10" fmla="*/ 0 w 3542"/>
                    <a:gd name="T11" fmla="*/ 298 h 507"/>
                    <a:gd name="T12" fmla="*/ 0 w 3542"/>
                    <a:gd name="T13" fmla="*/ 507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2" h="507">
                      <a:moveTo>
                        <a:pt x="0" y="507"/>
                      </a:moveTo>
                      <a:lnTo>
                        <a:pt x="3542" y="507"/>
                      </a:lnTo>
                      <a:lnTo>
                        <a:pt x="3542" y="328"/>
                      </a:lnTo>
                      <a:lnTo>
                        <a:pt x="1932" y="0"/>
                      </a:lnTo>
                      <a:lnTo>
                        <a:pt x="1669" y="0"/>
                      </a:lnTo>
                      <a:lnTo>
                        <a:pt x="0" y="298"/>
                      </a:lnTo>
                      <a:lnTo>
                        <a:pt x="0" y="507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2" name="Oval 40"/>
                <p:cNvSpPr>
                  <a:spLocks noChangeArrowheads="1"/>
                </p:cNvSpPr>
                <p:nvPr/>
              </p:nvSpPr>
              <p:spPr bwMode="auto">
                <a:xfrm>
                  <a:off x="827" y="74"/>
                  <a:ext cx="118" cy="119"/>
                </a:xfrm>
                <a:prstGeom prst="ellipse">
                  <a:avLst/>
                </a:prstGeom>
                <a:solidFill>
                  <a:srgbClr val="66FFFF"/>
                </a:solidFill>
                <a:ln w="11113">
                  <a:solidFill>
                    <a:srgbClr val="808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3" name="未知"/>
                <p:cNvSpPr>
                  <a:spLocks/>
                </p:cNvSpPr>
                <p:nvPr/>
              </p:nvSpPr>
              <p:spPr bwMode="auto">
                <a:xfrm>
                  <a:off x="446" y="223"/>
                  <a:ext cx="873" cy="1608"/>
                </a:xfrm>
                <a:custGeom>
                  <a:avLst/>
                  <a:gdLst>
                    <a:gd name="T0" fmla="*/ 874 w 1747"/>
                    <a:gd name="T1" fmla="*/ 0 h 3216"/>
                    <a:gd name="T2" fmla="*/ 1135 w 1747"/>
                    <a:gd name="T3" fmla="*/ 1459 h 3216"/>
                    <a:gd name="T4" fmla="*/ 1135 w 1747"/>
                    <a:gd name="T5" fmla="*/ 2709 h 3216"/>
                    <a:gd name="T6" fmla="*/ 1310 w 1747"/>
                    <a:gd name="T7" fmla="*/ 2709 h 3216"/>
                    <a:gd name="T8" fmla="*/ 1747 w 1747"/>
                    <a:gd name="T9" fmla="*/ 2918 h 3216"/>
                    <a:gd name="T10" fmla="*/ 1747 w 1747"/>
                    <a:gd name="T11" fmla="*/ 3216 h 3216"/>
                    <a:gd name="T12" fmla="*/ 0 w 1747"/>
                    <a:gd name="T13" fmla="*/ 3216 h 3216"/>
                    <a:gd name="T14" fmla="*/ 0 w 1747"/>
                    <a:gd name="T15" fmla="*/ 2948 h 3216"/>
                    <a:gd name="T16" fmla="*/ 349 w 1747"/>
                    <a:gd name="T17" fmla="*/ 2739 h 3216"/>
                    <a:gd name="T18" fmla="*/ 553 w 1747"/>
                    <a:gd name="T19" fmla="*/ 2739 h 3216"/>
                    <a:gd name="T20" fmla="*/ 553 w 1747"/>
                    <a:gd name="T21" fmla="*/ 1459 h 3216"/>
                    <a:gd name="T22" fmla="*/ 874 w 1747"/>
                    <a:gd name="T23" fmla="*/ 0 h 3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47" h="3216">
                      <a:moveTo>
                        <a:pt x="874" y="0"/>
                      </a:moveTo>
                      <a:lnTo>
                        <a:pt x="1135" y="1459"/>
                      </a:lnTo>
                      <a:lnTo>
                        <a:pt x="1135" y="2709"/>
                      </a:lnTo>
                      <a:lnTo>
                        <a:pt x="1310" y="2709"/>
                      </a:lnTo>
                      <a:lnTo>
                        <a:pt x="1747" y="2918"/>
                      </a:lnTo>
                      <a:lnTo>
                        <a:pt x="1747" y="3216"/>
                      </a:lnTo>
                      <a:lnTo>
                        <a:pt x="0" y="3216"/>
                      </a:lnTo>
                      <a:lnTo>
                        <a:pt x="0" y="2948"/>
                      </a:lnTo>
                      <a:lnTo>
                        <a:pt x="349" y="2739"/>
                      </a:lnTo>
                      <a:lnTo>
                        <a:pt x="553" y="2739"/>
                      </a:lnTo>
                      <a:lnTo>
                        <a:pt x="553" y="1459"/>
                      </a:lnTo>
                      <a:lnTo>
                        <a:pt x="87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1113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34" name="Group 42"/>
              <p:cNvGrpSpPr>
                <a:grpSpLocks/>
              </p:cNvGrpSpPr>
              <p:nvPr/>
            </p:nvGrpSpPr>
            <p:grpSpPr bwMode="auto">
              <a:xfrm>
                <a:off x="0" y="241"/>
                <a:ext cx="1015" cy="1424"/>
                <a:chOff x="0" y="0"/>
                <a:chExt cx="1015" cy="1424"/>
              </a:xfrm>
            </p:grpSpPr>
            <p:sp>
              <p:nvSpPr>
                <p:cNvPr id="33835" name="Line 43"/>
                <p:cNvSpPr>
                  <a:spLocks noChangeShapeType="1"/>
                </p:cNvSpPr>
                <p:nvPr/>
              </p:nvSpPr>
              <p:spPr bwMode="auto">
                <a:xfrm>
                  <a:off x="520" y="0"/>
                  <a:ext cx="470" cy="1098"/>
                </a:xfrm>
                <a:prstGeom prst="line">
                  <a:avLst/>
                </a:prstGeom>
                <a:noFill/>
                <a:ln w="11113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6" name="Line 44"/>
                <p:cNvSpPr>
                  <a:spLocks noChangeShapeType="1"/>
                </p:cNvSpPr>
                <p:nvPr/>
              </p:nvSpPr>
              <p:spPr bwMode="auto">
                <a:xfrm>
                  <a:off x="520" y="0"/>
                  <a:ext cx="1" cy="1085"/>
                </a:xfrm>
                <a:prstGeom prst="line">
                  <a:avLst/>
                </a:prstGeom>
                <a:noFill/>
                <a:ln w="11113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8" y="0"/>
                  <a:ext cx="482" cy="1083"/>
                </a:xfrm>
                <a:prstGeom prst="line">
                  <a:avLst/>
                </a:prstGeom>
                <a:noFill/>
                <a:ln w="11113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8" name="未知"/>
                <p:cNvSpPr>
                  <a:spLocks/>
                </p:cNvSpPr>
                <p:nvPr/>
              </p:nvSpPr>
              <p:spPr bwMode="auto">
                <a:xfrm>
                  <a:off x="0" y="1081"/>
                  <a:ext cx="1015" cy="343"/>
                </a:xfrm>
                <a:custGeom>
                  <a:avLst/>
                  <a:gdLst>
                    <a:gd name="T0" fmla="*/ 10 w 2030"/>
                    <a:gd name="T1" fmla="*/ 0 h 685"/>
                    <a:gd name="T2" fmla="*/ 0 w 2030"/>
                    <a:gd name="T3" fmla="*/ 72 h 685"/>
                    <a:gd name="T4" fmla="*/ 10 w 2030"/>
                    <a:gd name="T5" fmla="*/ 163 h 685"/>
                    <a:gd name="T6" fmla="*/ 41 w 2030"/>
                    <a:gd name="T7" fmla="*/ 255 h 685"/>
                    <a:gd name="T8" fmla="*/ 96 w 2030"/>
                    <a:gd name="T9" fmla="*/ 347 h 685"/>
                    <a:gd name="T10" fmla="*/ 183 w 2030"/>
                    <a:gd name="T11" fmla="*/ 429 h 685"/>
                    <a:gd name="T12" fmla="*/ 288 w 2030"/>
                    <a:gd name="T13" fmla="*/ 506 h 685"/>
                    <a:gd name="T14" fmla="*/ 395 w 2030"/>
                    <a:gd name="T15" fmla="*/ 558 h 685"/>
                    <a:gd name="T16" fmla="*/ 485 w 2030"/>
                    <a:gd name="T17" fmla="*/ 593 h 685"/>
                    <a:gd name="T18" fmla="*/ 586 w 2030"/>
                    <a:gd name="T19" fmla="*/ 628 h 685"/>
                    <a:gd name="T20" fmla="*/ 683 w 2030"/>
                    <a:gd name="T21" fmla="*/ 650 h 685"/>
                    <a:gd name="T22" fmla="*/ 778 w 2030"/>
                    <a:gd name="T23" fmla="*/ 665 h 685"/>
                    <a:gd name="T24" fmla="*/ 868 w 2030"/>
                    <a:gd name="T25" fmla="*/ 675 h 685"/>
                    <a:gd name="T26" fmla="*/ 985 w 2030"/>
                    <a:gd name="T27" fmla="*/ 685 h 685"/>
                    <a:gd name="T28" fmla="*/ 1096 w 2030"/>
                    <a:gd name="T29" fmla="*/ 680 h 685"/>
                    <a:gd name="T30" fmla="*/ 1203 w 2030"/>
                    <a:gd name="T31" fmla="*/ 675 h 685"/>
                    <a:gd name="T32" fmla="*/ 1328 w 2030"/>
                    <a:gd name="T33" fmla="*/ 660 h 685"/>
                    <a:gd name="T34" fmla="*/ 1420 w 2030"/>
                    <a:gd name="T35" fmla="*/ 638 h 685"/>
                    <a:gd name="T36" fmla="*/ 1520 w 2030"/>
                    <a:gd name="T37" fmla="*/ 608 h 685"/>
                    <a:gd name="T38" fmla="*/ 1616 w 2030"/>
                    <a:gd name="T39" fmla="*/ 573 h 685"/>
                    <a:gd name="T40" fmla="*/ 1682 w 2030"/>
                    <a:gd name="T41" fmla="*/ 546 h 685"/>
                    <a:gd name="T42" fmla="*/ 1753 w 2030"/>
                    <a:gd name="T43" fmla="*/ 501 h 685"/>
                    <a:gd name="T44" fmla="*/ 1808 w 2030"/>
                    <a:gd name="T45" fmla="*/ 464 h 685"/>
                    <a:gd name="T46" fmla="*/ 1868 w 2030"/>
                    <a:gd name="T47" fmla="*/ 414 h 685"/>
                    <a:gd name="T48" fmla="*/ 1925 w 2030"/>
                    <a:gd name="T49" fmla="*/ 367 h 685"/>
                    <a:gd name="T50" fmla="*/ 1960 w 2030"/>
                    <a:gd name="T51" fmla="*/ 312 h 685"/>
                    <a:gd name="T52" fmla="*/ 1995 w 2030"/>
                    <a:gd name="T53" fmla="*/ 250 h 685"/>
                    <a:gd name="T54" fmla="*/ 2020 w 2030"/>
                    <a:gd name="T55" fmla="*/ 184 h 685"/>
                    <a:gd name="T56" fmla="*/ 2030 w 2030"/>
                    <a:gd name="T57" fmla="*/ 102 h 685"/>
                    <a:gd name="T58" fmla="*/ 2025 w 2030"/>
                    <a:gd name="T59" fmla="*/ 5 h 685"/>
                    <a:gd name="T60" fmla="*/ 10 w 2030"/>
                    <a:gd name="T61" fmla="*/ 0 h 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0" h="685">
                      <a:moveTo>
                        <a:pt x="10" y="0"/>
                      </a:moveTo>
                      <a:lnTo>
                        <a:pt x="0" y="72"/>
                      </a:lnTo>
                      <a:lnTo>
                        <a:pt x="10" y="163"/>
                      </a:lnTo>
                      <a:lnTo>
                        <a:pt x="41" y="255"/>
                      </a:lnTo>
                      <a:lnTo>
                        <a:pt x="96" y="347"/>
                      </a:lnTo>
                      <a:lnTo>
                        <a:pt x="183" y="429"/>
                      </a:lnTo>
                      <a:lnTo>
                        <a:pt x="288" y="506"/>
                      </a:lnTo>
                      <a:lnTo>
                        <a:pt x="395" y="558"/>
                      </a:lnTo>
                      <a:lnTo>
                        <a:pt x="485" y="593"/>
                      </a:lnTo>
                      <a:lnTo>
                        <a:pt x="586" y="628"/>
                      </a:lnTo>
                      <a:lnTo>
                        <a:pt x="683" y="650"/>
                      </a:lnTo>
                      <a:lnTo>
                        <a:pt x="778" y="665"/>
                      </a:lnTo>
                      <a:lnTo>
                        <a:pt x="868" y="675"/>
                      </a:lnTo>
                      <a:lnTo>
                        <a:pt x="985" y="685"/>
                      </a:lnTo>
                      <a:lnTo>
                        <a:pt x="1096" y="680"/>
                      </a:lnTo>
                      <a:lnTo>
                        <a:pt x="1203" y="675"/>
                      </a:lnTo>
                      <a:lnTo>
                        <a:pt x="1328" y="660"/>
                      </a:lnTo>
                      <a:lnTo>
                        <a:pt x="1420" y="638"/>
                      </a:lnTo>
                      <a:lnTo>
                        <a:pt x="1520" y="608"/>
                      </a:lnTo>
                      <a:lnTo>
                        <a:pt x="1616" y="573"/>
                      </a:lnTo>
                      <a:lnTo>
                        <a:pt x="1682" y="546"/>
                      </a:lnTo>
                      <a:lnTo>
                        <a:pt x="1753" y="501"/>
                      </a:lnTo>
                      <a:lnTo>
                        <a:pt x="1808" y="464"/>
                      </a:lnTo>
                      <a:lnTo>
                        <a:pt x="1868" y="414"/>
                      </a:lnTo>
                      <a:lnTo>
                        <a:pt x="1925" y="367"/>
                      </a:lnTo>
                      <a:lnTo>
                        <a:pt x="1960" y="312"/>
                      </a:lnTo>
                      <a:lnTo>
                        <a:pt x="1995" y="250"/>
                      </a:lnTo>
                      <a:lnTo>
                        <a:pt x="2020" y="184"/>
                      </a:lnTo>
                      <a:lnTo>
                        <a:pt x="2030" y="102"/>
                      </a:lnTo>
                      <a:lnTo>
                        <a:pt x="2025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9525" cmpd="sng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39" name="Group 47"/>
              <p:cNvGrpSpPr>
                <a:grpSpLocks/>
              </p:cNvGrpSpPr>
              <p:nvPr/>
            </p:nvGrpSpPr>
            <p:grpSpPr bwMode="auto">
              <a:xfrm>
                <a:off x="1481" y="241"/>
                <a:ext cx="1015" cy="1424"/>
                <a:chOff x="0" y="0"/>
                <a:chExt cx="1015" cy="1424"/>
              </a:xfrm>
            </p:grpSpPr>
            <p:sp>
              <p:nvSpPr>
                <p:cNvPr id="33840" name="未知"/>
                <p:cNvSpPr>
                  <a:spLocks/>
                </p:cNvSpPr>
                <p:nvPr/>
              </p:nvSpPr>
              <p:spPr bwMode="auto">
                <a:xfrm>
                  <a:off x="0" y="1081"/>
                  <a:ext cx="1015" cy="343"/>
                </a:xfrm>
                <a:custGeom>
                  <a:avLst/>
                  <a:gdLst>
                    <a:gd name="T0" fmla="*/ 10 w 2030"/>
                    <a:gd name="T1" fmla="*/ 0 h 685"/>
                    <a:gd name="T2" fmla="*/ 0 w 2030"/>
                    <a:gd name="T3" fmla="*/ 72 h 685"/>
                    <a:gd name="T4" fmla="*/ 10 w 2030"/>
                    <a:gd name="T5" fmla="*/ 163 h 685"/>
                    <a:gd name="T6" fmla="*/ 40 w 2030"/>
                    <a:gd name="T7" fmla="*/ 255 h 685"/>
                    <a:gd name="T8" fmla="*/ 95 w 2030"/>
                    <a:gd name="T9" fmla="*/ 347 h 685"/>
                    <a:gd name="T10" fmla="*/ 182 w 2030"/>
                    <a:gd name="T11" fmla="*/ 429 h 685"/>
                    <a:gd name="T12" fmla="*/ 288 w 2030"/>
                    <a:gd name="T13" fmla="*/ 506 h 685"/>
                    <a:gd name="T14" fmla="*/ 395 w 2030"/>
                    <a:gd name="T15" fmla="*/ 558 h 685"/>
                    <a:gd name="T16" fmla="*/ 485 w 2030"/>
                    <a:gd name="T17" fmla="*/ 593 h 685"/>
                    <a:gd name="T18" fmla="*/ 585 w 2030"/>
                    <a:gd name="T19" fmla="*/ 628 h 685"/>
                    <a:gd name="T20" fmla="*/ 682 w 2030"/>
                    <a:gd name="T21" fmla="*/ 650 h 685"/>
                    <a:gd name="T22" fmla="*/ 778 w 2030"/>
                    <a:gd name="T23" fmla="*/ 665 h 685"/>
                    <a:gd name="T24" fmla="*/ 868 w 2030"/>
                    <a:gd name="T25" fmla="*/ 675 h 685"/>
                    <a:gd name="T26" fmla="*/ 985 w 2030"/>
                    <a:gd name="T27" fmla="*/ 685 h 685"/>
                    <a:gd name="T28" fmla="*/ 1095 w 2030"/>
                    <a:gd name="T29" fmla="*/ 680 h 685"/>
                    <a:gd name="T30" fmla="*/ 1202 w 2030"/>
                    <a:gd name="T31" fmla="*/ 675 h 685"/>
                    <a:gd name="T32" fmla="*/ 1328 w 2030"/>
                    <a:gd name="T33" fmla="*/ 660 h 685"/>
                    <a:gd name="T34" fmla="*/ 1420 w 2030"/>
                    <a:gd name="T35" fmla="*/ 638 h 685"/>
                    <a:gd name="T36" fmla="*/ 1520 w 2030"/>
                    <a:gd name="T37" fmla="*/ 608 h 685"/>
                    <a:gd name="T38" fmla="*/ 1615 w 2030"/>
                    <a:gd name="T39" fmla="*/ 573 h 685"/>
                    <a:gd name="T40" fmla="*/ 1682 w 2030"/>
                    <a:gd name="T41" fmla="*/ 546 h 685"/>
                    <a:gd name="T42" fmla="*/ 1752 w 2030"/>
                    <a:gd name="T43" fmla="*/ 501 h 685"/>
                    <a:gd name="T44" fmla="*/ 1808 w 2030"/>
                    <a:gd name="T45" fmla="*/ 464 h 685"/>
                    <a:gd name="T46" fmla="*/ 1868 w 2030"/>
                    <a:gd name="T47" fmla="*/ 414 h 685"/>
                    <a:gd name="T48" fmla="*/ 1925 w 2030"/>
                    <a:gd name="T49" fmla="*/ 367 h 685"/>
                    <a:gd name="T50" fmla="*/ 1960 w 2030"/>
                    <a:gd name="T51" fmla="*/ 312 h 685"/>
                    <a:gd name="T52" fmla="*/ 1995 w 2030"/>
                    <a:gd name="T53" fmla="*/ 250 h 685"/>
                    <a:gd name="T54" fmla="*/ 2020 w 2030"/>
                    <a:gd name="T55" fmla="*/ 184 h 685"/>
                    <a:gd name="T56" fmla="*/ 2030 w 2030"/>
                    <a:gd name="T57" fmla="*/ 102 h 685"/>
                    <a:gd name="T58" fmla="*/ 2025 w 2030"/>
                    <a:gd name="T59" fmla="*/ 5 h 685"/>
                    <a:gd name="T60" fmla="*/ 10 w 2030"/>
                    <a:gd name="T61" fmla="*/ 0 h 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0" h="685">
                      <a:moveTo>
                        <a:pt x="10" y="0"/>
                      </a:moveTo>
                      <a:lnTo>
                        <a:pt x="0" y="72"/>
                      </a:lnTo>
                      <a:lnTo>
                        <a:pt x="10" y="163"/>
                      </a:lnTo>
                      <a:lnTo>
                        <a:pt x="40" y="255"/>
                      </a:lnTo>
                      <a:lnTo>
                        <a:pt x="95" y="347"/>
                      </a:lnTo>
                      <a:lnTo>
                        <a:pt x="182" y="429"/>
                      </a:lnTo>
                      <a:lnTo>
                        <a:pt x="288" y="506"/>
                      </a:lnTo>
                      <a:lnTo>
                        <a:pt x="395" y="558"/>
                      </a:lnTo>
                      <a:lnTo>
                        <a:pt x="485" y="593"/>
                      </a:lnTo>
                      <a:lnTo>
                        <a:pt x="585" y="628"/>
                      </a:lnTo>
                      <a:lnTo>
                        <a:pt x="682" y="650"/>
                      </a:lnTo>
                      <a:lnTo>
                        <a:pt x="778" y="665"/>
                      </a:lnTo>
                      <a:lnTo>
                        <a:pt x="868" y="675"/>
                      </a:lnTo>
                      <a:lnTo>
                        <a:pt x="985" y="685"/>
                      </a:lnTo>
                      <a:lnTo>
                        <a:pt x="1095" y="680"/>
                      </a:lnTo>
                      <a:lnTo>
                        <a:pt x="1202" y="675"/>
                      </a:lnTo>
                      <a:lnTo>
                        <a:pt x="1328" y="660"/>
                      </a:lnTo>
                      <a:lnTo>
                        <a:pt x="1420" y="638"/>
                      </a:lnTo>
                      <a:lnTo>
                        <a:pt x="1520" y="608"/>
                      </a:lnTo>
                      <a:lnTo>
                        <a:pt x="1615" y="573"/>
                      </a:lnTo>
                      <a:lnTo>
                        <a:pt x="1682" y="546"/>
                      </a:lnTo>
                      <a:lnTo>
                        <a:pt x="1752" y="501"/>
                      </a:lnTo>
                      <a:lnTo>
                        <a:pt x="1808" y="464"/>
                      </a:lnTo>
                      <a:lnTo>
                        <a:pt x="1868" y="414"/>
                      </a:lnTo>
                      <a:lnTo>
                        <a:pt x="1925" y="367"/>
                      </a:lnTo>
                      <a:lnTo>
                        <a:pt x="1960" y="312"/>
                      </a:lnTo>
                      <a:lnTo>
                        <a:pt x="1995" y="250"/>
                      </a:lnTo>
                      <a:lnTo>
                        <a:pt x="2020" y="184"/>
                      </a:lnTo>
                      <a:lnTo>
                        <a:pt x="2030" y="102"/>
                      </a:lnTo>
                      <a:lnTo>
                        <a:pt x="2025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9525" cmpd="sng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1" name="Line 49"/>
                <p:cNvSpPr>
                  <a:spLocks noChangeShapeType="1"/>
                </p:cNvSpPr>
                <p:nvPr/>
              </p:nvSpPr>
              <p:spPr bwMode="auto">
                <a:xfrm>
                  <a:off x="523" y="0"/>
                  <a:ext cx="471" cy="1098"/>
                </a:xfrm>
                <a:prstGeom prst="line">
                  <a:avLst/>
                </a:prstGeom>
                <a:noFill/>
                <a:ln w="11113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2" name="Line 50"/>
                <p:cNvSpPr>
                  <a:spLocks noChangeShapeType="1"/>
                </p:cNvSpPr>
                <p:nvPr/>
              </p:nvSpPr>
              <p:spPr bwMode="auto">
                <a:xfrm>
                  <a:off x="523" y="0"/>
                  <a:ext cx="1" cy="1085"/>
                </a:xfrm>
                <a:prstGeom prst="line">
                  <a:avLst/>
                </a:prstGeom>
                <a:noFill/>
                <a:ln w="11113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42" y="0"/>
                  <a:ext cx="481" cy="1083"/>
                </a:xfrm>
                <a:prstGeom prst="line">
                  <a:avLst/>
                </a:prstGeom>
                <a:noFill/>
                <a:ln w="11113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844" name="Group 52"/>
            <p:cNvGrpSpPr>
              <a:grpSpLocks/>
            </p:cNvGrpSpPr>
            <p:nvPr/>
          </p:nvGrpSpPr>
          <p:grpSpPr bwMode="auto">
            <a:xfrm>
              <a:off x="2064" y="927"/>
              <a:ext cx="192" cy="384"/>
              <a:chOff x="0" y="0"/>
              <a:chExt cx="192" cy="384"/>
            </a:xfrm>
          </p:grpSpPr>
          <p:sp>
            <p:nvSpPr>
              <p:cNvPr id="33845" name="Rectangle 53"/>
              <p:cNvSpPr>
                <a:spLocks noChangeArrowheads="1"/>
              </p:cNvSpPr>
              <p:nvPr/>
            </p:nvSpPr>
            <p:spPr bwMode="auto">
              <a:xfrm>
                <a:off x="0" y="96"/>
                <a:ext cx="192" cy="288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6" name="Rectangle 54"/>
              <p:cNvSpPr>
                <a:spLocks noChangeArrowheads="1"/>
              </p:cNvSpPr>
              <p:nvPr/>
            </p:nvSpPr>
            <p:spPr bwMode="auto">
              <a:xfrm>
                <a:off x="72" y="0"/>
                <a:ext cx="48" cy="9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7" name="Oval 55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96" cy="48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48" name="Group 56"/>
            <p:cNvGrpSpPr>
              <a:grpSpLocks/>
            </p:cNvGrpSpPr>
            <p:nvPr/>
          </p:nvGrpSpPr>
          <p:grpSpPr bwMode="auto">
            <a:xfrm>
              <a:off x="1728" y="919"/>
              <a:ext cx="192" cy="384"/>
              <a:chOff x="0" y="0"/>
              <a:chExt cx="192" cy="384"/>
            </a:xfrm>
          </p:grpSpPr>
          <p:sp>
            <p:nvSpPr>
              <p:cNvPr id="33849" name="Rectangle 57"/>
              <p:cNvSpPr>
                <a:spLocks noChangeArrowheads="1"/>
              </p:cNvSpPr>
              <p:nvPr/>
            </p:nvSpPr>
            <p:spPr bwMode="auto">
              <a:xfrm>
                <a:off x="0" y="96"/>
                <a:ext cx="192" cy="288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0" name="Rectangle 58"/>
              <p:cNvSpPr>
                <a:spLocks noChangeArrowheads="1"/>
              </p:cNvSpPr>
              <p:nvPr/>
            </p:nvSpPr>
            <p:spPr bwMode="auto">
              <a:xfrm>
                <a:off x="72" y="0"/>
                <a:ext cx="48" cy="9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1" name="Oval 59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96" cy="48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52" name="Oval 60"/>
            <p:cNvSpPr>
              <a:spLocks noChangeArrowheads="1"/>
            </p:cNvSpPr>
            <p:nvPr/>
          </p:nvSpPr>
          <p:spPr bwMode="auto">
            <a:xfrm>
              <a:off x="400" y="1127"/>
              <a:ext cx="192" cy="192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3" name="Oval 61"/>
            <p:cNvSpPr>
              <a:spLocks noChangeArrowheads="1"/>
            </p:cNvSpPr>
            <p:nvPr/>
          </p:nvSpPr>
          <p:spPr bwMode="auto">
            <a:xfrm>
              <a:off x="184" y="1119"/>
              <a:ext cx="192" cy="192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4" name="Oval 62"/>
            <p:cNvSpPr>
              <a:spLocks noChangeArrowheads="1"/>
            </p:cNvSpPr>
            <p:nvPr/>
          </p:nvSpPr>
          <p:spPr bwMode="auto">
            <a:xfrm>
              <a:off x="624" y="1127"/>
              <a:ext cx="192" cy="192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55" name="Group 63"/>
          <p:cNvGrpSpPr>
            <a:grpSpLocks/>
          </p:cNvGrpSpPr>
          <p:nvPr/>
        </p:nvGrpSpPr>
        <p:grpSpPr bwMode="auto">
          <a:xfrm>
            <a:off x="4965700" y="3035300"/>
            <a:ext cx="635000" cy="317500"/>
            <a:chOff x="0" y="0"/>
            <a:chExt cx="400" cy="200"/>
          </a:xfrm>
        </p:grpSpPr>
        <p:sp>
          <p:nvSpPr>
            <p:cNvPr id="33856" name="Oval 64"/>
            <p:cNvSpPr>
              <a:spLocks noChangeArrowheads="1"/>
            </p:cNvSpPr>
            <p:nvPr/>
          </p:nvSpPr>
          <p:spPr bwMode="auto">
            <a:xfrm>
              <a:off x="208" y="8"/>
              <a:ext cx="192" cy="192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rgbClr val="00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7" name="Oval 65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rgbClr val="00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58" name="Oval 66"/>
          <p:cNvSpPr>
            <a:spLocks noChangeArrowheads="1"/>
          </p:cNvSpPr>
          <p:nvPr/>
        </p:nvSpPr>
        <p:spPr bwMode="auto">
          <a:xfrm>
            <a:off x="5130800" y="2768600"/>
            <a:ext cx="304800" cy="304800"/>
          </a:xfrm>
          <a:prstGeom prst="ellipse">
            <a:avLst/>
          </a:prstGeom>
          <a:solidFill>
            <a:srgbClr val="FF0000"/>
          </a:solidFill>
          <a:ln w="12700" cap="sq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9" name="Text Box 67"/>
          <p:cNvSpPr txBox="1">
            <a:spLocks noChangeArrowheads="1"/>
          </p:cNvSpPr>
          <p:nvPr/>
        </p:nvSpPr>
        <p:spPr bwMode="auto">
          <a:xfrm>
            <a:off x="228600" y="5181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但仍能测量拉力或压力的大小。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6" grpId="0" autoUpdateAnimBg="0"/>
      <p:bldP spid="33827" grpId="0" autoUpdateAnimBg="0"/>
      <p:bldP spid="33858" grpId="0" animBg="1"/>
      <p:bldP spid="3385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055813" y="381000"/>
            <a:ext cx="5487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</a:rPr>
              <a:t>利用完全失重条件的科学研究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838200" y="1676400"/>
            <a:ext cx="2895600" cy="914400"/>
            <a:chOff x="0" y="0"/>
            <a:chExt cx="1824" cy="576"/>
          </a:xfrm>
        </p:grpSpPr>
        <p:sp>
          <p:nvSpPr>
            <p:cNvPr id="34820" name="Oval 4"/>
            <p:cNvSpPr>
              <a:spLocks noChangeArrowheads="1"/>
            </p:cNvSpPr>
            <p:nvPr/>
          </p:nvSpPr>
          <p:spPr bwMode="auto">
            <a:xfrm>
              <a:off x="0" y="192"/>
              <a:ext cx="384" cy="384"/>
            </a:xfrm>
            <a:prstGeom prst="ellipse">
              <a:avLst/>
            </a:prstGeom>
            <a:solidFill>
              <a:srgbClr val="66FFFF"/>
            </a:solidFill>
            <a:ln w="12700" cap="sq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1" name="Oval 5"/>
            <p:cNvSpPr>
              <a:spLocks noChangeArrowheads="1"/>
            </p:cNvSpPr>
            <p:nvPr/>
          </p:nvSpPr>
          <p:spPr bwMode="auto">
            <a:xfrm>
              <a:off x="384" y="0"/>
              <a:ext cx="240" cy="240"/>
            </a:xfrm>
            <a:prstGeom prst="ellipse">
              <a:avLst/>
            </a:prstGeom>
            <a:solidFill>
              <a:srgbClr val="66FFFF"/>
            </a:solidFill>
            <a:ln w="127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2" name="AutoShape 6"/>
            <p:cNvSpPr>
              <a:spLocks noChangeArrowheads="1"/>
            </p:cNvSpPr>
            <p:nvPr/>
          </p:nvSpPr>
          <p:spPr bwMode="auto">
            <a:xfrm>
              <a:off x="864" y="192"/>
              <a:ext cx="960" cy="144"/>
            </a:xfrm>
            <a:prstGeom prst="notchedRightArrow">
              <a:avLst>
                <a:gd name="adj1" fmla="val 50000"/>
                <a:gd name="adj2" fmla="val 166667"/>
              </a:avLst>
            </a:prstGeom>
            <a:solidFill>
              <a:srgbClr val="66FFFF"/>
            </a:solidFill>
            <a:ln w="12700" cap="sq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3962400" y="1447800"/>
            <a:ext cx="2362200" cy="2286000"/>
            <a:chOff x="0" y="0"/>
            <a:chExt cx="1488" cy="1440"/>
          </a:xfrm>
        </p:grpSpPr>
        <p:sp>
          <p:nvSpPr>
            <p:cNvPr id="34824" name="Oval 8"/>
            <p:cNvSpPr>
              <a:spLocks noChangeArrowheads="1"/>
            </p:cNvSpPr>
            <p:nvPr/>
          </p:nvSpPr>
          <p:spPr bwMode="auto">
            <a:xfrm>
              <a:off x="336" y="336"/>
              <a:ext cx="816" cy="7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5" name="Oval 9"/>
            <p:cNvSpPr>
              <a:spLocks noChangeArrowheads="1"/>
            </p:cNvSpPr>
            <p:nvPr/>
          </p:nvSpPr>
          <p:spPr bwMode="auto">
            <a:xfrm>
              <a:off x="240" y="1008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Oval 10"/>
            <p:cNvSpPr>
              <a:spLocks noChangeArrowheads="1"/>
            </p:cNvSpPr>
            <p:nvPr/>
          </p:nvSpPr>
          <p:spPr bwMode="auto">
            <a:xfrm>
              <a:off x="576" y="1104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912" y="1008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1104" y="720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Oval 13"/>
            <p:cNvSpPr>
              <a:spLocks noChangeArrowheads="1"/>
            </p:cNvSpPr>
            <p:nvPr/>
          </p:nvSpPr>
          <p:spPr bwMode="auto">
            <a:xfrm>
              <a:off x="1104" y="384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Oval 14"/>
            <p:cNvSpPr>
              <a:spLocks noChangeArrowheads="1"/>
            </p:cNvSpPr>
            <p:nvPr/>
          </p:nvSpPr>
          <p:spPr bwMode="auto">
            <a:xfrm>
              <a:off x="912" y="96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576" y="0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Oval 16"/>
            <p:cNvSpPr>
              <a:spLocks noChangeArrowheads="1"/>
            </p:cNvSpPr>
            <p:nvPr/>
          </p:nvSpPr>
          <p:spPr bwMode="auto">
            <a:xfrm>
              <a:off x="240" y="96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Oval 17"/>
            <p:cNvSpPr>
              <a:spLocks noChangeArrowheads="1"/>
            </p:cNvSpPr>
            <p:nvPr/>
          </p:nvSpPr>
          <p:spPr bwMode="auto">
            <a:xfrm>
              <a:off x="48" y="384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Oval 18"/>
            <p:cNvSpPr>
              <a:spLocks noChangeArrowheads="1"/>
            </p:cNvSpPr>
            <p:nvPr/>
          </p:nvSpPr>
          <p:spPr bwMode="auto">
            <a:xfrm>
              <a:off x="48" y="720"/>
              <a:ext cx="336" cy="33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0" y="0"/>
              <a:ext cx="1488" cy="14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349250" y="2667000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液体呈绝对球形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6553200" y="2743200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制造理想的滚珠</a:t>
            </a:r>
          </a:p>
        </p:txBody>
      </p: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2362200" y="4495800"/>
            <a:ext cx="2209800" cy="1524000"/>
            <a:chOff x="0" y="0"/>
            <a:chExt cx="1392" cy="960"/>
          </a:xfrm>
        </p:grpSpPr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1392" cy="96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 flipV="1">
              <a:off x="384" y="52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384" y="14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Oval 26"/>
            <p:cNvSpPr>
              <a:spLocks noChangeArrowheads="1"/>
            </p:cNvSpPr>
            <p:nvPr/>
          </p:nvSpPr>
          <p:spPr bwMode="auto">
            <a:xfrm>
              <a:off x="48" y="57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Oval 27"/>
            <p:cNvSpPr>
              <a:spLocks noChangeArrowheads="1"/>
            </p:cNvSpPr>
            <p:nvPr/>
          </p:nvSpPr>
          <p:spPr bwMode="auto">
            <a:xfrm>
              <a:off x="1056" y="6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Oval 28"/>
            <p:cNvSpPr>
              <a:spLocks noChangeArrowheads="1"/>
            </p:cNvSpPr>
            <p:nvPr/>
          </p:nvSpPr>
          <p:spPr bwMode="auto">
            <a:xfrm>
              <a:off x="1104" y="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Oval 29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Oval 30"/>
            <p:cNvSpPr>
              <a:spLocks noChangeArrowheads="1"/>
            </p:cNvSpPr>
            <p:nvPr/>
          </p:nvSpPr>
          <p:spPr bwMode="auto">
            <a:xfrm>
              <a:off x="96" y="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Oval 31"/>
            <p:cNvSpPr>
              <a:spLocks noChangeArrowheads="1"/>
            </p:cNvSpPr>
            <p:nvPr/>
          </p:nvSpPr>
          <p:spPr bwMode="auto">
            <a:xfrm>
              <a:off x="768" y="288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5029200" y="51816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制造泡沫金属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0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6" grpId="0" autoUpdateAnimBg="0"/>
      <p:bldP spid="34837" grpId="0" autoUpdateAnimBg="0"/>
      <p:bldP spid="3484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040920161044_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3275" y="228600"/>
            <a:ext cx="2371725" cy="868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0000FF"/>
                </a:solidFill>
              </a:rPr>
              <a:t>课堂练习</a:t>
            </a:r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509588" y="1219200"/>
            <a:ext cx="7948612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/>
              <a:t>1</a:t>
            </a:r>
            <a:r>
              <a:rPr lang="zh-CN" altLang="en-US" sz="3200" b="1"/>
              <a:t>、如图所示，在匀速转动的圆筒内壁上紧靠着一个物体一起运动，物体所受向心力是                       </a:t>
            </a:r>
          </a:p>
          <a:p>
            <a:r>
              <a:rPr lang="zh-CN" altLang="en-US" sz="3200" b="1"/>
              <a:t>                                                     （       ）</a:t>
            </a:r>
          </a:p>
          <a:p>
            <a:r>
              <a:rPr lang="zh-CN" altLang="zh-CN" sz="3200" b="1"/>
              <a:t>A</a:t>
            </a:r>
            <a:r>
              <a:rPr lang="zh-CN" altLang="en-US" sz="3200" b="1"/>
              <a:t>．重力                </a:t>
            </a:r>
            <a:r>
              <a:rPr lang="zh-CN" altLang="zh-CN" sz="3200" b="1"/>
              <a:t>B</a:t>
            </a:r>
            <a:r>
              <a:rPr lang="zh-CN" altLang="en-US" sz="3200" b="1"/>
              <a:t>．弹力</a:t>
            </a:r>
          </a:p>
          <a:p>
            <a:r>
              <a:rPr lang="zh-CN" altLang="zh-CN" sz="3200" b="1"/>
              <a:t>C</a:t>
            </a:r>
            <a:r>
              <a:rPr lang="zh-CN" altLang="en-US" sz="3200" b="1"/>
              <a:t>．静摩擦力         </a:t>
            </a:r>
            <a:r>
              <a:rPr lang="zh-CN" altLang="zh-CN" sz="3200" b="1"/>
              <a:t>D</a:t>
            </a:r>
            <a:r>
              <a:rPr lang="zh-CN" altLang="en-US" sz="3200" b="1"/>
              <a:t>．滑动摩擦力</a:t>
            </a:r>
          </a:p>
        </p:txBody>
      </p:sp>
      <p:grpSp>
        <p:nvGrpSpPr>
          <p:cNvPr id="35846" name="Group 3"/>
          <p:cNvGrpSpPr>
            <a:grpSpLocks/>
          </p:cNvGrpSpPr>
          <p:nvPr/>
        </p:nvGrpSpPr>
        <p:grpSpPr bwMode="auto">
          <a:xfrm>
            <a:off x="1116013" y="3886200"/>
            <a:ext cx="1871662" cy="2881313"/>
            <a:chOff x="0" y="0"/>
            <a:chExt cx="648" cy="998"/>
          </a:xfrm>
        </p:grpSpPr>
        <p:sp>
          <p:nvSpPr>
            <p:cNvPr id="35847" name="Oval 4"/>
            <p:cNvSpPr>
              <a:spLocks noChangeArrowheads="1"/>
            </p:cNvSpPr>
            <p:nvPr/>
          </p:nvSpPr>
          <p:spPr bwMode="auto">
            <a:xfrm>
              <a:off x="0" y="124"/>
              <a:ext cx="648" cy="18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5848" name="Oval 5"/>
            <p:cNvSpPr>
              <a:spLocks noChangeArrowheads="1"/>
            </p:cNvSpPr>
            <p:nvPr/>
          </p:nvSpPr>
          <p:spPr bwMode="auto">
            <a:xfrm>
              <a:off x="0" y="686"/>
              <a:ext cx="648" cy="18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5849" name="Line 6"/>
            <p:cNvSpPr>
              <a:spLocks noChangeShapeType="1"/>
            </p:cNvSpPr>
            <p:nvPr/>
          </p:nvSpPr>
          <p:spPr bwMode="auto">
            <a:xfrm>
              <a:off x="0" y="237"/>
              <a:ext cx="0" cy="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Line 7"/>
            <p:cNvSpPr>
              <a:spLocks noChangeShapeType="1"/>
            </p:cNvSpPr>
            <p:nvPr/>
          </p:nvSpPr>
          <p:spPr bwMode="auto">
            <a:xfrm>
              <a:off x="648" y="211"/>
              <a:ext cx="0" cy="5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8"/>
            <p:cNvSpPr>
              <a:spLocks noChangeShapeType="1"/>
            </p:cNvSpPr>
            <p:nvPr/>
          </p:nvSpPr>
          <p:spPr bwMode="auto">
            <a:xfrm>
              <a:off x="300" y="0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未知"/>
            <p:cNvSpPr>
              <a:spLocks/>
            </p:cNvSpPr>
            <p:nvPr/>
          </p:nvSpPr>
          <p:spPr bwMode="auto">
            <a:xfrm>
              <a:off x="252" y="6"/>
              <a:ext cx="156" cy="62"/>
            </a:xfrm>
            <a:custGeom>
              <a:avLst/>
              <a:gdLst>
                <a:gd name="T0" fmla="*/ 2 w 600"/>
                <a:gd name="T1" fmla="*/ 0 h 338"/>
                <a:gd name="T2" fmla="*/ 2 w 600"/>
                <a:gd name="T3" fmla="*/ 5 h 338"/>
                <a:gd name="T4" fmla="*/ 14 w 600"/>
                <a:gd name="T5" fmla="*/ 10 h 338"/>
                <a:gd name="T6" fmla="*/ 26 w 600"/>
                <a:gd name="T7" fmla="*/ 10 h 338"/>
                <a:gd name="T8" fmla="*/ 38 w 600"/>
                <a:gd name="T9" fmla="*/ 5 h 338"/>
                <a:gd name="T10" fmla="*/ 38 w 600"/>
                <a:gd name="T11" fmla="*/ 0 h 3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0" h="338">
                  <a:moveTo>
                    <a:pt x="30" y="0"/>
                  </a:moveTo>
                  <a:cubicBezTo>
                    <a:pt x="15" y="52"/>
                    <a:pt x="0" y="104"/>
                    <a:pt x="30" y="156"/>
                  </a:cubicBezTo>
                  <a:cubicBezTo>
                    <a:pt x="60" y="208"/>
                    <a:pt x="150" y="286"/>
                    <a:pt x="210" y="312"/>
                  </a:cubicBezTo>
                  <a:cubicBezTo>
                    <a:pt x="270" y="338"/>
                    <a:pt x="330" y="338"/>
                    <a:pt x="390" y="312"/>
                  </a:cubicBezTo>
                  <a:cubicBezTo>
                    <a:pt x="450" y="286"/>
                    <a:pt x="540" y="208"/>
                    <a:pt x="570" y="156"/>
                  </a:cubicBezTo>
                  <a:cubicBezTo>
                    <a:pt x="600" y="104"/>
                    <a:pt x="600" y="26"/>
                    <a:pt x="57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Rectangle 10" descr="宽上对角线"/>
            <p:cNvSpPr>
              <a:spLocks noChangeArrowheads="1"/>
            </p:cNvSpPr>
            <p:nvPr/>
          </p:nvSpPr>
          <p:spPr bwMode="auto">
            <a:xfrm>
              <a:off x="576" y="436"/>
              <a:ext cx="72" cy="1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212013" y="2209800"/>
            <a:ext cx="865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Text Box 2"/>
          <p:cNvSpPr txBox="1">
            <a:spLocks noChangeArrowheads="1"/>
          </p:cNvSpPr>
          <p:nvPr/>
        </p:nvSpPr>
        <p:spPr bwMode="auto">
          <a:xfrm>
            <a:off x="755650" y="1628775"/>
            <a:ext cx="78486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/>
              <a:t>2</a:t>
            </a:r>
            <a:r>
              <a:rPr lang="zh-CN" altLang="en-US" sz="3200" b="1"/>
              <a:t>、下列说法中正确的是              </a:t>
            </a:r>
            <a:r>
              <a:rPr lang="zh-CN" altLang="en-US" sz="3200" b="1">
                <a:sym typeface="Wingdings" pitchFamily="2" charset="2"/>
              </a:rPr>
              <a:t>（       ）</a:t>
            </a:r>
          </a:p>
          <a:p>
            <a:r>
              <a:rPr lang="zh-CN" altLang="zh-CN" sz="3200" b="1"/>
              <a:t>A</a:t>
            </a:r>
            <a:r>
              <a:rPr lang="zh-CN" altLang="en-US" sz="3200" b="1"/>
              <a:t>、做匀速圆周运动的物体没有加速度</a:t>
            </a:r>
          </a:p>
          <a:p>
            <a:r>
              <a:rPr lang="zh-CN" altLang="zh-CN" sz="3200" b="1"/>
              <a:t>B</a:t>
            </a:r>
            <a:r>
              <a:rPr lang="zh-CN" altLang="en-US" sz="3200" b="1"/>
              <a:t>、做匀速圆周运动的物体所受合外力为零                                </a:t>
            </a:r>
          </a:p>
          <a:p>
            <a:r>
              <a:rPr lang="zh-CN" altLang="zh-CN" sz="3200" b="1"/>
              <a:t>C</a:t>
            </a:r>
            <a:r>
              <a:rPr lang="zh-CN" altLang="en-US" sz="3200" b="1"/>
              <a:t>、做匀速圆周运动的物体加速度的大小是不变的</a:t>
            </a:r>
          </a:p>
          <a:p>
            <a:r>
              <a:rPr lang="zh-CN" altLang="zh-CN" sz="3200" b="1"/>
              <a:t>D</a:t>
            </a:r>
            <a:r>
              <a:rPr lang="zh-CN" altLang="en-US" sz="3200" b="1"/>
              <a:t>、做匀速圆周运动的物体处于平衡状态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308850" y="1628775"/>
            <a:ext cx="100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4038600" cy="2971800"/>
          </a:xfrm>
          <a:noFill/>
          <a:ln/>
        </p:spPr>
        <p:txBody>
          <a:bodyPr/>
          <a:lstStyle/>
          <a:p>
            <a:pPr algn="l"/>
            <a:r>
              <a:rPr lang="en-US" altLang="zh-CN"/>
              <a:t>       </a:t>
            </a:r>
            <a:r>
              <a:rPr lang="zh-CN" altLang="en-US" sz="2800" b="1"/>
              <a:t>早在公元前</a:t>
            </a:r>
            <a:r>
              <a:rPr lang="en-US" altLang="zh-CN" sz="2800" b="1"/>
              <a:t>6</a:t>
            </a:r>
            <a:r>
              <a:rPr lang="zh-CN" altLang="en-US" sz="2800" b="1"/>
              <a:t>世纪，古希腊的毕达哥拉斯学派就认为：“一切立体图形中最美的是球体，一切平面图形中最美的是圆形。”</a:t>
            </a:r>
            <a:r>
              <a:rPr lang="zh-CN" altLang="en-US" sz="2800"/>
              <a:t> </a:t>
            </a:r>
          </a:p>
        </p:txBody>
      </p:sp>
      <p:pic>
        <p:nvPicPr>
          <p:cNvPr id="6147" name="Picture 3" descr="3886759920070804204207036_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page0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886200" y="3886200"/>
            <a:ext cx="5181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800" b="1">
                <a:latin typeface="宋体" pitchFamily="2" charset="-122"/>
              </a:rPr>
              <a:t>   “</a:t>
            </a:r>
            <a:r>
              <a:rPr lang="zh-CN" altLang="en-US" sz="2800" b="1">
                <a:latin typeface="宋体" pitchFamily="2" charset="-122"/>
              </a:rPr>
              <a:t>天体至圆，万物做到极精妙者，无有不圆。圣人之德，古今之至文、法帖，以至一艺一术，必极圆而后登峰造极。”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</a:rPr>
              <a:t> </a:t>
            </a:r>
            <a:r>
              <a:rPr lang="en-US" altLang="zh-CN" sz="2800" b="1">
                <a:latin typeface="宋体" pitchFamily="2" charset="-122"/>
              </a:rPr>
              <a:t>——</a:t>
            </a:r>
            <a:r>
              <a:rPr lang="zh-CN" altLang="en-US" sz="2800" b="1">
                <a:latin typeface="宋体" pitchFamily="2" charset="-122"/>
              </a:rPr>
              <a:t>（清）张英</a:t>
            </a:r>
            <a:r>
              <a:rPr lang="en-US" altLang="zh-CN" sz="2800" b="1">
                <a:latin typeface="宋体" pitchFamily="2" charset="-122"/>
              </a:rPr>
              <a:t>《</a:t>
            </a:r>
            <a:r>
              <a:rPr lang="zh-CN" altLang="en-US" sz="2800" b="1">
                <a:latin typeface="宋体" pitchFamily="2" charset="-122"/>
              </a:rPr>
              <a:t>聪训斋语</a:t>
            </a:r>
            <a:r>
              <a:rPr lang="en-US" altLang="zh-CN" sz="2800" b="1">
                <a:latin typeface="宋体" pitchFamily="2" charset="-122"/>
              </a:rPr>
              <a:t>》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007112214184445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2400"/>
            <a:ext cx="6126162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419600" y="304800"/>
            <a:ext cx="4648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800" b="1">
                <a:latin typeface="宋体" pitchFamily="2" charset="-122"/>
              </a:rPr>
              <a:t>    “</a:t>
            </a:r>
            <a:r>
              <a:rPr lang="zh-CN" altLang="en-US" sz="2800" b="1">
                <a:latin typeface="宋体" pitchFamily="2" charset="-122"/>
              </a:rPr>
              <a:t>万物皆以圆统之”，“圆是宇宙运行的规律，是人类社会发展的规律，是万事万物生灭不息的总规律！”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</a:rPr>
              <a:t>  </a:t>
            </a:r>
            <a:r>
              <a:rPr lang="en-US" altLang="zh-CN" sz="2800" b="1">
                <a:latin typeface="宋体" pitchFamily="2" charset="-122"/>
              </a:rPr>
              <a:t>——</a:t>
            </a:r>
            <a:r>
              <a:rPr lang="zh-CN" altLang="en-US" sz="2800" b="1"/>
              <a:t>马建勋</a:t>
            </a:r>
            <a:r>
              <a:rPr lang="en-US" altLang="zh-CN" sz="2800" b="1"/>
              <a:t>《</a:t>
            </a:r>
            <a:r>
              <a:rPr lang="zh-CN" altLang="en-US" sz="2800" b="1"/>
              <a:t>圆点哲学</a:t>
            </a:r>
            <a:r>
              <a:rPr lang="en-US" altLang="zh-CN" sz="2800" b="1"/>
              <a:t>》</a:t>
            </a:r>
            <a:r>
              <a:rPr lang="en-US" altLang="zh-CN" sz="3200"/>
              <a:t> </a:t>
            </a:r>
            <a:r>
              <a:rPr lang="en-US" altLang="zh-CN" sz="2800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1295400"/>
            <a:ext cx="3048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800" b="1">
                <a:latin typeface="宋体" pitchFamily="2" charset="-122"/>
              </a:rPr>
              <a:t>      </a:t>
            </a:r>
            <a:r>
              <a:rPr lang="zh-CN" altLang="en-US" sz="2800" b="1">
                <a:latin typeface="宋体" pitchFamily="2" charset="-122"/>
              </a:rPr>
              <a:t>被誉为“天空立法者”的开普勒认为：匀速圆周运动是最为完美的运动！ </a:t>
            </a:r>
          </a:p>
        </p:txBody>
      </p:sp>
      <p:pic>
        <p:nvPicPr>
          <p:cNvPr id="8195" name="Picture 3" descr="b_198569A32B673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0"/>
            <a:ext cx="59642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napshot20060307091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2" r="3142" b="1337"/>
          <a:stretch>
            <a:fillRect/>
          </a:stretch>
        </p:blipFill>
        <p:spPr bwMode="auto">
          <a:xfrm>
            <a:off x="457200" y="228600"/>
            <a:ext cx="82296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200742566556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200742566556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200400" y="5419725"/>
            <a:ext cx="4195763" cy="171450"/>
            <a:chOff x="0" y="0"/>
            <a:chExt cx="2585" cy="100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0" y="0"/>
              <a:ext cx="25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Rectangle 5" descr="浅色上对角线"/>
            <p:cNvSpPr>
              <a:spLocks noChangeArrowheads="1"/>
            </p:cNvSpPr>
            <p:nvPr/>
          </p:nvSpPr>
          <p:spPr bwMode="auto">
            <a:xfrm>
              <a:off x="10" y="10"/>
              <a:ext cx="2540" cy="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85800" y="42291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Verdana" pitchFamily="34" charset="0"/>
              </a:rPr>
              <a:t>受力分析：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324600" y="2019300"/>
            <a:ext cx="1066800" cy="5286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 i="1" baseline="-25000">
                <a:latin typeface="Times New Roman" pitchFamily="18" charset="0"/>
              </a:rPr>
              <a:t>f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486400" y="11049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latin typeface="Verdana" pitchFamily="34" charset="0"/>
              </a:rPr>
              <a:t>提供向心力</a:t>
            </a:r>
          </a:p>
        </p:txBody>
      </p:sp>
      <p:grpSp>
        <p:nvGrpSpPr>
          <p:cNvPr id="11273" name="Group 9"/>
          <p:cNvGrpSpPr>
            <a:grpSpLocks noChangeAspect="1"/>
          </p:cNvGrpSpPr>
          <p:nvPr/>
        </p:nvGrpSpPr>
        <p:grpSpPr bwMode="auto">
          <a:xfrm>
            <a:off x="3505200" y="3711575"/>
            <a:ext cx="3581400" cy="1689100"/>
            <a:chOff x="0" y="0"/>
            <a:chExt cx="4904" cy="2317"/>
          </a:xfrm>
        </p:grpSpPr>
        <p:sp>
          <p:nvSpPr>
            <p:cNvPr id="11274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904" cy="2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1444" y="370"/>
              <a:ext cx="20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2024" y="0"/>
              <a:ext cx="803" cy="181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10" y="1464"/>
              <a:ext cx="4450" cy="36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1480" y="732"/>
              <a:ext cx="1971" cy="1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0" y="853"/>
              <a:ext cx="811" cy="1464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808080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4093" y="853"/>
              <a:ext cx="811" cy="1464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808080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281" name="Group 17"/>
          <p:cNvGrpSpPr>
            <a:grpSpLocks noChangeAspect="1"/>
          </p:cNvGrpSpPr>
          <p:nvPr/>
        </p:nvGrpSpPr>
        <p:grpSpPr bwMode="auto">
          <a:xfrm>
            <a:off x="5284788" y="3048000"/>
            <a:ext cx="3935412" cy="3429000"/>
            <a:chOff x="0" y="0"/>
            <a:chExt cx="5390" cy="4703"/>
          </a:xfrm>
        </p:grpSpPr>
        <p:sp>
          <p:nvSpPr>
            <p:cNvPr id="11282" name="AutoShape 1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90" cy="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0" y="2563"/>
              <a:ext cx="0" cy="2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V="1">
              <a:off x="0" y="424"/>
              <a:ext cx="0" cy="2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0" y="2563"/>
              <a:ext cx="29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0" y="3634"/>
              <a:ext cx="2941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</a:rPr>
                <a:t>mg</a:t>
              </a:r>
              <a:endParaRPr lang="en-US" altLang="zh-CN"/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0" y="0"/>
              <a:ext cx="2941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</a:rPr>
                <a:t>F</a:t>
              </a:r>
              <a:r>
                <a:rPr lang="en-US" altLang="zh-CN" sz="2400" b="1" i="1" baseline="-25000">
                  <a:latin typeface="Times New Roman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2449" y="1282"/>
              <a:ext cx="2941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</a:rPr>
                <a:t>F</a:t>
              </a:r>
              <a:r>
                <a:rPr lang="en-US" altLang="zh-CN" sz="2400" b="1" i="1" baseline="-25000"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</p:grpSp>
      <p:grpSp>
        <p:nvGrpSpPr>
          <p:cNvPr id="11289" name="Group 25"/>
          <p:cNvGrpSpPr>
            <a:grpSpLocks noChangeAspect="1"/>
          </p:cNvGrpSpPr>
          <p:nvPr/>
        </p:nvGrpSpPr>
        <p:grpSpPr bwMode="auto">
          <a:xfrm>
            <a:off x="5276850" y="4552950"/>
            <a:ext cx="2303463" cy="366713"/>
            <a:chOff x="0" y="0"/>
            <a:chExt cx="3154" cy="503"/>
          </a:xfrm>
        </p:grpSpPr>
        <p:sp>
          <p:nvSpPr>
            <p:cNvPr id="11290" name="AutoShape 26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154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0" y="494"/>
              <a:ext cx="2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2615" y="0"/>
              <a:ext cx="539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>
                  <a:latin typeface="Verdana" pitchFamily="34" charset="0"/>
                </a:rPr>
                <a:t>O   </a:t>
              </a:r>
              <a:endParaRPr lang="en-US" altLang="zh-C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 animBg="1" autoUpdateAnimBg="0"/>
      <p:bldP spid="11272" grpId="0" autoUpdateAnimBg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43</TotalTime>
  <Words>813</Words>
  <Application>Microsoft Office PowerPoint</Application>
  <PresentationFormat>全屏显示(4:3)</PresentationFormat>
  <Paragraphs>116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 2</vt:lpstr>
      <vt:lpstr>Wingdings</vt:lpstr>
      <vt:lpstr>Verdana</vt:lpstr>
      <vt:lpstr>Times New Roman</vt:lpstr>
      <vt:lpstr>楷体_GB2312</vt:lpstr>
      <vt:lpstr>华文中宋</vt:lpstr>
      <vt:lpstr>Symbol</vt:lpstr>
      <vt:lpstr>隶书</vt:lpstr>
      <vt:lpstr>方正舒体</vt:lpstr>
      <vt:lpstr>Tahoma</vt:lpstr>
      <vt:lpstr>华文楷体</vt:lpstr>
      <vt:lpstr>砖雕艺术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赛道的设计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34</cp:revision>
  <cp:lastPrinted>1601-01-01T00:00:00Z</cp:lastPrinted>
  <dcterms:created xsi:type="dcterms:W3CDTF">1601-01-01T00:00:00Z</dcterms:created>
  <dcterms:modified xsi:type="dcterms:W3CDTF">2014-09-18T05:55:42Z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