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2" r:id="rId20"/>
    <p:sldId id="271"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1506"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1507"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21508" name="Rectangle 4"/>
          <p:cNvSpPr>
            <a:spLocks noGrp="1" noChangeArrowheads="1"/>
          </p:cNvSpPr>
          <p:nvPr>
            <p:ph type="dt" sz="half" idx="2"/>
          </p:nvPr>
        </p:nvSpPr>
        <p:spPr/>
        <p:txBody>
          <a:bodyPr/>
          <a:lstStyle>
            <a:lvl1pPr>
              <a:defRPr/>
            </a:lvl1pPr>
          </a:lstStyle>
          <a:p>
            <a:endParaRPr lang="en-US" altLang="zh-CN"/>
          </a:p>
        </p:txBody>
      </p:sp>
      <p:sp>
        <p:nvSpPr>
          <p:cNvPr id="21509" name="Rectangle 5"/>
          <p:cNvSpPr>
            <a:spLocks noGrp="1" noChangeArrowheads="1"/>
          </p:cNvSpPr>
          <p:nvPr>
            <p:ph type="ftr" sz="quarter" idx="3"/>
          </p:nvPr>
        </p:nvSpPr>
        <p:spPr/>
        <p:txBody>
          <a:bodyPr/>
          <a:lstStyle>
            <a:lvl1pPr>
              <a:defRPr/>
            </a:lvl1pPr>
          </a:lstStyle>
          <a:p>
            <a:endParaRPr lang="en-US" altLang="zh-CN"/>
          </a:p>
        </p:txBody>
      </p:sp>
      <p:sp>
        <p:nvSpPr>
          <p:cNvPr id="21510" name="Rectangle 6"/>
          <p:cNvSpPr>
            <a:spLocks noGrp="1" noChangeArrowheads="1"/>
          </p:cNvSpPr>
          <p:nvPr>
            <p:ph type="sldNum" sz="quarter" idx="4"/>
          </p:nvPr>
        </p:nvSpPr>
        <p:spPr/>
        <p:txBody>
          <a:bodyPr/>
          <a:lstStyle>
            <a:lvl1pPr>
              <a:defRPr/>
            </a:lvl1pPr>
          </a:lstStyle>
          <a:p>
            <a:fld id="{D571E78B-1E19-46BA-9CD9-400899ACFAD5}" type="slidenum">
              <a:rPr lang="en-US" altLang="zh-CN"/>
              <a:pPr/>
              <a:t>‹#›</a:t>
            </a:fld>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C67720F-F8D5-43C7-9D04-C630CA31752C}" type="slidenum">
              <a:rPr lang="en-US" altLang="zh-CN"/>
              <a:pPr/>
              <a:t>‹#›</a:t>
            </a:fld>
            <a:endParaRPr lang="en-US" altLang="zh-CN"/>
          </a:p>
        </p:txBody>
      </p:sp>
    </p:spTree>
    <p:extLst>
      <p:ext uri="{BB962C8B-B14F-4D97-AF65-F5344CB8AC3E}">
        <p14:creationId xmlns:p14="http://schemas.microsoft.com/office/powerpoint/2010/main" val="1553505911"/>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377897E-2642-45D4-A582-D07C9373D29C}" type="slidenum">
              <a:rPr lang="en-US" altLang="zh-CN"/>
              <a:pPr/>
              <a:t>‹#›</a:t>
            </a:fld>
            <a:endParaRPr lang="en-US" altLang="zh-CN"/>
          </a:p>
        </p:txBody>
      </p:sp>
    </p:spTree>
    <p:extLst>
      <p:ext uri="{BB962C8B-B14F-4D97-AF65-F5344CB8AC3E}">
        <p14:creationId xmlns:p14="http://schemas.microsoft.com/office/powerpoint/2010/main" val="199371127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569A5CAB-94EA-4E8B-BE13-2A43AC1CBC5E}" type="slidenum">
              <a:rPr lang="en-US" altLang="zh-CN"/>
              <a:pPr/>
              <a:t>‹#›</a:t>
            </a:fld>
            <a:endParaRPr lang="en-US" altLang="zh-CN"/>
          </a:p>
        </p:txBody>
      </p:sp>
    </p:spTree>
    <p:extLst>
      <p:ext uri="{BB962C8B-B14F-4D97-AF65-F5344CB8AC3E}">
        <p14:creationId xmlns:p14="http://schemas.microsoft.com/office/powerpoint/2010/main" val="220354265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BF0A58-D288-4092-BD11-64C25D8E000A}" type="slidenum">
              <a:rPr lang="en-US" altLang="zh-CN"/>
              <a:pPr/>
              <a:t>‹#›</a:t>
            </a:fld>
            <a:endParaRPr lang="en-US" altLang="zh-CN"/>
          </a:p>
        </p:txBody>
      </p:sp>
    </p:spTree>
    <p:extLst>
      <p:ext uri="{BB962C8B-B14F-4D97-AF65-F5344CB8AC3E}">
        <p14:creationId xmlns:p14="http://schemas.microsoft.com/office/powerpoint/2010/main" val="214191761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09BACD-407E-4B31-A768-1236A92E72FA}" type="slidenum">
              <a:rPr lang="en-US" altLang="zh-CN"/>
              <a:pPr/>
              <a:t>‹#›</a:t>
            </a:fld>
            <a:endParaRPr lang="en-US" altLang="zh-CN"/>
          </a:p>
        </p:txBody>
      </p:sp>
    </p:spTree>
    <p:extLst>
      <p:ext uri="{BB962C8B-B14F-4D97-AF65-F5344CB8AC3E}">
        <p14:creationId xmlns:p14="http://schemas.microsoft.com/office/powerpoint/2010/main" val="302159256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530A0D7-FEB5-4B51-B830-F93F9AC55400}" type="slidenum">
              <a:rPr lang="en-US" altLang="zh-CN"/>
              <a:pPr/>
              <a:t>‹#›</a:t>
            </a:fld>
            <a:endParaRPr lang="en-US" altLang="zh-CN"/>
          </a:p>
        </p:txBody>
      </p:sp>
    </p:spTree>
    <p:extLst>
      <p:ext uri="{BB962C8B-B14F-4D97-AF65-F5344CB8AC3E}">
        <p14:creationId xmlns:p14="http://schemas.microsoft.com/office/powerpoint/2010/main" val="85074611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3F7E1C3-9731-4CCA-A6B5-186889A1AAD3}" type="slidenum">
              <a:rPr lang="en-US" altLang="zh-CN"/>
              <a:pPr/>
              <a:t>‹#›</a:t>
            </a:fld>
            <a:endParaRPr lang="en-US" altLang="zh-CN"/>
          </a:p>
        </p:txBody>
      </p:sp>
    </p:spTree>
    <p:extLst>
      <p:ext uri="{BB962C8B-B14F-4D97-AF65-F5344CB8AC3E}">
        <p14:creationId xmlns:p14="http://schemas.microsoft.com/office/powerpoint/2010/main" val="256146067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C1F923C-8CDC-442A-BE3C-9B1FEB6E36F8}" type="slidenum">
              <a:rPr lang="en-US" altLang="zh-CN"/>
              <a:pPr/>
              <a:t>‹#›</a:t>
            </a:fld>
            <a:endParaRPr lang="en-US" altLang="zh-CN"/>
          </a:p>
        </p:txBody>
      </p:sp>
    </p:spTree>
    <p:extLst>
      <p:ext uri="{BB962C8B-B14F-4D97-AF65-F5344CB8AC3E}">
        <p14:creationId xmlns:p14="http://schemas.microsoft.com/office/powerpoint/2010/main" val="143275547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8D4968F-F5E5-456D-A362-BB353AE3901A}" type="slidenum">
              <a:rPr lang="en-US" altLang="zh-CN"/>
              <a:pPr/>
              <a:t>‹#›</a:t>
            </a:fld>
            <a:endParaRPr lang="en-US" altLang="zh-CN"/>
          </a:p>
        </p:txBody>
      </p:sp>
    </p:spTree>
    <p:extLst>
      <p:ext uri="{BB962C8B-B14F-4D97-AF65-F5344CB8AC3E}">
        <p14:creationId xmlns:p14="http://schemas.microsoft.com/office/powerpoint/2010/main" val="175812448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5818CF6-5E2B-44EB-87F3-BE9308CC1E0D}" type="slidenum">
              <a:rPr lang="en-US" altLang="zh-CN"/>
              <a:pPr/>
              <a:t>‹#›</a:t>
            </a:fld>
            <a:endParaRPr lang="en-US" altLang="zh-CN"/>
          </a:p>
        </p:txBody>
      </p:sp>
    </p:spTree>
    <p:extLst>
      <p:ext uri="{BB962C8B-B14F-4D97-AF65-F5344CB8AC3E}">
        <p14:creationId xmlns:p14="http://schemas.microsoft.com/office/powerpoint/2010/main" val="1927103776"/>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6A8BF6A-FA6E-4261-BD19-7F46F610EF10}" type="slidenum">
              <a:rPr lang="en-US" altLang="zh-CN"/>
              <a:pPr/>
              <a:t>‹#›</a:t>
            </a:fld>
            <a:endParaRPr lang="en-US" altLang="zh-CN"/>
          </a:p>
        </p:txBody>
      </p:sp>
    </p:spTree>
    <p:extLst>
      <p:ext uri="{BB962C8B-B14F-4D97-AF65-F5344CB8AC3E}">
        <p14:creationId xmlns:p14="http://schemas.microsoft.com/office/powerpoint/2010/main" val="2949683720"/>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483"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484"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048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0486"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0A540CA-34DB-4B74-9FAA-40D89FE8B1B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3.jpeg"/><Relationship Id="rId5" Type="http://schemas.openxmlformats.org/officeDocument/2006/relationships/hyperlink" Target="http://home.cvc.org/science/kepler.htm" TargetMode="Externa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3.jpeg"/><Relationship Id="rId5" Type="http://schemas.openxmlformats.org/officeDocument/2006/relationships/hyperlink" Target="http://home.cvc.org/science/kepler.htm" TargetMode="Externa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2" name="Rectangle 6"/>
          <p:cNvSpPr>
            <a:spLocks noChangeArrowheads="1"/>
          </p:cNvSpPr>
          <p:nvPr/>
        </p:nvSpPr>
        <p:spPr bwMode="auto">
          <a:xfrm>
            <a:off x="1066800" y="4924425"/>
            <a:ext cx="7143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第六章  万有引力与航天</a:t>
            </a:r>
            <a:r>
              <a:rPr lang="zh-CN" altLang="en-US" sz="4000">
                <a:solidFill>
                  <a:srgbClr val="003399"/>
                </a:solidFill>
                <a:latin typeface="隶书" pitchFamily="49" charset="-122"/>
                <a:ea typeface="隶书" pitchFamily="49" charset="-122"/>
              </a:rPr>
              <a:t> </a:t>
            </a:r>
          </a:p>
          <a:p>
            <a:pPr algn="ctr"/>
            <a:r>
              <a:rPr lang="zh-CN" altLang="en-US" sz="4000">
                <a:solidFill>
                  <a:srgbClr val="003399"/>
                </a:solidFill>
                <a:latin typeface="隶书" pitchFamily="49" charset="-122"/>
                <a:ea typeface="隶书" pitchFamily="49" charset="-122"/>
              </a:rPr>
              <a:t>第一节  行星的运动</a:t>
            </a:r>
          </a:p>
        </p:txBody>
      </p:sp>
      <p:sp>
        <p:nvSpPr>
          <p:cNvPr id="4103" name="Text Box 7"/>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685800" y="228600"/>
            <a:ext cx="7162800" cy="762000"/>
          </a:xfrm>
          <a:noFill/>
          <a:extLst>
            <a:ext uri="{909E8E84-426E-40DD-AFC4-6F175D3DCCD1}">
              <a14:hiddenFill xmlns:a14="http://schemas.microsoft.com/office/drawing/2010/main">
                <a:solidFill>
                  <a:schemeClr val="tx2"/>
                </a:solidFill>
              </a14:hiddenFill>
            </a:ext>
          </a:extLst>
        </p:spPr>
        <p:txBody>
          <a:bodyPr/>
          <a:lstStyle/>
          <a:p>
            <a:pPr algn="l"/>
            <a:r>
              <a:rPr lang="en-US" altLang="zh-CN" sz="3600" b="1">
                <a:solidFill>
                  <a:srgbClr val="0000FF"/>
                </a:solidFill>
              </a:rPr>
              <a:t>    </a:t>
            </a:r>
            <a:r>
              <a:rPr lang="zh-CN" altLang="en-US" sz="3600" b="1">
                <a:solidFill>
                  <a:srgbClr val="0000FF"/>
                </a:solidFill>
              </a:rPr>
              <a:t>疑难探究：</a:t>
            </a:r>
          </a:p>
        </p:txBody>
      </p:sp>
      <p:sp>
        <p:nvSpPr>
          <p:cNvPr id="13315" name="Rectangle 3"/>
          <p:cNvSpPr>
            <a:spLocks noGrp="1" noRot="1" noChangeArrowheads="1"/>
          </p:cNvSpPr>
          <p:nvPr>
            <p:ph type="body" idx="1"/>
          </p:nvPr>
        </p:nvSpPr>
        <p:spPr>
          <a:xfrm>
            <a:off x="381000" y="1371600"/>
            <a:ext cx="8382000" cy="4038600"/>
          </a:xfrm>
        </p:spPr>
        <p:txBody>
          <a:bodyPr/>
          <a:lstStyle/>
          <a:p>
            <a:pPr>
              <a:lnSpc>
                <a:spcPct val="90000"/>
              </a:lnSpc>
            </a:pPr>
            <a:r>
              <a:rPr lang="zh-CN" altLang="en-US" sz="2800" b="1">
                <a:solidFill>
                  <a:srgbClr val="000000"/>
                </a:solidFill>
              </a:rPr>
              <a:t>开普勒第三定律中的 </a:t>
            </a:r>
            <a:r>
              <a:rPr lang="en-US" altLang="zh-CN" sz="2800" b="1" i="1">
                <a:solidFill>
                  <a:srgbClr val="000000"/>
                </a:solidFill>
                <a:latin typeface="Times New Roman" pitchFamily="18" charset="0"/>
              </a:rPr>
              <a:t>k </a:t>
            </a:r>
            <a:r>
              <a:rPr lang="zh-CN" altLang="en-US" sz="2800" b="1">
                <a:solidFill>
                  <a:srgbClr val="000000"/>
                </a:solidFill>
              </a:rPr>
              <a:t>如何理解？它由什么因素决定？</a:t>
            </a:r>
          </a:p>
          <a:p>
            <a:pPr>
              <a:lnSpc>
                <a:spcPct val="90000"/>
              </a:lnSpc>
            </a:pPr>
            <a:r>
              <a:rPr lang="zh-CN" altLang="en-US" sz="2800" b="1">
                <a:solidFill>
                  <a:srgbClr val="000000"/>
                </a:solidFill>
              </a:rPr>
              <a:t>开普勒三定律是通过研究行星运动的规律得出的，那么卫星绕行星运动是否也遵守这些规律呢？如果遵守该如何表述？</a:t>
            </a:r>
          </a:p>
          <a:p>
            <a:pPr>
              <a:lnSpc>
                <a:spcPct val="90000"/>
              </a:lnSpc>
            </a:pPr>
            <a:r>
              <a:rPr lang="zh-CN" altLang="en-US" sz="2800" b="1">
                <a:solidFill>
                  <a:srgbClr val="000000"/>
                </a:solidFill>
              </a:rPr>
              <a:t>我们通常将行星的轨道近似为圆，这样合理吗？</a:t>
            </a:r>
          </a:p>
          <a:p>
            <a:pPr>
              <a:lnSpc>
                <a:spcPct val="90000"/>
              </a:lnSpc>
            </a:pPr>
            <a:r>
              <a:rPr lang="zh-CN" altLang="en-US" sz="2800" b="1">
                <a:solidFill>
                  <a:srgbClr val="000000"/>
                </a:solidFill>
              </a:rPr>
              <a:t>若将行星运动轨道按圆处理，则开普勒三定律又该如何表述？</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21" name="Group 85"/>
          <p:cNvGraphicFramePr>
            <a:graphicFrameLocks noGrp="1"/>
          </p:cNvGraphicFramePr>
          <p:nvPr/>
        </p:nvGraphicFramePr>
        <p:xfrm>
          <a:off x="152400" y="685800"/>
          <a:ext cx="8763000" cy="4480560"/>
        </p:xfrm>
        <a:graphic>
          <a:graphicData uri="http://schemas.openxmlformats.org/drawingml/2006/table">
            <a:tbl>
              <a:tblPr/>
              <a:tblGrid>
                <a:gridCol w="1054100"/>
                <a:gridCol w="1298575"/>
                <a:gridCol w="1298575"/>
                <a:gridCol w="1541463"/>
                <a:gridCol w="1217612"/>
                <a:gridCol w="1379538"/>
                <a:gridCol w="973137"/>
              </a:tblGrid>
              <a:tr h="541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行  星</a:t>
                      </a:r>
                      <a:endParaRPr kumimoji="0" lang="zh-CN" altLang="en-US" sz="2000" b="0" i="0" u="none" strike="noStrike" cap="none" normalizeH="0" baseline="0" smtClean="0">
                        <a:ln>
                          <a:noFill/>
                        </a:ln>
                        <a:solidFill>
                          <a:srgbClr val="0000FF"/>
                        </a:solidFill>
                        <a:effectLst/>
                        <a:latin typeface="Arial"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质量</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（地球为</a:t>
                      </a:r>
                      <a:r>
                        <a:rPr kumimoji="0" lang="en-US" altLang="zh-CN"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1</a:t>
                      </a:r>
                      <a:r>
                        <a:rPr kumimoji="0" lang="zh-CN" altLang="en-US"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a:t>
                      </a:r>
                      <a:endParaRPr kumimoji="0" lang="zh-CN" altLang="en-US" sz="2000" b="0" i="0" u="none" strike="noStrike" cap="none" normalizeH="0" baseline="0" smtClean="0">
                        <a:ln>
                          <a:noFill/>
                        </a:ln>
                        <a:solidFill>
                          <a:srgbClr val="0000FF"/>
                        </a:solidFill>
                        <a:effectLst/>
                        <a:latin typeface="Arial"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体积</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（地球为</a:t>
                      </a:r>
                      <a:r>
                        <a:rPr kumimoji="0" lang="en-US" altLang="zh-CN" sz="18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1</a:t>
                      </a:r>
                      <a:r>
                        <a:rPr kumimoji="0" lang="zh-CN" altLang="en-US" sz="18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a:t>
                      </a:r>
                      <a:endParaRPr kumimoji="0" lang="zh-CN" altLang="en-US" sz="1800" b="0" i="0" u="none" strike="noStrike" cap="none" normalizeH="0" baseline="0" smtClean="0">
                        <a:ln>
                          <a:noFill/>
                        </a:ln>
                        <a:solidFill>
                          <a:srgbClr val="0000FF"/>
                        </a:solidFill>
                        <a:effectLst/>
                        <a:latin typeface="Arial"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与太阳平均距离</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（百万千米）</a:t>
                      </a:r>
                      <a:endParaRPr kumimoji="0" lang="zh-CN" altLang="en-US" sz="2000" b="0" i="0" u="none" strike="noStrike" cap="none" normalizeH="0" baseline="0" smtClean="0">
                        <a:ln>
                          <a:noFill/>
                        </a:ln>
                        <a:solidFill>
                          <a:srgbClr val="0000FF"/>
                        </a:solidFill>
                        <a:effectLst/>
                        <a:latin typeface="Arial"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公转周期</a:t>
                      </a:r>
                      <a:endParaRPr kumimoji="0" lang="zh-CN" altLang="en-US" sz="2000" b="0" i="0" u="none" strike="noStrike" cap="none" normalizeH="0" baseline="0" smtClean="0">
                        <a:ln>
                          <a:noFill/>
                        </a:ln>
                        <a:solidFill>
                          <a:srgbClr val="0000FF"/>
                        </a:solidFill>
                        <a:effectLst/>
                        <a:latin typeface="Arial"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公转平均速度</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a:t>
                      </a:r>
                      <a:r>
                        <a:rPr kumimoji="0" lang="en-US" altLang="zh-CN" sz="2000" b="1"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km/s</a:t>
                      </a:r>
                      <a:r>
                        <a:rPr kumimoji="0" lang="zh-CN" altLang="en-US" sz="2000" b="1"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a:t>
                      </a:r>
                      <a:endParaRPr kumimoji="0" lang="zh-CN" altLang="en-US" sz="2000" b="0" i="0" u="none" strike="noStrike" cap="none" normalizeH="0" baseline="0" smtClean="0">
                        <a:ln>
                          <a:noFill/>
                        </a:ln>
                        <a:solidFill>
                          <a:srgbClr val="0000FF"/>
                        </a:solidFill>
                        <a:effectLst/>
                        <a:latin typeface="Arial"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偏心率</a:t>
                      </a:r>
                      <a:endParaRPr kumimoji="0" lang="zh-CN" altLang="en-US" sz="2000" b="0" i="0" u="none" strike="noStrike" cap="none" normalizeH="0" baseline="0" smtClean="0">
                        <a:ln>
                          <a:noFill/>
                        </a:ln>
                        <a:solidFill>
                          <a:srgbClr val="0000FF"/>
                        </a:solidFill>
                        <a:effectLst/>
                        <a:latin typeface="Arial"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水  星</a:t>
                      </a:r>
                      <a:endParaRPr kumimoji="0" lang="zh-CN" altLang="en-US" sz="2000" b="0" i="0" u="none" strike="noStrike" cap="none" normalizeH="0" baseline="0" smtClean="0">
                        <a:ln>
                          <a:noFill/>
                        </a:ln>
                        <a:solidFill>
                          <a:srgbClr val="FF0000"/>
                        </a:solidFill>
                        <a:effectLst/>
                        <a:latin typeface="Arial" pitchFamily="34"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0.05</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0.056</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57.9</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87.9</a:t>
                      </a: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天</a:t>
                      </a:r>
                      <a:endParaRPr kumimoji="0" lang="zh-CN" altLang="en-US"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47.89</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0.026</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金  星</a:t>
                      </a:r>
                      <a:endParaRPr kumimoji="0" lang="zh-CN" altLang="en-US" sz="2000" b="0" i="0" u="none" strike="noStrike" cap="none" normalizeH="0" baseline="0" smtClean="0">
                        <a:ln>
                          <a:noFill/>
                        </a:ln>
                        <a:solidFill>
                          <a:srgbClr val="FF0000"/>
                        </a:solidFill>
                        <a:effectLst/>
                        <a:latin typeface="Arial" pitchFamily="34"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0.82</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0.856</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108.2</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224.7</a:t>
                      </a: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天</a:t>
                      </a:r>
                      <a:endParaRPr kumimoji="0" lang="zh-CN" altLang="en-US"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35.03</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0.007</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地  球</a:t>
                      </a:r>
                      <a:endParaRPr kumimoji="0" lang="zh-CN" altLang="en-US" sz="2000" b="0" i="0" u="none" strike="noStrike" cap="none" normalizeH="0" baseline="0" smtClean="0">
                        <a:ln>
                          <a:noFill/>
                        </a:ln>
                        <a:solidFill>
                          <a:srgbClr val="FF0000"/>
                        </a:solidFill>
                        <a:effectLst/>
                        <a:latin typeface="Arial" pitchFamily="34"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149.6</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年</a:t>
                      </a:r>
                      <a:endParaRPr kumimoji="0" lang="zh-CN" altLang="en-US"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29.79</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0.017</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火  星</a:t>
                      </a:r>
                      <a:endParaRPr kumimoji="0" lang="zh-CN" altLang="en-US" sz="2000" b="0" i="0" u="none" strike="noStrike" cap="none" normalizeH="0" baseline="0" smtClean="0">
                        <a:ln>
                          <a:noFill/>
                        </a:ln>
                        <a:solidFill>
                          <a:srgbClr val="FF0000"/>
                        </a:solidFill>
                        <a:effectLst/>
                        <a:latin typeface="Arial" pitchFamily="34"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0.11</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0.150</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227.9</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1.9</a:t>
                      </a: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年</a:t>
                      </a:r>
                      <a:endParaRPr kumimoji="0" lang="zh-CN" altLang="en-US"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24.13</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0.093</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木  星</a:t>
                      </a:r>
                      <a:endParaRPr kumimoji="0" lang="zh-CN" altLang="en-US" sz="2000" b="0" i="0" u="none" strike="noStrike" cap="none" normalizeH="0" baseline="0" smtClean="0">
                        <a:ln>
                          <a:noFill/>
                        </a:ln>
                        <a:solidFill>
                          <a:srgbClr val="FF0000"/>
                        </a:solidFill>
                        <a:effectLst/>
                        <a:latin typeface="Arial" pitchFamily="34"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317.94</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1316</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778.0</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11.8</a:t>
                      </a: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年</a:t>
                      </a:r>
                      <a:endParaRPr kumimoji="0" lang="zh-CN" altLang="en-US"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13.06</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0.048</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土  星</a:t>
                      </a:r>
                      <a:endParaRPr kumimoji="0" lang="zh-CN" altLang="en-US" sz="2000" b="0" i="0" u="none" strike="noStrike" cap="none" normalizeH="0" baseline="0" smtClean="0">
                        <a:ln>
                          <a:noFill/>
                        </a:ln>
                        <a:solidFill>
                          <a:srgbClr val="FF0000"/>
                        </a:solidFill>
                        <a:effectLst/>
                        <a:latin typeface="Arial" pitchFamily="34"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95.18</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745</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1427</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29.5</a:t>
                      </a: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年</a:t>
                      </a:r>
                      <a:endParaRPr kumimoji="0" lang="zh-CN" altLang="en-US"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9.64</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0.056</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天王星</a:t>
                      </a:r>
                      <a:endParaRPr kumimoji="0" lang="zh-CN" altLang="en-US" sz="2000" b="0" i="0" u="none" strike="noStrike" cap="none" normalizeH="0" baseline="0" smtClean="0">
                        <a:ln>
                          <a:noFill/>
                        </a:ln>
                        <a:solidFill>
                          <a:srgbClr val="FF0000"/>
                        </a:solidFill>
                        <a:effectLst/>
                        <a:latin typeface="Arial" pitchFamily="34"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14.63</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65.2</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2869</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84.3</a:t>
                      </a: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年</a:t>
                      </a:r>
                      <a:endParaRPr kumimoji="0" lang="zh-CN" altLang="en-US"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6.81</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0.046</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海王星</a:t>
                      </a:r>
                      <a:endParaRPr kumimoji="0" lang="zh-CN" altLang="en-US" sz="2000" b="0" i="0" u="none" strike="noStrike" cap="none" normalizeH="0" baseline="0" smtClean="0">
                        <a:ln>
                          <a:noFill/>
                        </a:ln>
                        <a:solidFill>
                          <a:srgbClr val="FF0000"/>
                        </a:solidFill>
                        <a:effectLst/>
                        <a:latin typeface="Arial" pitchFamily="34"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17.22</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57.1</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4504</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164.8</a:t>
                      </a: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年</a:t>
                      </a:r>
                      <a:endParaRPr kumimoji="0" lang="zh-CN" altLang="en-US"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5.43</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0.008</a:t>
                      </a:r>
                      <a:endParaRPr kumimoji="0" lang="en-US" altLang="zh-CN" sz="2000" b="1" i="0" u="none" strike="noStrike" cap="none" normalizeH="0" baseline="0" smtClean="0">
                        <a:ln>
                          <a:noFill/>
                        </a:ln>
                        <a:solidFill>
                          <a:srgbClr val="000000"/>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body" sz="half" idx="1"/>
          </p:nvPr>
        </p:nvSpPr>
        <p:spPr>
          <a:xfrm>
            <a:off x="762000" y="1524000"/>
            <a:ext cx="7924800" cy="1066800"/>
          </a:xfrm>
        </p:spPr>
        <p:txBody>
          <a:bodyPr/>
          <a:lstStyle/>
          <a:p>
            <a:r>
              <a:rPr kumimoji="1" lang="zh-CN" altLang="en-US" sz="2400" b="1"/>
              <a:t>开普勒第一定律（轨道定律）：</a:t>
            </a:r>
            <a:r>
              <a:rPr kumimoji="1" lang="zh-CN" altLang="en-US" sz="2400" b="1">
                <a:solidFill>
                  <a:srgbClr val="000000"/>
                </a:solidFill>
              </a:rPr>
              <a:t>所有的行星围绕太阳运动的轨道都是椭圆，太阳处在所有椭圆的一个焦点上。</a:t>
            </a:r>
          </a:p>
        </p:txBody>
      </p:sp>
      <p:sp>
        <p:nvSpPr>
          <p:cNvPr id="15363" name="Rectangle 3"/>
          <p:cNvSpPr>
            <a:spLocks noRot="1" noChangeArrowheads="1"/>
          </p:cNvSpPr>
          <p:nvPr/>
        </p:nvSpPr>
        <p:spPr bwMode="auto">
          <a:xfrm>
            <a:off x="762000" y="2438400"/>
            <a:ext cx="4800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85000"/>
              <a:buFont typeface="Wingdings 2" pitchFamily="18" charset="2"/>
              <a:buChar char="¡"/>
            </a:pPr>
            <a:r>
              <a:rPr kumimoji="1" lang="zh-CN" altLang="en-US" sz="2400" b="1"/>
              <a:t>开普勒第二定律（面积定律）：</a:t>
            </a:r>
            <a:r>
              <a:rPr kumimoji="1" lang="zh-CN" altLang="en-US" sz="2400" b="1">
                <a:solidFill>
                  <a:srgbClr val="000000"/>
                </a:solidFill>
              </a:rPr>
              <a:t>对于每一个行星而言，太阳和行星的联线在相等的时间内扫过相等的面积。</a:t>
            </a:r>
          </a:p>
        </p:txBody>
      </p:sp>
      <p:sp>
        <p:nvSpPr>
          <p:cNvPr id="15364" name="Rectangle 4"/>
          <p:cNvSpPr>
            <a:spLocks noRot="1" noChangeArrowheads="1"/>
          </p:cNvSpPr>
          <p:nvPr/>
        </p:nvSpPr>
        <p:spPr bwMode="auto">
          <a:xfrm>
            <a:off x="762000" y="4114800"/>
            <a:ext cx="4953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85000"/>
              <a:buFont typeface="Wingdings 2" pitchFamily="18" charset="2"/>
              <a:buChar char="¡"/>
            </a:pPr>
            <a:r>
              <a:rPr kumimoji="1" lang="zh-CN" altLang="en-US" sz="2400" b="1"/>
              <a:t>开普勒第三定律（周期定律）：</a:t>
            </a:r>
            <a:r>
              <a:rPr kumimoji="1" lang="zh-CN" altLang="en-US" sz="2400" b="1">
                <a:solidFill>
                  <a:srgbClr val="000000"/>
                </a:solidFill>
              </a:rPr>
              <a:t>所有行星的轨道的半长轴的三次方跟公转周期的二次方的比值都相等。</a:t>
            </a:r>
          </a:p>
        </p:txBody>
      </p:sp>
      <p:graphicFrame>
        <p:nvGraphicFramePr>
          <p:cNvPr id="15365" name="Object 5"/>
          <p:cNvGraphicFramePr>
            <a:graphicFrameLocks noChangeAspect="1"/>
          </p:cNvGraphicFramePr>
          <p:nvPr>
            <p:ph sz="half" idx="2"/>
          </p:nvPr>
        </p:nvGraphicFramePr>
        <p:xfrm>
          <a:off x="6016625" y="4511675"/>
          <a:ext cx="1460500" cy="1271588"/>
        </p:xfrm>
        <a:graphic>
          <a:graphicData uri="http://schemas.openxmlformats.org/presentationml/2006/ole">
            <mc:AlternateContent xmlns:mc="http://schemas.openxmlformats.org/markup-compatibility/2006">
              <mc:Choice xmlns:v="urn:schemas-microsoft-com:vml" Requires="v">
                <p:oleObj spid="_x0000_s15369" name="公式" r:id="rId3" imgW="469800" imgH="419040" progId="Equation.3">
                  <p:embed/>
                </p:oleObj>
              </mc:Choice>
              <mc:Fallback>
                <p:oleObj name="公式" r:id="rId3" imgW="46980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625" y="4511675"/>
                        <a:ext cx="1460500" cy="1271588"/>
                      </a:xfrm>
                      <a:prstGeom prst="rect">
                        <a:avLst/>
                      </a:prstGeom>
                      <a:solidFill>
                        <a:schemeClr val="bg1"/>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Rectangle 6"/>
          <p:cNvSpPr>
            <a:spLocks noGrp="1" noRot="1" noChangeArrowheads="1"/>
          </p:cNvSpPr>
          <p:nvPr>
            <p:ph type="title"/>
          </p:nvPr>
        </p:nvSpPr>
        <p:spPr>
          <a:xfrm>
            <a:off x="685800" y="228600"/>
            <a:ext cx="7162800" cy="762000"/>
          </a:xfrm>
          <a:noFill/>
          <a:ln/>
          <a:extLst>
            <a:ext uri="{909E8E84-426E-40DD-AFC4-6F175D3DCCD1}">
              <a14:hiddenFill xmlns:a14="http://schemas.microsoft.com/office/drawing/2010/main">
                <a:solidFill>
                  <a:schemeClr val="tx2"/>
                </a:solidFill>
              </a14:hiddenFill>
            </a:ext>
          </a:extLst>
        </p:spPr>
        <p:txBody>
          <a:bodyPr/>
          <a:lstStyle/>
          <a:p>
            <a:pPr algn="l"/>
            <a:r>
              <a:rPr kumimoji="1" lang="en-US" altLang="zh-CN" b="1">
                <a:solidFill>
                  <a:srgbClr val="0000FF"/>
                </a:solidFill>
              </a:rPr>
              <a:t>  </a:t>
            </a:r>
            <a:r>
              <a:rPr kumimoji="1" lang="zh-CN" altLang="en-US" sz="4000" b="1">
                <a:solidFill>
                  <a:srgbClr val="0000FF"/>
                </a:solidFill>
              </a:rPr>
              <a:t>开普勒行星运动三定律</a:t>
            </a:r>
          </a:p>
        </p:txBody>
      </p:sp>
      <p:sp>
        <p:nvSpPr>
          <p:cNvPr id="15367" name="Text Box 7"/>
          <p:cNvSpPr txBox="1">
            <a:spLocks noChangeArrowheads="1"/>
          </p:cNvSpPr>
          <p:nvPr/>
        </p:nvSpPr>
        <p:spPr bwMode="auto">
          <a:xfrm>
            <a:off x="1828800" y="5791200"/>
            <a:ext cx="5486400" cy="51911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chemeClr val="bg1"/>
                </a:solidFill>
                <a:latin typeface="Times New Roman" pitchFamily="18" charset="0"/>
              </a:rPr>
              <a:t>   </a:t>
            </a:r>
            <a:r>
              <a:rPr lang="zh-CN" altLang="en-US" sz="2800" b="1">
                <a:solidFill>
                  <a:schemeClr val="bg1"/>
                </a:solidFill>
                <a:latin typeface="Times New Roman" pitchFamily="18" charset="0"/>
              </a:rPr>
              <a:t>注意：</a:t>
            </a:r>
            <a:r>
              <a:rPr lang="en-US" altLang="zh-CN" sz="2800" b="1" i="1">
                <a:solidFill>
                  <a:schemeClr val="bg1"/>
                </a:solidFill>
                <a:latin typeface="Times New Roman" pitchFamily="18" charset="0"/>
              </a:rPr>
              <a:t>k </a:t>
            </a:r>
            <a:r>
              <a:rPr lang="zh-CN" altLang="en-US" sz="2800" b="1">
                <a:solidFill>
                  <a:schemeClr val="bg1"/>
                </a:solidFill>
                <a:latin typeface="Times New Roman" pitchFamily="18" charset="0"/>
              </a:rPr>
              <a:t>值只与中心星体有关！</a:t>
            </a:r>
          </a:p>
        </p:txBody>
      </p:sp>
      <p:pic>
        <p:nvPicPr>
          <p:cNvPr id="15368" name="Picture 8" descr="2nd law of kepler">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362200"/>
            <a:ext cx="3048000"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685800" y="228600"/>
            <a:ext cx="7162800" cy="762000"/>
          </a:xfrm>
          <a:noFill/>
          <a:extLst>
            <a:ext uri="{909E8E84-426E-40DD-AFC4-6F175D3DCCD1}">
              <a14:hiddenFill xmlns:a14="http://schemas.microsoft.com/office/drawing/2010/main">
                <a:solidFill>
                  <a:schemeClr val="tx2"/>
                </a:solidFill>
              </a14:hiddenFill>
            </a:ext>
          </a:extLst>
        </p:spPr>
        <p:txBody>
          <a:bodyPr/>
          <a:lstStyle/>
          <a:p>
            <a:pPr algn="l"/>
            <a:r>
              <a:rPr lang="en-US" altLang="zh-CN" sz="3600" b="1">
                <a:solidFill>
                  <a:srgbClr val="0000FF"/>
                </a:solidFill>
              </a:rPr>
              <a:t>    </a:t>
            </a:r>
            <a:r>
              <a:rPr lang="zh-CN" altLang="en-US" sz="3600" b="1">
                <a:solidFill>
                  <a:srgbClr val="0000FF"/>
                </a:solidFill>
              </a:rPr>
              <a:t>疑难探究：</a:t>
            </a:r>
          </a:p>
        </p:txBody>
      </p:sp>
      <p:sp>
        <p:nvSpPr>
          <p:cNvPr id="16387" name="Rectangle 3"/>
          <p:cNvSpPr>
            <a:spLocks noGrp="1" noRot="1" noChangeArrowheads="1"/>
          </p:cNvSpPr>
          <p:nvPr>
            <p:ph type="body" idx="1"/>
          </p:nvPr>
        </p:nvSpPr>
        <p:spPr>
          <a:xfrm>
            <a:off x="533400" y="1371600"/>
            <a:ext cx="8153400" cy="3886200"/>
          </a:xfrm>
        </p:spPr>
        <p:txBody>
          <a:bodyPr/>
          <a:lstStyle/>
          <a:p>
            <a:pPr>
              <a:lnSpc>
                <a:spcPct val="90000"/>
              </a:lnSpc>
            </a:pPr>
            <a:r>
              <a:rPr lang="zh-CN" altLang="en-US" sz="2800" b="1">
                <a:solidFill>
                  <a:srgbClr val="000000"/>
                </a:solidFill>
              </a:rPr>
              <a:t>开普勒第三定律中的 </a:t>
            </a:r>
            <a:r>
              <a:rPr lang="en-US" altLang="zh-CN" sz="2800" b="1" i="1">
                <a:solidFill>
                  <a:srgbClr val="000000"/>
                </a:solidFill>
                <a:latin typeface="Times New Roman" pitchFamily="18" charset="0"/>
              </a:rPr>
              <a:t>k </a:t>
            </a:r>
            <a:r>
              <a:rPr lang="zh-CN" altLang="en-US" sz="2800" b="1">
                <a:solidFill>
                  <a:srgbClr val="000000"/>
                </a:solidFill>
              </a:rPr>
              <a:t>如何理解？它由什么因素决定？</a:t>
            </a:r>
          </a:p>
          <a:p>
            <a:pPr>
              <a:lnSpc>
                <a:spcPct val="90000"/>
              </a:lnSpc>
            </a:pPr>
            <a:r>
              <a:rPr lang="zh-CN" altLang="en-US" sz="2800" b="1">
                <a:solidFill>
                  <a:srgbClr val="000000"/>
                </a:solidFill>
              </a:rPr>
              <a:t>开普勒三定律是通过研究行星运动的规律得出的，那么卫星绕行星运动是否也遵守这些规律呢？如果遵守该如何表述？</a:t>
            </a:r>
          </a:p>
          <a:p>
            <a:pPr>
              <a:lnSpc>
                <a:spcPct val="90000"/>
              </a:lnSpc>
            </a:pPr>
            <a:r>
              <a:rPr lang="zh-CN" altLang="en-US" sz="2800" b="1">
                <a:solidFill>
                  <a:srgbClr val="000000"/>
                </a:solidFill>
              </a:rPr>
              <a:t>我们通常将行星的轨道近似为圆，这样合理吗？</a:t>
            </a:r>
          </a:p>
          <a:p>
            <a:pPr>
              <a:lnSpc>
                <a:spcPct val="90000"/>
              </a:lnSpc>
            </a:pPr>
            <a:r>
              <a:rPr lang="zh-CN" altLang="en-US" sz="2800" b="1">
                <a:solidFill>
                  <a:srgbClr val="000000"/>
                </a:solidFill>
              </a:rPr>
              <a:t>若将行星运动轨道按圆处理，则开普勒三定律又该如何表述？</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685800" y="381000"/>
            <a:ext cx="7162800" cy="762000"/>
          </a:xfrm>
          <a:noFill/>
          <a:extLst>
            <a:ext uri="{909E8E84-426E-40DD-AFC4-6F175D3DCCD1}">
              <a14:hiddenFill xmlns:a14="http://schemas.microsoft.com/office/drawing/2010/main">
                <a:solidFill>
                  <a:schemeClr val="tx2"/>
                </a:solidFill>
              </a14:hiddenFill>
            </a:ext>
          </a:extLst>
        </p:spPr>
        <p:txBody>
          <a:bodyPr/>
          <a:lstStyle/>
          <a:p>
            <a:pPr algn="l"/>
            <a:r>
              <a:rPr lang="en-US" altLang="zh-CN" sz="3200" b="1">
                <a:solidFill>
                  <a:srgbClr val="0000FF"/>
                </a:solidFill>
              </a:rPr>
              <a:t>    </a:t>
            </a:r>
            <a:r>
              <a:rPr lang="zh-CN" altLang="en-US" sz="3600" b="1">
                <a:solidFill>
                  <a:srgbClr val="0000FF"/>
                </a:solidFill>
              </a:rPr>
              <a:t>实践拓展：</a:t>
            </a:r>
          </a:p>
        </p:txBody>
      </p:sp>
      <p:sp>
        <p:nvSpPr>
          <p:cNvPr id="17411" name="Rectangle 3"/>
          <p:cNvSpPr>
            <a:spLocks noGrp="1" noRot="1" noChangeArrowheads="1"/>
          </p:cNvSpPr>
          <p:nvPr>
            <p:ph type="body" sz="half" idx="1"/>
          </p:nvPr>
        </p:nvSpPr>
        <p:spPr>
          <a:xfrm>
            <a:off x="617538" y="1447800"/>
            <a:ext cx="7829550" cy="1060450"/>
          </a:xfrm>
        </p:spPr>
        <p:txBody>
          <a:bodyPr/>
          <a:lstStyle/>
          <a:p>
            <a:r>
              <a:rPr lang="zh-CN" altLang="en-US" sz="2800" b="1">
                <a:solidFill>
                  <a:srgbClr val="000000"/>
                </a:solidFill>
              </a:rPr>
              <a:t>第一定律：多数行星绕太阳运动的轨道十分接近圆，太阳处在圆心</a:t>
            </a:r>
          </a:p>
        </p:txBody>
      </p:sp>
      <p:sp>
        <p:nvSpPr>
          <p:cNvPr id="17412" name="Rectangle 4"/>
          <p:cNvSpPr>
            <a:spLocks noRot="1" noChangeArrowheads="1"/>
          </p:cNvSpPr>
          <p:nvPr/>
        </p:nvSpPr>
        <p:spPr bwMode="auto">
          <a:xfrm>
            <a:off x="609600" y="2439988"/>
            <a:ext cx="74644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85000"/>
              <a:buFont typeface="Wingdings 2" pitchFamily="18" charset="2"/>
              <a:buChar char="¡"/>
            </a:pPr>
            <a:r>
              <a:rPr lang="zh-CN" altLang="en-US" sz="2800" b="1">
                <a:solidFill>
                  <a:srgbClr val="000000"/>
                </a:solidFill>
              </a:rPr>
              <a:t>第二定律：对某一行星来说，它绕太阳做圆周运动的角速度（或线速度大小）不变，即行星做匀速圆周运动</a:t>
            </a:r>
          </a:p>
        </p:txBody>
      </p:sp>
      <p:sp>
        <p:nvSpPr>
          <p:cNvPr id="17413" name="Rectangle 5"/>
          <p:cNvSpPr>
            <a:spLocks noRot="1" noChangeArrowheads="1"/>
          </p:cNvSpPr>
          <p:nvPr/>
        </p:nvSpPr>
        <p:spPr bwMode="auto">
          <a:xfrm>
            <a:off x="609600" y="3887788"/>
            <a:ext cx="7464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85000"/>
              <a:buFont typeface="Wingdings 2" pitchFamily="18" charset="2"/>
              <a:buChar char="¡"/>
            </a:pPr>
            <a:r>
              <a:rPr lang="zh-CN" altLang="en-US" sz="2800" b="1">
                <a:solidFill>
                  <a:srgbClr val="000000"/>
                </a:solidFill>
              </a:rPr>
              <a:t>第三定律：所有行星轨道半径的三次方跟它公转周期的二次方的比值都相等</a:t>
            </a:r>
          </a:p>
        </p:txBody>
      </p:sp>
      <p:graphicFrame>
        <p:nvGraphicFramePr>
          <p:cNvPr id="17414" name="Object 6"/>
          <p:cNvGraphicFramePr>
            <a:graphicFrameLocks noChangeAspect="1"/>
          </p:cNvGraphicFramePr>
          <p:nvPr>
            <p:ph sz="half" idx="2"/>
          </p:nvPr>
        </p:nvGraphicFramePr>
        <p:xfrm>
          <a:off x="3810000" y="4953000"/>
          <a:ext cx="1447800" cy="1290638"/>
        </p:xfrm>
        <a:graphic>
          <a:graphicData uri="http://schemas.openxmlformats.org/presentationml/2006/ole">
            <mc:AlternateContent xmlns:mc="http://schemas.openxmlformats.org/markup-compatibility/2006">
              <mc:Choice xmlns:v="urn:schemas-microsoft-com:vml" Requires="v">
                <p:oleObj spid="_x0000_s17415" name="公式" r:id="rId3" imgW="469800" imgH="419040" progId="Equation.3">
                  <p:embed/>
                </p:oleObj>
              </mc:Choice>
              <mc:Fallback>
                <p:oleObj name="公式" r:id="rId3" imgW="469800" imgH="419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953000"/>
                        <a:ext cx="1447800" cy="129063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10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blinds(horizontal)">
                                      <p:cBhvr>
                                        <p:cTn id="12" dur="10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linds(horizontal)">
                                      <p:cBhvr>
                                        <p:cTn id="17" dur="1000"/>
                                        <p:tgtEl>
                                          <p:spTgt spid="17413"/>
                                        </p:tgtEl>
                                      </p:cBhvr>
                                    </p:animEffect>
                                  </p:childTnLst>
                                </p:cTn>
                              </p:par>
                            </p:childTnLst>
                          </p:cTn>
                        </p:par>
                        <p:par>
                          <p:cTn id="18" fill="hold" nodeType="afterGroup">
                            <p:stCondLst>
                              <p:cond delay="1000"/>
                            </p:stCondLst>
                            <p:childTnLst>
                              <p:par>
                                <p:cTn id="19" presetID="25" presetClass="entr" presetSubtype="0" fill="hold" nodeType="afterEffect">
                                  <p:stCondLst>
                                    <p:cond delay="0"/>
                                  </p:stCondLst>
                                  <p:childTnLst>
                                    <p:set>
                                      <p:cBhvr>
                                        <p:cTn id="20" dur="1" fill="hold">
                                          <p:stCondLst>
                                            <p:cond delay="0"/>
                                          </p:stCondLst>
                                        </p:cTn>
                                        <p:tgtEl>
                                          <p:spTgt spid="17414"/>
                                        </p:tgtEl>
                                        <p:attrNameLst>
                                          <p:attrName>style.visibility</p:attrName>
                                        </p:attrNameLst>
                                      </p:cBhvr>
                                      <p:to>
                                        <p:strVal val="visible"/>
                                      </p:to>
                                    </p:set>
                                    <p:anim calcmode="lin" valueType="num">
                                      <p:cBhvr>
                                        <p:cTn id="21" dur="500" decel="50000" fill="hold">
                                          <p:stCondLst>
                                            <p:cond delay="0"/>
                                          </p:stCondLst>
                                        </p:cTn>
                                        <p:tgtEl>
                                          <p:spTgt spid="17414"/>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17414"/>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17414"/>
                                        </p:tgtEl>
                                        <p:attrNameLst>
                                          <p:attrName>ppt_w</p:attrName>
                                        </p:attrNameLst>
                                      </p:cBhvr>
                                      <p:tavLst>
                                        <p:tav tm="0">
                                          <p:val>
                                            <p:strVal val="#ppt_w*.05"/>
                                          </p:val>
                                        </p:tav>
                                        <p:tav tm="100000">
                                          <p:val>
                                            <p:strVal val="#ppt_w"/>
                                          </p:val>
                                        </p:tav>
                                      </p:tavLst>
                                    </p:anim>
                                    <p:anim calcmode="lin" valueType="num">
                                      <p:cBhvr>
                                        <p:cTn id="24" dur="1000" fill="hold"/>
                                        <p:tgtEl>
                                          <p:spTgt spid="17414"/>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17414"/>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17414"/>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17414"/>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17412" grpId="0"/>
      <p:bldP spid="174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685800" y="228600"/>
            <a:ext cx="7162800" cy="762000"/>
          </a:xfrm>
          <a:noFill/>
          <a:extLst>
            <a:ext uri="{909E8E84-426E-40DD-AFC4-6F175D3DCCD1}">
              <a14:hiddenFill xmlns:a14="http://schemas.microsoft.com/office/drawing/2010/main">
                <a:solidFill>
                  <a:schemeClr val="tx2"/>
                </a:solidFill>
              </a14:hiddenFill>
            </a:ext>
          </a:extLst>
        </p:spPr>
        <p:txBody>
          <a:bodyPr/>
          <a:lstStyle/>
          <a:p>
            <a:pPr algn="l"/>
            <a:r>
              <a:rPr lang="en-US" altLang="zh-CN" sz="3600" b="1">
                <a:solidFill>
                  <a:srgbClr val="0000FF"/>
                </a:solidFill>
              </a:rPr>
              <a:t>    </a:t>
            </a:r>
            <a:r>
              <a:rPr lang="zh-CN" altLang="en-US" sz="3600" b="1">
                <a:solidFill>
                  <a:srgbClr val="0000FF"/>
                </a:solidFill>
              </a:rPr>
              <a:t>课后思考：</a:t>
            </a:r>
          </a:p>
        </p:txBody>
      </p:sp>
      <p:sp>
        <p:nvSpPr>
          <p:cNvPr id="18435" name="Text Box 3"/>
          <p:cNvSpPr txBox="1">
            <a:spLocks noChangeArrowheads="1"/>
          </p:cNvSpPr>
          <p:nvPr/>
        </p:nvSpPr>
        <p:spPr bwMode="auto">
          <a:xfrm>
            <a:off x="685800" y="2162175"/>
            <a:ext cx="7772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00"/>
                </a:solidFill>
              </a:rPr>
              <a:t>       </a:t>
            </a:r>
            <a:r>
              <a:rPr lang="zh-CN" altLang="en-US" sz="2800" b="1">
                <a:solidFill>
                  <a:srgbClr val="000000"/>
                </a:solidFill>
              </a:rPr>
              <a:t>已知地球绕太阳做椭圆运动。在地球远离太阳运动的过程中，其速率越来越小，试判断地球所受向心力如何变化？若此向心力突然消失，则地球运动情况如何？</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533400" y="12668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800" b="1">
                <a:solidFill>
                  <a:srgbClr val="0000FF"/>
                </a:solidFill>
                <a:ea typeface="黑体" pitchFamily="2" charset="-122"/>
              </a:rPr>
              <a:t>一、地心说与日心说</a:t>
            </a:r>
          </a:p>
        </p:txBody>
      </p:sp>
      <p:sp>
        <p:nvSpPr>
          <p:cNvPr id="26628" name="Text Box 4"/>
          <p:cNvSpPr txBox="1">
            <a:spLocks noChangeArrowheads="1"/>
          </p:cNvSpPr>
          <p:nvPr/>
        </p:nvSpPr>
        <p:spPr bwMode="auto">
          <a:xfrm>
            <a:off x="330200" y="1981200"/>
            <a:ext cx="589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800" b="1"/>
              <a:t>地球是中心→太阳是中心→宇宙无限</a:t>
            </a:r>
          </a:p>
        </p:txBody>
      </p:sp>
      <p:sp>
        <p:nvSpPr>
          <p:cNvPr id="26629" name="Text Box 5"/>
          <p:cNvSpPr txBox="1">
            <a:spLocks noChangeArrowheads="1"/>
          </p:cNvSpPr>
          <p:nvPr/>
        </p:nvSpPr>
        <p:spPr bwMode="auto">
          <a:xfrm>
            <a:off x="863600" y="2605088"/>
            <a:ext cx="4827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800" b="1"/>
              <a:t>（科学精神推动了认识发展）</a:t>
            </a:r>
          </a:p>
        </p:txBody>
      </p:sp>
      <p:sp>
        <p:nvSpPr>
          <p:cNvPr id="26630" name="Text Box 6"/>
          <p:cNvSpPr txBox="1">
            <a:spLocks noChangeArrowheads="1"/>
          </p:cNvSpPr>
          <p:nvPr/>
        </p:nvSpPr>
        <p:spPr bwMode="auto">
          <a:xfrm>
            <a:off x="584200" y="3095625"/>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800" b="1">
                <a:solidFill>
                  <a:srgbClr val="0000FF"/>
                </a:solidFill>
                <a:ea typeface="黑体" pitchFamily="2" charset="-122"/>
              </a:rPr>
              <a:t>二、行星运动定律</a:t>
            </a:r>
          </a:p>
        </p:txBody>
      </p:sp>
      <p:sp>
        <p:nvSpPr>
          <p:cNvPr id="26631" name="Text Box 7"/>
          <p:cNvSpPr txBox="1">
            <a:spLocks noChangeArrowheads="1"/>
          </p:cNvSpPr>
          <p:nvPr/>
        </p:nvSpPr>
        <p:spPr bwMode="auto">
          <a:xfrm>
            <a:off x="1143000" y="38100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sz="2800" b="1"/>
              <a:t>1</a:t>
            </a:r>
            <a:r>
              <a:rPr lang="zh-CN" altLang="en-US" sz="2800" b="1"/>
              <a:t>、轨道定律：椭圆</a:t>
            </a:r>
          </a:p>
        </p:txBody>
      </p:sp>
      <p:sp>
        <p:nvSpPr>
          <p:cNvPr id="26632" name="Text Box 8"/>
          <p:cNvSpPr txBox="1">
            <a:spLocks noChangeArrowheads="1"/>
          </p:cNvSpPr>
          <p:nvPr/>
        </p:nvSpPr>
        <p:spPr bwMode="auto">
          <a:xfrm>
            <a:off x="1143000" y="4343400"/>
            <a:ext cx="218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sz="2800"/>
              <a:t>2</a:t>
            </a:r>
            <a:r>
              <a:rPr lang="zh-CN" altLang="en-US" sz="2800"/>
              <a:t>、面积定律</a:t>
            </a:r>
          </a:p>
        </p:txBody>
      </p:sp>
      <p:sp>
        <p:nvSpPr>
          <p:cNvPr id="26633" name="Text Box 9"/>
          <p:cNvSpPr txBox="1">
            <a:spLocks noChangeArrowheads="1"/>
          </p:cNvSpPr>
          <p:nvPr/>
        </p:nvSpPr>
        <p:spPr bwMode="auto">
          <a:xfrm>
            <a:off x="809625" y="4876800"/>
            <a:ext cx="252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zh-CN" sz="2800" b="1"/>
              <a:t>3</a:t>
            </a:r>
            <a:r>
              <a:rPr lang="zh-CN" altLang="en-US" sz="2800" b="1"/>
              <a:t>、周期定律：</a:t>
            </a:r>
          </a:p>
        </p:txBody>
      </p:sp>
      <p:sp>
        <p:nvSpPr>
          <p:cNvPr id="26634" name="Text Box 10"/>
          <p:cNvSpPr txBox="1">
            <a:spLocks noChangeArrowheads="1"/>
          </p:cNvSpPr>
          <p:nvPr/>
        </p:nvSpPr>
        <p:spPr bwMode="auto">
          <a:xfrm>
            <a:off x="3300413" y="4876800"/>
            <a:ext cx="1728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zh-CN" sz="2800" b="1"/>
              <a:t>R </a:t>
            </a:r>
            <a:r>
              <a:rPr lang="zh-CN" altLang="zh-CN" sz="2800" b="1" baseline="30000"/>
              <a:t>3</a:t>
            </a:r>
            <a:r>
              <a:rPr lang="zh-CN" altLang="zh-CN" sz="2800" b="1"/>
              <a:t>/ T</a:t>
            </a:r>
            <a:r>
              <a:rPr lang="zh-CN" altLang="zh-CN" sz="2800" b="1" baseline="30000"/>
              <a:t>2</a:t>
            </a:r>
            <a:r>
              <a:rPr lang="zh-CN" altLang="zh-CN" sz="2800" b="1"/>
              <a:t> =k</a:t>
            </a:r>
          </a:p>
        </p:txBody>
      </p:sp>
      <p:sp>
        <p:nvSpPr>
          <p:cNvPr id="26635" name="Text Box 11"/>
          <p:cNvSpPr txBox="1">
            <a:spLocks noChangeArrowheads="1"/>
          </p:cNvSpPr>
          <p:nvPr/>
        </p:nvSpPr>
        <p:spPr bwMode="auto">
          <a:xfrm>
            <a:off x="293688" y="5410200"/>
            <a:ext cx="7227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800" b="1"/>
              <a:t>（</a:t>
            </a:r>
            <a:r>
              <a:rPr lang="zh-CN" altLang="zh-CN" sz="2800" b="1"/>
              <a:t>K</a:t>
            </a:r>
            <a:r>
              <a:rPr lang="zh-CN" altLang="en-US" sz="2800" b="1"/>
              <a:t>是一个只与</a:t>
            </a:r>
            <a:r>
              <a:rPr lang="zh-CN" altLang="en-US" sz="2800" b="1">
                <a:solidFill>
                  <a:srgbClr val="0000FF"/>
                </a:solidFill>
              </a:rPr>
              <a:t>中心天体</a:t>
            </a:r>
            <a:r>
              <a:rPr lang="zh-CN" altLang="en-US" sz="2800" b="1"/>
              <a:t>质量有关的物理量）</a:t>
            </a:r>
          </a:p>
        </p:txBody>
      </p:sp>
      <p:sp>
        <p:nvSpPr>
          <p:cNvPr id="26636" name="Text Box 12"/>
          <p:cNvSpPr txBox="1">
            <a:spLocks noChangeArrowheads="1"/>
          </p:cNvSpPr>
          <p:nvPr/>
        </p:nvSpPr>
        <p:spPr bwMode="auto">
          <a:xfrm>
            <a:off x="2514600" y="457200"/>
            <a:ext cx="373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3600" b="1">
                <a:solidFill>
                  <a:srgbClr val="FF0000"/>
                </a:solidFill>
                <a:ea typeface="黑体" pitchFamily="2" charset="-122"/>
              </a:rPr>
              <a:t>小结</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Rot="1" noChangeArrowheads="1"/>
          </p:cNvSpPr>
          <p:nvPr>
            <p:ph type="body" idx="1"/>
          </p:nvPr>
        </p:nvSpPr>
        <p:spPr>
          <a:xfrm>
            <a:off x="152400" y="1597025"/>
            <a:ext cx="8763000" cy="3203575"/>
          </a:xfrm>
        </p:spPr>
        <p:txBody>
          <a:bodyPr/>
          <a:lstStyle/>
          <a:p>
            <a:pPr>
              <a:lnSpc>
                <a:spcPct val="90000"/>
              </a:lnSpc>
            </a:pPr>
            <a:endParaRPr lang="en-US" altLang="zh-CN" sz="2800"/>
          </a:p>
          <a:p>
            <a:pPr>
              <a:lnSpc>
                <a:spcPct val="90000"/>
              </a:lnSpc>
              <a:buFont typeface="Wingdings 2" pitchFamily="18" charset="2"/>
              <a:buNone/>
            </a:pPr>
            <a:r>
              <a:rPr lang="en-US" altLang="zh-CN" sz="2800"/>
              <a:t> 1</a:t>
            </a:r>
            <a:r>
              <a:rPr lang="zh-CN" altLang="en-US" sz="2800"/>
              <a:t>、关于行星运动</a:t>
            </a:r>
            <a:r>
              <a:rPr lang="en-US" altLang="zh-CN" sz="2800"/>
              <a:t>,</a:t>
            </a:r>
            <a:r>
              <a:rPr lang="zh-CN" altLang="en-US" sz="2800"/>
              <a:t>以下说法正确的是</a:t>
            </a:r>
            <a:r>
              <a:rPr lang="en-US" altLang="zh-CN" sz="2800"/>
              <a:t>-----(	    )</a:t>
            </a:r>
          </a:p>
          <a:p>
            <a:pPr>
              <a:lnSpc>
                <a:spcPct val="90000"/>
              </a:lnSpc>
              <a:buFont typeface="Wingdings 2" pitchFamily="18" charset="2"/>
              <a:buNone/>
            </a:pPr>
            <a:r>
              <a:rPr lang="en-US" altLang="zh-CN" sz="2800"/>
              <a:t>     A.</a:t>
            </a:r>
            <a:r>
              <a:rPr lang="zh-CN" altLang="en-US" sz="2800"/>
              <a:t>行星轨道的半长轴越长</a:t>
            </a:r>
            <a:r>
              <a:rPr lang="en-US" altLang="zh-CN" sz="2800"/>
              <a:t>,</a:t>
            </a:r>
            <a:r>
              <a:rPr lang="zh-CN" altLang="en-US" sz="2800"/>
              <a:t>自转周期越大</a:t>
            </a:r>
            <a:r>
              <a:rPr lang="en-US" altLang="zh-CN" sz="2800"/>
              <a:t>.</a:t>
            </a:r>
          </a:p>
          <a:p>
            <a:pPr>
              <a:lnSpc>
                <a:spcPct val="90000"/>
              </a:lnSpc>
              <a:buFont typeface="Wingdings 2" pitchFamily="18" charset="2"/>
              <a:buNone/>
            </a:pPr>
            <a:r>
              <a:rPr lang="en-US" altLang="zh-CN" sz="2800"/>
              <a:t>     B.</a:t>
            </a:r>
            <a:r>
              <a:rPr lang="zh-CN" altLang="en-US" sz="2800"/>
              <a:t>行星轨道的半长轴越长</a:t>
            </a:r>
            <a:r>
              <a:rPr lang="en-US" altLang="zh-CN" sz="2800"/>
              <a:t>,</a:t>
            </a:r>
            <a:r>
              <a:rPr lang="zh-CN" altLang="en-US" sz="2800"/>
              <a:t>公转周期越大</a:t>
            </a:r>
            <a:r>
              <a:rPr lang="en-US" altLang="zh-CN" sz="2800"/>
              <a:t>.</a:t>
            </a:r>
          </a:p>
          <a:p>
            <a:pPr>
              <a:lnSpc>
                <a:spcPct val="90000"/>
              </a:lnSpc>
              <a:buFont typeface="Wingdings 2" pitchFamily="18" charset="2"/>
              <a:buNone/>
            </a:pPr>
            <a:r>
              <a:rPr lang="en-US" altLang="zh-CN" sz="2800"/>
              <a:t>     C.</a:t>
            </a:r>
            <a:r>
              <a:rPr lang="zh-CN" altLang="en-US" sz="2800"/>
              <a:t>水星的半长轴最短</a:t>
            </a:r>
            <a:r>
              <a:rPr lang="en-US" altLang="zh-CN" sz="2800"/>
              <a:t>,</a:t>
            </a:r>
            <a:r>
              <a:rPr lang="zh-CN" altLang="en-US" sz="2800"/>
              <a:t>公转周期最大</a:t>
            </a:r>
            <a:r>
              <a:rPr lang="en-US" altLang="zh-CN" sz="2800"/>
              <a:t>.</a:t>
            </a:r>
          </a:p>
          <a:p>
            <a:pPr>
              <a:lnSpc>
                <a:spcPct val="90000"/>
              </a:lnSpc>
              <a:buFont typeface="Wingdings 2" pitchFamily="18" charset="2"/>
              <a:buNone/>
            </a:pPr>
            <a:r>
              <a:rPr lang="en-US" altLang="zh-CN" sz="2800"/>
              <a:t>     D.</a:t>
            </a:r>
            <a:r>
              <a:rPr lang="zh-CN" altLang="en-US" sz="2800"/>
              <a:t>冥王星离太阳”最远”</a:t>
            </a:r>
            <a:r>
              <a:rPr lang="en-US" altLang="zh-CN" sz="2800"/>
              <a:t>,</a:t>
            </a:r>
            <a:r>
              <a:rPr lang="zh-CN" altLang="en-US" sz="2800"/>
              <a:t>绕太阳运动的公转周期最长</a:t>
            </a:r>
            <a:r>
              <a:rPr lang="en-US" altLang="zh-CN" sz="2800"/>
              <a:t>.</a:t>
            </a:r>
          </a:p>
        </p:txBody>
      </p:sp>
      <p:sp>
        <p:nvSpPr>
          <p:cNvPr id="27652" name="Text Box 4"/>
          <p:cNvSpPr txBox="1">
            <a:spLocks noChangeArrowheads="1"/>
          </p:cNvSpPr>
          <p:nvPr/>
        </p:nvSpPr>
        <p:spPr bwMode="auto">
          <a:xfrm>
            <a:off x="6934200" y="2133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00"/>
                </a:solidFill>
              </a:rPr>
              <a:t>BD</a:t>
            </a:r>
          </a:p>
        </p:txBody>
      </p:sp>
      <p:sp>
        <p:nvSpPr>
          <p:cNvPr id="27654" name="Text Box 12"/>
          <p:cNvSpPr txBox="1">
            <a:spLocks noChangeArrowheads="1"/>
          </p:cNvSpPr>
          <p:nvPr/>
        </p:nvSpPr>
        <p:spPr bwMode="auto">
          <a:xfrm>
            <a:off x="2514600" y="457200"/>
            <a:ext cx="373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3600" b="1">
                <a:solidFill>
                  <a:srgbClr val="FF0000"/>
                </a:solidFill>
                <a:ea typeface="黑体" pitchFamily="2" charset="-122"/>
              </a:rPr>
              <a:t>课堂练习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Rot="1" noChangeArrowheads="1"/>
          </p:cNvSpPr>
          <p:nvPr>
            <p:ph type="body" idx="1"/>
          </p:nvPr>
        </p:nvSpPr>
        <p:spPr/>
        <p:txBody>
          <a:bodyPr/>
          <a:lstStyle/>
          <a:p>
            <a:pPr>
              <a:buFont typeface="Wingdings 2" pitchFamily="18" charset="2"/>
              <a:buNone/>
            </a:pPr>
            <a:r>
              <a:rPr lang="en-US" altLang="zh-CN" sz="2800"/>
              <a:t>2</a:t>
            </a:r>
            <a:r>
              <a:rPr lang="zh-CN" altLang="en-US" sz="2800"/>
              <a:t>、关于行星绕太阳运动的下列说法中正确的是 </a:t>
            </a:r>
            <a:r>
              <a:rPr lang="en-US" altLang="zh-CN" sz="2800"/>
              <a:t>----------------------------------(      )</a:t>
            </a:r>
          </a:p>
          <a:p>
            <a:pPr>
              <a:buFont typeface="Wingdings 2" pitchFamily="18" charset="2"/>
              <a:buNone/>
            </a:pPr>
            <a:r>
              <a:rPr lang="en-US" altLang="zh-CN" sz="2800"/>
              <a:t>     A.</a:t>
            </a:r>
            <a:r>
              <a:rPr lang="zh-CN" altLang="en-US" sz="2800"/>
              <a:t>所有行星都在同一椭圆轨道上绕太阳运动</a:t>
            </a:r>
            <a:r>
              <a:rPr lang="en-US" altLang="zh-CN" sz="2800"/>
              <a:t>.</a:t>
            </a:r>
          </a:p>
          <a:p>
            <a:pPr>
              <a:buFont typeface="Wingdings 2" pitchFamily="18" charset="2"/>
              <a:buNone/>
            </a:pPr>
            <a:r>
              <a:rPr lang="en-US" altLang="zh-CN" sz="2800"/>
              <a:t>     B.</a:t>
            </a:r>
            <a:r>
              <a:rPr lang="zh-CN" altLang="en-US" sz="2800"/>
              <a:t>行星绕太阳运动时</a:t>
            </a:r>
            <a:r>
              <a:rPr lang="en-US" altLang="zh-CN" sz="2800"/>
              <a:t>,</a:t>
            </a:r>
            <a:r>
              <a:rPr lang="zh-CN" altLang="en-US" sz="2800"/>
              <a:t>太阳位于行星轨道的中心处</a:t>
            </a:r>
            <a:r>
              <a:rPr lang="en-US" altLang="zh-CN" sz="2800"/>
              <a:t>.</a:t>
            </a:r>
          </a:p>
          <a:p>
            <a:pPr>
              <a:buFont typeface="Wingdings 2" pitchFamily="18" charset="2"/>
              <a:buNone/>
            </a:pPr>
            <a:r>
              <a:rPr lang="en-US" altLang="zh-CN" sz="2800"/>
              <a:t>     C.</a:t>
            </a:r>
            <a:r>
              <a:rPr lang="zh-CN" altLang="en-US" sz="2800"/>
              <a:t>离太阳越近的行星运动周期越长</a:t>
            </a:r>
            <a:r>
              <a:rPr lang="en-US" altLang="zh-CN" sz="2800"/>
              <a:t>.</a:t>
            </a:r>
          </a:p>
          <a:p>
            <a:pPr>
              <a:buFont typeface="Wingdings 2" pitchFamily="18" charset="2"/>
              <a:buNone/>
            </a:pPr>
            <a:r>
              <a:rPr lang="en-US" altLang="zh-CN" sz="2800"/>
              <a:t>     D.</a:t>
            </a:r>
            <a:r>
              <a:rPr lang="zh-CN" altLang="en-US" sz="2800"/>
              <a:t>所有行星的轨道的半长轴的三次方跟公转周期的二次方的比值都相等</a:t>
            </a:r>
            <a:r>
              <a:rPr lang="en-US" altLang="zh-CN" sz="2800"/>
              <a:t>.</a:t>
            </a:r>
          </a:p>
        </p:txBody>
      </p:sp>
      <p:sp>
        <p:nvSpPr>
          <p:cNvPr id="28676" name="Text Box 4"/>
          <p:cNvSpPr txBox="1">
            <a:spLocks noChangeArrowheads="1"/>
          </p:cNvSpPr>
          <p:nvPr/>
        </p:nvSpPr>
        <p:spPr bwMode="auto">
          <a:xfrm>
            <a:off x="4114800" y="2057400"/>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00"/>
                </a:solidFill>
              </a:rPr>
              <a:t>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539750" y="1282700"/>
            <a:ext cx="7839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FF3300"/>
                </a:solidFill>
              </a:rPr>
              <a:t>3</a:t>
            </a:r>
            <a:r>
              <a:rPr lang="zh-CN" altLang="en-US" sz="3200" b="1">
                <a:solidFill>
                  <a:srgbClr val="FF3300"/>
                </a:solidFill>
              </a:rPr>
              <a:t>、</a:t>
            </a:r>
            <a:r>
              <a:rPr lang="zh-CN" altLang="en-US" sz="3200"/>
              <a:t>关于行星绕太阳运动的下列说法中正确的是</a:t>
            </a:r>
            <a:r>
              <a:rPr lang="zh-CN" altLang="en-US" sz="3200">
                <a:sym typeface="Wingdings" pitchFamily="2" charset="2"/>
              </a:rPr>
              <a:t>： （          ）</a:t>
            </a:r>
            <a:endParaRPr lang="zh-CN" altLang="en-US" sz="3200"/>
          </a:p>
        </p:txBody>
      </p:sp>
      <p:sp>
        <p:nvSpPr>
          <p:cNvPr id="25605" name="Text Box 5"/>
          <p:cNvSpPr txBox="1">
            <a:spLocks noChangeArrowheads="1"/>
          </p:cNvSpPr>
          <p:nvPr/>
        </p:nvSpPr>
        <p:spPr bwMode="auto">
          <a:xfrm>
            <a:off x="539750" y="2486025"/>
            <a:ext cx="79343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dist">
              <a:lnSpc>
                <a:spcPct val="150000"/>
              </a:lnSpc>
            </a:pPr>
            <a:r>
              <a:rPr lang="en-US" altLang="zh-CN" sz="3200" b="1"/>
              <a:t>A.</a:t>
            </a:r>
            <a:r>
              <a:rPr lang="zh-CN" altLang="en-US" sz="3200" b="1"/>
              <a:t>所有行星都在同一椭圆轨道上绕太阳运动</a:t>
            </a:r>
          </a:p>
          <a:p>
            <a:pPr algn="dist">
              <a:lnSpc>
                <a:spcPct val="150000"/>
              </a:lnSpc>
            </a:pPr>
            <a:r>
              <a:rPr lang="en-US" altLang="zh-CN" sz="3200" b="1"/>
              <a:t>B.</a:t>
            </a:r>
            <a:r>
              <a:rPr lang="zh-CN" altLang="en-US" sz="3200" b="1"/>
              <a:t>行星轨道的半长轴越长，自转周期越大 </a:t>
            </a:r>
          </a:p>
          <a:p>
            <a:pPr algn="dist">
              <a:lnSpc>
                <a:spcPct val="150000"/>
              </a:lnSpc>
            </a:pPr>
            <a:r>
              <a:rPr lang="en-US" altLang="zh-CN" sz="3200" b="1"/>
              <a:t>C.</a:t>
            </a:r>
            <a:r>
              <a:rPr lang="zh-CN" altLang="en-US" sz="3200" b="1"/>
              <a:t>行星轨道的半长轴越长，公转周期越大</a:t>
            </a:r>
          </a:p>
          <a:p>
            <a:pPr algn="dist">
              <a:lnSpc>
                <a:spcPct val="150000"/>
              </a:lnSpc>
            </a:pPr>
            <a:r>
              <a:rPr lang="en-US" altLang="zh-CN" sz="3200" b="1"/>
              <a:t>D.</a:t>
            </a:r>
            <a:r>
              <a:rPr lang="zh-CN" altLang="en-US" sz="3200" b="1"/>
              <a:t>水星离太阳“最近”，公转周期最短</a:t>
            </a:r>
          </a:p>
        </p:txBody>
      </p:sp>
      <p:sp>
        <p:nvSpPr>
          <p:cNvPr id="25606" name="Text Box 6"/>
          <p:cNvSpPr txBox="1">
            <a:spLocks noChangeArrowheads="1"/>
          </p:cNvSpPr>
          <p:nvPr/>
        </p:nvSpPr>
        <p:spPr bwMode="auto">
          <a:xfrm>
            <a:off x="2590800" y="1782763"/>
            <a:ext cx="8842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C 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checkerboard(across)">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762000" y="304800"/>
            <a:ext cx="5638800" cy="762000"/>
          </a:xfrm>
          <a:noFill/>
          <a:extLst>
            <a:ext uri="{909E8E84-426E-40DD-AFC4-6F175D3DCCD1}">
              <a14:hiddenFill xmlns:a14="http://schemas.microsoft.com/office/drawing/2010/main">
                <a:solidFill>
                  <a:schemeClr val="tx2"/>
                </a:solidFill>
              </a14:hiddenFill>
            </a:ext>
          </a:extLst>
        </p:spPr>
        <p:txBody>
          <a:bodyPr/>
          <a:lstStyle/>
          <a:p>
            <a:pPr algn="l"/>
            <a:r>
              <a:rPr lang="en-US" altLang="zh-CN" sz="3600" b="1">
                <a:solidFill>
                  <a:srgbClr val="0000FF"/>
                </a:solidFill>
              </a:rPr>
              <a:t>    </a:t>
            </a:r>
            <a:r>
              <a:rPr lang="zh-CN" altLang="en-US" sz="3600" b="1">
                <a:solidFill>
                  <a:srgbClr val="0000FF"/>
                </a:solidFill>
              </a:rPr>
              <a:t>屈原</a:t>
            </a:r>
            <a:r>
              <a:rPr lang="en-US" altLang="zh-CN" sz="3600" b="1">
                <a:solidFill>
                  <a:srgbClr val="0000FF"/>
                </a:solidFill>
              </a:rPr>
              <a:t>《</a:t>
            </a:r>
            <a:r>
              <a:rPr lang="zh-CN" altLang="en-US" sz="3600" b="1">
                <a:solidFill>
                  <a:srgbClr val="0000FF"/>
                </a:solidFill>
              </a:rPr>
              <a:t>天问</a:t>
            </a:r>
            <a:r>
              <a:rPr lang="en-US" altLang="zh-CN" sz="3600" b="1">
                <a:solidFill>
                  <a:srgbClr val="0000FF"/>
                </a:solidFill>
              </a:rPr>
              <a:t>》</a:t>
            </a:r>
            <a:r>
              <a:rPr lang="zh-CN" altLang="en-US" sz="3600" b="1">
                <a:solidFill>
                  <a:srgbClr val="0000FF"/>
                </a:solidFill>
              </a:rPr>
              <a:t>：</a:t>
            </a:r>
          </a:p>
        </p:txBody>
      </p:sp>
      <p:pic>
        <p:nvPicPr>
          <p:cNvPr id="5124" name="Picture 4" descr="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888" y="38100"/>
            <a:ext cx="2112962" cy="2705100"/>
          </a:xfrm>
          <a:prstGeom prst="rect">
            <a:avLst/>
          </a:prstGeom>
          <a:noFill/>
          <a:extLst>
            <a:ext uri="{909E8E84-426E-40DD-AFC4-6F175D3DCCD1}">
              <a14:hiddenFill xmlns:a14="http://schemas.microsoft.com/office/drawing/2010/main">
                <a:solidFill>
                  <a:srgbClr val="FFFFFF"/>
                </a:solidFill>
              </a14:hiddenFill>
            </a:ext>
          </a:extLst>
        </p:spPr>
      </p:pic>
      <p:sp>
        <p:nvSpPr>
          <p:cNvPr id="5123" name="Text Box 3"/>
          <p:cNvSpPr txBox="1">
            <a:spLocks noChangeArrowheads="1"/>
          </p:cNvSpPr>
          <p:nvPr/>
        </p:nvSpPr>
        <p:spPr bwMode="auto">
          <a:xfrm>
            <a:off x="381000" y="1447800"/>
            <a:ext cx="83058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00"/>
                </a:solidFill>
                <a:latin typeface="Comic Sans MS" pitchFamily="66" charset="0"/>
              </a:rPr>
              <a:t>遂古之初，谁传道之？</a:t>
            </a:r>
          </a:p>
          <a:p>
            <a:pPr>
              <a:spcBef>
                <a:spcPct val="50000"/>
              </a:spcBef>
            </a:pPr>
            <a:r>
              <a:rPr lang="zh-CN" altLang="en-US" sz="2400" b="1">
                <a:latin typeface="Comic Sans MS" pitchFamily="66" charset="0"/>
              </a:rPr>
              <a:t>         </a:t>
            </a:r>
            <a:r>
              <a:rPr lang="zh-CN" altLang="en-US" sz="2400" b="1">
                <a:solidFill>
                  <a:srgbClr val="0000FF"/>
                </a:solidFill>
                <a:latin typeface="Comic Sans MS" pitchFamily="66" charset="0"/>
              </a:rPr>
              <a:t>（请问远古开始之时，谁将此态流传导引？）</a:t>
            </a:r>
            <a:br>
              <a:rPr lang="zh-CN" altLang="en-US" sz="2400" b="1">
                <a:solidFill>
                  <a:srgbClr val="0000FF"/>
                </a:solidFill>
                <a:latin typeface="Comic Sans MS" pitchFamily="66" charset="0"/>
              </a:rPr>
            </a:br>
            <a:r>
              <a:rPr lang="zh-CN" altLang="en-US" sz="2400" b="1">
                <a:solidFill>
                  <a:srgbClr val="000000"/>
                </a:solidFill>
                <a:latin typeface="Comic Sans MS" pitchFamily="66" charset="0"/>
              </a:rPr>
              <a:t>上下未形，何由考之？</a:t>
            </a:r>
          </a:p>
          <a:p>
            <a:pPr>
              <a:spcBef>
                <a:spcPct val="50000"/>
              </a:spcBef>
            </a:pPr>
            <a:r>
              <a:rPr lang="zh-CN" altLang="en-US" sz="2400" b="1">
                <a:latin typeface="Comic Sans MS" pitchFamily="66" charset="0"/>
              </a:rPr>
              <a:t>         </a:t>
            </a:r>
            <a:r>
              <a:rPr lang="zh-CN" altLang="en-US" sz="2400" b="1">
                <a:solidFill>
                  <a:srgbClr val="0000FF"/>
                </a:solidFill>
                <a:latin typeface="Comic Sans MS" pitchFamily="66" charset="0"/>
              </a:rPr>
              <a:t>（天地尚未成形之前，又从哪里得以产生？）</a:t>
            </a:r>
          </a:p>
          <a:p>
            <a:pPr>
              <a:spcBef>
                <a:spcPct val="50000"/>
              </a:spcBef>
            </a:pPr>
            <a:r>
              <a:rPr lang="en-US" altLang="zh-CN" sz="2400" b="1">
                <a:solidFill>
                  <a:srgbClr val="000000"/>
                </a:solidFill>
                <a:latin typeface="Arial"/>
              </a:rPr>
              <a:t>……</a:t>
            </a:r>
            <a:endParaRPr lang="en-US" altLang="zh-CN" sz="2400" b="1">
              <a:solidFill>
                <a:srgbClr val="000000"/>
              </a:solidFill>
              <a:latin typeface="Comic Sans MS" pitchFamily="66" charset="0"/>
            </a:endParaRPr>
          </a:p>
          <a:p>
            <a:pPr>
              <a:spcBef>
                <a:spcPct val="50000"/>
              </a:spcBef>
            </a:pPr>
            <a:r>
              <a:rPr lang="zh-CN" altLang="en-US" sz="2400" b="1">
                <a:solidFill>
                  <a:srgbClr val="000000"/>
                </a:solidFill>
                <a:latin typeface="Comic Sans MS" pitchFamily="66" charset="0"/>
              </a:rPr>
              <a:t>夜光何德，死则又育？ </a:t>
            </a:r>
          </a:p>
          <a:p>
            <a:pPr>
              <a:spcBef>
                <a:spcPct val="50000"/>
              </a:spcBef>
            </a:pPr>
            <a:r>
              <a:rPr lang="zh-CN" altLang="en-US" sz="2400" b="1">
                <a:latin typeface="Comic Sans MS" pitchFamily="66" charset="0"/>
              </a:rPr>
              <a:t>         </a:t>
            </a:r>
            <a:r>
              <a:rPr lang="zh-CN" altLang="en-US" sz="2400" b="1">
                <a:solidFill>
                  <a:srgbClr val="0000FF"/>
                </a:solidFill>
                <a:latin typeface="Comic Sans MS" pitchFamily="66" charset="0"/>
              </a:rPr>
              <a:t>（月亮有着什么德行，竟能死了又再重生？ ）</a:t>
            </a:r>
            <a:r>
              <a:rPr lang="zh-CN" altLang="en-US" sz="2400" b="1">
                <a:latin typeface="Comic Sans MS" pitchFamily="66" charset="0"/>
              </a:rPr>
              <a:t/>
            </a:r>
            <a:br>
              <a:rPr lang="zh-CN" altLang="en-US" sz="2400" b="1">
                <a:latin typeface="Comic Sans MS" pitchFamily="66" charset="0"/>
              </a:rPr>
            </a:br>
            <a:r>
              <a:rPr lang="zh-CN" altLang="en-US" sz="2400" b="1">
                <a:solidFill>
                  <a:srgbClr val="000000"/>
                </a:solidFill>
                <a:latin typeface="Comic Sans MS" pitchFamily="66" charset="0"/>
              </a:rPr>
              <a:t>厥利维何，而顾菟在腹？</a:t>
            </a:r>
          </a:p>
          <a:p>
            <a:pPr>
              <a:spcBef>
                <a:spcPct val="50000"/>
              </a:spcBef>
            </a:pPr>
            <a:r>
              <a:rPr lang="zh-CN" altLang="en-US" sz="2400" b="1">
                <a:latin typeface="Comic Sans MS" pitchFamily="66" charset="0"/>
              </a:rPr>
              <a:t>         </a:t>
            </a:r>
            <a:r>
              <a:rPr lang="zh-CN" altLang="en-US" sz="2400" b="1">
                <a:solidFill>
                  <a:srgbClr val="0000FF"/>
                </a:solidFill>
                <a:latin typeface="Comic Sans MS" pitchFamily="66" charset="0"/>
              </a:rPr>
              <a:t>（月中黑点那是何物，是否兔子腹中藏身？ ）</a:t>
            </a:r>
          </a:p>
          <a:p>
            <a:pPr>
              <a:spcBef>
                <a:spcPct val="50000"/>
              </a:spcBef>
            </a:pPr>
            <a:r>
              <a:rPr lang="en-US" altLang="zh-CN" sz="2400" b="1">
                <a:solidFill>
                  <a:srgbClr val="000000"/>
                </a:solidFill>
                <a:latin typeface="Arial"/>
              </a:rPr>
              <a:t>……</a:t>
            </a:r>
            <a:r>
              <a:rPr lang="en-US" altLang="zh-CN" sz="2400" b="1">
                <a:solidFill>
                  <a:srgbClr val="000000"/>
                </a:solidFill>
                <a:latin typeface="Comic Sans MS" pitchFamily="66" charset="0"/>
              </a:rPr>
              <a:t> </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685800" y="228600"/>
            <a:ext cx="7620000" cy="762000"/>
          </a:xfrm>
          <a:noFill/>
          <a:extLst>
            <a:ext uri="{909E8E84-426E-40DD-AFC4-6F175D3DCCD1}">
              <a14:hiddenFill xmlns:a14="http://schemas.microsoft.com/office/drawing/2010/main">
                <a:solidFill>
                  <a:schemeClr val="tx2"/>
                </a:solidFill>
              </a14:hiddenFill>
            </a:ext>
          </a:extLst>
        </p:spPr>
        <p:txBody>
          <a:bodyPr/>
          <a:lstStyle/>
          <a:p>
            <a:pPr algn="l"/>
            <a:r>
              <a:rPr lang="en-US" altLang="zh-CN" sz="3200" b="1">
                <a:solidFill>
                  <a:srgbClr val="0000FF"/>
                </a:solidFill>
              </a:rPr>
              <a:t> </a:t>
            </a:r>
            <a:r>
              <a:rPr lang="zh-CN" altLang="en-US" sz="3200" b="1">
                <a:solidFill>
                  <a:srgbClr val="0000FF"/>
                </a:solidFill>
              </a:rPr>
              <a:t>一、古人对天体运动的看法及发展过程</a:t>
            </a:r>
          </a:p>
        </p:txBody>
      </p:sp>
      <p:sp>
        <p:nvSpPr>
          <p:cNvPr id="6147" name="Rectangle 3"/>
          <p:cNvSpPr>
            <a:spLocks noGrp="1" noRot="1" noChangeArrowheads="1"/>
          </p:cNvSpPr>
          <p:nvPr>
            <p:ph type="body" idx="1"/>
          </p:nvPr>
        </p:nvSpPr>
        <p:spPr>
          <a:xfrm>
            <a:off x="617538" y="1827213"/>
            <a:ext cx="7747000" cy="3938587"/>
          </a:xfrm>
        </p:spPr>
        <p:txBody>
          <a:bodyPr/>
          <a:lstStyle/>
          <a:p>
            <a:r>
              <a:rPr lang="zh-CN" altLang="en-US" sz="2800" b="1">
                <a:solidFill>
                  <a:srgbClr val="000000"/>
                </a:solidFill>
              </a:rPr>
              <a:t>在古代，人们对天体的运动的认识有哪几种学说？</a:t>
            </a:r>
          </a:p>
          <a:p>
            <a:r>
              <a:rPr lang="zh-CN" altLang="en-US" sz="2800" b="1">
                <a:solidFill>
                  <a:srgbClr val="000000"/>
                </a:solidFill>
              </a:rPr>
              <a:t>各个学说的内容是怎样的？代表人物是谁？</a:t>
            </a:r>
          </a:p>
          <a:p>
            <a:r>
              <a:rPr lang="zh-CN" altLang="en-US" sz="2800" b="1">
                <a:solidFill>
                  <a:srgbClr val="000000"/>
                </a:solidFill>
              </a:rPr>
              <a:t>哪种学说更先进？用现在的观点，如何认识这两种学说？</a:t>
            </a:r>
          </a:p>
          <a:p>
            <a:r>
              <a:rPr lang="zh-CN" altLang="en-US" sz="2800" b="1">
                <a:solidFill>
                  <a:srgbClr val="000000"/>
                </a:solidFill>
              </a:rPr>
              <a:t>是哪位科学家否定了古人的观点？他发现了什么规律？</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62000" y="51054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00"/>
                </a:solidFill>
              </a:rPr>
              <a:t>       </a:t>
            </a:r>
            <a:r>
              <a:rPr kumimoji="1" lang="zh-CN" altLang="en-US" sz="2400" b="1">
                <a:solidFill>
                  <a:srgbClr val="000000"/>
                </a:solidFill>
              </a:rPr>
              <a:t>地心说是长期盛行于古代欧洲的宇宙学说。它最初由古希腊学者欧多克斯在公元前三世纪提出，后来经托勒密（</a:t>
            </a:r>
            <a:r>
              <a:rPr kumimoji="1" lang="en-US" altLang="zh-CN" sz="2400" b="1">
                <a:solidFill>
                  <a:srgbClr val="000000"/>
                </a:solidFill>
              </a:rPr>
              <a:t>90-168</a:t>
            </a:r>
            <a:r>
              <a:rPr kumimoji="1" lang="zh-CN" altLang="en-US" sz="2400" b="1">
                <a:solidFill>
                  <a:srgbClr val="000000"/>
                </a:solidFill>
              </a:rPr>
              <a:t>）进一步发展而逐渐建立和完善起来。</a:t>
            </a:r>
          </a:p>
        </p:txBody>
      </p:sp>
      <p:pic>
        <p:nvPicPr>
          <p:cNvPr id="7171" name="Picture 3" descr="ptolemyb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676400"/>
            <a:ext cx="2805112" cy="3276600"/>
          </a:xfrm>
          <a:prstGeom prst="rect">
            <a:avLst/>
          </a:prstGeom>
          <a:noFill/>
          <a:extLst>
            <a:ext uri="{909E8E84-426E-40DD-AFC4-6F175D3DCCD1}">
              <a14:hiddenFill xmlns:a14="http://schemas.microsoft.com/office/drawing/2010/main">
                <a:solidFill>
                  <a:srgbClr val="FFFFFF"/>
                </a:solidFill>
              </a14:hiddenFill>
            </a:ext>
          </a:extLst>
        </p:spPr>
      </p:pic>
      <p:sp>
        <p:nvSpPr>
          <p:cNvPr id="7172" name="Text Box 4"/>
          <p:cNvSpPr txBox="1">
            <a:spLocks noChangeArrowheads="1"/>
          </p:cNvSpPr>
          <p:nvPr/>
        </p:nvSpPr>
        <p:spPr bwMode="auto">
          <a:xfrm>
            <a:off x="4800600" y="4662488"/>
            <a:ext cx="297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itchFamily="18" charset="0"/>
              </a:rPr>
              <a:t>托勒密的“地心说”体系</a:t>
            </a:r>
          </a:p>
        </p:txBody>
      </p:sp>
      <p:pic>
        <p:nvPicPr>
          <p:cNvPr id="7173" name="Picture 5" descr="Das ptolemäische Weltb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895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7174" name="Rectangle 6"/>
          <p:cNvSpPr>
            <a:spLocks noGrp="1" noRot="1" noChangeArrowheads="1"/>
          </p:cNvSpPr>
          <p:nvPr>
            <p:ph type="title"/>
          </p:nvPr>
        </p:nvSpPr>
        <p:spPr>
          <a:xfrm>
            <a:off x="685800" y="228600"/>
            <a:ext cx="7162800" cy="762000"/>
          </a:xfrm>
          <a:noFill/>
          <a:ln/>
          <a:extLst>
            <a:ext uri="{909E8E84-426E-40DD-AFC4-6F175D3DCCD1}">
              <a14:hiddenFill xmlns:a14="http://schemas.microsoft.com/office/drawing/2010/main">
                <a:solidFill>
                  <a:schemeClr val="tx2"/>
                </a:solidFill>
              </a14:hiddenFill>
            </a:ext>
          </a:extLst>
        </p:spPr>
        <p:txBody>
          <a:bodyPr/>
          <a:lstStyle/>
          <a:p>
            <a:pPr algn="l"/>
            <a:r>
              <a:rPr kumimoji="1" lang="en-US" altLang="zh-CN" sz="3200" b="1">
                <a:solidFill>
                  <a:srgbClr val="0000FF"/>
                </a:solidFill>
              </a:rPr>
              <a:t>  </a:t>
            </a:r>
            <a:r>
              <a:rPr kumimoji="1" lang="zh-CN" altLang="en-US" sz="3600" b="1">
                <a:solidFill>
                  <a:srgbClr val="0000FF"/>
                </a:solidFill>
              </a:rPr>
              <a:t>地心说</a:t>
            </a:r>
            <a:r>
              <a:rPr kumimoji="1" lang="en-US" altLang="zh-CN" sz="3200" b="1">
                <a:solidFill>
                  <a:srgbClr val="0000FF"/>
                </a:solidFill>
              </a:rPr>
              <a:t>(Geocentric Universe)</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opernic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1676400"/>
            <a:ext cx="2549525" cy="3352800"/>
          </a:xfrm>
          <a:prstGeom prst="rect">
            <a:avLst/>
          </a:prstGeom>
          <a:noFill/>
          <a:extLst>
            <a:ext uri="{909E8E84-426E-40DD-AFC4-6F175D3DCCD1}">
              <a14:hiddenFill xmlns:a14="http://schemas.microsoft.com/office/drawing/2010/main">
                <a:solidFill>
                  <a:srgbClr val="FFFFFF"/>
                </a:solidFill>
              </a14:hiddenFill>
            </a:ext>
          </a:extLst>
        </p:spPr>
      </p:pic>
      <p:sp>
        <p:nvSpPr>
          <p:cNvPr id="8195" name="Text Box 3"/>
          <p:cNvSpPr txBox="1">
            <a:spLocks noChangeArrowheads="1"/>
          </p:cNvSpPr>
          <p:nvPr/>
        </p:nvSpPr>
        <p:spPr bwMode="auto">
          <a:xfrm>
            <a:off x="4724400" y="4724400"/>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itchFamily="18" charset="0"/>
              </a:rPr>
              <a:t>哥白尼的“日心说”体系</a:t>
            </a:r>
          </a:p>
        </p:txBody>
      </p:sp>
      <p:sp>
        <p:nvSpPr>
          <p:cNvPr id="8196" name="Text Box 4"/>
          <p:cNvSpPr txBox="1">
            <a:spLocks noChangeArrowheads="1"/>
          </p:cNvSpPr>
          <p:nvPr/>
        </p:nvSpPr>
        <p:spPr bwMode="auto">
          <a:xfrm>
            <a:off x="838200" y="51816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          </a:t>
            </a:r>
            <a:r>
              <a:rPr kumimoji="1" lang="zh-CN" altLang="en-US" sz="2400" b="1">
                <a:solidFill>
                  <a:srgbClr val="000000"/>
                </a:solidFill>
                <a:latin typeface="Times New Roman" pitchFamily="18" charset="0"/>
              </a:rPr>
              <a:t>约在公元前</a:t>
            </a:r>
            <a:r>
              <a:rPr kumimoji="1" lang="en-US" altLang="zh-CN" sz="2400" b="1">
                <a:solidFill>
                  <a:srgbClr val="000000"/>
                </a:solidFill>
                <a:latin typeface="Times New Roman" pitchFamily="18" charset="0"/>
              </a:rPr>
              <a:t>260</a:t>
            </a:r>
            <a:r>
              <a:rPr kumimoji="1" lang="zh-CN" altLang="en-US" sz="2400" b="1">
                <a:solidFill>
                  <a:srgbClr val="000000"/>
                </a:solidFill>
                <a:latin typeface="Times New Roman" pitchFamily="18" charset="0"/>
              </a:rPr>
              <a:t>年，古希腊天文学家阿利斯塔克最早提出了日心说的观点。但真正发展并完善日心说的，是来自波兰的哥白尼（</a:t>
            </a:r>
            <a:r>
              <a:rPr kumimoji="1" lang="en-US" altLang="zh-CN" sz="2400" b="1">
                <a:solidFill>
                  <a:srgbClr val="000000"/>
                </a:solidFill>
                <a:latin typeface="Times New Roman" pitchFamily="18" charset="0"/>
              </a:rPr>
              <a:t>1473-1543</a:t>
            </a:r>
            <a:r>
              <a:rPr kumimoji="1" lang="zh-CN" altLang="en-US" sz="2400" b="1">
                <a:solidFill>
                  <a:srgbClr val="000000"/>
                </a:solidFill>
                <a:latin typeface="Times New Roman" pitchFamily="18" charset="0"/>
              </a:rPr>
              <a:t>）。</a:t>
            </a:r>
          </a:p>
        </p:txBody>
      </p:sp>
      <p:pic>
        <p:nvPicPr>
          <p:cNvPr id="8197" name="Picture 5" descr="Das kopernische Weltb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52600"/>
            <a:ext cx="2895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8198" name="Rectangle 6"/>
          <p:cNvSpPr>
            <a:spLocks noGrp="1" noRot="1" noChangeArrowheads="1"/>
          </p:cNvSpPr>
          <p:nvPr>
            <p:ph type="title"/>
          </p:nvPr>
        </p:nvSpPr>
        <p:spPr>
          <a:xfrm>
            <a:off x="685800" y="228600"/>
            <a:ext cx="7162800" cy="762000"/>
          </a:xfrm>
          <a:noFill/>
          <a:ln/>
          <a:extLst>
            <a:ext uri="{909E8E84-426E-40DD-AFC4-6F175D3DCCD1}">
              <a14:hiddenFill xmlns:a14="http://schemas.microsoft.com/office/drawing/2010/main">
                <a:solidFill>
                  <a:schemeClr val="tx2"/>
                </a:solidFill>
              </a14:hiddenFill>
            </a:ext>
          </a:extLst>
        </p:spPr>
        <p:txBody>
          <a:bodyPr/>
          <a:lstStyle/>
          <a:p>
            <a:pPr algn="l"/>
            <a:r>
              <a:rPr kumimoji="1" lang="en-US" altLang="zh-CN" sz="3200" b="1">
                <a:solidFill>
                  <a:srgbClr val="0000FF"/>
                </a:solidFill>
              </a:rPr>
              <a:t>  </a:t>
            </a:r>
            <a:r>
              <a:rPr kumimoji="1" lang="zh-CN" altLang="en-US" sz="3600" b="1">
                <a:solidFill>
                  <a:srgbClr val="0000FF"/>
                </a:solidFill>
              </a:rPr>
              <a:t>日心说</a:t>
            </a:r>
            <a:r>
              <a:rPr kumimoji="1" lang="en-US" altLang="zh-CN" sz="3200" b="1">
                <a:solidFill>
                  <a:srgbClr val="0000FF"/>
                </a:solidFill>
              </a:rPr>
              <a:t>(Solarcentric Universe)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85800" y="228600"/>
            <a:ext cx="7162800" cy="762000"/>
          </a:xfrm>
          <a:noFill/>
          <a:extLst>
            <a:ext uri="{909E8E84-426E-40DD-AFC4-6F175D3DCCD1}">
              <a14:hiddenFill xmlns:a14="http://schemas.microsoft.com/office/drawing/2010/main">
                <a:solidFill>
                  <a:schemeClr val="tx2"/>
                </a:solidFill>
              </a14:hiddenFill>
            </a:ext>
          </a:extLst>
        </p:spPr>
        <p:txBody>
          <a:bodyPr/>
          <a:lstStyle/>
          <a:p>
            <a:pPr algn="l"/>
            <a:r>
              <a:rPr lang="en-US" altLang="zh-CN" sz="3600" b="1">
                <a:solidFill>
                  <a:srgbClr val="0000FF"/>
                </a:solidFill>
              </a:rPr>
              <a:t>  </a:t>
            </a:r>
            <a:r>
              <a:rPr lang="zh-CN" altLang="en-US" sz="3600" b="1">
                <a:solidFill>
                  <a:srgbClr val="0000FF"/>
                </a:solidFill>
              </a:rPr>
              <a:t>二、开普勒行星运动定律</a:t>
            </a:r>
          </a:p>
        </p:txBody>
      </p:sp>
      <p:sp>
        <p:nvSpPr>
          <p:cNvPr id="9219" name="Rectangle 3"/>
          <p:cNvSpPr>
            <a:spLocks noGrp="1" noRot="1" noChangeArrowheads="1"/>
          </p:cNvSpPr>
          <p:nvPr>
            <p:ph type="body" idx="1"/>
          </p:nvPr>
        </p:nvSpPr>
        <p:spPr>
          <a:xfrm>
            <a:off x="617538" y="1827213"/>
            <a:ext cx="7747000" cy="3938587"/>
          </a:xfrm>
        </p:spPr>
        <p:txBody>
          <a:bodyPr/>
          <a:lstStyle/>
          <a:p>
            <a:r>
              <a:rPr lang="zh-CN" altLang="en-US" sz="2800" b="1">
                <a:solidFill>
                  <a:srgbClr val="000000"/>
                </a:solidFill>
              </a:rPr>
              <a:t>古人认为天体做什么运动？为什么？</a:t>
            </a:r>
          </a:p>
          <a:p>
            <a:r>
              <a:rPr lang="zh-CN" altLang="en-US" sz="2800" b="1">
                <a:solidFill>
                  <a:srgbClr val="000000"/>
                </a:solidFill>
              </a:rPr>
              <a:t>开普勒认为做什么样的运动？他是怎样得出这一结论的？</a:t>
            </a:r>
          </a:p>
          <a:p>
            <a:r>
              <a:rPr lang="zh-CN" altLang="en-US" sz="2800" b="1">
                <a:solidFill>
                  <a:srgbClr val="000000"/>
                </a:solidFill>
              </a:rPr>
              <a:t>开普勒行星运动定律在哪几个方面描述了行星绕太阳运动的规律？具体表述是什么？</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ych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676400"/>
            <a:ext cx="2400300" cy="2971800"/>
          </a:xfrm>
          <a:prstGeom prst="rect">
            <a:avLst/>
          </a:prstGeom>
          <a:noFill/>
          <a:extLst>
            <a:ext uri="{909E8E84-426E-40DD-AFC4-6F175D3DCCD1}">
              <a14:hiddenFill xmlns:a14="http://schemas.microsoft.com/office/drawing/2010/main">
                <a:solidFill>
                  <a:srgbClr val="FFFFFF"/>
                </a:solidFill>
              </a14:hiddenFill>
            </a:ext>
          </a:extLst>
        </p:spPr>
      </p:pic>
      <p:sp>
        <p:nvSpPr>
          <p:cNvPr id="10243" name="Text Box 3"/>
          <p:cNvSpPr txBox="1">
            <a:spLocks noChangeArrowheads="1"/>
          </p:cNvSpPr>
          <p:nvPr/>
        </p:nvSpPr>
        <p:spPr bwMode="auto">
          <a:xfrm>
            <a:off x="838200" y="4876800"/>
            <a:ext cx="7620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        </a:t>
            </a:r>
            <a:r>
              <a:rPr kumimoji="1" lang="zh-CN" altLang="en-US" sz="2400" b="1">
                <a:solidFill>
                  <a:srgbClr val="000000"/>
                </a:solidFill>
                <a:latin typeface="Times New Roman" pitchFamily="18" charset="0"/>
              </a:rPr>
              <a:t>哥白尼的宇宙体系动摇了基督教宇宙体系的根基，但它并没有在天文测算的精确度上有多大的提高。近代早期最重要的观测工作是由丹麦的第谷（</a:t>
            </a:r>
            <a:r>
              <a:rPr kumimoji="1" lang="en-US" altLang="zh-CN" sz="2400" b="1">
                <a:solidFill>
                  <a:srgbClr val="000000"/>
                </a:solidFill>
                <a:latin typeface="Times New Roman" pitchFamily="18" charset="0"/>
              </a:rPr>
              <a:t>1546-1601</a:t>
            </a:r>
            <a:r>
              <a:rPr kumimoji="1" lang="zh-CN" altLang="en-US" sz="2400" b="1">
                <a:solidFill>
                  <a:srgbClr val="000000"/>
                </a:solidFill>
                <a:latin typeface="Times New Roman" pitchFamily="18" charset="0"/>
              </a:rPr>
              <a:t>）进行的。</a:t>
            </a:r>
          </a:p>
        </p:txBody>
      </p:sp>
      <p:pic>
        <p:nvPicPr>
          <p:cNvPr id="10244" name="Picture 4" descr="xh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76400"/>
            <a:ext cx="2819400" cy="2709863"/>
          </a:xfrm>
          <a:prstGeom prst="rect">
            <a:avLst/>
          </a:prstGeom>
          <a:noFill/>
          <a:extLst>
            <a:ext uri="{909E8E84-426E-40DD-AFC4-6F175D3DCCD1}">
              <a14:hiddenFill xmlns:a14="http://schemas.microsoft.com/office/drawing/2010/main">
                <a:solidFill>
                  <a:srgbClr val="FFFFFF"/>
                </a:solidFill>
              </a14:hiddenFill>
            </a:ext>
          </a:extLst>
        </p:spPr>
      </p:pic>
      <p:sp>
        <p:nvSpPr>
          <p:cNvPr id="10245" name="Text Box 5"/>
          <p:cNvSpPr txBox="1">
            <a:spLocks noChangeArrowheads="1"/>
          </p:cNvSpPr>
          <p:nvPr/>
        </p:nvSpPr>
        <p:spPr bwMode="auto">
          <a:xfrm>
            <a:off x="4495800" y="4386263"/>
            <a:ext cx="297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b="1">
                <a:latin typeface="Times New Roman" pitchFamily="18" charset="0"/>
              </a:rPr>
              <a:t>仙后座的新星爆发</a:t>
            </a:r>
          </a:p>
        </p:txBody>
      </p:sp>
      <p:sp>
        <p:nvSpPr>
          <p:cNvPr id="10246" name="Rectangle 6"/>
          <p:cNvSpPr>
            <a:spLocks noGrp="1" noRot="1" noChangeArrowheads="1"/>
          </p:cNvSpPr>
          <p:nvPr>
            <p:ph type="title"/>
          </p:nvPr>
        </p:nvSpPr>
        <p:spPr>
          <a:xfrm>
            <a:off x="685800" y="228600"/>
            <a:ext cx="7162800" cy="762000"/>
          </a:xfrm>
          <a:noFill/>
          <a:ln/>
          <a:extLst>
            <a:ext uri="{909E8E84-426E-40DD-AFC4-6F175D3DCCD1}">
              <a14:hiddenFill xmlns:a14="http://schemas.microsoft.com/office/drawing/2010/main">
                <a:solidFill>
                  <a:schemeClr val="tx2"/>
                </a:solidFill>
              </a14:hiddenFill>
            </a:ext>
          </a:extLst>
        </p:spPr>
        <p:txBody>
          <a:bodyPr/>
          <a:lstStyle/>
          <a:p>
            <a:pPr algn="l"/>
            <a:r>
              <a:rPr kumimoji="1" lang="en-US" altLang="zh-CN" sz="3600" b="1">
                <a:solidFill>
                  <a:srgbClr val="0000FF"/>
                </a:solidFill>
              </a:rPr>
              <a:t>    </a:t>
            </a:r>
            <a:r>
              <a:rPr kumimoji="1" lang="zh-CN" altLang="en-US" sz="3600" b="1">
                <a:solidFill>
                  <a:srgbClr val="0000FF"/>
                </a:solidFill>
              </a:rPr>
              <a:t>第谷的天文学观测</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kep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676400"/>
            <a:ext cx="2424112" cy="3048000"/>
          </a:xfrm>
          <a:prstGeom prst="rect">
            <a:avLst/>
          </a:prstGeom>
          <a:noFill/>
          <a:extLst>
            <a:ext uri="{909E8E84-426E-40DD-AFC4-6F175D3DCCD1}">
              <a14:hiddenFill xmlns:a14="http://schemas.microsoft.com/office/drawing/2010/main">
                <a:solidFill>
                  <a:srgbClr val="FFFFFF"/>
                </a:solidFill>
              </a14:hiddenFill>
            </a:ext>
          </a:extLst>
        </p:spPr>
      </p:pic>
      <p:sp>
        <p:nvSpPr>
          <p:cNvPr id="11267" name="Text Box 3"/>
          <p:cNvSpPr txBox="1">
            <a:spLocks noChangeArrowheads="1"/>
          </p:cNvSpPr>
          <p:nvPr/>
        </p:nvSpPr>
        <p:spPr bwMode="auto">
          <a:xfrm>
            <a:off x="762000" y="498475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开普勒（</a:t>
            </a:r>
            <a:r>
              <a:rPr kumimoji="1" lang="en-US" altLang="zh-CN" sz="2400" b="1">
                <a:solidFill>
                  <a:srgbClr val="000000"/>
                </a:solidFill>
                <a:latin typeface="Times New Roman" pitchFamily="18" charset="0"/>
              </a:rPr>
              <a:t>1571-1630</a:t>
            </a:r>
            <a:r>
              <a:rPr kumimoji="1" lang="zh-CN" altLang="en-US" sz="2400" b="1">
                <a:solidFill>
                  <a:srgbClr val="000000"/>
                </a:solidFill>
                <a:latin typeface="Times New Roman" pitchFamily="18" charset="0"/>
              </a:rPr>
              <a:t>）是继哥白尼之后第一个站出来捍卫太阳中心说、并在天文学方面有突破性成就的人物，被后世的科学史家称为“天空的立法者”。</a:t>
            </a:r>
          </a:p>
        </p:txBody>
      </p:sp>
      <p:sp>
        <p:nvSpPr>
          <p:cNvPr id="11268" name="Text Box 4"/>
          <p:cNvSpPr txBox="1">
            <a:spLocks noChangeArrowheads="1"/>
          </p:cNvSpPr>
          <p:nvPr/>
        </p:nvSpPr>
        <p:spPr bwMode="auto">
          <a:xfrm>
            <a:off x="4343400" y="4572000"/>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b="1">
                <a:latin typeface="Times New Roman" pitchFamily="18" charset="0"/>
              </a:rPr>
              <a:t>开普勒第二定律</a:t>
            </a:r>
          </a:p>
        </p:txBody>
      </p:sp>
      <p:sp>
        <p:nvSpPr>
          <p:cNvPr id="11269" name="Rectangle 5"/>
          <p:cNvSpPr>
            <a:spLocks noGrp="1" noRot="1" noChangeArrowheads="1"/>
          </p:cNvSpPr>
          <p:nvPr>
            <p:ph type="title"/>
          </p:nvPr>
        </p:nvSpPr>
        <p:spPr>
          <a:xfrm>
            <a:off x="685800" y="228600"/>
            <a:ext cx="7162800" cy="762000"/>
          </a:xfrm>
          <a:noFill/>
          <a:ln/>
          <a:extLst>
            <a:ext uri="{909E8E84-426E-40DD-AFC4-6F175D3DCCD1}">
              <a14:hiddenFill xmlns:a14="http://schemas.microsoft.com/office/drawing/2010/main">
                <a:solidFill>
                  <a:schemeClr val="tx2"/>
                </a:solidFill>
              </a14:hiddenFill>
            </a:ext>
          </a:extLst>
        </p:spPr>
        <p:txBody>
          <a:bodyPr/>
          <a:lstStyle/>
          <a:p>
            <a:pPr algn="l"/>
            <a:r>
              <a:rPr kumimoji="1" lang="en-US" altLang="zh-CN" sz="3600" b="1">
                <a:solidFill>
                  <a:srgbClr val="0000FF"/>
                </a:solidFill>
              </a:rPr>
              <a:t>  </a:t>
            </a:r>
            <a:r>
              <a:rPr kumimoji="1" lang="zh-CN" altLang="en-US" sz="3600" b="1">
                <a:solidFill>
                  <a:srgbClr val="0000FF"/>
                </a:solidFill>
              </a:rPr>
              <a:t>开普勒对行星运动的描述</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858963"/>
            <a:ext cx="3657600" cy="264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body" sz="half" idx="1"/>
          </p:nvPr>
        </p:nvSpPr>
        <p:spPr>
          <a:xfrm>
            <a:off x="762000" y="1524000"/>
            <a:ext cx="7924800" cy="1066800"/>
          </a:xfrm>
        </p:spPr>
        <p:txBody>
          <a:bodyPr/>
          <a:lstStyle/>
          <a:p>
            <a:r>
              <a:rPr kumimoji="1" lang="zh-CN" altLang="en-US" sz="2400" b="1"/>
              <a:t>开普勒第一定律（轨道定律）：</a:t>
            </a:r>
            <a:r>
              <a:rPr kumimoji="1" lang="zh-CN" altLang="en-US" sz="2400" b="1">
                <a:solidFill>
                  <a:srgbClr val="000000"/>
                </a:solidFill>
              </a:rPr>
              <a:t>所有的行星围绕太阳运动的轨道都是椭圆，太阳处在所有椭圆的一个焦点上。</a:t>
            </a:r>
          </a:p>
        </p:txBody>
      </p:sp>
      <p:sp>
        <p:nvSpPr>
          <p:cNvPr id="12291" name="Rectangle 3"/>
          <p:cNvSpPr>
            <a:spLocks noRot="1" noChangeArrowheads="1"/>
          </p:cNvSpPr>
          <p:nvPr/>
        </p:nvSpPr>
        <p:spPr bwMode="auto">
          <a:xfrm>
            <a:off x="762000" y="2438400"/>
            <a:ext cx="4800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85000"/>
              <a:buFont typeface="Wingdings 2" pitchFamily="18" charset="2"/>
              <a:buChar char="¡"/>
            </a:pPr>
            <a:r>
              <a:rPr kumimoji="1" lang="zh-CN" altLang="en-US" sz="2400" b="1"/>
              <a:t>开普勒第二定律（面积定律）：</a:t>
            </a:r>
            <a:r>
              <a:rPr kumimoji="1" lang="zh-CN" altLang="en-US" sz="2400" b="1">
                <a:solidFill>
                  <a:srgbClr val="000000"/>
                </a:solidFill>
              </a:rPr>
              <a:t>对于每一个行星而言，太阳和行星的连线在相等的时间内扫过相等的面积。</a:t>
            </a:r>
          </a:p>
        </p:txBody>
      </p:sp>
      <p:sp>
        <p:nvSpPr>
          <p:cNvPr id="12292" name="Rectangle 4"/>
          <p:cNvSpPr>
            <a:spLocks noRot="1" noChangeArrowheads="1"/>
          </p:cNvSpPr>
          <p:nvPr/>
        </p:nvSpPr>
        <p:spPr bwMode="auto">
          <a:xfrm>
            <a:off x="762000" y="4114800"/>
            <a:ext cx="4953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85000"/>
              <a:buFont typeface="Wingdings 2" pitchFamily="18" charset="2"/>
              <a:buChar char="¡"/>
            </a:pPr>
            <a:r>
              <a:rPr kumimoji="1" lang="zh-CN" altLang="en-US" sz="2400" b="1"/>
              <a:t>开普勒第三定律（周期定律）：</a:t>
            </a:r>
            <a:r>
              <a:rPr kumimoji="1" lang="zh-CN" altLang="en-US" sz="2400" b="1">
                <a:solidFill>
                  <a:srgbClr val="000000"/>
                </a:solidFill>
              </a:rPr>
              <a:t>所有行星的轨道的半长轴的三次方跟公转周期的二次方的比值都相等。</a:t>
            </a:r>
          </a:p>
        </p:txBody>
      </p:sp>
      <p:graphicFrame>
        <p:nvGraphicFramePr>
          <p:cNvPr id="12293" name="Object 5"/>
          <p:cNvGraphicFramePr>
            <a:graphicFrameLocks noChangeAspect="1"/>
          </p:cNvGraphicFramePr>
          <p:nvPr>
            <p:ph sz="half" idx="2"/>
          </p:nvPr>
        </p:nvGraphicFramePr>
        <p:xfrm>
          <a:off x="6016625" y="4511675"/>
          <a:ext cx="1460500" cy="1271588"/>
        </p:xfrm>
        <a:graphic>
          <a:graphicData uri="http://schemas.openxmlformats.org/presentationml/2006/ole">
            <mc:AlternateContent xmlns:mc="http://schemas.openxmlformats.org/markup-compatibility/2006">
              <mc:Choice xmlns:v="urn:schemas-microsoft-com:vml" Requires="v">
                <p:oleObj spid="_x0000_s12296" name="公式" r:id="rId3" imgW="469800" imgH="419040" progId="Equation.3">
                  <p:embed/>
                </p:oleObj>
              </mc:Choice>
              <mc:Fallback>
                <p:oleObj name="公式" r:id="rId3" imgW="46980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625" y="4511675"/>
                        <a:ext cx="1460500" cy="1271588"/>
                      </a:xfrm>
                      <a:prstGeom prst="rect">
                        <a:avLst/>
                      </a:prstGeom>
                      <a:solidFill>
                        <a:schemeClr val="bg1"/>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Rectangle 6"/>
          <p:cNvSpPr>
            <a:spLocks noGrp="1" noRot="1" noChangeArrowheads="1"/>
          </p:cNvSpPr>
          <p:nvPr>
            <p:ph type="title"/>
          </p:nvPr>
        </p:nvSpPr>
        <p:spPr>
          <a:xfrm>
            <a:off x="685800" y="228600"/>
            <a:ext cx="7162800" cy="762000"/>
          </a:xfrm>
          <a:noFill/>
          <a:ln/>
          <a:extLst>
            <a:ext uri="{909E8E84-426E-40DD-AFC4-6F175D3DCCD1}">
              <a14:hiddenFill xmlns:a14="http://schemas.microsoft.com/office/drawing/2010/main">
                <a:solidFill>
                  <a:schemeClr val="tx2"/>
                </a:solidFill>
              </a14:hiddenFill>
            </a:ext>
          </a:extLst>
        </p:spPr>
        <p:txBody>
          <a:bodyPr/>
          <a:lstStyle/>
          <a:p>
            <a:pPr algn="l"/>
            <a:r>
              <a:rPr kumimoji="1" lang="en-US" altLang="zh-CN" b="1">
                <a:solidFill>
                  <a:srgbClr val="0000FF"/>
                </a:solidFill>
              </a:rPr>
              <a:t>  </a:t>
            </a:r>
            <a:r>
              <a:rPr kumimoji="1" lang="zh-CN" altLang="en-US" sz="4000" b="1">
                <a:solidFill>
                  <a:srgbClr val="0000FF"/>
                </a:solidFill>
              </a:rPr>
              <a:t>开普勒行星运动三定律</a:t>
            </a:r>
          </a:p>
        </p:txBody>
      </p:sp>
      <p:pic>
        <p:nvPicPr>
          <p:cNvPr id="12295" name="Picture 7" descr="2nd law of kepler">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362200"/>
            <a:ext cx="3048000"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blinds(horizontal)">
                                      <p:cBhvr>
                                        <p:cTn id="7" dur="10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linds(horizontal)">
                                      <p:cBhvr>
                                        <p:cTn id="12" dur="1000"/>
                                        <p:tgtEl>
                                          <p:spTgt spid="12291"/>
                                        </p:tgtEl>
                                      </p:cBhvr>
                                    </p:animEffect>
                                  </p:childTnLst>
                                </p:cTn>
                              </p:par>
                            </p:childTnLst>
                          </p:cTn>
                        </p:par>
                        <p:par>
                          <p:cTn id="13" fill="hold" nodeType="afterGroup">
                            <p:stCondLst>
                              <p:cond delay="1000"/>
                            </p:stCondLst>
                            <p:childTnLst>
                              <p:par>
                                <p:cTn id="14" presetID="3" presetClass="entr" presetSubtype="10" fill="hold" nodeType="afterEffect">
                                  <p:stCondLst>
                                    <p:cond delay="0"/>
                                  </p:stCondLst>
                                  <p:childTnLst>
                                    <p:set>
                                      <p:cBhvr>
                                        <p:cTn id="15" dur="1" fill="hold">
                                          <p:stCondLst>
                                            <p:cond delay="0"/>
                                          </p:stCondLst>
                                        </p:cTn>
                                        <p:tgtEl>
                                          <p:spTgt spid="12295"/>
                                        </p:tgtEl>
                                        <p:attrNameLst>
                                          <p:attrName>style.visibility</p:attrName>
                                        </p:attrNameLst>
                                      </p:cBhvr>
                                      <p:to>
                                        <p:strVal val="visible"/>
                                      </p:to>
                                    </p:set>
                                    <p:animEffect transition="in" filter="blinds(horizontal)">
                                      <p:cBhvr>
                                        <p:cTn id="16" dur="1000"/>
                                        <p:tgtEl>
                                          <p:spTgt spid="122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292"/>
                                        </p:tgtEl>
                                        <p:attrNameLst>
                                          <p:attrName>style.visibility</p:attrName>
                                        </p:attrNameLst>
                                      </p:cBhvr>
                                      <p:to>
                                        <p:strVal val="visible"/>
                                      </p:to>
                                    </p:set>
                                    <p:animEffect transition="in" filter="blinds(horizontal)">
                                      <p:cBhvr>
                                        <p:cTn id="21" dur="1000"/>
                                        <p:tgtEl>
                                          <p:spTgt spid="12292"/>
                                        </p:tgtEl>
                                      </p:cBhvr>
                                    </p:animEffect>
                                  </p:childTnLst>
                                </p:cTn>
                              </p:par>
                            </p:childTnLst>
                          </p:cTn>
                        </p:par>
                        <p:par>
                          <p:cTn id="22" fill="hold" nodeType="afterGroup">
                            <p:stCondLst>
                              <p:cond delay="1000"/>
                            </p:stCondLst>
                            <p:childTnLst>
                              <p:par>
                                <p:cTn id="23" presetID="25" presetClass="entr" presetSubtype="0" fill="hold" nodeType="afterEffect">
                                  <p:stCondLst>
                                    <p:cond delay="0"/>
                                  </p:stCondLst>
                                  <p:childTnLst>
                                    <p:set>
                                      <p:cBhvr>
                                        <p:cTn id="24" dur="1" fill="hold">
                                          <p:stCondLst>
                                            <p:cond delay="0"/>
                                          </p:stCondLst>
                                        </p:cTn>
                                        <p:tgtEl>
                                          <p:spTgt spid="12293"/>
                                        </p:tgtEl>
                                        <p:attrNameLst>
                                          <p:attrName>style.visibility</p:attrName>
                                        </p:attrNameLst>
                                      </p:cBhvr>
                                      <p:to>
                                        <p:strVal val="visible"/>
                                      </p:to>
                                    </p:set>
                                    <p:anim calcmode="lin" valueType="num">
                                      <p:cBhvr>
                                        <p:cTn id="25" dur="500" decel="50000" fill="hold">
                                          <p:stCondLst>
                                            <p:cond delay="0"/>
                                          </p:stCondLst>
                                        </p:cTn>
                                        <p:tgtEl>
                                          <p:spTgt spid="12293"/>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12293"/>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12293"/>
                                        </p:tgtEl>
                                        <p:attrNameLst>
                                          <p:attrName>ppt_w</p:attrName>
                                        </p:attrNameLst>
                                      </p:cBhvr>
                                      <p:tavLst>
                                        <p:tav tm="0">
                                          <p:val>
                                            <p:strVal val="#ppt_w*.05"/>
                                          </p:val>
                                        </p:tav>
                                        <p:tav tm="100000">
                                          <p:val>
                                            <p:strVal val="#ppt_w"/>
                                          </p:val>
                                        </p:tav>
                                      </p:tavLst>
                                    </p:anim>
                                    <p:anim calcmode="lin" valueType="num">
                                      <p:cBhvr>
                                        <p:cTn id="28" dur="1000" fill="hold"/>
                                        <p:tgtEl>
                                          <p:spTgt spid="12293"/>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12293"/>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12293"/>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12293"/>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1" grpId="0"/>
      <p:bldP spid="12292" grpId="0"/>
    </p:bld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CDESIGNJ</Template>
  <TotalTime>70</TotalTime>
  <Words>1239</Words>
  <Application>Microsoft Office PowerPoint</Application>
  <PresentationFormat>全屏显示(4:3)</PresentationFormat>
  <Paragraphs>155</Paragraphs>
  <Slides>20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1" baseType="lpstr">
      <vt:lpstr>Arial</vt:lpstr>
      <vt:lpstr>宋体</vt:lpstr>
      <vt:lpstr>Wingdings 2</vt:lpstr>
      <vt:lpstr>Wingdings</vt:lpstr>
      <vt:lpstr>Comic Sans MS</vt:lpstr>
      <vt:lpstr>Times New Roman</vt:lpstr>
      <vt:lpstr>楷体_GB2312</vt:lpstr>
      <vt:lpstr>黑体</vt:lpstr>
      <vt:lpstr>隶书</vt:lpstr>
      <vt:lpstr>砖雕艺术</vt:lpstr>
      <vt:lpstr>Microsoft 公式 3.0</vt:lpstr>
      <vt:lpstr>PowerPoint 演示文稿</vt:lpstr>
      <vt:lpstr>    屈原《天问》：</vt:lpstr>
      <vt:lpstr> 一、古人对天体运动的看法及发展过程</vt:lpstr>
      <vt:lpstr>  地心说(Geocentric Universe)</vt:lpstr>
      <vt:lpstr>  日心说(Solarcentric Universe)</vt:lpstr>
      <vt:lpstr>  二、开普勒行星运动定律</vt:lpstr>
      <vt:lpstr>    第谷的天文学观测</vt:lpstr>
      <vt:lpstr>  开普勒对行星运动的描述</vt:lpstr>
      <vt:lpstr>  开普勒行星运动三定律</vt:lpstr>
      <vt:lpstr>    疑难探究：</vt:lpstr>
      <vt:lpstr>PowerPoint 演示文稿</vt:lpstr>
      <vt:lpstr>  开普勒行星运动三定律</vt:lpstr>
      <vt:lpstr>    疑难探究：</vt:lpstr>
      <vt:lpstr>    实践拓展：</vt:lpstr>
      <vt:lpstr>    课后思考：</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27</cp:revision>
  <cp:lastPrinted>1601-01-01T00:00:00Z</cp:lastPrinted>
  <dcterms:created xsi:type="dcterms:W3CDTF">1601-01-01T00:00:00Z</dcterms:created>
  <dcterms:modified xsi:type="dcterms:W3CDTF">2014-09-18T05:56:31Z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