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0" r:id="rId2"/>
    <p:sldId id="256" r:id="rId3"/>
    <p:sldId id="270" r:id="rId4"/>
    <p:sldId id="271" r:id="rId5"/>
    <p:sldId id="272" r:id="rId6"/>
    <p:sldId id="273" r:id="rId7"/>
    <p:sldId id="265" r:id="rId8"/>
    <p:sldId id="276" r:id="rId9"/>
    <p:sldId id="274" r:id="rId10"/>
    <p:sldId id="275" r:id="rId11"/>
    <p:sldId id="27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09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72D2D"/>
    <a:srgbClr val="BE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6178" autoAdjust="0"/>
  </p:normalViewPr>
  <p:slideViewPr>
    <p:cSldViewPr>
      <p:cViewPr varScale="1">
        <p:scale>
          <a:sx n="101" d="100"/>
          <a:sy n="101" d="100"/>
        </p:scale>
        <p:origin x="126" y="276"/>
      </p:cViewPr>
      <p:guideLst>
        <p:guide orient="horz" pos="2156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74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AD61-4DC9-49C9-A184-17EAA0CB1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73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1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17CF92-CA6F-45BC-888D-9523E71C352F}" type="slidenum">
              <a:rPr lang="en-US" altLang="zh-CN" b="0"/>
              <a:pPr/>
              <a:t>12</a:t>
            </a:fld>
            <a:endParaRPr lang="en-US" altLang="zh-CN" b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5029200" cy="4475163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0541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无机非金属材料的主角</a:t>
            </a:r>
            <a:r>
              <a:rPr lang="en-US" altLang="zh-CN" smtClean="0"/>
              <a:t>——</a:t>
            </a:r>
            <a:r>
              <a:rPr lang="zh-CN" altLang="en-US" smtClean="0"/>
              <a:t>硅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219\Desktop\&#26089;&#25805;-&#30005;&#24433;&#21407;&#22768;.mp3" TargetMode="External"/><Relationship Id="rId1" Type="http://schemas.microsoft.com/office/2007/relationships/media" Target="file:///C:\Users\219\Desktop\&#26089;&#25805;-&#30005;&#24433;&#21407;&#22768;.mp3" TargetMode="Externa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3491" y="260648"/>
            <a:ext cx="8596313" cy="34163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反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在一容积固定不变的容器内进行，反应达到平衡后。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以下填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增大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”“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减小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”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不变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”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	①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，增大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的浓度，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________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	②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，增大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的浓度，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________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(2)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若将反应改为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，容器体积固定不变，且起始时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的物质的量之比为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∶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2214563" y="447675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4714875" y="2627313"/>
            <a:ext cx="46355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3429000"/>
            <a:ext cx="9001125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  <a:cs typeface="Times New Roman" pitchFamily="18" charset="0"/>
              </a:rPr>
              <a:t>①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平衡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的转化率之比是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________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zh-CN" altLang="en-US" sz="2400" b="1" kern="0" dirty="0">
              <a:solidFill>
                <a:srgbClr val="000000"/>
              </a:solidFill>
              <a:latin typeface="+mn-lt"/>
              <a:ea typeface="+mn-ea"/>
              <a:cs typeface="Times New Roman" pitchFamily="18" charset="0"/>
            </a:endParaRPr>
          </a:p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  <a:cs typeface="Times New Roman" pitchFamily="18" charset="0"/>
              </a:rPr>
              <a:t>②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若增大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的浓度，则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的转化率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________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zh-CN" altLang="en-US" sz="2400" b="1" kern="0" dirty="0">
              <a:solidFill>
                <a:srgbClr val="000000"/>
              </a:solidFill>
              <a:latin typeface="+mn-lt"/>
              <a:ea typeface="+mn-ea"/>
              <a:cs typeface="Times New Roman" pitchFamily="18" charset="0"/>
            </a:endParaRPr>
          </a:p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  <a:cs typeface="Times New Roman" pitchFamily="18" charset="0"/>
              </a:rPr>
              <a:t>③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若同时同等倍数地增大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的浓度，则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＋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________</a:t>
            </a:r>
          </a:p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填</a:t>
            </a:r>
            <a:r>
              <a:rPr lang="zh-CN" altLang="en-US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“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  <a:r>
              <a:rPr lang="en-US" altLang="zh-CN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”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zh-CN" altLang="en-US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“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&lt;</a:t>
            </a:r>
            <a:r>
              <a:rPr lang="en-US" altLang="zh-CN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”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或</a:t>
            </a:r>
            <a:r>
              <a:rPr lang="zh-CN" altLang="en-US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“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＝</a:t>
            </a:r>
            <a:r>
              <a:rPr lang="zh-CN" altLang="en-US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”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＋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时，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的转化率同时增大。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14313" y="5999185"/>
            <a:ext cx="828675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4500" algn="just">
              <a:lnSpc>
                <a:spcPts val="43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(1)</a:t>
            </a:r>
            <a:r>
              <a:rPr lang="en-US" altLang="zh-CN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①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不变　</a:t>
            </a: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②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增大　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(2)</a:t>
            </a:r>
            <a:r>
              <a:rPr lang="en-US" altLang="zh-CN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①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∶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　</a:t>
            </a: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②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减小　</a:t>
            </a: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③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4090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539750" y="785794"/>
            <a:ext cx="727233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>
                <a:latin typeface="Times New Roman" pitchFamily="18" charset="0"/>
              </a:rPr>
              <a:t>（</a:t>
            </a:r>
            <a:r>
              <a:rPr kumimoji="1" lang="en-US" altLang="zh-CN" sz="2600" b="1">
                <a:latin typeface="Times New Roman" pitchFamily="18" charset="0"/>
              </a:rPr>
              <a:t>5</a:t>
            </a:r>
            <a:r>
              <a:rPr kumimoji="1" lang="zh-CN" altLang="en-US" sz="2600" b="1">
                <a:latin typeface="Times New Roman" pitchFamily="18" charset="0"/>
              </a:rPr>
              <a:t>）平衡常数的表达式与方程式的书写有关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3568" y="2135964"/>
            <a:ext cx="3947170" cy="519112"/>
            <a:chOff x="1156" y="1570"/>
            <a:chExt cx="2144" cy="327"/>
          </a:xfrm>
        </p:grpSpPr>
        <p:sp>
          <p:nvSpPr>
            <p:cNvPr id="7184" name="Rectangle 4"/>
            <p:cNvSpPr>
              <a:spLocks noChangeArrowheads="1"/>
            </p:cNvSpPr>
            <p:nvPr/>
          </p:nvSpPr>
          <p:spPr bwMode="auto">
            <a:xfrm>
              <a:off x="1156" y="1570"/>
              <a:ext cx="21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N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+3H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            2NH</a:t>
              </a:r>
              <a:r>
                <a:rPr lang="en-US" altLang="zh-CN" sz="2800" b="1" baseline="-25000"/>
                <a:t>3</a:t>
              </a:r>
            </a:p>
          </p:txBody>
        </p:sp>
        <p:pic>
          <p:nvPicPr>
            <p:cNvPr id="7185" name="Picture 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1932" y="1616"/>
              <a:ext cx="49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99592" y="3177365"/>
            <a:ext cx="3865563" cy="519112"/>
            <a:chOff x="2608" y="2160"/>
            <a:chExt cx="2144" cy="327"/>
          </a:xfrm>
        </p:grpSpPr>
        <p:sp>
          <p:nvSpPr>
            <p:cNvPr id="7182" name="Rectangle 7"/>
            <p:cNvSpPr>
              <a:spLocks noChangeArrowheads="1"/>
            </p:cNvSpPr>
            <p:nvPr/>
          </p:nvSpPr>
          <p:spPr bwMode="auto">
            <a:xfrm>
              <a:off x="2608" y="2160"/>
              <a:ext cx="21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2NH</a:t>
              </a:r>
              <a:r>
                <a:rPr lang="en-US" altLang="zh-CN" sz="2800" b="1" baseline="-25000" dirty="0"/>
                <a:t>3</a:t>
              </a:r>
              <a:r>
                <a:rPr lang="en-US" altLang="zh-CN" sz="2800" b="1" dirty="0"/>
                <a:t>            N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+3H</a:t>
              </a:r>
              <a:r>
                <a:rPr lang="en-US" altLang="zh-CN" sz="2800" b="1" baseline="-25000" dirty="0"/>
                <a:t>2</a:t>
              </a:r>
            </a:p>
          </p:txBody>
        </p:sp>
        <p:pic>
          <p:nvPicPr>
            <p:cNvPr id="7183" name="Picture 8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3192" y="2219"/>
              <a:ext cx="49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9750" y="4380724"/>
            <a:ext cx="3997325" cy="519113"/>
            <a:chOff x="836" y="2974"/>
            <a:chExt cx="2518" cy="327"/>
          </a:xfrm>
        </p:grpSpPr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>
              <a:off x="836" y="2974"/>
              <a:ext cx="25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1/2N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+3/2H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            NH</a:t>
              </a:r>
              <a:r>
                <a:rPr lang="en-US" altLang="zh-CN" sz="2800" b="1" baseline="-25000" dirty="0"/>
                <a:t>3</a:t>
              </a:r>
            </a:p>
          </p:txBody>
        </p:sp>
        <p:pic>
          <p:nvPicPr>
            <p:cNvPr id="7181" name="Picture 1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2436" y="3028"/>
              <a:ext cx="49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239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662711"/>
              </p:ext>
            </p:extLst>
          </p:nvPr>
        </p:nvGraphicFramePr>
        <p:xfrm>
          <a:off x="5076056" y="1878335"/>
          <a:ext cx="2960687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4" imgW="1244520" imgH="457200" progId="Equation.DSMT4">
                  <p:embed/>
                </p:oleObj>
              </mc:Choice>
              <mc:Fallback>
                <p:oleObj name="Equation" r:id="rId4" imgW="12445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878335"/>
                        <a:ext cx="2960687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7" name="Object 3"/>
          <p:cNvGraphicFramePr>
            <a:graphicFrameLocks noChangeAspect="1"/>
          </p:cNvGraphicFramePr>
          <p:nvPr/>
        </p:nvGraphicFramePr>
        <p:xfrm>
          <a:off x="5168900" y="2928919"/>
          <a:ext cx="29749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6" imgW="1257120" imgH="457200" progId="Equation.DSMT4">
                  <p:embed/>
                </p:oleObj>
              </mc:Choice>
              <mc:Fallback>
                <p:oleObj name="Equation" r:id="rId6" imgW="1257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2928919"/>
                        <a:ext cx="297497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4"/>
          <p:cNvGraphicFramePr>
            <a:graphicFrameLocks noChangeAspect="1"/>
          </p:cNvGraphicFramePr>
          <p:nvPr/>
        </p:nvGraphicFramePr>
        <p:xfrm>
          <a:off x="5143500" y="4214794"/>
          <a:ext cx="33845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8" imgW="1460160" imgH="431640" progId="Equation.DSMT4">
                  <p:embed/>
                </p:oleObj>
              </mc:Choice>
              <mc:Fallback>
                <p:oleObj name="Equation" r:id="rId8" imgW="1460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214794"/>
                        <a:ext cx="338455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9" name="Text Box 15"/>
          <p:cNvSpPr txBox="1">
            <a:spLocks noChangeArrowheads="1"/>
          </p:cNvSpPr>
          <p:nvPr/>
        </p:nvSpPr>
        <p:spPr bwMode="auto">
          <a:xfrm>
            <a:off x="2193927" y="5554681"/>
            <a:ext cx="3235329" cy="5889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= 1/K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= K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250825" y="1481119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一定温度</a:t>
            </a:r>
            <a:r>
              <a:rPr lang="zh-CN" altLang="en-US" sz="2800" b="1" dirty="0"/>
              <a:t>下</a:t>
            </a:r>
          </a:p>
        </p:txBody>
      </p:sp>
    </p:spTree>
    <p:extLst>
      <p:ext uri="{BB962C8B-B14F-4D97-AF65-F5344CB8AC3E}">
        <p14:creationId xmlns:p14="http://schemas.microsoft.com/office/powerpoint/2010/main" val="95015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9" grpId="0" animBg="1"/>
      <p:bldP spid="1239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81000" y="625475"/>
            <a:ext cx="8367713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600" b="1">
                <a:latin typeface="Times New Roman" pitchFamily="18" charset="0"/>
              </a:rPr>
              <a:t>例：高炉炼铁中发生的基本反应如下</a:t>
            </a:r>
            <a:r>
              <a:rPr kumimoji="1" lang="en-US" altLang="zh-CN" sz="2600" b="1">
                <a:latin typeface="Times New Roman" pitchFamily="18" charset="0"/>
              </a:rPr>
              <a:t>: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600" b="1">
                <a:latin typeface="Times New Roman" pitchFamily="18" charset="0"/>
              </a:rPr>
              <a:t>FeO(s)+CO(g)       Fe(s)+CO</a:t>
            </a:r>
            <a:r>
              <a:rPr kumimoji="1" lang="en-US" altLang="zh-CN" sz="2600" b="1" baseline="-30000">
                <a:latin typeface="Times New Roman" pitchFamily="18" charset="0"/>
              </a:rPr>
              <a:t>2</a:t>
            </a:r>
            <a:r>
              <a:rPr kumimoji="1" lang="en-US" altLang="zh-CN" sz="2600" b="1">
                <a:latin typeface="Times New Roman" pitchFamily="18" charset="0"/>
              </a:rPr>
              <a:t>(g)  </a:t>
            </a:r>
            <a:r>
              <a:rPr kumimoji="1" lang="zh-CN" altLang="en-US" sz="2600" b="1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△H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＞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。</a:t>
            </a:r>
            <a:r>
              <a:rPr kumimoji="1" lang="zh-CN" altLang="en-US" sz="2600" b="1">
                <a:latin typeface="Times New Roman" pitchFamily="18" charset="0"/>
              </a:rPr>
              <a:t>其平衡常数可表达为</a:t>
            </a:r>
            <a:r>
              <a:rPr kumimoji="1" lang="en-US" altLang="zh-CN" sz="2600" b="1">
                <a:latin typeface="Times New Roman" pitchFamily="18" charset="0"/>
              </a:rPr>
              <a:t>: K=c(CO</a:t>
            </a:r>
            <a:r>
              <a:rPr kumimoji="1" lang="en-US" altLang="zh-CN" sz="2600" b="1" baseline="-30000">
                <a:latin typeface="Times New Roman" pitchFamily="18" charset="0"/>
              </a:rPr>
              <a:t>2</a:t>
            </a:r>
            <a:r>
              <a:rPr kumimoji="1" lang="en-US" altLang="zh-CN" sz="2600" b="1">
                <a:latin typeface="Times New Roman" pitchFamily="18" charset="0"/>
              </a:rPr>
              <a:t>)/c(CO)</a:t>
            </a:r>
            <a:r>
              <a:rPr kumimoji="1" lang="zh-CN" altLang="en-US" sz="2600" b="1">
                <a:latin typeface="Times New Roman" pitchFamily="18" charset="0"/>
              </a:rPr>
              <a:t>，已知</a:t>
            </a:r>
            <a:r>
              <a:rPr kumimoji="1" lang="en-US" altLang="zh-CN" sz="2600" b="1">
                <a:latin typeface="Times New Roman" pitchFamily="18" charset="0"/>
              </a:rPr>
              <a:t>1100℃</a:t>
            </a:r>
            <a:r>
              <a:rPr kumimoji="1" lang="zh-CN" altLang="en-US" sz="2600" b="1">
                <a:latin typeface="Times New Roman" pitchFamily="18" charset="0"/>
              </a:rPr>
              <a:t>，</a:t>
            </a:r>
            <a:r>
              <a:rPr kumimoji="1" lang="en-US" altLang="zh-CN" sz="2600" b="1">
                <a:latin typeface="Times New Roman" pitchFamily="18" charset="0"/>
              </a:rPr>
              <a:t>K=0.263</a:t>
            </a:r>
            <a:endParaRPr kumimoji="1"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600" b="1">
                <a:latin typeface="Times New Roman" pitchFamily="18" charset="0"/>
              </a:rPr>
              <a:t>    (1)</a:t>
            </a:r>
            <a:r>
              <a:rPr kumimoji="1" lang="zh-CN" altLang="en-US" sz="2600" b="1">
                <a:latin typeface="Times New Roman" pitchFamily="18" charset="0"/>
              </a:rPr>
              <a:t>温度升高，高炉内</a:t>
            </a:r>
            <a:r>
              <a:rPr kumimoji="1" lang="en-US" altLang="zh-CN" sz="2600" b="1">
                <a:latin typeface="Times New Roman" pitchFamily="18" charset="0"/>
              </a:rPr>
              <a:t>CO</a:t>
            </a:r>
            <a:r>
              <a:rPr kumimoji="1" lang="en-US" altLang="zh-CN" sz="2600" b="1" baseline="-30000">
                <a:latin typeface="Times New Roman" pitchFamily="18" charset="0"/>
              </a:rPr>
              <a:t>2</a:t>
            </a:r>
            <a:r>
              <a:rPr kumimoji="1" lang="zh-CN" altLang="en-US" sz="2600" b="1">
                <a:latin typeface="Times New Roman" pitchFamily="18" charset="0"/>
              </a:rPr>
              <a:t>和</a:t>
            </a:r>
            <a:r>
              <a:rPr kumimoji="1" lang="en-US" altLang="zh-CN" sz="2600" b="1">
                <a:latin typeface="Times New Roman" pitchFamily="18" charset="0"/>
              </a:rPr>
              <a:t>CO</a:t>
            </a:r>
            <a:r>
              <a:rPr kumimoji="1" lang="zh-CN" altLang="en-US" sz="2600" b="1">
                <a:latin typeface="Times New Roman" pitchFamily="18" charset="0"/>
              </a:rPr>
              <a:t>的体积比值</a:t>
            </a:r>
            <a:r>
              <a:rPr kumimoji="1" lang="en-US" altLang="zh-CN" sz="2600" b="1">
                <a:latin typeface="Times New Roman" pitchFamily="18" charset="0"/>
              </a:rPr>
              <a:t>________</a:t>
            </a:r>
            <a:r>
              <a:rPr kumimoji="1" lang="zh-CN" altLang="en-US" sz="2600" b="1">
                <a:latin typeface="Times New Roman" pitchFamily="18" charset="0"/>
              </a:rPr>
              <a:t>，平衡常数</a:t>
            </a:r>
            <a:r>
              <a:rPr kumimoji="1" lang="en-US" altLang="zh-CN" sz="2600" b="1">
                <a:latin typeface="Times New Roman" pitchFamily="18" charset="0"/>
              </a:rPr>
              <a:t>K</a:t>
            </a:r>
            <a:r>
              <a:rPr kumimoji="1" lang="zh-CN" altLang="en-US" sz="2600" b="1">
                <a:latin typeface="Times New Roman" pitchFamily="18" charset="0"/>
              </a:rPr>
              <a:t>值</a:t>
            </a:r>
            <a:r>
              <a:rPr kumimoji="1" lang="en-US" altLang="zh-CN" sz="2600" b="1">
                <a:latin typeface="Times New Roman" pitchFamily="18" charset="0"/>
              </a:rPr>
              <a:t>________(</a:t>
            </a:r>
            <a:r>
              <a:rPr kumimoji="1" lang="zh-CN" altLang="en-US" sz="2600" b="1">
                <a:latin typeface="Times New Roman" pitchFamily="18" charset="0"/>
              </a:rPr>
              <a:t>填“增大”“减小”或“不变”</a:t>
            </a:r>
            <a:r>
              <a:rPr kumimoji="1" lang="en-US" altLang="zh-CN" sz="2600" b="1">
                <a:latin typeface="Times New Roman" pitchFamily="18" charset="0"/>
              </a:rPr>
              <a:t>)</a:t>
            </a:r>
            <a:endParaRPr kumimoji="1"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600" b="1">
                <a:latin typeface="Times New Roman" pitchFamily="18" charset="0"/>
              </a:rPr>
              <a:t>    (2)1100℃</a:t>
            </a:r>
            <a:r>
              <a:rPr kumimoji="1" lang="zh-CN" altLang="en-US" sz="2600" b="1">
                <a:latin typeface="Times New Roman" pitchFamily="18" charset="0"/>
              </a:rPr>
              <a:t>时，测得高炉中</a:t>
            </a:r>
            <a:r>
              <a:rPr kumimoji="1" lang="en-US" altLang="zh-CN" sz="2600" b="1">
                <a:latin typeface="Times New Roman" pitchFamily="18" charset="0"/>
              </a:rPr>
              <a:t>c(CO</a:t>
            </a:r>
            <a:r>
              <a:rPr kumimoji="1" lang="en-US" altLang="zh-CN" sz="2600" b="1" baseline="-30000">
                <a:latin typeface="Times New Roman" pitchFamily="18" charset="0"/>
              </a:rPr>
              <a:t>2</a:t>
            </a:r>
            <a:r>
              <a:rPr kumimoji="1" lang="en-US" altLang="zh-CN" sz="2600" b="1">
                <a:latin typeface="Times New Roman" pitchFamily="18" charset="0"/>
              </a:rPr>
              <a:t>)=0.025mol/L</a:t>
            </a:r>
            <a:r>
              <a:rPr kumimoji="1" lang="zh-CN" altLang="en-US" sz="2600" b="1">
                <a:latin typeface="Times New Roman" pitchFamily="18" charset="0"/>
              </a:rPr>
              <a:t>，</a:t>
            </a:r>
            <a:r>
              <a:rPr kumimoji="1" lang="en-US" altLang="zh-CN" sz="2600" b="1">
                <a:latin typeface="Times New Roman" pitchFamily="18" charset="0"/>
              </a:rPr>
              <a:t>c(CO)=0.1mol/L</a:t>
            </a:r>
            <a:r>
              <a:rPr kumimoji="1" lang="zh-CN" altLang="en-US" sz="2600" b="1">
                <a:latin typeface="Times New Roman" pitchFamily="18" charset="0"/>
              </a:rPr>
              <a:t>，在这种情况下该反应是否处于平衡状态</a:t>
            </a:r>
            <a:r>
              <a:rPr kumimoji="1" lang="en-US" altLang="zh-CN" sz="2600" b="1">
                <a:latin typeface="Times New Roman" pitchFamily="18" charset="0"/>
              </a:rPr>
              <a:t>_______(</a:t>
            </a:r>
            <a:r>
              <a:rPr kumimoji="1" lang="zh-CN" altLang="en-US" sz="2600" b="1">
                <a:latin typeface="Times New Roman" pitchFamily="18" charset="0"/>
              </a:rPr>
              <a:t>填“是”或“否”</a:t>
            </a:r>
            <a:r>
              <a:rPr kumimoji="1" lang="en-US" altLang="zh-CN" sz="2600" b="1">
                <a:latin typeface="Times New Roman" pitchFamily="18" charset="0"/>
              </a:rPr>
              <a:t>)</a:t>
            </a:r>
            <a:r>
              <a:rPr kumimoji="1" lang="zh-CN" altLang="en-US" sz="2600" b="1">
                <a:latin typeface="Times New Roman" pitchFamily="18" charset="0"/>
              </a:rPr>
              <a:t>，此时化学反应速率是     </a:t>
            </a:r>
            <a:r>
              <a:rPr kumimoji="1" lang="en-US" altLang="zh-CN" sz="2600" b="1">
                <a:latin typeface="Times New Roman" pitchFamily="18" charset="0"/>
              </a:rPr>
              <a:t>V</a:t>
            </a:r>
            <a:r>
              <a:rPr kumimoji="1" lang="zh-CN" altLang="en-US" sz="2600" b="1" baseline="-30000">
                <a:latin typeface="Times New Roman" pitchFamily="18" charset="0"/>
              </a:rPr>
              <a:t>正</a:t>
            </a:r>
            <a:r>
              <a:rPr kumimoji="1" lang="en-US" altLang="zh-CN" sz="2600" b="1">
                <a:latin typeface="Times New Roman" pitchFamily="18" charset="0"/>
              </a:rPr>
              <a:t>______V</a:t>
            </a:r>
            <a:r>
              <a:rPr kumimoji="1" lang="zh-CN" altLang="en-US" sz="2600" b="1" baseline="-30000">
                <a:latin typeface="Times New Roman" pitchFamily="18" charset="0"/>
              </a:rPr>
              <a:t>逆</a:t>
            </a:r>
            <a:r>
              <a:rPr kumimoji="1" lang="zh-CN" altLang="en-US" sz="2600" b="1">
                <a:latin typeface="Times New Roman" pitchFamily="18" charset="0"/>
              </a:rPr>
              <a:t>，其原因是</a:t>
            </a:r>
            <a:endParaRPr kumimoji="1" lang="en-US" altLang="zh-CN" sz="2600" b="1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2600" b="1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600" b="1" u="sng">
                <a:latin typeface="Times New Roman" pitchFamily="18" charset="0"/>
              </a:rPr>
              <a:t>                                                                         </a:t>
            </a:r>
            <a:r>
              <a:rPr kumimoji="1" lang="zh-CN" altLang="en-US" sz="2600" b="1">
                <a:latin typeface="Times New Roman" pitchFamily="18" charset="0"/>
              </a:rPr>
              <a:t>。</a:t>
            </a:r>
          </a:p>
        </p:txBody>
      </p:sp>
      <p:pic>
        <p:nvPicPr>
          <p:cNvPr id="71683" name="Picture 3" descr="j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71736" y="1357298"/>
            <a:ext cx="558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7215188" y="2257425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增大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2714625" y="2614613"/>
            <a:ext cx="86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增大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1116013" y="4043363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否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1071563" y="4429125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大于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857250" y="4872038"/>
            <a:ext cx="5572125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c(CO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)/c(CO)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＝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0.25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＜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0.263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，说明不是平衡状态，且向正反应方向进行</a:t>
            </a:r>
          </a:p>
        </p:txBody>
      </p:sp>
    </p:spTree>
    <p:extLst>
      <p:ext uri="{BB962C8B-B14F-4D97-AF65-F5344CB8AC3E}">
        <p14:creationId xmlns:p14="http://schemas.microsoft.com/office/powerpoint/2010/main" val="3812550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  <p:bldP spid="125957" grpId="0"/>
      <p:bldP spid="125958" grpId="0"/>
      <p:bldP spid="125959" grpId="0"/>
      <p:bldP spid="1259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165E8D-374C-406B-8216-1EB7A9513F79}" type="slidenum">
              <a:rPr lang="en-US" altLang="zh-CN" b="0"/>
              <a:pPr/>
              <a:t>12</a:t>
            </a:fld>
            <a:endParaRPr lang="en-US" altLang="zh-CN" b="0"/>
          </a:p>
        </p:txBody>
      </p:sp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166688" y="247651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四、有关化学平衡的计算：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3816402" y="247651"/>
            <a:ext cx="508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起始量、变化量、平衡量的计算关系</a:t>
            </a:r>
          </a:p>
        </p:txBody>
      </p:sp>
      <p:grpSp>
        <p:nvGrpSpPr>
          <p:cNvPr id="231428" name="Group 4"/>
          <p:cNvGrpSpPr>
            <a:grpSpLocks/>
          </p:cNvGrpSpPr>
          <p:nvPr/>
        </p:nvGrpSpPr>
        <p:grpSpPr bwMode="auto">
          <a:xfrm>
            <a:off x="403225" y="677863"/>
            <a:ext cx="8054975" cy="465137"/>
            <a:chOff x="350" y="3259"/>
            <a:chExt cx="5074" cy="293"/>
          </a:xfrm>
        </p:grpSpPr>
        <p:sp>
          <p:nvSpPr>
            <p:cNvPr id="60464" name="Text Box 5"/>
            <p:cNvSpPr txBox="1">
              <a:spLocks noChangeArrowheads="1"/>
            </p:cNvSpPr>
            <p:nvPr/>
          </p:nvSpPr>
          <p:spPr bwMode="auto">
            <a:xfrm>
              <a:off x="350" y="3259"/>
              <a:ext cx="50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在反应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aA(g)+bB (g)           cC (g)+ dD (g)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中，计算关系为：</a:t>
              </a:r>
            </a:p>
          </p:txBody>
        </p:sp>
        <p:grpSp>
          <p:nvGrpSpPr>
            <p:cNvPr id="60465" name="Group 6"/>
            <p:cNvGrpSpPr>
              <a:grpSpLocks/>
            </p:cNvGrpSpPr>
            <p:nvPr/>
          </p:nvGrpSpPr>
          <p:grpSpPr bwMode="auto">
            <a:xfrm>
              <a:off x="2126" y="3268"/>
              <a:ext cx="418" cy="284"/>
              <a:chOff x="1744" y="1862"/>
              <a:chExt cx="1045" cy="708"/>
            </a:xfrm>
          </p:grpSpPr>
          <p:grpSp>
            <p:nvGrpSpPr>
              <p:cNvPr id="60466" name="Group 7"/>
              <p:cNvGrpSpPr>
                <a:grpSpLocks/>
              </p:cNvGrpSpPr>
              <p:nvPr/>
            </p:nvGrpSpPr>
            <p:grpSpPr bwMode="auto">
              <a:xfrm>
                <a:off x="1744" y="2092"/>
                <a:ext cx="1045" cy="235"/>
                <a:chOff x="1627" y="2092"/>
                <a:chExt cx="1350" cy="247"/>
              </a:xfrm>
            </p:grpSpPr>
            <p:grpSp>
              <p:nvGrpSpPr>
                <p:cNvPr id="60469" name="Group 8"/>
                <p:cNvGrpSpPr>
                  <a:grpSpLocks/>
                </p:cNvGrpSpPr>
                <p:nvPr/>
              </p:nvGrpSpPr>
              <p:grpSpPr bwMode="auto">
                <a:xfrm>
                  <a:off x="1652" y="2092"/>
                  <a:ext cx="1325" cy="89"/>
                  <a:chOff x="1652" y="2092"/>
                  <a:chExt cx="1325" cy="89"/>
                </a:xfrm>
              </p:grpSpPr>
              <p:sp>
                <p:nvSpPr>
                  <p:cNvPr id="6047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652" y="2181"/>
                    <a:ext cx="131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74" name="Line 1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35" y="2092"/>
                    <a:ext cx="142" cy="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70" name="Group 11"/>
                <p:cNvGrpSpPr>
                  <a:grpSpLocks/>
                </p:cNvGrpSpPr>
                <p:nvPr/>
              </p:nvGrpSpPr>
              <p:grpSpPr bwMode="auto">
                <a:xfrm flipH="1" flipV="1">
                  <a:off x="1627" y="2250"/>
                  <a:ext cx="1325" cy="89"/>
                  <a:chOff x="1652" y="2092"/>
                  <a:chExt cx="1325" cy="89"/>
                </a:xfrm>
              </p:grpSpPr>
              <p:sp>
                <p:nvSpPr>
                  <p:cNvPr id="6047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652" y="2181"/>
                    <a:ext cx="131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72" name="Line 1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35" y="2092"/>
                    <a:ext cx="142" cy="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0467" name="Text Box 14"/>
              <p:cNvSpPr txBox="1">
                <a:spLocks noChangeArrowheads="1"/>
              </p:cNvSpPr>
              <p:nvPr/>
            </p:nvSpPr>
            <p:spPr bwMode="auto">
              <a:xfrm>
                <a:off x="2013" y="1862"/>
                <a:ext cx="76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zh-CN" sz="1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68" name="Text Box 15"/>
              <p:cNvSpPr txBox="1">
                <a:spLocks noChangeArrowheads="1"/>
              </p:cNvSpPr>
              <p:nvPr/>
            </p:nvSpPr>
            <p:spPr bwMode="auto">
              <a:xfrm>
                <a:off x="1943" y="2258"/>
                <a:ext cx="76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zh-CN" sz="1000" b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1440" name="Group 16"/>
          <p:cNvGrpSpPr>
            <a:grpSpLocks/>
          </p:cNvGrpSpPr>
          <p:nvPr/>
        </p:nvGrpSpPr>
        <p:grpSpPr bwMode="auto">
          <a:xfrm>
            <a:off x="2133600" y="1150938"/>
            <a:ext cx="5562600" cy="525462"/>
            <a:chOff x="1152" y="3552"/>
            <a:chExt cx="3168" cy="284"/>
          </a:xfrm>
        </p:grpSpPr>
        <p:sp>
          <p:nvSpPr>
            <p:cNvPr id="60453" name="Text Box 17"/>
            <p:cNvSpPr txBox="1">
              <a:spLocks noChangeArrowheads="1"/>
            </p:cNvSpPr>
            <p:nvPr/>
          </p:nvSpPr>
          <p:spPr bwMode="auto">
            <a:xfrm>
              <a:off x="1152" y="3552"/>
              <a:ext cx="3168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aA(g)+  bB (g)             cC (g)+ dD (g)</a:t>
              </a:r>
            </a:p>
          </p:txBody>
        </p:sp>
        <p:grpSp>
          <p:nvGrpSpPr>
            <p:cNvPr id="60454" name="Group 18"/>
            <p:cNvGrpSpPr>
              <a:grpSpLocks/>
            </p:cNvGrpSpPr>
            <p:nvPr/>
          </p:nvGrpSpPr>
          <p:grpSpPr bwMode="auto">
            <a:xfrm>
              <a:off x="2352" y="3552"/>
              <a:ext cx="418" cy="284"/>
              <a:chOff x="1744" y="1862"/>
              <a:chExt cx="1045" cy="708"/>
            </a:xfrm>
          </p:grpSpPr>
          <p:grpSp>
            <p:nvGrpSpPr>
              <p:cNvPr id="60455" name="Group 19"/>
              <p:cNvGrpSpPr>
                <a:grpSpLocks/>
              </p:cNvGrpSpPr>
              <p:nvPr/>
            </p:nvGrpSpPr>
            <p:grpSpPr bwMode="auto">
              <a:xfrm>
                <a:off x="1744" y="2092"/>
                <a:ext cx="1045" cy="235"/>
                <a:chOff x="1627" y="2092"/>
                <a:chExt cx="1350" cy="247"/>
              </a:xfrm>
            </p:grpSpPr>
            <p:grpSp>
              <p:nvGrpSpPr>
                <p:cNvPr id="60458" name="Group 20"/>
                <p:cNvGrpSpPr>
                  <a:grpSpLocks/>
                </p:cNvGrpSpPr>
                <p:nvPr/>
              </p:nvGrpSpPr>
              <p:grpSpPr bwMode="auto">
                <a:xfrm>
                  <a:off x="1652" y="2092"/>
                  <a:ext cx="1325" cy="89"/>
                  <a:chOff x="1652" y="2092"/>
                  <a:chExt cx="1325" cy="89"/>
                </a:xfrm>
              </p:grpSpPr>
              <p:sp>
                <p:nvSpPr>
                  <p:cNvPr id="60462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652" y="2181"/>
                    <a:ext cx="131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3" name="Line 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35" y="2092"/>
                    <a:ext cx="142" cy="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59" name="Group 23"/>
                <p:cNvGrpSpPr>
                  <a:grpSpLocks/>
                </p:cNvGrpSpPr>
                <p:nvPr/>
              </p:nvGrpSpPr>
              <p:grpSpPr bwMode="auto">
                <a:xfrm flipH="1" flipV="1">
                  <a:off x="1627" y="2250"/>
                  <a:ext cx="1325" cy="89"/>
                  <a:chOff x="1652" y="2092"/>
                  <a:chExt cx="1325" cy="89"/>
                </a:xfrm>
              </p:grpSpPr>
              <p:sp>
                <p:nvSpPr>
                  <p:cNvPr id="6046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652" y="2181"/>
                    <a:ext cx="131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1" name="Line 2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35" y="2092"/>
                    <a:ext cx="142" cy="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0456" name="Text Box 26"/>
              <p:cNvSpPr txBox="1">
                <a:spLocks noChangeArrowheads="1"/>
              </p:cNvSpPr>
              <p:nvPr/>
            </p:nvSpPr>
            <p:spPr bwMode="auto">
              <a:xfrm>
                <a:off x="2013" y="1862"/>
                <a:ext cx="76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zh-CN" sz="1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57" name="Text Box 27"/>
              <p:cNvSpPr txBox="1">
                <a:spLocks noChangeArrowheads="1"/>
              </p:cNvSpPr>
              <p:nvPr/>
            </p:nvSpPr>
            <p:spPr bwMode="auto">
              <a:xfrm>
                <a:off x="1943" y="2258"/>
                <a:ext cx="76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zh-CN" sz="1000" b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1452" name="Group 28"/>
          <p:cNvGrpSpPr>
            <a:grpSpLocks/>
          </p:cNvGrpSpPr>
          <p:nvPr/>
        </p:nvGrpSpPr>
        <p:grpSpPr bwMode="auto">
          <a:xfrm>
            <a:off x="1535113" y="1524000"/>
            <a:ext cx="520700" cy="1344613"/>
            <a:chOff x="652" y="3456"/>
            <a:chExt cx="328" cy="800"/>
          </a:xfrm>
        </p:grpSpPr>
        <p:sp>
          <p:nvSpPr>
            <p:cNvPr id="60450" name="Text Box 29"/>
            <p:cNvSpPr txBox="1">
              <a:spLocks noChangeArrowheads="1"/>
            </p:cNvSpPr>
            <p:nvPr/>
          </p:nvSpPr>
          <p:spPr bwMode="auto">
            <a:xfrm>
              <a:off x="652" y="3456"/>
              <a:ext cx="30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起</a:t>
              </a:r>
            </a:p>
          </p:txBody>
        </p:sp>
        <p:sp>
          <p:nvSpPr>
            <p:cNvPr id="60451" name="Text Box 30"/>
            <p:cNvSpPr txBox="1">
              <a:spLocks noChangeArrowheads="1"/>
            </p:cNvSpPr>
            <p:nvPr/>
          </p:nvSpPr>
          <p:spPr bwMode="auto">
            <a:xfrm>
              <a:off x="672" y="3696"/>
              <a:ext cx="30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变</a:t>
              </a:r>
            </a:p>
          </p:txBody>
        </p:sp>
        <p:sp>
          <p:nvSpPr>
            <p:cNvPr id="60452" name="Text Box 31"/>
            <p:cNvSpPr txBox="1">
              <a:spLocks noChangeArrowheads="1"/>
            </p:cNvSpPr>
            <p:nvPr/>
          </p:nvSpPr>
          <p:spPr bwMode="auto">
            <a:xfrm>
              <a:off x="672" y="3984"/>
              <a:ext cx="30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平</a:t>
              </a:r>
            </a:p>
          </p:txBody>
        </p:sp>
      </p:grpSp>
      <p:sp>
        <p:nvSpPr>
          <p:cNvPr id="231456" name="Text Box 32"/>
          <p:cNvSpPr txBox="1">
            <a:spLocks noChangeArrowheads="1"/>
          </p:cNvSpPr>
          <p:nvPr/>
        </p:nvSpPr>
        <p:spPr bwMode="auto">
          <a:xfrm>
            <a:off x="2287588" y="1554163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FF"/>
                </a:solidFill>
                <a:latin typeface="Cataneo BT" pitchFamily="66" charset="0"/>
              </a:rPr>
              <a:t>n</a:t>
            </a:r>
            <a:r>
              <a:rPr kumimoji="1" lang="en-US" altLang="zh-CN" sz="2400" baseline="-25000">
                <a:solidFill>
                  <a:srgbClr val="0000FF"/>
                </a:solidFill>
                <a:latin typeface="Cataneo BT" pitchFamily="66" charset="0"/>
              </a:rPr>
              <a:t>1</a:t>
            </a:r>
          </a:p>
        </p:txBody>
      </p:sp>
      <p:sp>
        <p:nvSpPr>
          <p:cNvPr id="231457" name="Text Box 33"/>
          <p:cNvSpPr txBox="1">
            <a:spLocks noChangeArrowheads="1"/>
          </p:cNvSpPr>
          <p:nvPr/>
        </p:nvSpPr>
        <p:spPr bwMode="auto">
          <a:xfrm>
            <a:off x="3352800" y="1554163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FF"/>
                </a:solidFill>
                <a:latin typeface="Cataneo BT" pitchFamily="66" charset="0"/>
              </a:rPr>
              <a:t>n</a:t>
            </a:r>
            <a:r>
              <a:rPr kumimoji="1" lang="en-US" altLang="zh-CN" sz="2400" baseline="-25000">
                <a:solidFill>
                  <a:srgbClr val="0000FF"/>
                </a:solidFill>
                <a:latin typeface="Cataneo BT" pitchFamily="66" charset="0"/>
              </a:rPr>
              <a:t>2</a:t>
            </a:r>
          </a:p>
        </p:txBody>
      </p:sp>
      <p:sp>
        <p:nvSpPr>
          <p:cNvPr id="231458" name="Text Box 34"/>
          <p:cNvSpPr txBox="1">
            <a:spLocks noChangeArrowheads="1"/>
          </p:cNvSpPr>
          <p:nvPr/>
        </p:nvSpPr>
        <p:spPr bwMode="auto">
          <a:xfrm>
            <a:off x="5192713" y="1595438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FF"/>
                </a:solidFill>
                <a:latin typeface="Cataneo BT" pitchFamily="66" charset="0"/>
              </a:rPr>
              <a:t>0</a:t>
            </a:r>
          </a:p>
        </p:txBody>
      </p:sp>
      <p:sp>
        <p:nvSpPr>
          <p:cNvPr id="231459" name="Text Box 35"/>
          <p:cNvSpPr txBox="1">
            <a:spLocks noChangeArrowheads="1"/>
          </p:cNvSpPr>
          <p:nvPr/>
        </p:nvSpPr>
        <p:spPr bwMode="auto">
          <a:xfrm>
            <a:off x="6122988" y="1554163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FF"/>
                </a:solidFill>
                <a:latin typeface="Cataneo BT" pitchFamily="66" charset="0"/>
              </a:rPr>
              <a:t>0</a:t>
            </a:r>
          </a:p>
        </p:txBody>
      </p:sp>
      <p:sp>
        <p:nvSpPr>
          <p:cNvPr id="231460" name="Text Box 36"/>
          <p:cNvSpPr txBox="1">
            <a:spLocks noChangeArrowheads="1"/>
          </p:cNvSpPr>
          <p:nvPr/>
        </p:nvSpPr>
        <p:spPr bwMode="auto">
          <a:xfrm>
            <a:off x="2209800" y="1976438"/>
            <a:ext cx="53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Cataneo BT" pitchFamily="66" charset="0"/>
              </a:rPr>
              <a:t> ax</a:t>
            </a:r>
          </a:p>
        </p:txBody>
      </p:sp>
      <p:sp>
        <p:nvSpPr>
          <p:cNvPr id="231461" name="Text Box 37"/>
          <p:cNvSpPr txBox="1">
            <a:spLocks noChangeArrowheads="1"/>
          </p:cNvSpPr>
          <p:nvPr/>
        </p:nvSpPr>
        <p:spPr bwMode="auto">
          <a:xfrm>
            <a:off x="3276600" y="2011363"/>
            <a:ext cx="52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Arial Narrow" panose="020B0606020202030204" pitchFamily="34" charset="0"/>
              </a:rPr>
              <a:t> b</a:t>
            </a:r>
            <a:r>
              <a:rPr kumimoji="1" lang="en-US" altLang="zh-CN" sz="2400">
                <a:latin typeface="Cataneo BT" pitchFamily="66" charset="0"/>
              </a:rPr>
              <a:t>x</a:t>
            </a:r>
          </a:p>
        </p:txBody>
      </p:sp>
      <p:sp>
        <p:nvSpPr>
          <p:cNvPr id="231462" name="Text Box 38"/>
          <p:cNvSpPr txBox="1">
            <a:spLocks noChangeArrowheads="1"/>
          </p:cNvSpPr>
          <p:nvPr/>
        </p:nvSpPr>
        <p:spPr bwMode="auto">
          <a:xfrm>
            <a:off x="5132388" y="1981200"/>
            <a:ext cx="41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Cataneo BT" pitchFamily="66" charset="0"/>
              </a:rPr>
              <a:t>cx</a:t>
            </a:r>
          </a:p>
        </p:txBody>
      </p:sp>
      <p:sp>
        <p:nvSpPr>
          <p:cNvPr id="231463" name="Text Box 39"/>
          <p:cNvSpPr txBox="1">
            <a:spLocks noChangeArrowheads="1"/>
          </p:cNvSpPr>
          <p:nvPr/>
        </p:nvSpPr>
        <p:spPr bwMode="auto">
          <a:xfrm>
            <a:off x="6046788" y="1981200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Cataneo BT" pitchFamily="66" charset="0"/>
              </a:rPr>
              <a:t>dx</a:t>
            </a:r>
          </a:p>
        </p:txBody>
      </p:sp>
      <p:sp>
        <p:nvSpPr>
          <p:cNvPr id="231464" name="Text Box 40"/>
          <p:cNvSpPr txBox="1">
            <a:spLocks noChangeArrowheads="1"/>
          </p:cNvSpPr>
          <p:nvPr/>
        </p:nvSpPr>
        <p:spPr bwMode="auto">
          <a:xfrm>
            <a:off x="2133600" y="2392363"/>
            <a:ext cx="78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FF"/>
                </a:solidFill>
                <a:latin typeface="Cataneo BT" pitchFamily="66" charset="0"/>
              </a:rPr>
              <a:t>n</a:t>
            </a:r>
            <a:r>
              <a:rPr kumimoji="1" lang="en-US" altLang="zh-CN" sz="2400" baseline="-25000">
                <a:solidFill>
                  <a:srgbClr val="0000FF"/>
                </a:solidFill>
                <a:latin typeface="Cataneo BT" pitchFamily="66" charset="0"/>
              </a:rPr>
              <a:t>1</a:t>
            </a:r>
            <a:r>
              <a:rPr kumimoji="1" lang="en-US" altLang="zh-CN" sz="2400">
                <a:solidFill>
                  <a:srgbClr val="0000FF"/>
                </a:solidFill>
                <a:latin typeface="Cataneo BT" pitchFamily="66" charset="0"/>
              </a:rPr>
              <a:t>-ax</a:t>
            </a:r>
            <a:endParaRPr kumimoji="1" lang="en-US" altLang="zh-CN" sz="2400" baseline="-25000">
              <a:solidFill>
                <a:srgbClr val="0000FF"/>
              </a:solidFill>
              <a:latin typeface="Cataneo BT" pitchFamily="66" charset="0"/>
            </a:endParaRPr>
          </a:p>
        </p:txBody>
      </p:sp>
      <p:sp>
        <p:nvSpPr>
          <p:cNvPr id="231465" name="Rectangle 41"/>
          <p:cNvSpPr>
            <a:spLocks noChangeArrowheads="1"/>
          </p:cNvSpPr>
          <p:nvPr/>
        </p:nvSpPr>
        <p:spPr bwMode="auto">
          <a:xfrm>
            <a:off x="3200400" y="2392363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FF"/>
                </a:solidFill>
                <a:latin typeface="Cataneo BT" pitchFamily="66" charset="0"/>
              </a:rPr>
              <a:t> n</a:t>
            </a:r>
            <a:r>
              <a:rPr kumimoji="1" lang="en-US" altLang="zh-CN" sz="2400" baseline="-25000">
                <a:solidFill>
                  <a:srgbClr val="0000FF"/>
                </a:solidFill>
                <a:latin typeface="Cataneo BT" pitchFamily="66" charset="0"/>
              </a:rPr>
              <a:t>2</a:t>
            </a:r>
            <a:r>
              <a:rPr kumimoji="1" lang="en-US" altLang="zh-CN" sz="2400">
                <a:solidFill>
                  <a:srgbClr val="0000FF"/>
                </a:solidFill>
                <a:latin typeface="Cataneo BT" pitchFamily="66" charset="0"/>
              </a:rPr>
              <a:t>-</a:t>
            </a:r>
            <a:r>
              <a:rPr kumimoji="1" lang="en-US" altLang="zh-CN" sz="2400">
                <a:solidFill>
                  <a:srgbClr val="0000FF"/>
                </a:solidFill>
                <a:latin typeface="Arial Narrow" panose="020B0606020202030204" pitchFamily="34" charset="0"/>
              </a:rPr>
              <a:t>b</a:t>
            </a:r>
            <a:r>
              <a:rPr kumimoji="1" lang="en-US" altLang="zh-CN" sz="2400">
                <a:solidFill>
                  <a:srgbClr val="0000FF"/>
                </a:solidFill>
                <a:latin typeface="Cataneo BT" pitchFamily="66" charset="0"/>
              </a:rPr>
              <a:t>x</a:t>
            </a:r>
            <a:endParaRPr kumimoji="1" lang="en-US" altLang="zh-CN" sz="2400" baseline="-25000">
              <a:solidFill>
                <a:srgbClr val="0000FF"/>
              </a:solidFill>
              <a:latin typeface="Cataneo BT" pitchFamily="66" charset="0"/>
            </a:endParaRPr>
          </a:p>
        </p:txBody>
      </p:sp>
      <p:sp>
        <p:nvSpPr>
          <p:cNvPr id="231466" name="Text Box 42"/>
          <p:cNvSpPr txBox="1">
            <a:spLocks noChangeArrowheads="1"/>
          </p:cNvSpPr>
          <p:nvPr/>
        </p:nvSpPr>
        <p:spPr bwMode="auto">
          <a:xfrm>
            <a:off x="5167313" y="2392363"/>
            <a:ext cx="41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FF"/>
                </a:solidFill>
                <a:latin typeface="Cataneo BT" pitchFamily="66" charset="0"/>
              </a:rPr>
              <a:t>cx</a:t>
            </a:r>
          </a:p>
        </p:txBody>
      </p:sp>
      <p:sp>
        <p:nvSpPr>
          <p:cNvPr id="231467" name="Text Box 43"/>
          <p:cNvSpPr txBox="1">
            <a:spLocks noChangeArrowheads="1"/>
          </p:cNvSpPr>
          <p:nvPr/>
        </p:nvSpPr>
        <p:spPr bwMode="auto">
          <a:xfrm>
            <a:off x="6019800" y="2392363"/>
            <a:ext cx="45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FF"/>
                </a:solidFill>
                <a:latin typeface="Cataneo BT" pitchFamily="66" charset="0"/>
              </a:rPr>
              <a:t>dx</a:t>
            </a:r>
          </a:p>
        </p:txBody>
      </p:sp>
      <p:sp>
        <p:nvSpPr>
          <p:cNvPr id="231468" name="AutoShape 44"/>
          <p:cNvSpPr>
            <a:spLocks/>
          </p:cNvSpPr>
          <p:nvPr/>
        </p:nvSpPr>
        <p:spPr bwMode="auto">
          <a:xfrm>
            <a:off x="1371600" y="1752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1469" name="Text Box 45"/>
          <p:cNvSpPr txBox="1">
            <a:spLocks noChangeArrowheads="1"/>
          </p:cNvSpPr>
          <p:nvPr/>
        </p:nvSpPr>
        <p:spPr bwMode="auto">
          <a:xfrm>
            <a:off x="457200" y="1768475"/>
            <a:ext cx="796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单位</a:t>
            </a:r>
          </a:p>
          <a:p>
            <a:pPr eaLnBrk="1" hangingPunct="1"/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统一</a:t>
            </a:r>
          </a:p>
        </p:txBody>
      </p:sp>
      <p:sp>
        <p:nvSpPr>
          <p:cNvPr id="231470" name="Text Box 46"/>
          <p:cNvSpPr txBox="1">
            <a:spLocks noChangeArrowheads="1"/>
          </p:cNvSpPr>
          <p:nvPr/>
        </p:nvSpPr>
        <p:spPr bwMode="auto">
          <a:xfrm>
            <a:off x="6816725" y="15240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已知条件</a:t>
            </a:r>
          </a:p>
        </p:txBody>
      </p:sp>
      <p:sp>
        <p:nvSpPr>
          <p:cNvPr id="231471" name="Text Box 47"/>
          <p:cNvSpPr txBox="1">
            <a:spLocks noChangeArrowheads="1"/>
          </p:cNvSpPr>
          <p:nvPr/>
        </p:nvSpPr>
        <p:spPr bwMode="auto">
          <a:xfrm>
            <a:off x="6781800" y="1981200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计量系数之比</a:t>
            </a:r>
          </a:p>
        </p:txBody>
      </p:sp>
      <p:sp>
        <p:nvSpPr>
          <p:cNvPr id="231472" name="Text Box 48"/>
          <p:cNvSpPr txBox="1">
            <a:spLocks noChangeArrowheads="1"/>
          </p:cNvSpPr>
          <p:nvPr/>
        </p:nvSpPr>
        <p:spPr bwMode="auto">
          <a:xfrm>
            <a:off x="6854825" y="236220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加、减计算</a:t>
            </a:r>
          </a:p>
        </p:txBody>
      </p:sp>
      <p:sp>
        <p:nvSpPr>
          <p:cNvPr id="231473" name="Text Box 49"/>
          <p:cNvSpPr txBox="1">
            <a:spLocks noChangeArrowheads="1"/>
          </p:cNvSpPr>
          <p:nvPr/>
        </p:nvSpPr>
        <p:spPr bwMode="auto">
          <a:xfrm>
            <a:off x="304800" y="28956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⑴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、物质浓度的变化关系：</a:t>
            </a:r>
          </a:p>
        </p:txBody>
      </p:sp>
      <p:sp>
        <p:nvSpPr>
          <p:cNvPr id="231474" name="Text Box 50"/>
          <p:cNvSpPr txBox="1">
            <a:spLocks noChangeArrowheads="1"/>
          </p:cNvSpPr>
          <p:nvPr/>
        </p:nvSpPr>
        <p:spPr bwMode="auto">
          <a:xfrm>
            <a:off x="304800" y="33528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①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、反应物：平衡浓度＝ </a:t>
            </a:r>
            <a:r>
              <a:rPr kumimoji="1"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————————————————</a:t>
            </a:r>
            <a:endParaRPr kumimoji="1"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1475" name="Rectangle 51"/>
          <p:cNvSpPr>
            <a:spLocks noChangeArrowheads="1"/>
          </p:cNvSpPr>
          <p:nvPr/>
        </p:nvSpPr>
        <p:spPr bwMode="auto">
          <a:xfrm>
            <a:off x="4008438" y="3276600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起始浓度－变化浓度</a:t>
            </a:r>
          </a:p>
        </p:txBody>
      </p:sp>
      <p:sp>
        <p:nvSpPr>
          <p:cNvPr id="231476" name="Text Box 52"/>
          <p:cNvSpPr txBox="1">
            <a:spLocks noChangeArrowheads="1"/>
          </p:cNvSpPr>
          <p:nvPr/>
        </p:nvSpPr>
        <p:spPr bwMode="auto">
          <a:xfrm>
            <a:off x="304800" y="38862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②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、生成物：平衡浓度＝ </a:t>
            </a:r>
            <a:r>
              <a:rPr kumimoji="1"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————————————————</a:t>
            </a:r>
            <a:endParaRPr kumimoji="1"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1477" name="Rectangle 53"/>
          <p:cNvSpPr>
            <a:spLocks noChangeArrowheads="1"/>
          </p:cNvSpPr>
          <p:nvPr/>
        </p:nvSpPr>
        <p:spPr bwMode="auto">
          <a:xfrm>
            <a:off x="4008438" y="3810000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起始浓度＋变化浓度</a:t>
            </a:r>
          </a:p>
        </p:txBody>
      </p:sp>
      <p:sp>
        <p:nvSpPr>
          <p:cNvPr id="231478" name="Text Box 54"/>
          <p:cNvSpPr txBox="1">
            <a:spLocks noChangeArrowheads="1"/>
          </p:cNvSpPr>
          <p:nvPr/>
        </p:nvSpPr>
        <p:spPr bwMode="auto">
          <a:xfrm>
            <a:off x="304800" y="4495800"/>
            <a:ext cx="7494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③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、各物质的变化浓度之比＝ </a:t>
            </a:r>
            <a:r>
              <a:rPr kumimoji="1"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————————————————</a:t>
            </a:r>
            <a:endParaRPr kumimoji="1"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1479" name="Text Box 55"/>
          <p:cNvSpPr txBox="1">
            <a:spLocks noChangeArrowheads="1"/>
          </p:cNvSpPr>
          <p:nvPr/>
        </p:nvSpPr>
        <p:spPr bwMode="auto">
          <a:xfrm>
            <a:off x="4678363" y="4398963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反应式计量系数之比</a:t>
            </a:r>
          </a:p>
        </p:txBody>
      </p:sp>
      <p:sp>
        <p:nvSpPr>
          <p:cNvPr id="231480" name="Text Box 56"/>
          <p:cNvSpPr txBox="1">
            <a:spLocks noChangeArrowheads="1"/>
          </p:cNvSpPr>
          <p:nvPr/>
        </p:nvSpPr>
        <p:spPr bwMode="auto">
          <a:xfrm>
            <a:off x="304800" y="5029200"/>
            <a:ext cx="803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⑵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、反应物的转化率：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反应物转化为生成物的百分率</a:t>
            </a:r>
          </a:p>
        </p:txBody>
      </p:sp>
      <p:graphicFrame>
        <p:nvGraphicFramePr>
          <p:cNvPr id="231481" name="Object 57"/>
          <p:cNvGraphicFramePr>
            <a:graphicFrameLocks noChangeAspect="1"/>
          </p:cNvGraphicFramePr>
          <p:nvPr/>
        </p:nvGraphicFramePr>
        <p:xfrm>
          <a:off x="625475" y="5562600"/>
          <a:ext cx="65373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4" imgW="5461000" imgH="774700" progId="Equation.3">
                  <p:embed/>
                </p:oleObj>
              </mc:Choice>
              <mc:Fallback>
                <p:oleObj name="Equation" r:id="rId4" imgW="54610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5562600"/>
                        <a:ext cx="65373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340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3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3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300"/>
                                        <p:tgtEl>
                                          <p:spTgt spid="2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300"/>
                                        <p:tgtEl>
                                          <p:spTgt spid="23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300"/>
                                        <p:tgtEl>
                                          <p:spTgt spid="23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300"/>
                                        <p:tgtEl>
                                          <p:spTgt spid="23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300"/>
                                        <p:tgtEl>
                                          <p:spTgt spid="23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3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300"/>
                                        <p:tgtEl>
                                          <p:spTgt spid="23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300"/>
                                        <p:tgtEl>
                                          <p:spTgt spid="23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3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300"/>
                                        <p:tgtEl>
                                          <p:spTgt spid="23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300"/>
                                        <p:tgtEl>
                                          <p:spTgt spid="23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3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 autoUpdateAnimBg="0"/>
      <p:bldP spid="231427" grpId="0" autoUpdateAnimBg="0"/>
      <p:bldP spid="231456" grpId="0" autoUpdateAnimBg="0"/>
      <p:bldP spid="231457" grpId="0" autoUpdateAnimBg="0"/>
      <p:bldP spid="231458" grpId="0" autoUpdateAnimBg="0"/>
      <p:bldP spid="231459" grpId="0" autoUpdateAnimBg="0"/>
      <p:bldP spid="231460" grpId="0" autoUpdateAnimBg="0"/>
      <p:bldP spid="231461" grpId="0" autoUpdateAnimBg="0"/>
      <p:bldP spid="231462" grpId="0" autoUpdateAnimBg="0"/>
      <p:bldP spid="231463" grpId="0" autoUpdateAnimBg="0"/>
      <p:bldP spid="231464" grpId="0" autoUpdateAnimBg="0"/>
      <p:bldP spid="231465" grpId="0" autoUpdateAnimBg="0"/>
      <p:bldP spid="231466" grpId="0" autoUpdateAnimBg="0"/>
      <p:bldP spid="231467" grpId="0" autoUpdateAnimBg="0"/>
      <p:bldP spid="231468" grpId="0" animBg="1"/>
      <p:bldP spid="231469" grpId="0" autoUpdateAnimBg="0"/>
      <p:bldP spid="231470" grpId="0" autoUpdateAnimBg="0"/>
      <p:bldP spid="231471" grpId="0" autoUpdateAnimBg="0"/>
      <p:bldP spid="231472" grpId="0" autoUpdateAnimBg="0"/>
      <p:bldP spid="231473" grpId="0" autoUpdateAnimBg="0"/>
      <p:bldP spid="231474" grpId="0" autoUpdateAnimBg="0"/>
      <p:bldP spid="231475" grpId="0" autoUpdateAnimBg="0"/>
      <p:bldP spid="231476" grpId="0" autoUpdateAnimBg="0"/>
      <p:bldP spid="231477" grpId="0" autoUpdateAnimBg="0"/>
      <p:bldP spid="231478" grpId="0" autoUpdateAnimBg="0"/>
      <p:bldP spid="231479" grpId="0" autoUpdateAnimBg="0"/>
      <p:bldP spid="23148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871588-D47A-4A72-BB54-0FD0B765AC5B}" type="slidenum">
              <a:rPr lang="en-US" altLang="zh-CN" b="0"/>
              <a:pPr/>
              <a:t>13</a:t>
            </a:fld>
            <a:endParaRPr lang="en-US" altLang="zh-CN" b="0"/>
          </a:p>
        </p:txBody>
      </p:sp>
      <p:grpSp>
        <p:nvGrpSpPr>
          <p:cNvPr id="233474" name="Group 2"/>
          <p:cNvGrpSpPr>
            <a:grpSpLocks/>
          </p:cNvGrpSpPr>
          <p:nvPr/>
        </p:nvGrpSpPr>
        <p:grpSpPr bwMode="auto">
          <a:xfrm>
            <a:off x="142875" y="258763"/>
            <a:ext cx="8839200" cy="1698625"/>
            <a:chOff x="192" y="720"/>
            <a:chExt cx="5568" cy="1070"/>
          </a:xfrm>
        </p:grpSpPr>
        <p:sp>
          <p:nvSpPr>
            <p:cNvPr id="62504" name="Text Box 3"/>
            <p:cNvSpPr txBox="1">
              <a:spLocks noChangeArrowheads="1"/>
            </p:cNvSpPr>
            <p:nvPr/>
          </p:nvSpPr>
          <p:spPr bwMode="auto">
            <a:xfrm>
              <a:off x="192" y="720"/>
              <a:ext cx="5568" cy="1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、将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6mol A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气体和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5mol B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气体混合放入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4L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密闭容器中，发生下列反应：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3A (g) + B (g)         2C (g) + </a:t>
              </a:r>
              <a:r>
                <a:rPr kumimoji="1" lang="en-US" altLang="zh-CN" sz="2400" dirty="0" err="1">
                  <a:latin typeface="Cataneo BT" pitchFamily="66" charset="0"/>
                  <a:ea typeface="楷体_GB2312" pitchFamily="49" charset="-122"/>
                </a:rPr>
                <a:t>x</a:t>
              </a:r>
              <a:r>
                <a:rPr kumimoji="1" lang="en-US" altLang="zh-CN" sz="2400" dirty="0" err="1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 (g)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，经过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5min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达到化学平衡，此时生成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为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2mol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，测得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的反应速率为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0.1mol/</a:t>
              </a:r>
              <a:r>
                <a:rPr kumimoji="1" lang="en-US" altLang="zh-CN" sz="2400" dirty="0" err="1">
                  <a:latin typeface="Times New Roman" panose="02020603050405020304" pitchFamily="18" charset="0"/>
                  <a:ea typeface="楷体_GB2312" pitchFamily="49" charset="-122"/>
                </a:rPr>
                <a:t>L·min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，计算：①、</a:t>
              </a:r>
              <a:r>
                <a:rPr kumimoji="1" lang="en-US" altLang="zh-CN" sz="2400" dirty="0">
                  <a:latin typeface="Cataneo BT" pitchFamily="66" charset="0"/>
                  <a:ea typeface="楷体_GB2312" pitchFamily="49" charset="-122"/>
                </a:rPr>
                <a:t>x</a:t>
              </a:r>
              <a:r>
                <a:rPr kumimoji="1" lang="zh-CN" altLang="en-US" sz="2400" dirty="0">
                  <a:latin typeface="楷体_GB2312" pitchFamily="49" charset="-122"/>
                  <a:ea typeface="楷体_GB2312" pitchFamily="49" charset="-122"/>
                </a:rPr>
                <a:t>的值；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②、平衡时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的转化率；③、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的平衡浓度</a:t>
              </a:r>
              <a:r>
                <a:rPr kumimoji="1" lang="zh-CN" altLang="en-US" sz="2400" baseline="-25000" dirty="0"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</a:p>
          </p:txBody>
        </p:sp>
        <p:grpSp>
          <p:nvGrpSpPr>
            <p:cNvPr id="62505" name="Group 4"/>
            <p:cNvGrpSpPr>
              <a:grpSpLocks/>
            </p:cNvGrpSpPr>
            <p:nvPr/>
          </p:nvGrpSpPr>
          <p:grpSpPr bwMode="auto">
            <a:xfrm>
              <a:off x="2400" y="960"/>
              <a:ext cx="288" cy="284"/>
              <a:chOff x="1744" y="1862"/>
              <a:chExt cx="1045" cy="708"/>
            </a:xfrm>
          </p:grpSpPr>
          <p:grpSp>
            <p:nvGrpSpPr>
              <p:cNvPr id="62506" name="Group 5"/>
              <p:cNvGrpSpPr>
                <a:grpSpLocks/>
              </p:cNvGrpSpPr>
              <p:nvPr/>
            </p:nvGrpSpPr>
            <p:grpSpPr bwMode="auto">
              <a:xfrm>
                <a:off x="1744" y="2092"/>
                <a:ext cx="1045" cy="235"/>
                <a:chOff x="1627" y="2092"/>
                <a:chExt cx="1350" cy="247"/>
              </a:xfrm>
            </p:grpSpPr>
            <p:grpSp>
              <p:nvGrpSpPr>
                <p:cNvPr id="62509" name="Group 6"/>
                <p:cNvGrpSpPr>
                  <a:grpSpLocks/>
                </p:cNvGrpSpPr>
                <p:nvPr/>
              </p:nvGrpSpPr>
              <p:grpSpPr bwMode="auto">
                <a:xfrm>
                  <a:off x="1652" y="2092"/>
                  <a:ext cx="1325" cy="89"/>
                  <a:chOff x="1652" y="2092"/>
                  <a:chExt cx="1325" cy="89"/>
                </a:xfrm>
              </p:grpSpPr>
              <p:sp>
                <p:nvSpPr>
                  <p:cNvPr id="62513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652" y="2181"/>
                    <a:ext cx="131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14" name="Line 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35" y="2092"/>
                    <a:ext cx="142" cy="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510" name="Group 9"/>
                <p:cNvGrpSpPr>
                  <a:grpSpLocks/>
                </p:cNvGrpSpPr>
                <p:nvPr/>
              </p:nvGrpSpPr>
              <p:grpSpPr bwMode="auto">
                <a:xfrm flipH="1" flipV="1">
                  <a:off x="1627" y="2250"/>
                  <a:ext cx="1325" cy="89"/>
                  <a:chOff x="1652" y="2092"/>
                  <a:chExt cx="1325" cy="89"/>
                </a:xfrm>
              </p:grpSpPr>
              <p:sp>
                <p:nvSpPr>
                  <p:cNvPr id="6251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52" y="2181"/>
                    <a:ext cx="131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12" name="Line 1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35" y="2092"/>
                    <a:ext cx="142" cy="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2507" name="Text Box 12"/>
              <p:cNvSpPr txBox="1">
                <a:spLocks noChangeArrowheads="1"/>
              </p:cNvSpPr>
              <p:nvPr/>
            </p:nvSpPr>
            <p:spPr bwMode="auto">
              <a:xfrm>
                <a:off x="2013" y="1862"/>
                <a:ext cx="76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:endParaRPr lang="zh-CN" altLang="zh-CN" sz="10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508" name="Text Box 13"/>
              <p:cNvSpPr txBox="1">
                <a:spLocks noChangeArrowheads="1"/>
              </p:cNvSpPr>
              <p:nvPr/>
            </p:nvSpPr>
            <p:spPr bwMode="auto">
              <a:xfrm>
                <a:off x="1943" y="2258"/>
                <a:ext cx="76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:endParaRPr lang="zh-CN" altLang="zh-CN" sz="1000" b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3486" name="Group 14"/>
          <p:cNvGrpSpPr>
            <a:grpSpLocks/>
          </p:cNvGrpSpPr>
          <p:nvPr/>
        </p:nvGrpSpPr>
        <p:grpSpPr bwMode="auto">
          <a:xfrm>
            <a:off x="2124075" y="1844675"/>
            <a:ext cx="4876800" cy="493713"/>
            <a:chOff x="1248" y="1248"/>
            <a:chExt cx="3072" cy="311"/>
          </a:xfrm>
        </p:grpSpPr>
        <p:sp>
          <p:nvSpPr>
            <p:cNvPr id="62493" name="Text Box 15"/>
            <p:cNvSpPr txBox="1">
              <a:spLocks noChangeArrowheads="1"/>
            </p:cNvSpPr>
            <p:nvPr/>
          </p:nvSpPr>
          <p:spPr bwMode="auto">
            <a:xfrm>
              <a:off x="1248" y="1248"/>
              <a:ext cx="30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3A (g) + B (g)         2C (g) + </a:t>
              </a:r>
              <a:r>
                <a:rPr kumimoji="1" lang="en-US" altLang="zh-CN" sz="2400" dirty="0" err="1">
                  <a:latin typeface="Cataneo BT" pitchFamily="66" charset="0"/>
                  <a:ea typeface="楷体_GB2312" pitchFamily="49" charset="-122"/>
                </a:rPr>
                <a:t>x</a:t>
              </a:r>
              <a:r>
                <a:rPr kumimoji="1" lang="en-US" altLang="zh-CN" sz="2400" dirty="0" err="1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 (g)</a:t>
              </a:r>
            </a:p>
          </p:txBody>
        </p:sp>
        <p:grpSp>
          <p:nvGrpSpPr>
            <p:cNvPr id="62494" name="Group 16"/>
            <p:cNvGrpSpPr>
              <a:grpSpLocks/>
            </p:cNvGrpSpPr>
            <p:nvPr/>
          </p:nvGrpSpPr>
          <p:grpSpPr bwMode="auto">
            <a:xfrm>
              <a:off x="2496" y="1248"/>
              <a:ext cx="288" cy="284"/>
              <a:chOff x="1744" y="1862"/>
              <a:chExt cx="1045" cy="708"/>
            </a:xfrm>
          </p:grpSpPr>
          <p:grpSp>
            <p:nvGrpSpPr>
              <p:cNvPr id="62495" name="Group 17"/>
              <p:cNvGrpSpPr>
                <a:grpSpLocks/>
              </p:cNvGrpSpPr>
              <p:nvPr/>
            </p:nvGrpSpPr>
            <p:grpSpPr bwMode="auto">
              <a:xfrm>
                <a:off x="1744" y="2092"/>
                <a:ext cx="1045" cy="235"/>
                <a:chOff x="1627" y="2092"/>
                <a:chExt cx="1350" cy="247"/>
              </a:xfrm>
            </p:grpSpPr>
            <p:grpSp>
              <p:nvGrpSpPr>
                <p:cNvPr id="62498" name="Group 18"/>
                <p:cNvGrpSpPr>
                  <a:grpSpLocks/>
                </p:cNvGrpSpPr>
                <p:nvPr/>
              </p:nvGrpSpPr>
              <p:grpSpPr bwMode="auto">
                <a:xfrm>
                  <a:off x="1652" y="2092"/>
                  <a:ext cx="1325" cy="89"/>
                  <a:chOff x="1652" y="2092"/>
                  <a:chExt cx="1325" cy="89"/>
                </a:xfrm>
              </p:grpSpPr>
              <p:sp>
                <p:nvSpPr>
                  <p:cNvPr id="62502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652" y="2181"/>
                    <a:ext cx="131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03" name="Line 2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35" y="2092"/>
                    <a:ext cx="142" cy="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499" name="Group 21"/>
                <p:cNvGrpSpPr>
                  <a:grpSpLocks/>
                </p:cNvGrpSpPr>
                <p:nvPr/>
              </p:nvGrpSpPr>
              <p:grpSpPr bwMode="auto">
                <a:xfrm flipH="1" flipV="1">
                  <a:off x="1627" y="2250"/>
                  <a:ext cx="1325" cy="89"/>
                  <a:chOff x="1652" y="2092"/>
                  <a:chExt cx="1325" cy="89"/>
                </a:xfrm>
              </p:grpSpPr>
              <p:sp>
                <p:nvSpPr>
                  <p:cNvPr id="6250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652" y="2181"/>
                    <a:ext cx="131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01" name="Line 2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35" y="2092"/>
                    <a:ext cx="142" cy="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2496" name="Text Box 24"/>
              <p:cNvSpPr txBox="1">
                <a:spLocks noChangeArrowheads="1"/>
              </p:cNvSpPr>
              <p:nvPr/>
            </p:nvSpPr>
            <p:spPr bwMode="auto">
              <a:xfrm>
                <a:off x="2013" y="1862"/>
                <a:ext cx="76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:endParaRPr lang="zh-CN" altLang="zh-CN" sz="1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97" name="Text Box 25"/>
              <p:cNvSpPr txBox="1">
                <a:spLocks noChangeArrowheads="1"/>
              </p:cNvSpPr>
              <p:nvPr/>
            </p:nvSpPr>
            <p:spPr bwMode="auto">
              <a:xfrm>
                <a:off x="1943" y="2258"/>
                <a:ext cx="76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:endParaRPr lang="zh-CN" altLang="zh-CN" sz="1000" b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3498" name="Text Box 26"/>
          <p:cNvSpPr txBox="1">
            <a:spLocks noChangeArrowheads="1"/>
          </p:cNvSpPr>
          <p:nvPr/>
        </p:nvSpPr>
        <p:spPr bwMode="auto">
          <a:xfrm>
            <a:off x="517525" y="1804988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kumimoji="1"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33499" name="Group 27"/>
          <p:cNvGrpSpPr>
            <a:grpSpLocks/>
          </p:cNvGrpSpPr>
          <p:nvPr/>
        </p:nvGrpSpPr>
        <p:grpSpPr bwMode="auto">
          <a:xfrm>
            <a:off x="1631950" y="2262188"/>
            <a:ext cx="523875" cy="1371600"/>
            <a:chOff x="699" y="1392"/>
            <a:chExt cx="330" cy="864"/>
          </a:xfrm>
        </p:grpSpPr>
        <p:sp>
          <p:nvSpPr>
            <p:cNvPr id="62490" name="Text Box 28"/>
            <p:cNvSpPr txBox="1">
              <a:spLocks noChangeArrowheads="1"/>
            </p:cNvSpPr>
            <p:nvPr/>
          </p:nvSpPr>
          <p:spPr bwMode="auto">
            <a:xfrm>
              <a:off x="699" y="1392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起</a:t>
              </a:r>
            </a:p>
          </p:txBody>
        </p:sp>
        <p:sp>
          <p:nvSpPr>
            <p:cNvPr id="62491" name="Text Box 29"/>
            <p:cNvSpPr txBox="1">
              <a:spLocks noChangeArrowheads="1"/>
            </p:cNvSpPr>
            <p:nvPr/>
          </p:nvSpPr>
          <p:spPr bwMode="auto">
            <a:xfrm>
              <a:off x="699" y="1680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变</a:t>
              </a:r>
            </a:p>
          </p:txBody>
        </p:sp>
        <p:sp>
          <p:nvSpPr>
            <p:cNvPr id="62492" name="Text Box 30"/>
            <p:cNvSpPr txBox="1">
              <a:spLocks noChangeArrowheads="1"/>
            </p:cNvSpPr>
            <p:nvPr/>
          </p:nvSpPr>
          <p:spPr bwMode="auto">
            <a:xfrm>
              <a:off x="720" y="1968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平</a:t>
              </a:r>
            </a:p>
          </p:txBody>
        </p:sp>
      </p:grpSp>
      <p:sp>
        <p:nvSpPr>
          <p:cNvPr id="233503" name="AutoShape 31"/>
          <p:cNvSpPr>
            <a:spLocks/>
          </p:cNvSpPr>
          <p:nvPr/>
        </p:nvSpPr>
        <p:spPr bwMode="auto">
          <a:xfrm>
            <a:off x="1524000" y="2490788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3504" name="Text Box 32"/>
          <p:cNvSpPr txBox="1">
            <a:spLocks noChangeArrowheads="1"/>
          </p:cNvSpPr>
          <p:nvPr/>
        </p:nvSpPr>
        <p:spPr bwMode="auto">
          <a:xfrm>
            <a:off x="823913" y="2817813"/>
            <a:ext cx="72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Cataneo BT" pitchFamily="66" charset="0"/>
              </a:rPr>
              <a:t>mol</a:t>
            </a:r>
          </a:p>
        </p:txBody>
      </p:sp>
      <p:grpSp>
        <p:nvGrpSpPr>
          <p:cNvPr id="233505" name="Group 33"/>
          <p:cNvGrpSpPr>
            <a:grpSpLocks/>
          </p:cNvGrpSpPr>
          <p:nvPr/>
        </p:nvGrpSpPr>
        <p:grpSpPr bwMode="auto">
          <a:xfrm>
            <a:off x="2284413" y="2316163"/>
            <a:ext cx="3927475" cy="477837"/>
            <a:chOff x="1439" y="1411"/>
            <a:chExt cx="2474" cy="301"/>
          </a:xfrm>
        </p:grpSpPr>
        <p:sp>
          <p:nvSpPr>
            <p:cNvPr id="62486" name="Text Box 34"/>
            <p:cNvSpPr txBox="1">
              <a:spLocks noChangeArrowheads="1"/>
            </p:cNvSpPr>
            <p:nvPr/>
          </p:nvSpPr>
          <p:spPr bwMode="auto">
            <a:xfrm>
              <a:off x="1439" y="1424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Cataneo BT" pitchFamily="66" charset="0"/>
                </a:rPr>
                <a:t>6</a:t>
              </a:r>
            </a:p>
          </p:txBody>
        </p:sp>
        <p:sp>
          <p:nvSpPr>
            <p:cNvPr id="62487" name="Text Box 35"/>
            <p:cNvSpPr txBox="1">
              <a:spLocks noChangeArrowheads="1"/>
            </p:cNvSpPr>
            <p:nvPr/>
          </p:nvSpPr>
          <p:spPr bwMode="auto">
            <a:xfrm>
              <a:off x="2211" y="1411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Cataneo BT" pitchFamily="66" charset="0"/>
                </a:rPr>
                <a:t>5</a:t>
              </a:r>
            </a:p>
          </p:txBody>
        </p:sp>
        <p:sp>
          <p:nvSpPr>
            <p:cNvPr id="62488" name="Text Box 36"/>
            <p:cNvSpPr txBox="1">
              <a:spLocks noChangeArrowheads="1"/>
            </p:cNvSpPr>
            <p:nvPr/>
          </p:nvSpPr>
          <p:spPr bwMode="auto">
            <a:xfrm>
              <a:off x="3096" y="141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Cataneo BT" pitchFamily="66" charset="0"/>
                </a:rPr>
                <a:t>0</a:t>
              </a:r>
            </a:p>
          </p:txBody>
        </p:sp>
        <p:sp>
          <p:nvSpPr>
            <p:cNvPr id="62489" name="Text Box 37"/>
            <p:cNvSpPr txBox="1">
              <a:spLocks noChangeArrowheads="1"/>
            </p:cNvSpPr>
            <p:nvPr/>
          </p:nvSpPr>
          <p:spPr bwMode="auto">
            <a:xfrm>
              <a:off x="3692" y="141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Cataneo BT" pitchFamily="66" charset="0"/>
                </a:rPr>
                <a:t>0</a:t>
              </a:r>
            </a:p>
          </p:txBody>
        </p:sp>
      </p:grpSp>
      <p:sp>
        <p:nvSpPr>
          <p:cNvPr id="233510" name="Text Box 38"/>
          <p:cNvSpPr txBox="1">
            <a:spLocks noChangeArrowheads="1"/>
          </p:cNvSpPr>
          <p:nvPr/>
        </p:nvSpPr>
        <p:spPr bwMode="auto">
          <a:xfrm>
            <a:off x="4921250" y="2751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3511" name="Text Box 39"/>
          <p:cNvSpPr txBox="1">
            <a:spLocks noChangeArrowheads="1"/>
          </p:cNvSpPr>
          <p:nvPr/>
        </p:nvSpPr>
        <p:spPr bwMode="auto">
          <a:xfrm>
            <a:off x="5422900" y="278130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Cataneo BT" pitchFamily="66" charset="0"/>
              </a:rPr>
              <a:t>0.1×5×4</a:t>
            </a:r>
          </a:p>
        </p:txBody>
      </p:sp>
      <p:sp>
        <p:nvSpPr>
          <p:cNvPr id="233512" name="Text Box 40"/>
          <p:cNvSpPr txBox="1">
            <a:spLocks noChangeArrowheads="1"/>
          </p:cNvSpPr>
          <p:nvPr/>
        </p:nvSpPr>
        <p:spPr bwMode="auto">
          <a:xfrm>
            <a:off x="3524250" y="2781300"/>
            <a:ext cx="296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Cataneo BT" pitchFamily="66" charset="0"/>
              </a:rPr>
              <a:t>1</a:t>
            </a:r>
          </a:p>
        </p:txBody>
      </p:sp>
      <p:sp>
        <p:nvSpPr>
          <p:cNvPr id="233513" name="Text Box 41"/>
          <p:cNvSpPr txBox="1">
            <a:spLocks noChangeArrowheads="1"/>
          </p:cNvSpPr>
          <p:nvPr/>
        </p:nvSpPr>
        <p:spPr bwMode="auto">
          <a:xfrm>
            <a:off x="2289175" y="2801938"/>
            <a:ext cx="33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Cataneo BT" pitchFamily="66" charset="0"/>
              </a:rPr>
              <a:t>3</a:t>
            </a:r>
          </a:p>
        </p:txBody>
      </p:sp>
      <p:sp>
        <p:nvSpPr>
          <p:cNvPr id="233514" name="Text Box 42"/>
          <p:cNvSpPr txBox="1">
            <a:spLocks noChangeArrowheads="1"/>
          </p:cNvSpPr>
          <p:nvPr/>
        </p:nvSpPr>
        <p:spPr bwMode="auto">
          <a:xfrm>
            <a:off x="2289175" y="3238500"/>
            <a:ext cx="33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Cataneo BT" pitchFamily="66" charset="0"/>
              </a:rPr>
              <a:t>3</a:t>
            </a:r>
          </a:p>
        </p:txBody>
      </p:sp>
      <p:sp>
        <p:nvSpPr>
          <p:cNvPr id="233515" name="Text Box 43"/>
          <p:cNvSpPr txBox="1">
            <a:spLocks noChangeArrowheads="1"/>
          </p:cNvSpPr>
          <p:nvPr/>
        </p:nvSpPr>
        <p:spPr bwMode="auto">
          <a:xfrm>
            <a:off x="3503613" y="3238500"/>
            <a:ext cx="34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Cataneo BT" pitchFamily="66" charset="0"/>
              </a:rPr>
              <a:t>4</a:t>
            </a:r>
          </a:p>
        </p:txBody>
      </p:sp>
      <p:sp>
        <p:nvSpPr>
          <p:cNvPr id="233516" name="Text Box 44"/>
          <p:cNvSpPr txBox="1">
            <a:spLocks noChangeArrowheads="1"/>
          </p:cNvSpPr>
          <p:nvPr/>
        </p:nvSpPr>
        <p:spPr bwMode="auto">
          <a:xfrm>
            <a:off x="4954588" y="32385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Cataneo BT" pitchFamily="66" charset="0"/>
              </a:rPr>
              <a:t>2</a:t>
            </a:r>
          </a:p>
        </p:txBody>
      </p:sp>
      <p:sp>
        <p:nvSpPr>
          <p:cNvPr id="233517" name="Text Box 45"/>
          <p:cNvSpPr txBox="1">
            <a:spLocks noChangeArrowheads="1"/>
          </p:cNvSpPr>
          <p:nvPr/>
        </p:nvSpPr>
        <p:spPr bwMode="auto">
          <a:xfrm>
            <a:off x="5984875" y="32385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Cataneo BT" pitchFamily="66" charset="0"/>
              </a:rPr>
              <a:t>2</a:t>
            </a:r>
          </a:p>
        </p:txBody>
      </p:sp>
      <p:sp>
        <p:nvSpPr>
          <p:cNvPr id="233518" name="Text Box 46"/>
          <p:cNvSpPr txBox="1">
            <a:spLocks noChangeArrowheads="1"/>
          </p:cNvSpPr>
          <p:nvPr/>
        </p:nvSpPr>
        <p:spPr bwMode="auto">
          <a:xfrm>
            <a:off x="533400" y="3741738"/>
            <a:ext cx="4110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Cataneo BT" pitchFamily="66" charset="0"/>
                <a:ea typeface="楷体_GB2312" pitchFamily="49" charset="-122"/>
              </a:rPr>
              <a:t>①</a:t>
            </a:r>
            <a:r>
              <a:rPr kumimoji="1" lang="zh-CN" altLang="en-US" sz="2400">
                <a:latin typeface="Cataneo BT" pitchFamily="66" charset="0"/>
                <a:ea typeface="楷体_GB2312" pitchFamily="49" charset="-122"/>
              </a:rPr>
              <a:t>、 ∵</a:t>
            </a:r>
            <a:r>
              <a:rPr kumimoji="1" lang="en-US" altLang="zh-CN" sz="2400">
                <a:latin typeface="Cataneo BT" pitchFamily="66" charset="0"/>
                <a:ea typeface="楷体_GB2312" pitchFamily="49" charset="-122"/>
              </a:rPr>
              <a:t>2 :  x </a:t>
            </a:r>
            <a:r>
              <a:rPr kumimoji="1" lang="zh-CN" altLang="en-US" sz="2400">
                <a:latin typeface="Cataneo BT" pitchFamily="66" charset="0"/>
                <a:ea typeface="楷体_GB2312" pitchFamily="49" charset="-122"/>
              </a:rPr>
              <a:t>＝ </a:t>
            </a:r>
            <a:r>
              <a:rPr kumimoji="1" lang="en-US" altLang="zh-CN" sz="2400">
                <a:latin typeface="Cataneo BT" pitchFamily="66" charset="0"/>
                <a:ea typeface="楷体_GB2312" pitchFamily="49" charset="-122"/>
              </a:rPr>
              <a:t>2 : (</a:t>
            </a:r>
            <a:r>
              <a:rPr kumimoji="1" lang="en-US" altLang="zh-CN" sz="2400">
                <a:latin typeface="Cataneo BT" pitchFamily="66" charset="0"/>
              </a:rPr>
              <a:t>0.1×5×4)</a:t>
            </a:r>
          </a:p>
        </p:txBody>
      </p:sp>
      <p:sp>
        <p:nvSpPr>
          <p:cNvPr id="233519" name="Text Box 47"/>
          <p:cNvSpPr txBox="1">
            <a:spLocks noChangeArrowheads="1"/>
          </p:cNvSpPr>
          <p:nvPr/>
        </p:nvSpPr>
        <p:spPr bwMode="auto">
          <a:xfrm>
            <a:off x="5975350" y="3721101"/>
            <a:ext cx="146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dirty="0">
                <a:latin typeface="Times New Roman" panose="02020603050405020304" pitchFamily="18" charset="0"/>
              </a:rPr>
              <a:t>∴  </a:t>
            </a:r>
            <a:r>
              <a:rPr kumimoji="1" lang="en-US" altLang="zh-CN" sz="2400" dirty="0">
                <a:latin typeface="Cataneo BT" pitchFamily="66" charset="0"/>
                <a:ea typeface="楷体_GB2312" pitchFamily="49" charset="-122"/>
              </a:rPr>
              <a:t>x 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＝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2 </a:t>
            </a:r>
          </a:p>
        </p:txBody>
      </p:sp>
      <p:graphicFrame>
        <p:nvGraphicFramePr>
          <p:cNvPr id="233520" name="Object 48"/>
          <p:cNvGraphicFramePr>
            <a:graphicFrameLocks noChangeAspect="1"/>
          </p:cNvGraphicFramePr>
          <p:nvPr/>
        </p:nvGraphicFramePr>
        <p:xfrm>
          <a:off x="631825" y="4275138"/>
          <a:ext cx="60737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3" imgW="4902200" imgH="736600" progId="Equation.3">
                  <p:embed/>
                </p:oleObj>
              </mc:Choice>
              <mc:Fallback>
                <p:oleObj name="Equation" r:id="rId3" imgW="49022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4275138"/>
                        <a:ext cx="60737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521" name="Object 49"/>
          <p:cNvGraphicFramePr>
            <a:graphicFrameLocks noChangeAspect="1"/>
          </p:cNvGraphicFramePr>
          <p:nvPr/>
        </p:nvGraphicFramePr>
        <p:xfrm>
          <a:off x="647700" y="5037138"/>
          <a:ext cx="52959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5" imgW="4305300" imgH="723900" progId="Equation.3">
                  <p:embed/>
                </p:oleObj>
              </mc:Choice>
              <mc:Fallback>
                <p:oleObj name="Equation" r:id="rId5" imgW="43053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037138"/>
                        <a:ext cx="52959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190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3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3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8" grpId="0" autoUpdateAnimBg="0"/>
      <p:bldP spid="233503" grpId="0" animBg="1"/>
      <p:bldP spid="233504" grpId="0" autoUpdateAnimBg="0"/>
      <p:bldP spid="233510" grpId="0" autoUpdateAnimBg="0"/>
      <p:bldP spid="233511" grpId="0" autoUpdateAnimBg="0"/>
      <p:bldP spid="233512" grpId="0" autoUpdateAnimBg="0"/>
      <p:bldP spid="233513" grpId="0" autoUpdateAnimBg="0"/>
      <p:bldP spid="233514" grpId="0" autoUpdateAnimBg="0"/>
      <p:bldP spid="233515" grpId="0" autoUpdateAnimBg="0"/>
      <p:bldP spid="233516" grpId="0" autoUpdateAnimBg="0"/>
      <p:bldP spid="233517" grpId="0" autoUpdateAnimBg="0"/>
      <p:bldP spid="233518" grpId="0" autoUpdateAnimBg="0"/>
      <p:bldP spid="23351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92FB1B-3287-48B9-B754-BDA536925CA1}" type="slidenum">
              <a:rPr lang="en-US" altLang="zh-CN" b="0"/>
              <a:pPr/>
              <a:t>14</a:t>
            </a:fld>
            <a:endParaRPr lang="en-US" altLang="zh-CN" b="0"/>
          </a:p>
        </p:txBody>
      </p:sp>
      <p:grpSp>
        <p:nvGrpSpPr>
          <p:cNvPr id="234498" name="Group 2"/>
          <p:cNvGrpSpPr>
            <a:grpSpLocks/>
          </p:cNvGrpSpPr>
          <p:nvPr/>
        </p:nvGrpSpPr>
        <p:grpSpPr bwMode="auto">
          <a:xfrm>
            <a:off x="228600" y="152400"/>
            <a:ext cx="8626475" cy="1552575"/>
            <a:chOff x="182" y="144"/>
            <a:chExt cx="5434" cy="978"/>
          </a:xfrm>
        </p:grpSpPr>
        <p:sp>
          <p:nvSpPr>
            <p:cNvPr id="63544" name="Text Box 3"/>
            <p:cNvSpPr txBox="1">
              <a:spLocks noChangeArrowheads="1"/>
            </p:cNvSpPr>
            <p:nvPr/>
          </p:nvSpPr>
          <p:spPr bwMode="auto">
            <a:xfrm>
              <a:off x="182" y="144"/>
              <a:ext cx="543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、加热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时，发生下列两个分解反应：</a:t>
              </a:r>
            </a:p>
            <a:p>
              <a:pPr eaLnBrk="1" hangingPunct="1"/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5           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＋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 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， 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3           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＋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；在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1L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密闭容器中加热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4mol N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达到化学平衡时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的浓度为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4.50 mol/L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， 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的浓度为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1.62 mol/L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，求其他各物质的平衡浓度。</a:t>
              </a:r>
            </a:p>
          </p:txBody>
        </p:sp>
        <p:grpSp>
          <p:nvGrpSpPr>
            <p:cNvPr id="63545" name="Group 4"/>
            <p:cNvGrpSpPr>
              <a:grpSpLocks/>
            </p:cNvGrpSpPr>
            <p:nvPr/>
          </p:nvGrpSpPr>
          <p:grpSpPr bwMode="auto">
            <a:xfrm>
              <a:off x="768" y="480"/>
              <a:ext cx="176" cy="96"/>
              <a:chOff x="1627" y="2092"/>
              <a:chExt cx="1350" cy="247"/>
            </a:xfrm>
          </p:grpSpPr>
          <p:grpSp>
            <p:nvGrpSpPr>
              <p:cNvPr id="63553" name="Group 5"/>
              <p:cNvGrpSpPr>
                <a:grpSpLocks/>
              </p:cNvGrpSpPr>
              <p:nvPr/>
            </p:nvGrpSpPr>
            <p:grpSpPr bwMode="auto">
              <a:xfrm>
                <a:off x="1652" y="2092"/>
                <a:ext cx="1325" cy="89"/>
                <a:chOff x="1652" y="2092"/>
                <a:chExt cx="1325" cy="89"/>
              </a:xfrm>
            </p:grpSpPr>
            <p:sp>
              <p:nvSpPr>
                <p:cNvPr id="63557" name="Line 6"/>
                <p:cNvSpPr>
                  <a:spLocks noChangeShapeType="1"/>
                </p:cNvSpPr>
                <p:nvPr/>
              </p:nvSpPr>
              <p:spPr bwMode="auto">
                <a:xfrm>
                  <a:off x="1652" y="2181"/>
                  <a:ext cx="131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5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835" y="2092"/>
                  <a:ext cx="142" cy="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54" name="Group 8"/>
              <p:cNvGrpSpPr>
                <a:grpSpLocks/>
              </p:cNvGrpSpPr>
              <p:nvPr/>
            </p:nvGrpSpPr>
            <p:grpSpPr bwMode="auto">
              <a:xfrm flipH="1" flipV="1">
                <a:off x="1627" y="2250"/>
                <a:ext cx="1325" cy="89"/>
                <a:chOff x="1652" y="2092"/>
                <a:chExt cx="1325" cy="89"/>
              </a:xfrm>
            </p:grpSpPr>
            <p:sp>
              <p:nvSpPr>
                <p:cNvPr id="63555" name="Line 9"/>
                <p:cNvSpPr>
                  <a:spLocks noChangeShapeType="1"/>
                </p:cNvSpPr>
                <p:nvPr/>
              </p:nvSpPr>
              <p:spPr bwMode="auto">
                <a:xfrm>
                  <a:off x="1652" y="2181"/>
                  <a:ext cx="131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56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2835" y="2092"/>
                  <a:ext cx="142" cy="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546" name="Group 11"/>
            <p:cNvGrpSpPr>
              <a:grpSpLocks/>
            </p:cNvGrpSpPr>
            <p:nvPr/>
          </p:nvGrpSpPr>
          <p:grpSpPr bwMode="auto">
            <a:xfrm>
              <a:off x="2640" y="480"/>
              <a:ext cx="176" cy="96"/>
              <a:chOff x="1627" y="2092"/>
              <a:chExt cx="1350" cy="247"/>
            </a:xfrm>
          </p:grpSpPr>
          <p:grpSp>
            <p:nvGrpSpPr>
              <p:cNvPr id="63547" name="Group 12"/>
              <p:cNvGrpSpPr>
                <a:grpSpLocks/>
              </p:cNvGrpSpPr>
              <p:nvPr/>
            </p:nvGrpSpPr>
            <p:grpSpPr bwMode="auto">
              <a:xfrm>
                <a:off x="1652" y="2092"/>
                <a:ext cx="1325" cy="89"/>
                <a:chOff x="1652" y="2092"/>
                <a:chExt cx="1325" cy="89"/>
              </a:xfrm>
            </p:grpSpPr>
            <p:sp>
              <p:nvSpPr>
                <p:cNvPr id="63551" name="Line 13"/>
                <p:cNvSpPr>
                  <a:spLocks noChangeShapeType="1"/>
                </p:cNvSpPr>
                <p:nvPr/>
              </p:nvSpPr>
              <p:spPr bwMode="auto">
                <a:xfrm>
                  <a:off x="1652" y="2181"/>
                  <a:ext cx="131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52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2835" y="2092"/>
                  <a:ext cx="142" cy="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48" name="Group 15"/>
              <p:cNvGrpSpPr>
                <a:grpSpLocks/>
              </p:cNvGrpSpPr>
              <p:nvPr/>
            </p:nvGrpSpPr>
            <p:grpSpPr bwMode="auto">
              <a:xfrm flipH="1" flipV="1">
                <a:off x="1627" y="2250"/>
                <a:ext cx="1325" cy="89"/>
                <a:chOff x="1652" y="2092"/>
                <a:chExt cx="1325" cy="89"/>
              </a:xfrm>
            </p:grpSpPr>
            <p:sp>
              <p:nvSpPr>
                <p:cNvPr id="63549" name="Line 16"/>
                <p:cNvSpPr>
                  <a:spLocks noChangeShapeType="1"/>
                </p:cNvSpPr>
                <p:nvPr/>
              </p:nvSpPr>
              <p:spPr bwMode="auto">
                <a:xfrm>
                  <a:off x="1652" y="2181"/>
                  <a:ext cx="131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50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2835" y="2092"/>
                  <a:ext cx="142" cy="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34514" name="Text Box 18"/>
          <p:cNvSpPr txBox="1">
            <a:spLocks noChangeArrowheads="1"/>
          </p:cNvSpPr>
          <p:nvPr/>
        </p:nvSpPr>
        <p:spPr bwMode="auto">
          <a:xfrm>
            <a:off x="228600" y="1713997"/>
            <a:ext cx="86471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解析：这是一个连续平衡的计算，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计算思路为：第一个反应的平衡量作为第二个反应的起始量</a:t>
            </a:r>
          </a:p>
        </p:txBody>
      </p:sp>
      <p:sp>
        <p:nvSpPr>
          <p:cNvPr id="63493" name="Text Box 19"/>
          <p:cNvSpPr txBox="1">
            <a:spLocks noChangeArrowheads="1"/>
          </p:cNvSpPr>
          <p:nvPr/>
        </p:nvSpPr>
        <p:spPr bwMode="auto">
          <a:xfrm>
            <a:off x="323850" y="465296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Times New Roman" panose="02020603050405020304" pitchFamily="18" charset="0"/>
              </a:rPr>
              <a:t>∴</a:t>
            </a:r>
          </a:p>
        </p:txBody>
      </p:sp>
      <p:sp>
        <p:nvSpPr>
          <p:cNvPr id="234516" name="Text Box 20"/>
          <p:cNvSpPr txBox="1">
            <a:spLocks noChangeArrowheads="1"/>
          </p:cNvSpPr>
          <p:nvPr/>
        </p:nvSpPr>
        <p:spPr bwMode="auto">
          <a:xfrm>
            <a:off x="533400" y="25146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解：∵</a:t>
            </a:r>
          </a:p>
        </p:txBody>
      </p:sp>
      <p:grpSp>
        <p:nvGrpSpPr>
          <p:cNvPr id="234517" name="Group 21"/>
          <p:cNvGrpSpPr>
            <a:grpSpLocks/>
          </p:cNvGrpSpPr>
          <p:nvPr/>
        </p:nvGrpSpPr>
        <p:grpSpPr bwMode="auto">
          <a:xfrm>
            <a:off x="1812925" y="2514600"/>
            <a:ext cx="3140075" cy="457200"/>
            <a:chOff x="326" y="2112"/>
            <a:chExt cx="1978" cy="288"/>
          </a:xfrm>
        </p:grpSpPr>
        <p:sp>
          <p:nvSpPr>
            <p:cNvPr id="63536" name="Text Box 22"/>
            <p:cNvSpPr txBox="1">
              <a:spLocks noChangeArrowheads="1"/>
            </p:cNvSpPr>
            <p:nvPr/>
          </p:nvSpPr>
          <p:spPr bwMode="auto">
            <a:xfrm>
              <a:off x="326" y="2112"/>
              <a:ext cx="19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 N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5             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＋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63537" name="Group 23"/>
            <p:cNvGrpSpPr>
              <a:grpSpLocks/>
            </p:cNvGrpSpPr>
            <p:nvPr/>
          </p:nvGrpSpPr>
          <p:grpSpPr bwMode="auto">
            <a:xfrm>
              <a:off x="976" y="2208"/>
              <a:ext cx="176" cy="96"/>
              <a:chOff x="1627" y="2092"/>
              <a:chExt cx="1350" cy="247"/>
            </a:xfrm>
          </p:grpSpPr>
          <p:grpSp>
            <p:nvGrpSpPr>
              <p:cNvPr id="63538" name="Group 24"/>
              <p:cNvGrpSpPr>
                <a:grpSpLocks/>
              </p:cNvGrpSpPr>
              <p:nvPr/>
            </p:nvGrpSpPr>
            <p:grpSpPr bwMode="auto">
              <a:xfrm>
                <a:off x="1652" y="2092"/>
                <a:ext cx="1325" cy="89"/>
                <a:chOff x="1652" y="2092"/>
                <a:chExt cx="1325" cy="89"/>
              </a:xfrm>
            </p:grpSpPr>
            <p:sp>
              <p:nvSpPr>
                <p:cNvPr id="63542" name="Line 25"/>
                <p:cNvSpPr>
                  <a:spLocks noChangeShapeType="1"/>
                </p:cNvSpPr>
                <p:nvPr/>
              </p:nvSpPr>
              <p:spPr bwMode="auto">
                <a:xfrm>
                  <a:off x="1652" y="2181"/>
                  <a:ext cx="131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43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2835" y="2092"/>
                  <a:ext cx="142" cy="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39" name="Group 27"/>
              <p:cNvGrpSpPr>
                <a:grpSpLocks/>
              </p:cNvGrpSpPr>
              <p:nvPr/>
            </p:nvGrpSpPr>
            <p:grpSpPr bwMode="auto">
              <a:xfrm flipH="1" flipV="1">
                <a:off x="1627" y="2250"/>
                <a:ext cx="1325" cy="89"/>
                <a:chOff x="1652" y="2092"/>
                <a:chExt cx="1325" cy="89"/>
              </a:xfrm>
            </p:grpSpPr>
            <p:sp>
              <p:nvSpPr>
                <p:cNvPr id="63540" name="Line 28"/>
                <p:cNvSpPr>
                  <a:spLocks noChangeShapeType="1"/>
                </p:cNvSpPr>
                <p:nvPr/>
              </p:nvSpPr>
              <p:spPr bwMode="auto">
                <a:xfrm>
                  <a:off x="1652" y="2181"/>
                  <a:ext cx="131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41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2835" y="2092"/>
                  <a:ext cx="142" cy="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34526" name="Group 30"/>
          <p:cNvGrpSpPr>
            <a:grpSpLocks/>
          </p:cNvGrpSpPr>
          <p:nvPr/>
        </p:nvGrpSpPr>
        <p:grpSpPr bwMode="auto">
          <a:xfrm>
            <a:off x="5508625" y="2492375"/>
            <a:ext cx="2606675" cy="457200"/>
            <a:chOff x="2198" y="2352"/>
            <a:chExt cx="1642" cy="288"/>
          </a:xfrm>
        </p:grpSpPr>
        <p:sp>
          <p:nvSpPr>
            <p:cNvPr id="63528" name="Rectangle 31"/>
            <p:cNvSpPr>
              <a:spLocks noChangeArrowheads="1"/>
            </p:cNvSpPr>
            <p:nvPr/>
          </p:nvSpPr>
          <p:spPr bwMode="auto">
            <a:xfrm>
              <a:off x="2198" y="2352"/>
              <a:ext cx="1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3           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＋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grpSp>
          <p:nvGrpSpPr>
            <p:cNvPr id="63529" name="Group 32"/>
            <p:cNvGrpSpPr>
              <a:grpSpLocks/>
            </p:cNvGrpSpPr>
            <p:nvPr/>
          </p:nvGrpSpPr>
          <p:grpSpPr bwMode="auto">
            <a:xfrm>
              <a:off x="2784" y="2448"/>
              <a:ext cx="176" cy="96"/>
              <a:chOff x="1627" y="2092"/>
              <a:chExt cx="1350" cy="247"/>
            </a:xfrm>
          </p:grpSpPr>
          <p:grpSp>
            <p:nvGrpSpPr>
              <p:cNvPr id="63530" name="Group 33"/>
              <p:cNvGrpSpPr>
                <a:grpSpLocks/>
              </p:cNvGrpSpPr>
              <p:nvPr/>
            </p:nvGrpSpPr>
            <p:grpSpPr bwMode="auto">
              <a:xfrm>
                <a:off x="1652" y="2092"/>
                <a:ext cx="1325" cy="89"/>
                <a:chOff x="1652" y="2092"/>
                <a:chExt cx="1325" cy="89"/>
              </a:xfrm>
            </p:grpSpPr>
            <p:sp>
              <p:nvSpPr>
                <p:cNvPr id="63534" name="Line 34"/>
                <p:cNvSpPr>
                  <a:spLocks noChangeShapeType="1"/>
                </p:cNvSpPr>
                <p:nvPr/>
              </p:nvSpPr>
              <p:spPr bwMode="auto">
                <a:xfrm>
                  <a:off x="1652" y="2181"/>
                  <a:ext cx="131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35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2835" y="2092"/>
                  <a:ext cx="142" cy="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31" name="Group 36"/>
              <p:cNvGrpSpPr>
                <a:grpSpLocks/>
              </p:cNvGrpSpPr>
              <p:nvPr/>
            </p:nvGrpSpPr>
            <p:grpSpPr bwMode="auto">
              <a:xfrm flipH="1" flipV="1">
                <a:off x="1627" y="2250"/>
                <a:ext cx="1325" cy="89"/>
                <a:chOff x="1652" y="2092"/>
                <a:chExt cx="1325" cy="89"/>
              </a:xfrm>
            </p:grpSpPr>
            <p:sp>
              <p:nvSpPr>
                <p:cNvPr id="63532" name="Line 37"/>
                <p:cNvSpPr>
                  <a:spLocks noChangeShapeType="1"/>
                </p:cNvSpPr>
                <p:nvPr/>
              </p:nvSpPr>
              <p:spPr bwMode="auto">
                <a:xfrm>
                  <a:off x="1652" y="2181"/>
                  <a:ext cx="131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33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2835" y="2092"/>
                  <a:ext cx="142" cy="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34535" name="Group 39"/>
          <p:cNvGrpSpPr>
            <a:grpSpLocks/>
          </p:cNvGrpSpPr>
          <p:nvPr/>
        </p:nvGrpSpPr>
        <p:grpSpPr bwMode="auto">
          <a:xfrm>
            <a:off x="1392238" y="2971800"/>
            <a:ext cx="523875" cy="1371600"/>
            <a:chOff x="699" y="1392"/>
            <a:chExt cx="330" cy="864"/>
          </a:xfrm>
        </p:grpSpPr>
        <p:sp>
          <p:nvSpPr>
            <p:cNvPr id="63525" name="Text Box 40"/>
            <p:cNvSpPr txBox="1">
              <a:spLocks noChangeArrowheads="1"/>
            </p:cNvSpPr>
            <p:nvPr/>
          </p:nvSpPr>
          <p:spPr bwMode="auto">
            <a:xfrm>
              <a:off x="699" y="1392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起</a:t>
              </a:r>
            </a:p>
          </p:txBody>
        </p:sp>
        <p:sp>
          <p:nvSpPr>
            <p:cNvPr id="63526" name="Text Box 41"/>
            <p:cNvSpPr txBox="1">
              <a:spLocks noChangeArrowheads="1"/>
            </p:cNvSpPr>
            <p:nvPr/>
          </p:nvSpPr>
          <p:spPr bwMode="auto">
            <a:xfrm>
              <a:off x="699" y="1680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变</a:t>
              </a:r>
            </a:p>
          </p:txBody>
        </p:sp>
        <p:sp>
          <p:nvSpPr>
            <p:cNvPr id="63527" name="Text Box 42"/>
            <p:cNvSpPr txBox="1">
              <a:spLocks noChangeArrowheads="1"/>
            </p:cNvSpPr>
            <p:nvPr/>
          </p:nvSpPr>
          <p:spPr bwMode="auto">
            <a:xfrm>
              <a:off x="720" y="1968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平</a:t>
              </a:r>
            </a:p>
          </p:txBody>
        </p:sp>
      </p:grpSp>
      <p:sp>
        <p:nvSpPr>
          <p:cNvPr id="63498" name="AutoShape 43"/>
          <p:cNvSpPr>
            <a:spLocks/>
          </p:cNvSpPr>
          <p:nvPr/>
        </p:nvSpPr>
        <p:spPr bwMode="auto">
          <a:xfrm>
            <a:off x="1284288" y="32004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4540" name="Text Box 44"/>
          <p:cNvSpPr txBox="1">
            <a:spLocks noChangeArrowheads="1"/>
          </p:cNvSpPr>
          <p:nvPr/>
        </p:nvSpPr>
        <p:spPr bwMode="auto">
          <a:xfrm>
            <a:off x="584200" y="3459163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</a:rPr>
              <a:t>mol</a:t>
            </a:r>
          </a:p>
        </p:txBody>
      </p:sp>
      <p:sp>
        <p:nvSpPr>
          <p:cNvPr id="234541" name="Text Box 45"/>
          <p:cNvSpPr txBox="1">
            <a:spLocks noChangeArrowheads="1"/>
          </p:cNvSpPr>
          <p:nvPr/>
        </p:nvSpPr>
        <p:spPr bwMode="auto">
          <a:xfrm>
            <a:off x="21336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4542" name="Text Box 46"/>
          <p:cNvSpPr txBox="1">
            <a:spLocks noChangeArrowheads="1"/>
          </p:cNvSpPr>
          <p:nvPr/>
        </p:nvSpPr>
        <p:spPr bwMode="auto">
          <a:xfrm>
            <a:off x="347345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4543" name="Text Box 47"/>
          <p:cNvSpPr txBox="1">
            <a:spLocks noChangeArrowheads="1"/>
          </p:cNvSpPr>
          <p:nvPr/>
        </p:nvSpPr>
        <p:spPr bwMode="auto">
          <a:xfrm>
            <a:off x="42672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4544" name="Rectangle 48"/>
          <p:cNvSpPr>
            <a:spLocks noChangeArrowheads="1"/>
          </p:cNvSpPr>
          <p:nvPr/>
        </p:nvSpPr>
        <p:spPr bwMode="auto">
          <a:xfrm>
            <a:off x="2032000" y="3429000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x</a:t>
            </a:r>
          </a:p>
        </p:txBody>
      </p:sp>
      <p:sp>
        <p:nvSpPr>
          <p:cNvPr id="234545" name="Rectangle 49"/>
          <p:cNvSpPr>
            <a:spLocks noChangeArrowheads="1"/>
          </p:cNvSpPr>
          <p:nvPr/>
        </p:nvSpPr>
        <p:spPr bwMode="auto">
          <a:xfrm>
            <a:off x="3403600" y="3429000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x</a:t>
            </a:r>
          </a:p>
        </p:txBody>
      </p:sp>
      <p:sp>
        <p:nvSpPr>
          <p:cNvPr id="234546" name="Rectangle 50"/>
          <p:cNvSpPr>
            <a:spLocks noChangeArrowheads="1"/>
          </p:cNvSpPr>
          <p:nvPr/>
        </p:nvSpPr>
        <p:spPr bwMode="auto">
          <a:xfrm>
            <a:off x="4165600" y="3429000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x</a:t>
            </a:r>
          </a:p>
        </p:txBody>
      </p:sp>
      <p:sp>
        <p:nvSpPr>
          <p:cNvPr id="234547" name="Rectangle 51"/>
          <p:cNvSpPr>
            <a:spLocks noChangeArrowheads="1"/>
          </p:cNvSpPr>
          <p:nvPr/>
        </p:nvSpPr>
        <p:spPr bwMode="auto">
          <a:xfrm>
            <a:off x="1930400" y="3886200"/>
            <a:ext cx="73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4- </a:t>
            </a:r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x</a:t>
            </a:r>
          </a:p>
        </p:txBody>
      </p:sp>
      <p:sp>
        <p:nvSpPr>
          <p:cNvPr id="234548" name="Rectangle 52"/>
          <p:cNvSpPr>
            <a:spLocks noChangeArrowheads="1"/>
          </p:cNvSpPr>
          <p:nvPr/>
        </p:nvSpPr>
        <p:spPr bwMode="auto">
          <a:xfrm>
            <a:off x="3405188" y="3886200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x</a:t>
            </a:r>
          </a:p>
        </p:txBody>
      </p:sp>
      <p:sp>
        <p:nvSpPr>
          <p:cNvPr id="234549" name="Rectangle 53"/>
          <p:cNvSpPr>
            <a:spLocks noChangeArrowheads="1"/>
          </p:cNvSpPr>
          <p:nvPr/>
        </p:nvSpPr>
        <p:spPr bwMode="auto">
          <a:xfrm>
            <a:off x="4167188" y="3886200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x</a:t>
            </a:r>
          </a:p>
        </p:txBody>
      </p:sp>
      <p:sp>
        <p:nvSpPr>
          <p:cNvPr id="234550" name="Rectangle 54"/>
          <p:cNvSpPr>
            <a:spLocks noChangeArrowheads="1"/>
          </p:cNvSpPr>
          <p:nvPr/>
        </p:nvSpPr>
        <p:spPr bwMode="auto">
          <a:xfrm>
            <a:off x="5613400" y="2971800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x</a:t>
            </a:r>
          </a:p>
        </p:txBody>
      </p:sp>
      <p:sp>
        <p:nvSpPr>
          <p:cNvPr id="234551" name="Rectangle 55"/>
          <p:cNvSpPr>
            <a:spLocks noChangeArrowheads="1"/>
          </p:cNvSpPr>
          <p:nvPr/>
        </p:nvSpPr>
        <p:spPr bwMode="auto">
          <a:xfrm>
            <a:off x="6781800" y="2971800"/>
            <a:ext cx="42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0</a:t>
            </a:r>
          </a:p>
        </p:txBody>
      </p:sp>
      <p:sp>
        <p:nvSpPr>
          <p:cNvPr id="234552" name="Rectangle 56"/>
          <p:cNvSpPr>
            <a:spLocks noChangeArrowheads="1"/>
          </p:cNvSpPr>
          <p:nvPr/>
        </p:nvSpPr>
        <p:spPr bwMode="auto">
          <a:xfrm>
            <a:off x="7518400" y="2971800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  <a:ea typeface="楷体_GB2312" pitchFamily="49" charset="-122"/>
              </a:rPr>
              <a:t>x</a:t>
            </a:r>
          </a:p>
        </p:txBody>
      </p:sp>
      <p:sp>
        <p:nvSpPr>
          <p:cNvPr id="234553" name="Text Box 57"/>
          <p:cNvSpPr txBox="1">
            <a:spLocks noChangeArrowheads="1"/>
          </p:cNvSpPr>
          <p:nvPr/>
        </p:nvSpPr>
        <p:spPr bwMode="auto">
          <a:xfrm>
            <a:off x="5629275" y="3429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</a:rPr>
              <a:t>y</a:t>
            </a:r>
          </a:p>
        </p:txBody>
      </p:sp>
      <p:sp>
        <p:nvSpPr>
          <p:cNvPr id="234554" name="Text Box 58"/>
          <p:cNvSpPr txBox="1">
            <a:spLocks noChangeArrowheads="1"/>
          </p:cNvSpPr>
          <p:nvPr/>
        </p:nvSpPr>
        <p:spPr bwMode="auto">
          <a:xfrm>
            <a:off x="6848475" y="3429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</a:rPr>
              <a:t>y</a:t>
            </a:r>
          </a:p>
        </p:txBody>
      </p:sp>
      <p:sp>
        <p:nvSpPr>
          <p:cNvPr id="234555" name="Text Box 59"/>
          <p:cNvSpPr txBox="1">
            <a:spLocks noChangeArrowheads="1"/>
          </p:cNvSpPr>
          <p:nvPr/>
        </p:nvSpPr>
        <p:spPr bwMode="auto">
          <a:xfrm>
            <a:off x="7580313" y="34290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</a:rPr>
              <a:t>y</a:t>
            </a: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5327650" y="38862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</a:rPr>
              <a:t> x - y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6848475" y="3886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</a:rPr>
              <a:t>y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7181850" y="3886200"/>
            <a:ext cx="104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3300"/>
                </a:solidFill>
                <a:latin typeface="Cataneo BT" pitchFamily="66" charset="0"/>
              </a:rPr>
              <a:t> x +y</a:t>
            </a:r>
          </a:p>
        </p:txBody>
      </p:sp>
      <p:sp>
        <p:nvSpPr>
          <p:cNvPr id="234559" name="Text Box 63"/>
          <p:cNvSpPr txBox="1">
            <a:spLocks noChangeArrowheads="1"/>
          </p:cNvSpPr>
          <p:nvPr/>
        </p:nvSpPr>
        <p:spPr bwMode="auto">
          <a:xfrm>
            <a:off x="846138" y="4419600"/>
            <a:ext cx="182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Cataneo BT" pitchFamily="66" charset="0"/>
              </a:rPr>
              <a:t> x – y = </a:t>
            </a:r>
            <a:r>
              <a:rPr kumimoji="1" lang="en-US" altLang="zh-CN" sz="2400">
                <a:latin typeface="Times New Roman" panose="02020603050405020304" pitchFamily="18" charset="0"/>
              </a:rPr>
              <a:t>1.62</a:t>
            </a:r>
          </a:p>
        </p:txBody>
      </p:sp>
      <p:sp>
        <p:nvSpPr>
          <p:cNvPr id="234560" name="Text Box 64"/>
          <p:cNvSpPr txBox="1">
            <a:spLocks noChangeArrowheads="1"/>
          </p:cNvSpPr>
          <p:nvPr/>
        </p:nvSpPr>
        <p:spPr bwMode="auto">
          <a:xfrm>
            <a:off x="381000" y="4876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Cataneo BT" pitchFamily="66" charset="0"/>
              </a:rPr>
              <a:t> x +y =  </a:t>
            </a:r>
            <a:r>
              <a:rPr kumimoji="1" lang="en-US" altLang="zh-CN" sz="2400">
                <a:latin typeface="Times New Roman" panose="02020603050405020304" pitchFamily="18" charset="0"/>
              </a:rPr>
              <a:t>4.50</a:t>
            </a:r>
          </a:p>
        </p:txBody>
      </p:sp>
      <p:sp>
        <p:nvSpPr>
          <p:cNvPr id="234561" name="Text Box 65"/>
          <p:cNvSpPr txBox="1">
            <a:spLocks noChangeArrowheads="1"/>
          </p:cNvSpPr>
          <p:nvPr/>
        </p:nvSpPr>
        <p:spPr bwMode="auto">
          <a:xfrm>
            <a:off x="3013075" y="459263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解得：</a:t>
            </a:r>
          </a:p>
        </p:txBody>
      </p:sp>
      <p:sp>
        <p:nvSpPr>
          <p:cNvPr id="234562" name="Rectangle 66"/>
          <p:cNvSpPr>
            <a:spLocks noChangeArrowheads="1"/>
          </p:cNvSpPr>
          <p:nvPr/>
        </p:nvSpPr>
        <p:spPr bwMode="auto">
          <a:xfrm>
            <a:off x="4168775" y="4419600"/>
            <a:ext cx="2084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Cataneo BT" pitchFamily="66" charset="0"/>
                <a:ea typeface="楷体_GB2312" pitchFamily="49" charset="-122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 =  3.06 mol </a:t>
            </a:r>
            <a:endParaRPr kumimoji="1" lang="en-US" altLang="zh-CN" sz="2400">
              <a:latin typeface="Cataneo BT" pitchFamily="66" charset="0"/>
              <a:ea typeface="楷体_GB2312" pitchFamily="49" charset="-122"/>
            </a:endParaRPr>
          </a:p>
        </p:txBody>
      </p:sp>
      <p:sp>
        <p:nvSpPr>
          <p:cNvPr id="234563" name="Text Box 67"/>
          <p:cNvSpPr txBox="1">
            <a:spLocks noChangeArrowheads="1"/>
          </p:cNvSpPr>
          <p:nvPr/>
        </p:nvSpPr>
        <p:spPr bwMode="auto">
          <a:xfrm>
            <a:off x="4114800" y="487680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Cataneo BT" pitchFamily="66" charset="0"/>
              </a:rPr>
              <a:t> y </a:t>
            </a:r>
            <a:r>
              <a:rPr kumimoji="1" lang="en-US" altLang="zh-CN" sz="2400">
                <a:latin typeface="Times New Roman" panose="02020603050405020304" pitchFamily="18" charset="0"/>
              </a:rPr>
              <a:t>=  1.44 mol</a:t>
            </a:r>
            <a:r>
              <a:rPr kumimoji="1" lang="en-US" altLang="zh-CN" sz="2400">
                <a:latin typeface="Cataneo BT" pitchFamily="66" charset="0"/>
              </a:rPr>
              <a:t> </a:t>
            </a:r>
          </a:p>
        </p:txBody>
      </p:sp>
      <p:sp>
        <p:nvSpPr>
          <p:cNvPr id="234564" name="Text Box 68"/>
          <p:cNvSpPr txBox="1">
            <a:spLocks noChangeArrowheads="1"/>
          </p:cNvSpPr>
          <p:nvPr/>
        </p:nvSpPr>
        <p:spPr bwMode="auto">
          <a:xfrm>
            <a:off x="381000" y="5334000"/>
            <a:ext cx="5843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故：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en-US" altLang="zh-CN" sz="16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16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160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1600" baseline="-25000">
                <a:latin typeface="Times New Roman" panose="02020603050405020304" pitchFamily="18" charset="0"/>
                <a:ea typeface="楷体_GB2312" pitchFamily="49" charset="-122"/>
              </a:rPr>
              <a:t>5 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= (4 – 3.06) mol / 1L=0.94 mol/L </a:t>
            </a:r>
            <a:endParaRPr kumimoji="1" lang="en-US" altLang="zh-CN" sz="24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4565" name="Text Box 69"/>
          <p:cNvSpPr txBox="1">
            <a:spLocks noChangeArrowheads="1"/>
          </p:cNvSpPr>
          <p:nvPr/>
        </p:nvSpPr>
        <p:spPr bwMode="auto">
          <a:xfrm>
            <a:off x="982663" y="5867400"/>
            <a:ext cx="450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en-US" altLang="zh-CN" sz="16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16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160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1600" baseline="-2500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= 1.44 mol / 1L=1.44 mol/L </a:t>
            </a:r>
            <a:endParaRPr kumimoji="1" lang="en-US" altLang="zh-CN" sz="24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26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3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3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3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3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3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3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3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3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3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3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3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3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3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14" grpId="0"/>
      <p:bldP spid="234516" grpId="0"/>
      <p:bldP spid="234540" grpId="0"/>
      <p:bldP spid="234541" grpId="0"/>
      <p:bldP spid="234542" grpId="0"/>
      <p:bldP spid="234543" grpId="0"/>
      <p:bldP spid="234544" grpId="0"/>
      <p:bldP spid="234545" grpId="0"/>
      <p:bldP spid="234546" grpId="0"/>
      <p:bldP spid="234547" grpId="0"/>
      <p:bldP spid="234548" grpId="0"/>
      <p:bldP spid="234549" grpId="0"/>
      <p:bldP spid="234550" grpId="0"/>
      <p:bldP spid="234551" grpId="0"/>
      <p:bldP spid="234552" grpId="0"/>
      <p:bldP spid="234553" grpId="0"/>
      <p:bldP spid="234554" grpId="0"/>
      <p:bldP spid="234555" grpId="0"/>
      <p:bldP spid="234556" grpId="0"/>
      <p:bldP spid="234557" grpId="0"/>
      <p:bldP spid="234558" grpId="0"/>
      <p:bldP spid="234559" grpId="0"/>
      <p:bldP spid="234560" grpId="0"/>
      <p:bldP spid="234561" grpId="0"/>
      <p:bldP spid="234562" grpId="0"/>
      <p:bldP spid="234563" grpId="0"/>
      <p:bldP spid="234564" grpId="0"/>
      <p:bldP spid="2345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31020" y="4725144"/>
            <a:ext cx="6192688" cy="17526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黄毓展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2016-10-19</a:t>
            </a:r>
          </a:p>
          <a:p>
            <a:pPr algn="ctr">
              <a:lnSpc>
                <a:spcPct val="150000"/>
              </a:lnSpc>
            </a:pPr>
            <a:endParaRPr lang="zh-CN" altLang="en-US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早操-电影原声.mp3"/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250" y="6143625"/>
            <a:ext cx="619125" cy="6191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380826" y="2060848"/>
            <a:ext cx="8458200" cy="1470025"/>
          </a:xfrm>
        </p:spPr>
        <p:txBody>
          <a:bodyPr/>
          <a:lstStyle/>
          <a:p>
            <a:r>
              <a:rPr lang="zh-CN" altLang="en-US" dirty="0" smtClean="0"/>
              <a:t>化学平衡常数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" numSld="999" showWhenStopped="0">
                <p:cTn id="7" repeatCount="indefinite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577850" y="1406292"/>
            <a:ext cx="845807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latin typeface="仿宋_GB2312" pitchFamily="49" charset="-122"/>
                <a:ea typeface="仿宋_GB2312" pitchFamily="49" charset="-122"/>
              </a:rPr>
              <a:t>概念：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一定</a:t>
            </a:r>
            <a:r>
              <a:rPr kumimoji="1" lang="zh-CN" altLang="en-US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温度下</a:t>
            </a:r>
            <a:r>
              <a:rPr kumimoji="1" lang="zh-CN" altLang="en-US" sz="2800" dirty="0" smtClean="0">
                <a:latin typeface="仿宋_GB2312" pitchFamily="49" charset="-122"/>
                <a:ea typeface="仿宋_GB2312" pitchFamily="49" charset="-122"/>
              </a:rPr>
              <a:t>，可逆反应达到平衡时，生成物</a:t>
            </a:r>
            <a:r>
              <a:rPr kumimoji="1" lang="zh-CN" altLang="en-US" sz="2800" dirty="0">
                <a:latin typeface="仿宋_GB2312" pitchFamily="49" charset="-122"/>
                <a:ea typeface="仿宋_GB2312" pitchFamily="49" charset="-122"/>
              </a:rPr>
              <a:t>浓度的系数次方的乘积与反应物</a:t>
            </a:r>
            <a:r>
              <a:rPr kumimoji="1" lang="zh-CN" altLang="en-US" sz="2800" dirty="0" smtClean="0">
                <a:latin typeface="仿宋_GB2312" pitchFamily="49" charset="-122"/>
                <a:ea typeface="仿宋_GB2312" pitchFamily="49" charset="-122"/>
              </a:rPr>
              <a:t>浓度的系数</a:t>
            </a:r>
            <a:r>
              <a:rPr kumimoji="1" lang="zh-CN" altLang="en-US" sz="2800" dirty="0">
                <a:latin typeface="仿宋_GB2312" pitchFamily="49" charset="-122"/>
                <a:ea typeface="仿宋_GB2312" pitchFamily="49" charset="-122"/>
              </a:rPr>
              <a:t>次方的乘积之比为化学平衡常数</a:t>
            </a:r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85867"/>
              </p:ext>
            </p:extLst>
          </p:nvPr>
        </p:nvGraphicFramePr>
        <p:xfrm>
          <a:off x="2951960" y="4282283"/>
          <a:ext cx="316865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1143000" imgH="444240" progId="Equation.DSMT4">
                  <p:embed/>
                </p:oleObj>
              </mc:Choice>
              <mc:Fallback>
                <p:oleObj name="Equation" r:id="rId3" imgW="1143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960" y="4282283"/>
                        <a:ext cx="3168650" cy="1233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48"/>
          <p:cNvGrpSpPr>
            <a:grpSpLocks/>
          </p:cNvGrpSpPr>
          <p:nvPr/>
        </p:nvGrpSpPr>
        <p:grpSpPr bwMode="auto">
          <a:xfrm>
            <a:off x="1187624" y="3501854"/>
            <a:ext cx="7358062" cy="523875"/>
            <a:chOff x="1357290" y="2523460"/>
            <a:chExt cx="7358114" cy="523220"/>
          </a:xfrm>
        </p:grpSpPr>
        <p:sp>
          <p:nvSpPr>
            <p:cNvPr id="3080" name="矩形 41"/>
            <p:cNvSpPr>
              <a:spLocks noChangeArrowheads="1"/>
            </p:cNvSpPr>
            <p:nvPr/>
          </p:nvSpPr>
          <p:spPr bwMode="auto">
            <a:xfrm>
              <a:off x="1357290" y="2523460"/>
              <a:ext cx="735811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Times New Roman" pitchFamily="18" charset="0"/>
                </a:rPr>
                <a:t>对于  </a:t>
              </a:r>
              <a:r>
                <a:rPr kumimoji="1" lang="en-US" altLang="zh-CN" sz="2800" b="1" i="1" dirty="0">
                  <a:latin typeface="Times New Roman" pitchFamily="18" charset="0"/>
                </a:rPr>
                <a:t>a </a:t>
              </a:r>
              <a:r>
                <a:rPr kumimoji="1" lang="en-US" altLang="zh-CN" sz="2800" b="1" dirty="0">
                  <a:latin typeface="Times New Roman" pitchFamily="18" charset="0"/>
                </a:rPr>
                <a:t>A(g)+</a:t>
              </a:r>
              <a:r>
                <a:rPr kumimoji="1" lang="en-US" altLang="zh-CN" sz="2800" b="1" i="1" dirty="0">
                  <a:latin typeface="Times New Roman" pitchFamily="18" charset="0"/>
                </a:rPr>
                <a:t>b </a:t>
              </a:r>
              <a:r>
                <a:rPr kumimoji="1" lang="en-US" altLang="zh-CN" sz="2800" b="1" dirty="0">
                  <a:latin typeface="Times New Roman" pitchFamily="18" charset="0"/>
                </a:rPr>
                <a:t>B(g)           </a:t>
              </a:r>
              <a:r>
                <a:rPr kumimoji="1" lang="en-US" altLang="zh-CN" sz="2800" b="1" i="1" dirty="0">
                  <a:latin typeface="Times New Roman" pitchFamily="18" charset="0"/>
                </a:rPr>
                <a:t>c </a:t>
              </a:r>
              <a:r>
                <a:rPr kumimoji="1" lang="en-US" altLang="zh-CN" sz="2800" b="1" dirty="0">
                  <a:latin typeface="Times New Roman" pitchFamily="18" charset="0"/>
                </a:rPr>
                <a:t>C(g)+</a:t>
              </a:r>
              <a:r>
                <a:rPr kumimoji="1" lang="en-US" altLang="zh-CN" sz="2800" b="1" i="1" dirty="0">
                  <a:latin typeface="Times New Roman" pitchFamily="18" charset="0"/>
                </a:rPr>
                <a:t>d </a:t>
              </a:r>
              <a:r>
                <a:rPr kumimoji="1" lang="en-US" altLang="zh-CN" sz="2800" b="1" dirty="0">
                  <a:latin typeface="Times New Roman" pitchFamily="18" charset="0"/>
                </a:rPr>
                <a:t>D(g)</a:t>
              </a:r>
              <a:endParaRPr lang="zh-CN" altLang="en-US" sz="2800" dirty="0"/>
            </a:p>
          </p:txBody>
        </p:sp>
        <p:grpSp>
          <p:nvGrpSpPr>
            <p:cNvPr id="5" name="组合 36"/>
            <p:cNvGrpSpPr>
              <a:grpSpLocks/>
            </p:cNvGrpSpPr>
            <p:nvPr/>
          </p:nvGrpSpPr>
          <p:grpSpPr bwMode="auto">
            <a:xfrm>
              <a:off x="4572005" y="2643182"/>
              <a:ext cx="642937" cy="285750"/>
              <a:chOff x="2643174" y="714357"/>
              <a:chExt cx="428627" cy="214285"/>
            </a:xfrm>
          </p:grpSpPr>
          <p:cxnSp>
            <p:nvCxnSpPr>
              <p:cNvPr id="3082" name="直接连接符 8"/>
              <p:cNvCxnSpPr>
                <a:cxnSpLocks noChangeShapeType="1"/>
              </p:cNvCxnSpPr>
              <p:nvPr/>
            </p:nvCxnSpPr>
            <p:spPr bwMode="auto">
              <a:xfrm>
                <a:off x="2643174" y="785786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83" name="直接连接符 9"/>
              <p:cNvCxnSpPr>
                <a:cxnSpLocks noChangeShapeType="1"/>
              </p:cNvCxnSpPr>
              <p:nvPr/>
            </p:nvCxnSpPr>
            <p:spPr bwMode="auto">
              <a:xfrm>
                <a:off x="2643174" y="857215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84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2928925" y="714357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85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2643174" y="857214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13668" y="5805264"/>
            <a:ext cx="8208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其中</a:t>
            </a:r>
            <a:r>
              <a:rPr kumimoji="1" lang="en-US" altLang="zh-CN" sz="2800" b="1" i="1" dirty="0">
                <a:latin typeface="仿宋_GB2312" pitchFamily="49" charset="-122"/>
                <a:ea typeface="仿宋_GB2312" pitchFamily="49" charset="-122"/>
              </a:rPr>
              <a:t>c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为各</a:t>
            </a:r>
            <a:r>
              <a:rPr kumimoji="1" lang="zh-CN" altLang="en-US" sz="2800" b="1" dirty="0" smtClean="0">
                <a:latin typeface="仿宋_GB2312" pitchFamily="49" charset="-122"/>
                <a:ea typeface="仿宋_GB2312" pitchFamily="49" charset="-122"/>
              </a:rPr>
              <a:t>组分平衡时的浓度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kumimoji="1" lang="zh-CN" altLang="en-US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温度一定，</a:t>
            </a:r>
            <a:r>
              <a:rPr kumimoji="1" lang="en-US" altLang="zh-CN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K</a:t>
            </a:r>
            <a:r>
              <a:rPr kumimoji="1" lang="zh-CN" altLang="en-US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为定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值</a:t>
            </a:r>
            <a:endParaRPr kumimoji="1" lang="zh-CN" altLang="en-US" sz="2800" b="1" dirty="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43520" y="695481"/>
            <a:ext cx="4928542" cy="861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一</a:t>
            </a:r>
            <a:r>
              <a:rPr kumimoji="1"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、概念与表达式</a:t>
            </a:r>
            <a:endParaRPr kumimoji="1" lang="zh-CN" altLang="en-US" sz="36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090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61789" y="3430470"/>
            <a:ext cx="8928992" cy="52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 dirty="0" smtClean="0">
                <a:latin typeface="Times New Roman" pitchFamily="18" charset="0"/>
              </a:rPr>
              <a:t>（</a:t>
            </a:r>
            <a:r>
              <a:rPr kumimoji="1" lang="en-US" altLang="zh-CN" sz="2600" b="1" dirty="0" smtClean="0">
                <a:latin typeface="Times New Roman" pitchFamily="18" charset="0"/>
              </a:rPr>
              <a:t>1</a:t>
            </a:r>
            <a:r>
              <a:rPr kumimoji="1" lang="zh-CN" altLang="en-US" sz="2600" b="1" dirty="0" smtClean="0">
                <a:latin typeface="Times New Roman" pitchFamily="18" charset="0"/>
              </a:rPr>
              <a:t>）</a:t>
            </a:r>
            <a:r>
              <a:rPr kumimoji="1" lang="en-US" altLang="zh-CN" sz="2600" b="1" dirty="0" smtClean="0">
                <a:latin typeface="Times New Roman" pitchFamily="18" charset="0"/>
              </a:rPr>
              <a:t>K</a:t>
            </a:r>
            <a:r>
              <a:rPr kumimoji="1" lang="zh-CN" altLang="en-US" sz="2600" b="1" dirty="0">
                <a:latin typeface="Times New Roman" pitchFamily="18" charset="0"/>
              </a:rPr>
              <a:t>值的</a:t>
            </a:r>
            <a:r>
              <a:rPr kumimoji="1" lang="zh-CN" altLang="en-US" sz="2600" b="1" dirty="0" smtClean="0">
                <a:latin typeface="Times New Roman" pitchFamily="18" charset="0"/>
              </a:rPr>
              <a:t>大小表示该</a:t>
            </a:r>
            <a:r>
              <a:rPr kumimoji="1" lang="zh-CN" altLang="en-US" sz="2600" b="1" dirty="0">
                <a:latin typeface="Times New Roman" pitchFamily="18" charset="0"/>
              </a:rPr>
              <a:t>反应进行的程度（反应的限度</a:t>
            </a:r>
            <a:r>
              <a:rPr kumimoji="1" lang="zh-CN" altLang="en-US" sz="2600" b="1" dirty="0" smtClean="0">
                <a:latin typeface="Times New Roman" pitchFamily="18" charset="0"/>
              </a:rPr>
              <a:t>）</a:t>
            </a:r>
            <a:r>
              <a:rPr kumimoji="1" lang="en-US" altLang="zh-CN" sz="2600" b="1" dirty="0" smtClean="0">
                <a:latin typeface="Times New Roman" pitchFamily="18" charset="0"/>
              </a:rPr>
              <a:t>P29</a:t>
            </a:r>
            <a:endParaRPr kumimoji="1" lang="zh-CN" altLang="en-US" sz="2600" b="1" dirty="0">
              <a:latin typeface="Times New Roman" pitchFamily="18" charset="0"/>
            </a:endParaRP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395536" y="4162960"/>
            <a:ext cx="8250636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600" b="1" dirty="0" smtClean="0">
                <a:latin typeface="Times New Roman" pitchFamily="18" charset="0"/>
              </a:rPr>
              <a:t>K</a:t>
            </a:r>
            <a:r>
              <a:rPr kumimoji="1" lang="zh-CN" altLang="en-US" sz="2600" b="1" dirty="0">
                <a:latin typeface="Times New Roman" pitchFamily="18" charset="0"/>
              </a:rPr>
              <a:t>值越大</a:t>
            </a:r>
            <a:r>
              <a:rPr kumimoji="1" lang="zh-CN" altLang="en-US" sz="2600" b="1" dirty="0" smtClean="0">
                <a:latin typeface="Times New Roman" pitchFamily="18" charset="0"/>
              </a:rPr>
              <a:t>，表示</a:t>
            </a:r>
            <a:r>
              <a:rPr kumimoji="1" lang="zh-CN" altLang="en-US" sz="2600" b="1" dirty="0" smtClean="0">
                <a:solidFill>
                  <a:srgbClr val="FF0000"/>
                </a:solidFill>
                <a:latin typeface="Times New Roman" pitchFamily="18" charset="0"/>
              </a:rPr>
              <a:t>一定温度</a:t>
            </a:r>
            <a:r>
              <a:rPr kumimoji="1" lang="zh-CN" altLang="en-US" sz="2600" b="1" dirty="0" smtClean="0">
                <a:latin typeface="Times New Roman" pitchFamily="18" charset="0"/>
              </a:rPr>
              <a:t>下反应达到平衡时，反应进行得越完全，反应物转化率</a:t>
            </a:r>
            <a:r>
              <a:rPr kumimoji="1" lang="zh-CN" altLang="en-US" sz="2600" b="1" dirty="0">
                <a:latin typeface="Times New Roman" pitchFamily="18" charset="0"/>
              </a:rPr>
              <a:t>越高；反之则转化率越低。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395536" y="5320635"/>
            <a:ext cx="768511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600" b="1" dirty="0" smtClean="0">
                <a:solidFill>
                  <a:srgbClr val="FF0000"/>
                </a:solidFill>
                <a:latin typeface="Times New Roman" pitchFamily="18" charset="0"/>
              </a:rPr>
              <a:t>一般来说，</a:t>
            </a:r>
            <a:r>
              <a:rPr kumimoji="1" lang="en-US" altLang="zh-CN" sz="2600" b="1" dirty="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kumimoji="1" lang="zh-CN" altLang="en-US" sz="2600" b="1" dirty="0" smtClean="0">
                <a:solidFill>
                  <a:srgbClr val="FF0000"/>
                </a:solidFill>
                <a:latin typeface="Times New Roman" pitchFamily="18" charset="0"/>
              </a:rPr>
              <a:t>值大于</a:t>
            </a:r>
            <a:r>
              <a:rPr kumimoji="1" lang="en-US" altLang="zh-CN" sz="2600" b="1" dirty="0" smtClean="0">
                <a:solidFill>
                  <a:srgbClr val="FF0000"/>
                </a:solidFill>
                <a:latin typeface="Times New Roman" pitchFamily="18" charset="0"/>
              </a:rPr>
              <a:t>10</a:t>
            </a:r>
            <a:r>
              <a:rPr kumimoji="1" lang="en-US" altLang="zh-CN" sz="2600" b="1" baseline="30000" dirty="0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kumimoji="1" lang="zh-CN" altLang="en-US" sz="2600" b="1" dirty="0" smtClean="0">
                <a:solidFill>
                  <a:srgbClr val="FF0000"/>
                </a:solidFill>
                <a:latin typeface="Times New Roman" pitchFamily="18" charset="0"/>
              </a:rPr>
              <a:t>时，该反应基本上反应完全</a:t>
            </a:r>
            <a:endParaRPr kumimoji="1" lang="zh-CN" altLang="en-US" sz="2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539750" y="500042"/>
            <a:ext cx="2736850" cy="65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二、意义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0" t="19551" r="27600" b="11150"/>
          <a:stretch/>
        </p:blipFill>
        <p:spPr>
          <a:xfrm rot="16200000">
            <a:off x="2335880" y="268964"/>
            <a:ext cx="2008480" cy="4016959"/>
          </a:xfrm>
          <a:prstGeom prst="rect">
            <a:avLst/>
          </a:prstGeom>
        </p:spPr>
      </p:pic>
      <p:sp>
        <p:nvSpPr>
          <p:cNvPr id="4" name="线形标注 1 3"/>
          <p:cNvSpPr/>
          <p:nvPr/>
        </p:nvSpPr>
        <p:spPr>
          <a:xfrm>
            <a:off x="6228184" y="1516916"/>
            <a:ext cx="2736304" cy="950840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r>
              <a:rPr lang="zh-CN" altLang="en-US" dirty="0" smtClean="0"/>
              <a:t>值的大小，说明了什么？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08175" y="1322320"/>
            <a:ext cx="503585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  <p:bldP spid="120835" grpId="0"/>
      <p:bldP spid="1208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39750" y="1000108"/>
            <a:ext cx="7272338" cy="52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 dirty="0" smtClean="0">
                <a:latin typeface="Times New Roman" pitchFamily="18" charset="0"/>
              </a:rPr>
              <a:t>（</a:t>
            </a:r>
            <a:r>
              <a:rPr kumimoji="1" lang="en-US" altLang="zh-CN" sz="2600" b="1" dirty="0" smtClean="0">
                <a:latin typeface="Times New Roman" pitchFamily="18" charset="0"/>
              </a:rPr>
              <a:t>2</a:t>
            </a:r>
            <a:r>
              <a:rPr kumimoji="1" lang="zh-CN" altLang="en-US" sz="2600" b="1" dirty="0" smtClean="0">
                <a:latin typeface="Times New Roman" pitchFamily="18" charset="0"/>
              </a:rPr>
              <a:t>）</a:t>
            </a:r>
            <a:r>
              <a:rPr kumimoji="1" lang="zh-CN" altLang="en-US" sz="2600" b="1" dirty="0">
                <a:latin typeface="Times New Roman" pitchFamily="18" charset="0"/>
              </a:rPr>
              <a:t>利用</a:t>
            </a:r>
            <a:r>
              <a:rPr kumimoji="1" lang="en-US" altLang="zh-CN" sz="2600" b="1" dirty="0">
                <a:latin typeface="Times New Roman" pitchFamily="18" charset="0"/>
              </a:rPr>
              <a:t>K</a:t>
            </a:r>
            <a:r>
              <a:rPr kumimoji="1" lang="zh-CN" altLang="en-US" sz="2600" b="1" dirty="0">
                <a:latin typeface="Times New Roman" pitchFamily="18" charset="0"/>
              </a:rPr>
              <a:t>值可判断某状态是否处于平衡状态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23850" y="1658921"/>
            <a:ext cx="8733481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/>
              <a:t>如某温度下，可逆反应</a:t>
            </a:r>
            <a:r>
              <a:rPr kumimoji="1" lang="en-US" altLang="zh-CN" sz="2400" b="1" i="1" dirty="0"/>
              <a:t>a </a:t>
            </a:r>
            <a:r>
              <a:rPr kumimoji="1" lang="en-US" altLang="zh-CN" sz="2400" b="1" dirty="0"/>
              <a:t>A(g) + </a:t>
            </a:r>
            <a:r>
              <a:rPr kumimoji="1" lang="en-US" altLang="zh-CN" sz="2400" b="1" i="1" dirty="0"/>
              <a:t>b </a:t>
            </a:r>
            <a:r>
              <a:rPr kumimoji="1" lang="en-US" altLang="zh-CN" sz="2400" b="1" dirty="0"/>
              <a:t>B(g)           </a:t>
            </a:r>
            <a:r>
              <a:rPr kumimoji="1" lang="en-US" altLang="zh-CN" sz="2400" b="1" i="1" dirty="0"/>
              <a:t>c</a:t>
            </a:r>
            <a:r>
              <a:rPr kumimoji="1" lang="en-US" altLang="zh-CN" sz="2400" b="1" dirty="0"/>
              <a:t> C(g) + </a:t>
            </a:r>
            <a:r>
              <a:rPr kumimoji="1" lang="en-US" altLang="zh-CN" sz="2400" b="1" i="1" dirty="0"/>
              <a:t>d </a:t>
            </a:r>
            <a:r>
              <a:rPr kumimoji="1" lang="en-US" altLang="zh-CN" sz="2400" b="1" dirty="0"/>
              <a:t>D(g)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b="1" dirty="0"/>
              <a:t>平衡常数为</a:t>
            </a:r>
            <a:r>
              <a:rPr kumimoji="1" lang="en-US" altLang="zh-CN" sz="2400" b="1" dirty="0"/>
              <a:t>K</a:t>
            </a:r>
            <a:r>
              <a:rPr kumimoji="1" lang="zh-CN" altLang="en-US" sz="2400" b="1" dirty="0" smtClean="0"/>
              <a:t>，任意时刻，</a:t>
            </a:r>
            <a:r>
              <a:rPr kumimoji="1" lang="zh-CN" altLang="en-US" sz="2400" b="1" dirty="0"/>
              <a:t>反应物和生成物的浓度关系如下：</a:t>
            </a:r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rcRect/>
          <a:stretch>
            <a:fillRect/>
          </a:stretch>
        </p:blipFill>
        <p:spPr bwMode="auto">
          <a:xfrm>
            <a:off x="5829300" y="1810824"/>
            <a:ext cx="7159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49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102787"/>
              </p:ext>
            </p:extLst>
          </p:nvPr>
        </p:nvGraphicFramePr>
        <p:xfrm>
          <a:off x="3240881" y="2863336"/>
          <a:ext cx="29464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4" imgW="1180800" imgH="444240" progId="Equation.DSMT4">
                  <p:embed/>
                </p:oleObj>
              </mc:Choice>
              <mc:Fallback>
                <p:oleObj name="Equation" r:id="rId4" imgW="1180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881" y="2863336"/>
                        <a:ext cx="2946400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143000" y="4868846"/>
            <a:ext cx="6165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Qc</a:t>
            </a:r>
            <a:r>
              <a:rPr lang="zh-CN" altLang="en-US" sz="2400" b="1" dirty="0">
                <a:solidFill>
                  <a:srgbClr val="FF0000"/>
                </a:solidFill>
              </a:rPr>
              <a:t>＜</a:t>
            </a:r>
            <a:r>
              <a:rPr lang="en-US" altLang="zh-CN" sz="2400" b="1" dirty="0">
                <a:solidFill>
                  <a:srgbClr val="FF0000"/>
                </a:solidFill>
              </a:rPr>
              <a:t>K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反应向正方向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进行，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正＞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160463" y="4317983"/>
            <a:ext cx="6075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Qc</a:t>
            </a:r>
            <a:r>
              <a:rPr lang="zh-CN" altLang="en-US" sz="2400" b="1" dirty="0">
                <a:solidFill>
                  <a:srgbClr val="FF0000"/>
                </a:solidFill>
              </a:rPr>
              <a:t>＝</a:t>
            </a:r>
            <a:r>
              <a:rPr lang="en-US" altLang="zh-CN" sz="2400" b="1" dirty="0">
                <a:solidFill>
                  <a:srgbClr val="FF0000"/>
                </a:solidFill>
              </a:rPr>
              <a:t>K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，反应</a:t>
            </a:r>
            <a:r>
              <a:rPr lang="zh-CN" altLang="en-US" sz="2400" b="1" dirty="0">
                <a:solidFill>
                  <a:srgbClr val="FF0000"/>
                </a:solidFill>
              </a:rPr>
              <a:t>处于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平衡状态，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正＝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1160463" y="5397483"/>
            <a:ext cx="5976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Qc</a:t>
            </a:r>
            <a:r>
              <a:rPr lang="zh-CN" altLang="en-US" sz="2400" b="1" dirty="0">
                <a:solidFill>
                  <a:srgbClr val="FF0000"/>
                </a:solidFill>
              </a:rPr>
              <a:t>＞</a:t>
            </a:r>
            <a:r>
              <a:rPr lang="en-US" altLang="zh-CN" sz="2400" b="1" dirty="0">
                <a:solidFill>
                  <a:srgbClr val="FF0000"/>
                </a:solidFill>
              </a:rPr>
              <a:t>K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反应向逆方向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进行，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正＜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395288" y="3838558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则：</a:t>
            </a:r>
          </a:p>
        </p:txBody>
      </p:sp>
    </p:spTree>
    <p:extLst>
      <p:ext uri="{BB962C8B-B14F-4D97-AF65-F5344CB8AC3E}">
        <p14:creationId xmlns:p14="http://schemas.microsoft.com/office/powerpoint/2010/main" val="28867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/>
      <p:bldP spid="124935" grpId="0"/>
      <p:bldP spid="124936" grpId="0"/>
      <p:bldP spid="124937" grpId="0"/>
      <p:bldP spid="1249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39750" y="428604"/>
            <a:ext cx="7128594" cy="65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zh-CN"/>
            </a:defPPr>
            <a:lvl1pPr>
              <a:spcBef>
                <a:spcPct val="50000"/>
              </a:spcBef>
              <a:defRPr kumimoji="1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三、使用平衡常数应注意的问题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537468" y="1412776"/>
            <a:ext cx="8496944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600" b="1" dirty="0"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latin typeface="Times New Roman" pitchFamily="18" charset="0"/>
              </a:rPr>
              <a:t>1</a:t>
            </a:r>
            <a:r>
              <a:rPr kumimoji="1" lang="zh-CN" altLang="en-US" sz="2600" b="1" dirty="0" smtClean="0">
                <a:latin typeface="Times New Roman" pitchFamily="18" charset="0"/>
              </a:rPr>
              <a:t>）对于给定的可逆反应，</a:t>
            </a:r>
            <a:r>
              <a:rPr kumimoji="1" lang="en-US" altLang="zh-CN" sz="2600" b="1" dirty="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kumimoji="1" lang="zh-CN" altLang="en-US" sz="2600" b="1" dirty="0" smtClean="0">
                <a:solidFill>
                  <a:srgbClr val="FF0000"/>
                </a:solidFill>
                <a:latin typeface="Times New Roman" pitchFamily="18" charset="0"/>
              </a:rPr>
              <a:t>只受温度的影响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zh-CN" altLang="en-US" sz="2600" b="1" dirty="0" smtClean="0">
                <a:latin typeface="Times New Roman" pitchFamily="18" charset="0"/>
              </a:rPr>
              <a:t>与其他因素无关。</a:t>
            </a:r>
            <a:endParaRPr kumimoji="1" lang="zh-CN" altLang="en-US" sz="2600" b="1" dirty="0">
              <a:latin typeface="Times New Roman" pitchFamily="18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259632" y="2423350"/>
            <a:ext cx="340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N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+3H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           2NH</a:t>
            </a:r>
            <a:r>
              <a:rPr lang="en-US" altLang="zh-CN" sz="2800" b="1" baseline="-25000" dirty="0"/>
              <a:t>3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rcRect/>
          <a:stretch>
            <a:fillRect/>
          </a:stretch>
        </p:blipFill>
        <p:spPr bwMode="auto">
          <a:xfrm>
            <a:off x="2929062" y="2491612"/>
            <a:ext cx="790575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877534"/>
              </p:ext>
            </p:extLst>
          </p:nvPr>
        </p:nvGraphicFramePr>
        <p:xfrm>
          <a:off x="5369992" y="2139186"/>
          <a:ext cx="2960687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4" imgW="1244520" imgH="457200" progId="Equation.DSMT4">
                  <p:embed/>
                </p:oleObj>
              </mc:Choice>
              <mc:Fallback>
                <p:oleObj name="Equation" r:id="rId4" imgW="12445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9992" y="2139186"/>
                        <a:ext cx="2960687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67878" y="3310254"/>
            <a:ext cx="727233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600" b="1" dirty="0" err="1" smtClean="0">
                <a:latin typeface="Times New Roman" pitchFamily="18" charset="0"/>
              </a:rPr>
              <a:t>Eg</a:t>
            </a:r>
            <a:r>
              <a:rPr kumimoji="1" lang="en-US" altLang="zh-CN" sz="2600" b="1" dirty="0" smtClean="0">
                <a:latin typeface="Times New Roman" pitchFamily="18" charset="0"/>
              </a:rPr>
              <a:t>.</a:t>
            </a:r>
            <a:r>
              <a:rPr kumimoji="1" lang="zh-CN" altLang="en-US" sz="2600" b="1" dirty="0" smtClean="0">
                <a:latin typeface="Times New Roman" pitchFamily="18" charset="0"/>
              </a:rPr>
              <a:t>温度升高，平衡如何移动？</a:t>
            </a:r>
            <a:r>
              <a:rPr kumimoji="1" lang="en-US" altLang="zh-CN" sz="2600" b="1" dirty="0" smtClean="0">
                <a:latin typeface="Times New Roman" pitchFamily="18" charset="0"/>
              </a:rPr>
              <a:t>K</a:t>
            </a:r>
            <a:r>
              <a:rPr kumimoji="1" lang="zh-CN" altLang="en-US" sz="2600" b="1" dirty="0" smtClean="0">
                <a:latin typeface="Times New Roman" pitchFamily="18" charset="0"/>
              </a:rPr>
              <a:t>值如何变化？</a:t>
            </a:r>
            <a:r>
              <a:rPr kumimoji="1" lang="zh-CN" altLang="en-US" sz="2600" b="1" u="sng" dirty="0" smtClean="0">
                <a:latin typeface="Times New Roman" pitchFamily="18" charset="0"/>
              </a:rPr>
              <a:t>              </a:t>
            </a:r>
            <a:endParaRPr kumimoji="1" lang="zh-CN" altLang="en-US" sz="2600" b="1" dirty="0">
              <a:latin typeface="Times New Roman" pitchFamily="18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94755" y="3793686"/>
            <a:ext cx="727233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 dirty="0" smtClean="0">
                <a:latin typeface="Times New Roman" pitchFamily="18" charset="0"/>
              </a:rPr>
              <a:t>温度升高，平衡向逆反应移动，</a:t>
            </a:r>
            <a:r>
              <a:rPr kumimoji="1" lang="en-US" altLang="zh-CN" sz="2600" b="1" dirty="0" smtClean="0">
                <a:latin typeface="Times New Roman" pitchFamily="18" charset="0"/>
              </a:rPr>
              <a:t>K</a:t>
            </a:r>
            <a:r>
              <a:rPr kumimoji="1" lang="zh-CN" altLang="en-US" sz="2600" b="1" dirty="0" smtClean="0">
                <a:latin typeface="Times New Roman" pitchFamily="18" charset="0"/>
              </a:rPr>
              <a:t>值减少</a:t>
            </a:r>
            <a:endParaRPr kumimoji="1" lang="zh-CN" altLang="en-US" sz="26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04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508499-7879-4EAD-A933-44307EDB1BAE}" type="slidenum">
              <a:rPr lang="en-US" altLang="zh-CN" b="0"/>
              <a:pPr/>
              <a:t>7</a:t>
            </a:fld>
            <a:endParaRPr lang="en-US" altLang="zh-CN" b="0"/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539552" y="3501008"/>
            <a:ext cx="83255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dirty="0">
                <a:latin typeface="Times New Roman" panose="02020603050405020304" pitchFamily="18" charset="0"/>
              </a:rPr>
              <a:t>若升高温度，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K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值增大，则正反应为吸热反应；</a:t>
            </a:r>
          </a:p>
          <a:p>
            <a:pPr algn="ctr" eaLnBrk="1" hangingPunct="1"/>
            <a:r>
              <a:rPr kumimoji="1" lang="zh-CN" altLang="en-US" sz="3200" dirty="0">
                <a:latin typeface="Times New Roman" panose="02020603050405020304" pitchFamily="18" charset="0"/>
              </a:rPr>
              <a:t>若升高温度，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K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值减小，则正反应为放热反应。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552" y="1262564"/>
            <a:ext cx="727233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 dirty="0" smtClean="0">
                <a:solidFill>
                  <a:srgbClr val="FF0000"/>
                </a:solidFill>
                <a:latin typeface="Times New Roman" pitchFamily="18" charset="0"/>
              </a:rPr>
              <a:t>思考：平衡移动，</a:t>
            </a:r>
            <a:r>
              <a:rPr kumimoji="1" lang="en-US" altLang="zh-CN" sz="2600" b="1" dirty="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kumimoji="1" lang="zh-CN" altLang="en-US" sz="2600" b="1" dirty="0" smtClean="0">
                <a:solidFill>
                  <a:srgbClr val="FF0000"/>
                </a:solidFill>
                <a:latin typeface="Times New Roman" pitchFamily="18" charset="0"/>
              </a:rPr>
              <a:t>值一定变化吗？</a:t>
            </a:r>
            <a:r>
              <a:rPr kumimoji="1" lang="zh-CN" altLang="en-US" sz="2600" b="1" u="sng" dirty="0" smtClean="0">
                <a:solidFill>
                  <a:srgbClr val="FF0000"/>
                </a:solidFill>
                <a:latin typeface="Times New Roman" pitchFamily="18" charset="0"/>
              </a:rPr>
              <a:t>              </a:t>
            </a:r>
            <a:endParaRPr kumimoji="1" lang="zh-CN" altLang="en-US" sz="2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1643" y="2060848"/>
            <a:ext cx="727233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 dirty="0" smtClean="0">
                <a:solidFill>
                  <a:srgbClr val="FF0000"/>
                </a:solidFill>
                <a:latin typeface="Times New Roman" pitchFamily="18" charset="0"/>
              </a:rPr>
              <a:t>仅当温度改变，平衡移动，</a:t>
            </a:r>
            <a:r>
              <a:rPr kumimoji="1" lang="en-US" altLang="zh-CN" sz="2600" b="1" dirty="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kumimoji="1" lang="zh-CN" altLang="en-US" sz="2600" b="1" dirty="0" smtClean="0">
                <a:solidFill>
                  <a:srgbClr val="FF0000"/>
                </a:solidFill>
                <a:latin typeface="Times New Roman" pitchFamily="18" charset="0"/>
              </a:rPr>
              <a:t>值才一定变化；反过来，由</a:t>
            </a:r>
            <a:r>
              <a:rPr kumimoji="1" lang="en-US" altLang="zh-CN" sz="2600" b="1" dirty="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kumimoji="1" lang="zh-CN" altLang="en-US" sz="2600" b="1" dirty="0" smtClean="0">
                <a:solidFill>
                  <a:srgbClr val="FF0000"/>
                </a:solidFill>
                <a:latin typeface="Times New Roman" pitchFamily="18" charset="0"/>
              </a:rPr>
              <a:t>值的改变，也可判断反应的热效应</a:t>
            </a:r>
            <a:r>
              <a:rPr kumimoji="1" lang="zh-CN" altLang="en-US" sz="2600" b="1" u="sng" dirty="0" smtClean="0">
                <a:solidFill>
                  <a:srgbClr val="FF0000"/>
                </a:solidFill>
                <a:latin typeface="Times New Roman" pitchFamily="18" charset="0"/>
              </a:rPr>
              <a:t>              </a:t>
            </a:r>
            <a:endParaRPr kumimoji="1" lang="zh-CN" altLang="en-US" sz="2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5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755650" y="1505904"/>
            <a:ext cx="727233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 dirty="0"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latin typeface="Times New Roman" pitchFamily="18" charset="0"/>
              </a:rPr>
              <a:t>2</a:t>
            </a:r>
            <a:r>
              <a:rPr kumimoji="1" lang="zh-CN" altLang="en-US" sz="2600" b="1" dirty="0">
                <a:latin typeface="Times New Roman" pitchFamily="18" charset="0"/>
              </a:rPr>
              <a:t>）平衡常数表示反应进行的程度，不表示反</a:t>
            </a:r>
          </a:p>
          <a:p>
            <a:r>
              <a:rPr kumimoji="1" lang="zh-CN" altLang="en-US" sz="2600" b="1" dirty="0">
                <a:latin typeface="Times New Roman" pitchFamily="18" charset="0"/>
              </a:rPr>
              <a:t>          应的快慢，即速率大，</a:t>
            </a:r>
            <a:r>
              <a:rPr kumimoji="1" lang="en-US" altLang="zh-CN" sz="2600" b="1" dirty="0">
                <a:latin typeface="Times New Roman" pitchFamily="18" charset="0"/>
              </a:rPr>
              <a:t>K</a:t>
            </a:r>
            <a:r>
              <a:rPr kumimoji="1" lang="zh-CN" altLang="en-US" sz="2600" b="1" dirty="0">
                <a:latin typeface="Times New Roman" pitchFamily="18" charset="0"/>
              </a:rPr>
              <a:t>值不一定大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755650" y="2680654"/>
            <a:ext cx="727233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 dirty="0"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latin typeface="Times New Roman" pitchFamily="18" charset="0"/>
              </a:rPr>
              <a:t>3</a:t>
            </a:r>
            <a:r>
              <a:rPr kumimoji="1" lang="zh-CN" altLang="en-US" sz="2600" b="1" dirty="0">
                <a:latin typeface="Times New Roman" pitchFamily="18" charset="0"/>
              </a:rPr>
              <a:t>）在进行</a:t>
            </a:r>
            <a:r>
              <a:rPr kumimoji="1" lang="en-US" altLang="zh-CN" sz="2600" b="1" dirty="0">
                <a:latin typeface="Times New Roman" pitchFamily="18" charset="0"/>
              </a:rPr>
              <a:t>K</a:t>
            </a:r>
            <a:r>
              <a:rPr kumimoji="1" lang="zh-CN" altLang="en-US" sz="2600" b="1" dirty="0">
                <a:latin typeface="Times New Roman" pitchFamily="18" charset="0"/>
              </a:rPr>
              <a:t>值的计算时，</a:t>
            </a:r>
            <a:r>
              <a:rPr kumimoji="1" lang="zh-CN" altLang="en-US" sz="2600" b="1" dirty="0" smtClean="0">
                <a:latin typeface="Times New Roman" pitchFamily="18" charset="0"/>
              </a:rPr>
              <a:t>固体及纯液体不</a:t>
            </a:r>
            <a:r>
              <a:rPr kumimoji="1" lang="zh-CN" altLang="en-US" sz="2600" b="1" dirty="0">
                <a:latin typeface="Times New Roman" pitchFamily="18" charset="0"/>
              </a:rPr>
              <a:t>作考虑，</a:t>
            </a:r>
            <a:r>
              <a:rPr kumimoji="1" lang="zh-CN" altLang="en-US" sz="2600" b="1" dirty="0" smtClean="0">
                <a:latin typeface="Times New Roman" pitchFamily="18" charset="0"/>
              </a:rPr>
              <a:t>表达式</a:t>
            </a:r>
            <a:r>
              <a:rPr kumimoji="1" lang="zh-CN" altLang="en-US" sz="2600" b="1" dirty="0">
                <a:latin typeface="Times New Roman" pitchFamily="18" charset="0"/>
              </a:rPr>
              <a:t>中不需表达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87624" y="3833303"/>
            <a:ext cx="6621223" cy="609011"/>
            <a:chOff x="406" y="2561"/>
            <a:chExt cx="3770" cy="427"/>
          </a:xfrm>
        </p:grpSpPr>
        <p:sp>
          <p:nvSpPr>
            <p:cNvPr id="5129" name="Text Box 8"/>
            <p:cNvSpPr txBox="1">
              <a:spLocks noChangeArrowheads="1"/>
            </p:cNvSpPr>
            <p:nvPr/>
          </p:nvSpPr>
          <p:spPr bwMode="auto">
            <a:xfrm>
              <a:off x="902" y="2707"/>
              <a:ext cx="145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Fe</a:t>
              </a:r>
              <a:r>
                <a:rPr lang="en-US" altLang="zh-CN" sz="2000" b="1" baseline="-25000" dirty="0"/>
                <a:t>3</a:t>
              </a:r>
              <a:r>
                <a:rPr lang="en-US" altLang="zh-CN" sz="2000" b="1" dirty="0"/>
                <a:t>O</a:t>
              </a:r>
              <a:r>
                <a:rPr lang="en-US" altLang="zh-CN" sz="2000" b="1" baseline="-25000" dirty="0"/>
                <a:t>4</a:t>
              </a:r>
              <a:r>
                <a:rPr lang="en-US" altLang="zh-CN" sz="2000" b="1" dirty="0"/>
                <a:t>(s) + 4H</a:t>
              </a:r>
              <a:r>
                <a:rPr lang="en-US" altLang="zh-CN" sz="2000" b="1" baseline="-25000" dirty="0"/>
                <a:t>2</a:t>
              </a:r>
              <a:r>
                <a:rPr lang="en-US" altLang="zh-CN" sz="2000" b="1" dirty="0"/>
                <a:t>(g)</a:t>
              </a:r>
              <a:r>
                <a:rPr lang="en-US" altLang="zh-CN" sz="2000" b="1" dirty="0">
                  <a:solidFill>
                    <a:srgbClr val="3333CC"/>
                  </a:solidFill>
                </a:rPr>
                <a:t> </a:t>
              </a:r>
            </a:p>
          </p:txBody>
        </p:sp>
        <p:pic>
          <p:nvPicPr>
            <p:cNvPr id="5131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2334" y="2748"/>
              <a:ext cx="42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 Box 10"/>
            <p:cNvSpPr txBox="1">
              <a:spLocks noChangeArrowheads="1"/>
            </p:cNvSpPr>
            <p:nvPr/>
          </p:nvSpPr>
          <p:spPr bwMode="auto">
            <a:xfrm>
              <a:off x="2354" y="2561"/>
              <a:ext cx="5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FF3300"/>
                  </a:solidFill>
                </a:rPr>
                <a:t>高温</a:t>
              </a:r>
            </a:p>
          </p:txBody>
        </p:sp>
        <p:sp>
          <p:nvSpPr>
            <p:cNvPr id="5132" name="Text Box 11"/>
            <p:cNvSpPr txBox="1">
              <a:spLocks noChangeArrowheads="1"/>
            </p:cNvSpPr>
            <p:nvPr/>
          </p:nvSpPr>
          <p:spPr bwMode="auto">
            <a:xfrm>
              <a:off x="2757" y="2657"/>
              <a:ext cx="1419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3Fe(s) + 4H</a:t>
              </a:r>
              <a:r>
                <a:rPr lang="en-US" altLang="zh-CN" sz="2000" b="1" baseline="-25000" dirty="0"/>
                <a:t>2</a:t>
              </a:r>
              <a:r>
                <a:rPr lang="en-US" altLang="zh-CN" sz="2000" b="1" dirty="0"/>
                <a:t>O(g) </a:t>
              </a:r>
            </a:p>
          </p:txBody>
        </p:sp>
        <p:sp>
          <p:nvSpPr>
            <p:cNvPr id="5133" name="Text Box 12"/>
            <p:cNvSpPr txBox="1">
              <a:spLocks noChangeArrowheads="1"/>
            </p:cNvSpPr>
            <p:nvPr/>
          </p:nvSpPr>
          <p:spPr bwMode="auto">
            <a:xfrm>
              <a:off x="406" y="2658"/>
              <a:ext cx="457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如：</a:t>
              </a:r>
            </a:p>
          </p:txBody>
        </p:sp>
      </p:grpSp>
      <p:graphicFrame>
        <p:nvGraphicFramePr>
          <p:cNvPr id="1218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952382"/>
              </p:ext>
            </p:extLst>
          </p:nvPr>
        </p:nvGraphicFramePr>
        <p:xfrm>
          <a:off x="4104047" y="4652012"/>
          <a:ext cx="226218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4" imgW="876240" imgH="457200" progId="Equation.DSMT4">
                  <p:embed/>
                </p:oleObj>
              </mc:Choice>
              <mc:Fallback>
                <p:oleObj name="Equation" r:id="rId4" imgW="876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047" y="4652012"/>
                        <a:ext cx="2262187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1585911" y="4955394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一定温度下</a:t>
            </a:r>
          </a:p>
        </p:txBody>
      </p:sp>
    </p:spTree>
    <p:extLst>
      <p:ext uri="{BB962C8B-B14F-4D97-AF65-F5344CB8AC3E}">
        <p14:creationId xmlns:p14="http://schemas.microsoft.com/office/powerpoint/2010/main" val="79009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  <p:bldP spid="121862" grpId="0"/>
      <p:bldP spid="1218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539750" y="1149360"/>
            <a:ext cx="7272338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 dirty="0"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latin typeface="Times New Roman" pitchFamily="18" charset="0"/>
              </a:rPr>
              <a:t>4</a:t>
            </a:r>
            <a:r>
              <a:rPr kumimoji="1" lang="zh-CN" altLang="en-US" sz="2600" b="1" dirty="0">
                <a:latin typeface="Times New Roman" pitchFamily="18" charset="0"/>
              </a:rPr>
              <a:t>）在进行</a:t>
            </a:r>
            <a:r>
              <a:rPr kumimoji="1" lang="en-US" altLang="zh-CN" sz="2600" b="1" dirty="0">
                <a:latin typeface="Times New Roman" pitchFamily="18" charset="0"/>
              </a:rPr>
              <a:t>K</a:t>
            </a:r>
            <a:r>
              <a:rPr kumimoji="1" lang="zh-CN" altLang="en-US" sz="2600" b="1" dirty="0">
                <a:latin typeface="Times New Roman" pitchFamily="18" charset="0"/>
              </a:rPr>
              <a:t>值的计算时，稀溶液中的</a:t>
            </a:r>
            <a:r>
              <a:rPr kumimoji="1" lang="en-US" altLang="zh-CN" sz="2600" b="1" dirty="0">
                <a:latin typeface="Times New Roman" pitchFamily="18" charset="0"/>
              </a:rPr>
              <a:t>H</a:t>
            </a:r>
            <a:r>
              <a:rPr kumimoji="1" lang="en-US" altLang="zh-CN" sz="2600" b="1" baseline="-25000" dirty="0">
                <a:latin typeface="Times New Roman" pitchFamily="18" charset="0"/>
              </a:rPr>
              <a:t>2</a:t>
            </a:r>
            <a:r>
              <a:rPr kumimoji="1" lang="en-US" altLang="zh-CN" sz="2600" b="1" dirty="0">
                <a:latin typeface="Times New Roman" pitchFamily="18" charset="0"/>
              </a:rPr>
              <a:t>O</a:t>
            </a:r>
            <a:r>
              <a:rPr kumimoji="1" lang="zh-CN" altLang="en-US" sz="2600" b="1" dirty="0">
                <a:latin typeface="Times New Roman" pitchFamily="18" charset="0"/>
              </a:rPr>
              <a:t>的浓</a:t>
            </a:r>
          </a:p>
          <a:p>
            <a:pPr>
              <a:lnSpc>
                <a:spcPct val="120000"/>
              </a:lnSpc>
            </a:pPr>
            <a:r>
              <a:rPr kumimoji="1" lang="zh-CN" altLang="en-US" sz="2600" b="1" dirty="0">
                <a:latin typeface="Times New Roman" pitchFamily="18" charset="0"/>
              </a:rPr>
              <a:t>          度可不</a:t>
            </a:r>
            <a:r>
              <a:rPr kumimoji="1" lang="zh-CN" altLang="en-US" sz="2600" b="1" dirty="0" smtClean="0">
                <a:latin typeface="Times New Roman" pitchFamily="18" charset="0"/>
              </a:rPr>
              <a:t>表达（纯液体）</a:t>
            </a:r>
            <a:endParaRPr kumimoji="1" lang="zh-CN" altLang="en-US" sz="2600" b="1" dirty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5786" y="2720713"/>
            <a:ext cx="7601718" cy="617538"/>
            <a:chOff x="396" y="1842"/>
            <a:chExt cx="4006" cy="389"/>
          </a:xfrm>
        </p:grpSpPr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926" y="1891"/>
              <a:ext cx="15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Cr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O</a:t>
              </a:r>
              <a:r>
                <a:rPr lang="en-US" altLang="zh-CN" sz="2800" b="1" baseline="-25000" dirty="0"/>
                <a:t>7</a:t>
              </a:r>
              <a:r>
                <a:rPr lang="en-US" altLang="zh-CN" sz="2800" b="1" baseline="30000" dirty="0"/>
                <a:t>2-</a:t>
              </a:r>
              <a:r>
                <a:rPr lang="en-US" altLang="zh-CN" sz="2800" b="1" dirty="0"/>
                <a:t> + H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O</a:t>
              </a:r>
              <a:r>
                <a:rPr lang="en-US" altLang="zh-CN" sz="2800" b="1" dirty="0">
                  <a:solidFill>
                    <a:srgbClr val="3333CC"/>
                  </a:solidFill>
                </a:rPr>
                <a:t> </a:t>
              </a:r>
            </a:p>
          </p:txBody>
        </p:sp>
        <p:pic>
          <p:nvPicPr>
            <p:cNvPr id="6152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2245" y="1932"/>
              <a:ext cx="544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2824" y="1842"/>
              <a:ext cx="15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2CrO</a:t>
              </a:r>
              <a:r>
                <a:rPr lang="en-US" altLang="zh-CN" sz="2800" b="1" baseline="-25000" dirty="0"/>
                <a:t>4</a:t>
              </a:r>
              <a:r>
                <a:rPr lang="en-US" altLang="zh-CN" sz="2800" b="1" baseline="30000" dirty="0"/>
                <a:t>2-</a:t>
              </a:r>
              <a:r>
                <a:rPr lang="en-US" altLang="zh-CN" sz="2800" b="1" dirty="0"/>
                <a:t>  + 2H</a:t>
              </a:r>
              <a:r>
                <a:rPr lang="en-US" altLang="zh-CN" sz="2800" b="1" baseline="30000" dirty="0"/>
                <a:t>+</a:t>
              </a:r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396" y="1866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/>
                <a:t>如：</a:t>
              </a:r>
            </a:p>
          </p:txBody>
        </p:sp>
      </p:grpSp>
      <p:graphicFrame>
        <p:nvGraphicFramePr>
          <p:cNvPr id="122889" name="Object 2"/>
          <p:cNvGraphicFramePr>
            <a:graphicFrameLocks noChangeAspect="1"/>
          </p:cNvGraphicFramePr>
          <p:nvPr/>
        </p:nvGraphicFramePr>
        <p:xfrm>
          <a:off x="2938436" y="3765562"/>
          <a:ext cx="43180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4" imgW="1511280" imgH="457200" progId="Equation.DSMT4">
                  <p:embed/>
                </p:oleObj>
              </mc:Choice>
              <mc:Fallback>
                <p:oleObj name="Equation" r:id="rId4" imgW="1511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36" y="3765562"/>
                        <a:ext cx="4318000" cy="130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785786" y="3908437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一定温度下</a:t>
            </a:r>
          </a:p>
        </p:txBody>
      </p:sp>
    </p:spTree>
    <p:extLst>
      <p:ext uri="{BB962C8B-B14F-4D97-AF65-F5344CB8AC3E}">
        <p14:creationId xmlns:p14="http://schemas.microsoft.com/office/powerpoint/2010/main" val="1168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1006</TotalTime>
  <Words>1207</Words>
  <Application>Microsoft Office PowerPoint</Application>
  <PresentationFormat>全屏显示(4:3)</PresentationFormat>
  <Paragraphs>162</Paragraphs>
  <Slides>14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Cataneo BT</vt:lpstr>
      <vt:lpstr>ZBFH</vt:lpstr>
      <vt:lpstr>方正书宋_GBK</vt:lpstr>
      <vt:lpstr>方正姚体</vt:lpstr>
      <vt:lpstr>仿宋_GB2312</vt:lpstr>
      <vt:lpstr>黑体</vt:lpstr>
      <vt:lpstr>华文楷体</vt:lpstr>
      <vt:lpstr>楷体_GB2312</vt:lpstr>
      <vt:lpstr>宋体</vt:lpstr>
      <vt:lpstr>Arial</vt:lpstr>
      <vt:lpstr>Arial Narrow</vt:lpstr>
      <vt:lpstr>Calibri</vt:lpstr>
      <vt:lpstr>Georgia</vt:lpstr>
      <vt:lpstr>Times New Roman</vt:lpstr>
      <vt:lpstr>Trebuchet MS</vt:lpstr>
      <vt:lpstr>Wingdings 2</vt:lpstr>
      <vt:lpstr>都市</vt:lpstr>
      <vt:lpstr>Equation</vt:lpstr>
      <vt:lpstr>PowerPoint 演示文稿</vt:lpstr>
      <vt:lpstr>化学平衡常数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我的中国“芯” 无机非金属材料的主角——硅</dc:title>
  <dc:creator>fuck</dc:creator>
  <cp:lastModifiedBy>USER</cp:lastModifiedBy>
  <cp:revision>499</cp:revision>
  <dcterms:created xsi:type="dcterms:W3CDTF">2014-12-15T05:46:00Z</dcterms:created>
  <dcterms:modified xsi:type="dcterms:W3CDTF">2016-10-31T01:48:14Z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