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72D2D"/>
    <a:srgbClr val="BE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6178" autoAdjust="0"/>
  </p:normalViewPr>
  <p:slideViewPr>
    <p:cSldViewPr>
      <p:cViewPr varScale="1">
        <p:scale>
          <a:sx n="101" d="100"/>
          <a:sy n="101" d="100"/>
        </p:scale>
        <p:origin x="126" y="276"/>
      </p:cViewPr>
      <p:guideLst>
        <p:guide orient="horz" pos="2156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74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AD61-4DC9-49C9-A184-17EAA0CB1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73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1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无机非金属材料的主角</a:t>
            </a:r>
            <a:r>
              <a:rPr lang="en-US" altLang="zh-CN" smtClean="0"/>
              <a:t>——</a:t>
            </a:r>
            <a:r>
              <a:rPr lang="zh-CN" altLang="en-US" smtClean="0"/>
              <a:t>硅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219\Desktop\&#26089;&#25805;-&#30005;&#24433;&#21407;&#22768;.mp3" TargetMode="External"/><Relationship Id="rId1" Type="http://schemas.microsoft.com/office/2007/relationships/media" Target="file:///C:\Users\219\Desktop\&#26089;&#25805;-&#30005;&#24433;&#21407;&#22768;.mp3" TargetMode="Externa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31020" y="4725144"/>
            <a:ext cx="6192688" cy="17526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黄毓展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2016-10-19</a:t>
            </a:r>
          </a:p>
          <a:p>
            <a:pPr algn="ctr">
              <a:lnSpc>
                <a:spcPct val="150000"/>
              </a:lnSpc>
            </a:pPr>
            <a:endParaRPr lang="zh-CN" altLang="en-US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早操-电影原声.mp3"/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0" y="6143625"/>
            <a:ext cx="619125" cy="6191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380826" y="2060848"/>
            <a:ext cx="8458200" cy="1470025"/>
          </a:xfrm>
        </p:spPr>
        <p:txBody>
          <a:bodyPr/>
          <a:lstStyle/>
          <a:p>
            <a:r>
              <a:rPr lang="zh-CN" altLang="en-US" dirty="0" smtClean="0"/>
              <a:t>化学平衡</a:t>
            </a:r>
            <a:r>
              <a:rPr lang="zh-CN" altLang="en-US" dirty="0" smtClean="0"/>
              <a:t>图象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"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773"/>
            <a:ext cx="9144000" cy="362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3933056"/>
            <a:ext cx="864096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解析　在恒容状态下，在五个相同的容器中同时通入等量的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kumimoji="0" lang="en-US" altLang="zh-CN" sz="2000" b="1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，反应相同时间。那么则有两种可能，一是已达到平衡状态，二是还没有达到平衡状态，仍然在向正反应方向移动。假若，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个容器在反应相同时间下，均已达到平衡，因为该反应是放热反应，温度升高，平衡向逆反应方向移动，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kumimoji="0" lang="en-US" altLang="zh-CN" sz="2000" b="1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的百分含量随温度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升高而升高，所以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正确；假若，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个容器中有未达到平衡状态的，那么温度越高，反应速率越大，会出现温度高的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sz="2000" b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转化得快，导致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sz="2000" b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的百分含量少的情况。在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中，图中的转折点为平衡状态，转折点左侧为未平衡状态，右侧为平衡状态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，正确。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3" name="图片 196" descr="学科网(www.zxxk.com)--教育资源门户，提供试卷、教案、课件、论文、素材及各类教学资源下载，还有大量而丰富的教学相关资讯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1905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517127" y="1408608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36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160985" y="1635908"/>
            <a:ext cx="4661297" cy="369332"/>
            <a:chOff x="714375" y="1762125"/>
            <a:chExt cx="6215079" cy="492126"/>
          </a:xfrm>
        </p:grpSpPr>
        <p:sp>
          <p:nvSpPr>
            <p:cNvPr id="12298" name="TextBox 1"/>
            <p:cNvSpPr txBox="1">
              <a:spLocks noChangeArrowheads="1"/>
            </p:cNvSpPr>
            <p:nvPr/>
          </p:nvSpPr>
          <p:spPr bwMode="auto">
            <a:xfrm>
              <a:off x="714375" y="1762125"/>
              <a:ext cx="6215079" cy="492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latin typeface="Calibri" pitchFamily="34" charset="0"/>
                </a:rPr>
                <a:t>对于反应</a:t>
              </a:r>
              <a:r>
                <a:rPr lang="en-US" altLang="zh-CN" b="1" i="1" dirty="0" err="1">
                  <a:latin typeface="Calibri" pitchFamily="34" charset="0"/>
                </a:rPr>
                <a:t>m</a:t>
              </a:r>
              <a:r>
                <a:rPr lang="en-US" altLang="zh-CN" b="1" dirty="0" err="1">
                  <a:latin typeface="Calibri" pitchFamily="34" charset="0"/>
                </a:rPr>
                <a:t>A</a:t>
              </a:r>
              <a:r>
                <a:rPr lang="en-US" altLang="zh-CN" b="1" dirty="0">
                  <a:latin typeface="Calibri" pitchFamily="34" charset="0"/>
                </a:rPr>
                <a:t>(g)</a:t>
              </a:r>
              <a:r>
                <a:rPr lang="zh-CN" altLang="en-US" b="1" dirty="0">
                  <a:latin typeface="Calibri" pitchFamily="34" charset="0"/>
                </a:rPr>
                <a:t>＋</a:t>
              </a:r>
              <a:r>
                <a:rPr lang="en-US" altLang="zh-CN" b="1" i="1" dirty="0" err="1">
                  <a:latin typeface="Calibri" pitchFamily="34" charset="0"/>
                </a:rPr>
                <a:t>n</a:t>
              </a:r>
              <a:r>
                <a:rPr lang="en-US" altLang="zh-CN" b="1" dirty="0" err="1">
                  <a:latin typeface="Calibri" pitchFamily="34" charset="0"/>
                </a:rPr>
                <a:t>B</a:t>
              </a:r>
              <a:r>
                <a:rPr lang="en-US" altLang="zh-CN" b="1" dirty="0">
                  <a:latin typeface="Calibri" pitchFamily="34" charset="0"/>
                </a:rPr>
                <a:t>(g)  </a:t>
              </a:r>
              <a:r>
                <a:rPr lang="en-US" altLang="zh-CN" b="1" i="1" dirty="0" err="1">
                  <a:latin typeface="Calibri" pitchFamily="34" charset="0"/>
                </a:rPr>
                <a:t>p</a:t>
              </a:r>
              <a:r>
                <a:rPr lang="en-US" altLang="zh-CN" b="1" dirty="0" err="1">
                  <a:latin typeface="Calibri" pitchFamily="34" charset="0"/>
                </a:rPr>
                <a:t>C</a:t>
              </a:r>
              <a:r>
                <a:rPr lang="en-US" altLang="zh-CN" b="1" dirty="0">
                  <a:latin typeface="Calibri" pitchFamily="34" charset="0"/>
                </a:rPr>
                <a:t>(g)</a:t>
              </a:r>
              <a:r>
                <a:rPr lang="zh-CN" altLang="en-US" b="1" dirty="0">
                  <a:latin typeface="Calibri" pitchFamily="34" charset="0"/>
                </a:rPr>
                <a:t>＋</a:t>
              </a:r>
              <a:r>
                <a:rPr lang="en-US" altLang="zh-CN" b="1" i="1" dirty="0" err="1">
                  <a:latin typeface="Calibri" pitchFamily="34" charset="0"/>
                </a:rPr>
                <a:t>q</a:t>
              </a:r>
              <a:r>
                <a:rPr lang="en-US" altLang="zh-CN" b="1" dirty="0" err="1">
                  <a:latin typeface="Calibri" pitchFamily="34" charset="0"/>
                </a:rPr>
                <a:t>D</a:t>
              </a:r>
              <a:r>
                <a:rPr lang="en-US" altLang="zh-CN" b="1" dirty="0">
                  <a:latin typeface="Calibri" pitchFamily="34" charset="0"/>
                </a:rPr>
                <a:t>(g)</a:t>
              </a:r>
              <a:endParaRPr lang="zh-CN" altLang="en-US" dirty="0">
                <a:latin typeface="Calibri" pitchFamily="34" charset="0"/>
              </a:endParaRPr>
            </a:p>
          </p:txBody>
        </p:sp>
        <p:pic>
          <p:nvPicPr>
            <p:cNvPr id="12299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57620" y="1928802"/>
              <a:ext cx="61912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292" name="矩形 4"/>
          <p:cNvSpPr>
            <a:spLocks noChangeArrowheads="1"/>
          </p:cNvSpPr>
          <p:nvPr/>
        </p:nvSpPr>
        <p:spPr bwMode="auto">
          <a:xfrm>
            <a:off x="1571626" y="2010959"/>
            <a:ext cx="1303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①</a:t>
            </a:r>
            <a:r>
              <a:rPr lang="en-US" altLang="zh-CN" b="1" i="1" dirty="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－</a:t>
            </a:r>
            <a:r>
              <a:rPr lang="en-US" altLang="zh-CN" b="1" i="1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图象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62" y="2357438"/>
            <a:ext cx="4652963" cy="326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536033" y="3696892"/>
            <a:ext cx="964406" cy="2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5107783" y="3696892"/>
            <a:ext cx="964406" cy="2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2375281" y="3964786"/>
            <a:ext cx="2089547" cy="1660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5322095" y="5357813"/>
            <a:ext cx="964406" cy="267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2000232" y="857232"/>
            <a:ext cx="5089958" cy="78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专题二、化学平衡图像问题</a:t>
            </a:r>
          </a:p>
        </p:txBody>
      </p:sp>
    </p:spTree>
    <p:extLst>
      <p:ext uri="{BB962C8B-B14F-4D97-AF65-F5344CB8AC3E}">
        <p14:creationId xmlns:p14="http://schemas.microsoft.com/office/powerpoint/2010/main" val="3441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32360" y="964407"/>
            <a:ext cx="18752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②</a:t>
            </a:r>
            <a:r>
              <a:rPr lang="en-US" altLang="zh-CN" b="1" i="1" dirty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-</a:t>
            </a:r>
            <a:r>
              <a:rPr lang="en-US" altLang="zh-CN" b="1" i="1" dirty="0">
                <a:solidFill>
                  <a:srgbClr val="FF0000"/>
                </a:solidFill>
                <a:latin typeface="Calibri" pitchFamily="34" charset="0"/>
              </a:rPr>
              <a:t>t-P/T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图象</a:t>
            </a:r>
            <a:endParaRPr lang="zh-CN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142" y="1393032"/>
            <a:ext cx="4393406" cy="168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62" y="3857625"/>
            <a:ext cx="4568429" cy="176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1732361" y="3350420"/>
            <a:ext cx="3325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③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c-p(T)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图象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恒温图、恒压图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zh-CN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18236" y="2732486"/>
            <a:ext cx="964406" cy="2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5214939" y="2786063"/>
            <a:ext cx="964406" cy="267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2964658" y="5304236"/>
            <a:ext cx="964406" cy="2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5322095" y="5304236"/>
            <a:ext cx="964406" cy="2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125391" y="964408"/>
            <a:ext cx="4661297" cy="369332"/>
            <a:chOff x="714375" y="1762125"/>
            <a:chExt cx="6215079" cy="492124"/>
          </a:xfrm>
        </p:grpSpPr>
        <p:sp>
          <p:nvSpPr>
            <p:cNvPr id="13323" name="TextBox 1"/>
            <p:cNvSpPr txBox="1">
              <a:spLocks noChangeArrowheads="1"/>
            </p:cNvSpPr>
            <p:nvPr/>
          </p:nvSpPr>
          <p:spPr bwMode="auto">
            <a:xfrm>
              <a:off x="714375" y="1762125"/>
              <a:ext cx="6215079" cy="492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latin typeface="Calibri" pitchFamily="34" charset="0"/>
                </a:rPr>
                <a:t>对于反应</a:t>
              </a:r>
              <a:r>
                <a:rPr lang="en-US" altLang="zh-CN" b="1" i="1">
                  <a:latin typeface="Calibri" pitchFamily="34" charset="0"/>
                </a:rPr>
                <a:t>m</a:t>
              </a:r>
              <a:r>
                <a:rPr lang="en-US" altLang="zh-CN" b="1">
                  <a:latin typeface="Calibri" pitchFamily="34" charset="0"/>
                </a:rPr>
                <a:t>A(g)</a:t>
              </a:r>
              <a:r>
                <a:rPr lang="zh-CN" altLang="en-US" b="1">
                  <a:latin typeface="Calibri" pitchFamily="34" charset="0"/>
                </a:rPr>
                <a:t>＋</a:t>
              </a:r>
              <a:r>
                <a:rPr lang="en-US" altLang="zh-CN" b="1" i="1">
                  <a:latin typeface="Calibri" pitchFamily="34" charset="0"/>
                </a:rPr>
                <a:t>n</a:t>
              </a:r>
              <a:r>
                <a:rPr lang="en-US" altLang="zh-CN" b="1">
                  <a:latin typeface="Calibri" pitchFamily="34" charset="0"/>
                </a:rPr>
                <a:t>B(g)  </a:t>
              </a:r>
              <a:r>
                <a:rPr lang="en-US" altLang="zh-CN" b="1" i="1">
                  <a:latin typeface="Calibri" pitchFamily="34" charset="0"/>
                </a:rPr>
                <a:t>p</a:t>
              </a:r>
              <a:r>
                <a:rPr lang="en-US" altLang="zh-CN" b="1">
                  <a:latin typeface="Calibri" pitchFamily="34" charset="0"/>
                </a:rPr>
                <a:t>C(g)</a:t>
              </a:r>
              <a:r>
                <a:rPr lang="zh-CN" altLang="en-US" b="1">
                  <a:latin typeface="Calibri" pitchFamily="34" charset="0"/>
                </a:rPr>
                <a:t>＋</a:t>
              </a:r>
              <a:r>
                <a:rPr lang="en-US" altLang="zh-CN" b="1" i="1">
                  <a:latin typeface="Calibri" pitchFamily="34" charset="0"/>
                </a:rPr>
                <a:t>q</a:t>
              </a:r>
              <a:r>
                <a:rPr lang="en-US" altLang="zh-CN" b="1">
                  <a:latin typeface="Calibri" pitchFamily="34" charset="0"/>
                </a:rPr>
                <a:t>D(g)</a:t>
              </a:r>
              <a:endParaRPr lang="zh-CN" altLang="en-US">
                <a:latin typeface="Calibri" pitchFamily="34" charset="0"/>
              </a:endParaRPr>
            </a:p>
          </p:txBody>
        </p:sp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7620" y="1928802"/>
              <a:ext cx="61912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90698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732360" y="1553766"/>
            <a:ext cx="20895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④其他图象</a:t>
            </a:r>
            <a:endParaRPr lang="zh-CN" altLang="en-US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8781" y="2060973"/>
            <a:ext cx="5719763" cy="176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93469" y="3776664"/>
            <a:ext cx="23574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>
                <a:latin typeface="Calibri" pitchFamily="34" charset="0"/>
              </a:rPr>
              <a:t>2C(g)     2A(g)+3B(g)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268141" y="3795714"/>
            <a:ext cx="18752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是在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的基础上加入正催化剂</a:t>
            </a:r>
            <a:endParaRPr lang="en-US" altLang="zh-CN" b="1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7111" y="4096941"/>
            <a:ext cx="464344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888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71626" y="1232282"/>
            <a:ext cx="5947172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Calibri" pitchFamily="34" charset="0"/>
              </a:rPr>
              <a:t>例</a:t>
            </a:r>
            <a:r>
              <a:rPr lang="en-US" altLang="zh-CN" b="1" dirty="0">
                <a:latin typeface="Calibri" pitchFamily="34" charset="0"/>
              </a:rPr>
              <a:t>1</a:t>
            </a:r>
            <a:r>
              <a:rPr lang="zh-CN" altLang="en-US" b="1" dirty="0">
                <a:latin typeface="Calibri" pitchFamily="34" charset="0"/>
              </a:rPr>
              <a:t>．密闭容器中发生如下反应：</a:t>
            </a:r>
            <a:r>
              <a:rPr lang="en-US" altLang="zh-CN" b="1" dirty="0">
                <a:latin typeface="Calibri" pitchFamily="34" charset="0"/>
              </a:rPr>
              <a:t>A(g)</a:t>
            </a:r>
            <a:r>
              <a:rPr lang="zh-CN" altLang="en-US" b="1" dirty="0">
                <a:latin typeface="Calibri" pitchFamily="34" charset="0"/>
              </a:rPr>
              <a:t>＋</a:t>
            </a:r>
            <a:r>
              <a:rPr lang="en-US" altLang="zh-CN" b="1" dirty="0">
                <a:latin typeface="Calibri" pitchFamily="34" charset="0"/>
              </a:rPr>
              <a:t>3B(g)     2C(g)</a:t>
            </a:r>
            <a:r>
              <a:rPr lang="zh-CN" altLang="en-US" b="1" dirty="0">
                <a:latin typeface="Calibri" pitchFamily="34" charset="0"/>
              </a:rPr>
              <a:t>　      </a:t>
            </a:r>
            <a:endParaRPr lang="en-US" altLang="zh-CN" b="1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itchFamily="34" charset="0"/>
              </a:rPr>
              <a:t>       </a:t>
            </a:r>
            <a:r>
              <a:rPr lang="en-US" altLang="zh-CN" b="1" dirty="0">
                <a:latin typeface="Calibri" pitchFamily="34" charset="0"/>
              </a:rPr>
              <a:t>Δ</a:t>
            </a:r>
            <a:r>
              <a:rPr lang="en-US" altLang="zh-CN" b="1" i="1" dirty="0">
                <a:latin typeface="Calibri" pitchFamily="34" charset="0"/>
              </a:rPr>
              <a:t>H</a:t>
            </a:r>
            <a:r>
              <a:rPr lang="zh-CN" altLang="en-US" b="1" dirty="0">
                <a:latin typeface="Calibri" pitchFamily="34" charset="0"/>
              </a:rPr>
              <a:t>＜</a:t>
            </a:r>
            <a:r>
              <a:rPr lang="en-US" altLang="zh-CN" b="1" dirty="0">
                <a:latin typeface="Calibri" pitchFamily="34" charset="0"/>
              </a:rPr>
              <a:t>0</a:t>
            </a:r>
            <a:r>
              <a:rPr lang="zh-CN" altLang="en-US" b="1" dirty="0">
                <a:latin typeface="Calibri" pitchFamily="34" charset="0"/>
              </a:rPr>
              <a:t>，根据下列速率</a:t>
            </a:r>
            <a:r>
              <a:rPr lang="en-US" altLang="zh-CN" b="1" dirty="0">
                <a:latin typeface="Calibri" pitchFamily="34" charset="0"/>
              </a:rPr>
              <a:t>—</a:t>
            </a:r>
            <a:r>
              <a:rPr lang="zh-CN" altLang="en-US" b="1" dirty="0">
                <a:latin typeface="Calibri" pitchFamily="34" charset="0"/>
              </a:rPr>
              <a:t>时间图象，回答下列问题：</a:t>
            </a:r>
            <a:endParaRPr lang="zh-CN" altLang="en-US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Calibri" pitchFamily="34" charset="0"/>
            </a:endParaRPr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1412776"/>
            <a:ext cx="446484" cy="15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7406" y="2250273"/>
            <a:ext cx="4729163" cy="243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139810" y="4875620"/>
            <a:ext cx="34483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1. </a:t>
            </a:r>
            <a:r>
              <a:rPr lang="en-US" altLang="zh-CN" b="1" i="1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Calibri" pitchFamily="34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时外界改变的条件？</a:t>
            </a:r>
            <a:endParaRPr lang="en-US" altLang="zh-CN" b="1" dirty="0">
              <a:solidFill>
                <a:srgbClr val="FF0000"/>
              </a:solidFill>
              <a:latin typeface="Calibri" pitchFamily="34" charset="0"/>
            </a:endParaRPr>
          </a:p>
          <a:p>
            <a:pPr marL="257175" indent="-257175"/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2. 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何时间段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的体积分数最大？</a:t>
            </a:r>
            <a:endParaRPr lang="en-US" altLang="zh-CN" b="1" dirty="0">
              <a:solidFill>
                <a:srgbClr val="FF0000"/>
              </a:solidFill>
              <a:latin typeface="Calibri" pitchFamily="34" charset="0"/>
            </a:endParaRPr>
          </a:p>
          <a:p>
            <a:pPr marL="257175" indent="-257175"/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3. 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何时反应速率最快？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3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625204" y="1268025"/>
            <a:ext cx="573285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Calibri" pitchFamily="34" charset="0"/>
              </a:rPr>
              <a:t>例</a:t>
            </a:r>
            <a:r>
              <a:rPr lang="en-US" altLang="zh-CN" b="1" dirty="0">
                <a:latin typeface="Calibri" pitchFamily="34" charset="0"/>
              </a:rPr>
              <a:t>2</a:t>
            </a:r>
            <a:r>
              <a:rPr lang="zh-CN" altLang="en-US" b="1" dirty="0">
                <a:latin typeface="Calibri" pitchFamily="34" charset="0"/>
              </a:rPr>
              <a:t>．在密闭容器中进行如下反应：</a:t>
            </a:r>
            <a:endParaRPr lang="zh-CN" altLang="en-US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itchFamily="34" charset="0"/>
              </a:rPr>
              <a:t>       </a:t>
            </a:r>
            <a:r>
              <a:rPr lang="en-US" altLang="zh-CN" b="1" dirty="0">
                <a:latin typeface="Calibri" pitchFamily="34" charset="0"/>
              </a:rPr>
              <a:t>H</a:t>
            </a:r>
            <a:r>
              <a:rPr lang="en-US" altLang="zh-CN" b="1" baseline="-25000" dirty="0">
                <a:latin typeface="Calibri" pitchFamily="34" charset="0"/>
              </a:rPr>
              <a:t>2</a:t>
            </a:r>
            <a:r>
              <a:rPr lang="en-US" altLang="zh-CN" b="1" dirty="0">
                <a:latin typeface="Calibri" pitchFamily="34" charset="0"/>
              </a:rPr>
              <a:t>(g)</a:t>
            </a:r>
            <a:r>
              <a:rPr lang="zh-CN" altLang="en-US" b="1" dirty="0">
                <a:latin typeface="Calibri" pitchFamily="34" charset="0"/>
              </a:rPr>
              <a:t>＋</a:t>
            </a:r>
            <a:r>
              <a:rPr lang="en-US" altLang="zh-CN" b="1" dirty="0">
                <a:latin typeface="Calibri" pitchFamily="34" charset="0"/>
              </a:rPr>
              <a:t>I</a:t>
            </a:r>
            <a:r>
              <a:rPr lang="en-US" altLang="zh-CN" b="1" baseline="-25000" dirty="0">
                <a:latin typeface="Calibri" pitchFamily="34" charset="0"/>
              </a:rPr>
              <a:t>2</a:t>
            </a:r>
            <a:r>
              <a:rPr lang="en-US" altLang="zh-CN" b="1" dirty="0">
                <a:latin typeface="Calibri" pitchFamily="34" charset="0"/>
              </a:rPr>
              <a:t>(g)    2HI(g)</a:t>
            </a:r>
            <a:r>
              <a:rPr lang="zh-CN" altLang="en-US" b="1" dirty="0">
                <a:latin typeface="Calibri" pitchFamily="34" charset="0"/>
              </a:rPr>
              <a:t>，在温</a:t>
            </a:r>
            <a:endParaRPr lang="en-US" altLang="zh-CN" b="1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alibri" pitchFamily="34" charset="0"/>
              </a:rPr>
              <a:t>      </a:t>
            </a:r>
            <a:r>
              <a:rPr lang="zh-CN" altLang="en-US" b="1" dirty="0">
                <a:latin typeface="Calibri" pitchFamily="34" charset="0"/>
              </a:rPr>
              <a:t>度</a:t>
            </a:r>
            <a:r>
              <a:rPr lang="en-US" altLang="zh-CN" b="1" i="1" dirty="0">
                <a:latin typeface="Calibri" pitchFamily="34" charset="0"/>
              </a:rPr>
              <a:t>T</a:t>
            </a:r>
            <a:r>
              <a:rPr lang="en-US" altLang="zh-CN" b="1" baseline="-25000" dirty="0">
                <a:latin typeface="Calibri" pitchFamily="34" charset="0"/>
              </a:rPr>
              <a:t>1</a:t>
            </a:r>
            <a:r>
              <a:rPr lang="zh-CN" altLang="en-US" b="1" dirty="0">
                <a:latin typeface="Calibri" pitchFamily="34" charset="0"/>
              </a:rPr>
              <a:t>和</a:t>
            </a:r>
            <a:r>
              <a:rPr lang="en-US" altLang="zh-CN" b="1" i="1" dirty="0">
                <a:latin typeface="Calibri" pitchFamily="34" charset="0"/>
              </a:rPr>
              <a:t>T</a:t>
            </a:r>
            <a:r>
              <a:rPr lang="en-US" altLang="zh-CN" b="1" baseline="-25000" dirty="0">
                <a:latin typeface="Calibri" pitchFamily="34" charset="0"/>
              </a:rPr>
              <a:t>2</a:t>
            </a:r>
            <a:r>
              <a:rPr lang="zh-CN" altLang="en-US" b="1" dirty="0">
                <a:latin typeface="Calibri" pitchFamily="34" charset="0"/>
              </a:rPr>
              <a:t>时，产物的量与反应</a:t>
            </a:r>
            <a:endParaRPr lang="en-US" altLang="zh-CN" b="1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alibri" pitchFamily="34" charset="0"/>
              </a:rPr>
              <a:t>      </a:t>
            </a:r>
            <a:r>
              <a:rPr lang="zh-CN" altLang="en-US" b="1" dirty="0">
                <a:latin typeface="Calibri" pitchFamily="34" charset="0"/>
              </a:rPr>
              <a:t>时间的关系如右图所示．符合</a:t>
            </a:r>
            <a:endParaRPr lang="en-US" altLang="zh-CN" b="1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alibri" pitchFamily="34" charset="0"/>
              </a:rPr>
              <a:t>      </a:t>
            </a:r>
            <a:r>
              <a:rPr lang="zh-CN" altLang="en-US" b="1" dirty="0">
                <a:latin typeface="Calibri" pitchFamily="34" charset="0"/>
              </a:rPr>
              <a:t>图示的正确判断是                   </a:t>
            </a:r>
            <a:r>
              <a:rPr lang="en-US" altLang="zh-CN" b="1" dirty="0">
                <a:latin typeface="Calibri" pitchFamily="34" charset="0"/>
              </a:rPr>
              <a:t>(</a:t>
            </a:r>
            <a:r>
              <a:rPr lang="zh-CN" altLang="en-US" b="1" dirty="0">
                <a:latin typeface="Calibri" pitchFamily="34" charset="0"/>
              </a:rPr>
              <a:t>　　</a:t>
            </a:r>
            <a:r>
              <a:rPr lang="en-US" altLang="zh-CN" b="1" dirty="0">
                <a:latin typeface="Calibri" pitchFamily="34" charset="0"/>
              </a:rPr>
              <a:t>)</a:t>
            </a:r>
            <a:endParaRPr lang="zh-CN" altLang="en-US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alibri" pitchFamily="34" charset="0"/>
              </a:rPr>
              <a:t>     A</a:t>
            </a:r>
            <a:r>
              <a:rPr lang="zh-CN" altLang="en-US" b="1" dirty="0">
                <a:latin typeface="Calibri" pitchFamily="34" charset="0"/>
              </a:rPr>
              <a:t>．</a:t>
            </a:r>
            <a:r>
              <a:rPr lang="en-US" altLang="zh-CN" b="1" i="1" dirty="0">
                <a:latin typeface="Calibri" pitchFamily="34" charset="0"/>
              </a:rPr>
              <a:t>T</a:t>
            </a:r>
            <a:r>
              <a:rPr lang="en-US" altLang="zh-CN" b="1" baseline="-25000" dirty="0">
                <a:latin typeface="Calibri" pitchFamily="34" charset="0"/>
              </a:rPr>
              <a:t>1</a:t>
            </a:r>
            <a:r>
              <a:rPr lang="zh-CN" altLang="en-US" b="1" dirty="0">
                <a:latin typeface="Calibri" pitchFamily="34" charset="0"/>
              </a:rPr>
              <a:t>＞</a:t>
            </a:r>
            <a:r>
              <a:rPr lang="en-US" altLang="zh-CN" b="1" i="1" dirty="0">
                <a:latin typeface="Calibri" pitchFamily="34" charset="0"/>
              </a:rPr>
              <a:t>T</a:t>
            </a:r>
            <a:r>
              <a:rPr lang="en-US" altLang="zh-CN" b="1" baseline="-25000" dirty="0">
                <a:latin typeface="Calibri" pitchFamily="34" charset="0"/>
              </a:rPr>
              <a:t>2</a:t>
            </a:r>
            <a:r>
              <a:rPr lang="zh-CN" altLang="en-US" b="1" dirty="0">
                <a:latin typeface="Calibri" pitchFamily="34" charset="0"/>
              </a:rPr>
              <a:t>，</a:t>
            </a:r>
            <a:r>
              <a:rPr lang="en-US" altLang="zh-CN" b="1" dirty="0">
                <a:latin typeface="Calibri" pitchFamily="34" charset="0"/>
              </a:rPr>
              <a:t>Δ</a:t>
            </a:r>
            <a:r>
              <a:rPr lang="en-US" altLang="zh-CN" b="1" i="1" dirty="0">
                <a:latin typeface="Calibri" pitchFamily="34" charset="0"/>
              </a:rPr>
              <a:t>H</a:t>
            </a:r>
            <a:r>
              <a:rPr lang="zh-CN" altLang="en-US" b="1" dirty="0">
                <a:latin typeface="Calibri" pitchFamily="34" charset="0"/>
              </a:rPr>
              <a:t>＞</a:t>
            </a:r>
            <a:r>
              <a:rPr lang="en-US" altLang="zh-CN" b="1" dirty="0">
                <a:latin typeface="Calibri" pitchFamily="34" charset="0"/>
              </a:rPr>
              <a:t>0         B</a:t>
            </a:r>
            <a:r>
              <a:rPr lang="zh-CN" altLang="en-US" b="1" dirty="0">
                <a:latin typeface="Calibri" pitchFamily="34" charset="0"/>
              </a:rPr>
              <a:t>．</a:t>
            </a:r>
            <a:r>
              <a:rPr lang="en-US" altLang="zh-CN" b="1" i="1" dirty="0">
                <a:latin typeface="Calibri" pitchFamily="34" charset="0"/>
              </a:rPr>
              <a:t>T</a:t>
            </a:r>
            <a:r>
              <a:rPr lang="en-US" altLang="zh-CN" b="1" baseline="-25000" dirty="0">
                <a:latin typeface="Calibri" pitchFamily="34" charset="0"/>
              </a:rPr>
              <a:t>1</a:t>
            </a:r>
            <a:r>
              <a:rPr lang="zh-CN" altLang="en-US" b="1" dirty="0">
                <a:latin typeface="Calibri" pitchFamily="34" charset="0"/>
              </a:rPr>
              <a:t>＞</a:t>
            </a:r>
            <a:r>
              <a:rPr lang="en-US" altLang="zh-CN" b="1" i="1" dirty="0">
                <a:latin typeface="Calibri" pitchFamily="34" charset="0"/>
              </a:rPr>
              <a:t>T</a:t>
            </a:r>
            <a:r>
              <a:rPr lang="en-US" altLang="zh-CN" b="1" baseline="-25000" dirty="0">
                <a:latin typeface="Calibri" pitchFamily="34" charset="0"/>
              </a:rPr>
              <a:t>2</a:t>
            </a:r>
            <a:r>
              <a:rPr lang="zh-CN" altLang="en-US" b="1" dirty="0">
                <a:latin typeface="Calibri" pitchFamily="34" charset="0"/>
              </a:rPr>
              <a:t>，</a:t>
            </a:r>
            <a:r>
              <a:rPr lang="en-US" altLang="zh-CN" b="1" dirty="0">
                <a:latin typeface="Calibri" pitchFamily="34" charset="0"/>
              </a:rPr>
              <a:t>Δ</a:t>
            </a:r>
            <a:r>
              <a:rPr lang="en-US" altLang="zh-CN" b="1" i="1" dirty="0">
                <a:latin typeface="Calibri" pitchFamily="34" charset="0"/>
              </a:rPr>
              <a:t>H</a:t>
            </a:r>
            <a:r>
              <a:rPr lang="zh-CN" altLang="en-US" b="1" dirty="0">
                <a:latin typeface="Calibri" pitchFamily="34" charset="0"/>
              </a:rPr>
              <a:t>＜</a:t>
            </a:r>
            <a:r>
              <a:rPr lang="en-US" altLang="zh-CN" b="1" dirty="0">
                <a:latin typeface="Calibri" pitchFamily="34" charset="0"/>
              </a:rPr>
              <a:t>0</a:t>
            </a:r>
            <a:endParaRPr lang="zh-CN" altLang="en-US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alibri" pitchFamily="34" charset="0"/>
              </a:rPr>
              <a:t>     C</a:t>
            </a:r>
            <a:r>
              <a:rPr lang="zh-CN" altLang="en-US" b="1" dirty="0">
                <a:latin typeface="Calibri" pitchFamily="34" charset="0"/>
              </a:rPr>
              <a:t>．</a:t>
            </a:r>
            <a:r>
              <a:rPr lang="en-US" altLang="zh-CN" b="1" i="1" dirty="0">
                <a:latin typeface="Calibri" pitchFamily="34" charset="0"/>
              </a:rPr>
              <a:t>T</a:t>
            </a:r>
            <a:r>
              <a:rPr lang="en-US" altLang="zh-CN" b="1" baseline="-25000" dirty="0">
                <a:latin typeface="Calibri" pitchFamily="34" charset="0"/>
              </a:rPr>
              <a:t>1</a:t>
            </a:r>
            <a:r>
              <a:rPr lang="zh-CN" altLang="en-US" b="1" dirty="0">
                <a:latin typeface="Calibri" pitchFamily="34" charset="0"/>
              </a:rPr>
              <a:t>＜</a:t>
            </a:r>
            <a:r>
              <a:rPr lang="en-US" altLang="zh-CN" b="1" i="1" dirty="0">
                <a:latin typeface="Calibri" pitchFamily="34" charset="0"/>
              </a:rPr>
              <a:t>T</a:t>
            </a:r>
            <a:r>
              <a:rPr lang="en-US" altLang="zh-CN" b="1" baseline="-25000" dirty="0">
                <a:latin typeface="Calibri" pitchFamily="34" charset="0"/>
              </a:rPr>
              <a:t>2</a:t>
            </a:r>
            <a:r>
              <a:rPr lang="zh-CN" altLang="en-US" b="1" dirty="0">
                <a:latin typeface="Calibri" pitchFamily="34" charset="0"/>
              </a:rPr>
              <a:t>，</a:t>
            </a:r>
            <a:r>
              <a:rPr lang="en-US" altLang="zh-CN" b="1" dirty="0">
                <a:latin typeface="Calibri" pitchFamily="34" charset="0"/>
              </a:rPr>
              <a:t>Δ</a:t>
            </a:r>
            <a:r>
              <a:rPr lang="en-US" altLang="zh-CN" b="1" i="1" dirty="0">
                <a:latin typeface="Calibri" pitchFamily="34" charset="0"/>
              </a:rPr>
              <a:t>H</a:t>
            </a:r>
            <a:r>
              <a:rPr lang="zh-CN" altLang="en-US" b="1" dirty="0">
                <a:latin typeface="Calibri" pitchFamily="34" charset="0"/>
              </a:rPr>
              <a:t>＞</a:t>
            </a:r>
            <a:r>
              <a:rPr lang="en-US" altLang="zh-CN" b="1" dirty="0">
                <a:latin typeface="Calibri" pitchFamily="34" charset="0"/>
              </a:rPr>
              <a:t>0          D</a:t>
            </a:r>
            <a:r>
              <a:rPr lang="zh-CN" altLang="en-US" b="1" dirty="0">
                <a:latin typeface="Calibri" pitchFamily="34" charset="0"/>
              </a:rPr>
              <a:t>．</a:t>
            </a:r>
            <a:r>
              <a:rPr lang="en-US" altLang="zh-CN" b="1" i="1" dirty="0">
                <a:latin typeface="Calibri" pitchFamily="34" charset="0"/>
              </a:rPr>
              <a:t>T</a:t>
            </a:r>
            <a:r>
              <a:rPr lang="en-US" altLang="zh-CN" b="1" baseline="-25000" dirty="0">
                <a:latin typeface="Calibri" pitchFamily="34" charset="0"/>
              </a:rPr>
              <a:t>1</a:t>
            </a:r>
            <a:r>
              <a:rPr lang="zh-CN" altLang="en-US" b="1" dirty="0">
                <a:latin typeface="Calibri" pitchFamily="34" charset="0"/>
              </a:rPr>
              <a:t>＜</a:t>
            </a:r>
            <a:r>
              <a:rPr lang="en-US" altLang="zh-CN" b="1" i="1" dirty="0">
                <a:latin typeface="Calibri" pitchFamily="34" charset="0"/>
              </a:rPr>
              <a:t>T</a:t>
            </a:r>
            <a:r>
              <a:rPr lang="en-US" altLang="zh-CN" b="1" baseline="-25000" dirty="0">
                <a:latin typeface="Calibri" pitchFamily="34" charset="0"/>
              </a:rPr>
              <a:t>2</a:t>
            </a:r>
            <a:r>
              <a:rPr lang="zh-CN" altLang="en-US" b="1" dirty="0">
                <a:latin typeface="Calibri" pitchFamily="34" charset="0"/>
              </a:rPr>
              <a:t>，</a:t>
            </a:r>
            <a:r>
              <a:rPr lang="en-US" altLang="zh-CN" b="1" dirty="0">
                <a:latin typeface="Calibri" pitchFamily="34" charset="0"/>
              </a:rPr>
              <a:t>Δ</a:t>
            </a:r>
            <a:r>
              <a:rPr lang="en-US" altLang="zh-CN" b="1" i="1" dirty="0">
                <a:latin typeface="Calibri" pitchFamily="34" charset="0"/>
              </a:rPr>
              <a:t>H</a:t>
            </a:r>
            <a:r>
              <a:rPr lang="zh-CN" altLang="en-US" b="1" dirty="0">
                <a:latin typeface="Calibri" pitchFamily="34" charset="0"/>
              </a:rPr>
              <a:t>＜</a:t>
            </a:r>
            <a:r>
              <a:rPr lang="en-US" altLang="zh-CN" b="1" dirty="0">
                <a:latin typeface="Calibri" pitchFamily="34" charset="0"/>
              </a:rPr>
              <a:t>0</a:t>
            </a:r>
            <a:endParaRPr lang="zh-CN" altLang="en-US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Calibri" pitchFamily="34" charset="0"/>
            </a:endParaRPr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1380" y="1535916"/>
            <a:ext cx="1778794" cy="117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68266" y="1910962"/>
            <a:ext cx="446484" cy="13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71627" y="4511279"/>
            <a:ext cx="18216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答案：</a:t>
            </a:r>
            <a:r>
              <a:rPr lang="en-US" altLang="zh-CN" b="1" dirty="0">
                <a:latin typeface="Calibri" pitchFamily="34" charset="0"/>
              </a:rPr>
              <a:t>D</a:t>
            </a:r>
            <a:endParaRPr lang="zh-CN" altLang="en-US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25184" y="973920"/>
            <a:ext cx="5761435" cy="84772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【</a:t>
            </a:r>
            <a:r>
              <a:rPr lang="zh-CN" altLang="en-US" sz="1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3】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对</a:t>
            </a:r>
            <a:r>
              <a:rPr lang="zh-CN" altLang="en-US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于反应：</a:t>
            </a: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b="1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3B</a:t>
            </a:r>
            <a:r>
              <a:rPr lang="en-US" altLang="zh-CN" sz="1800" b="1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1800" b="1" dirty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2AB</a:t>
            </a:r>
            <a:r>
              <a:rPr lang="en-US" altLang="zh-CN" sz="1800" b="1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&lt;0</a:t>
            </a:r>
            <a:r>
              <a:rPr lang="zh-CN" altLang="en-US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下图中正确的是</a:t>
            </a: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	</a:t>
            </a:r>
            <a:endParaRPr lang="en-US" altLang="zh-CN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5214937" y="1151336"/>
            <a:ext cx="347663" cy="13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 rotWithShape="1">
          <a:blip r:embed="rId3"/>
          <a:srcRect l="547" r="52944"/>
          <a:stretch/>
        </p:blipFill>
        <p:spPr bwMode="auto">
          <a:xfrm>
            <a:off x="2053829" y="1837661"/>
            <a:ext cx="4561284" cy="193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 l="54727"/>
          <a:stretch>
            <a:fillRect/>
          </a:stretch>
        </p:blipFill>
        <p:spPr bwMode="auto">
          <a:xfrm>
            <a:off x="2053829" y="3768867"/>
            <a:ext cx="4561284" cy="198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446860" y="144661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1350">
              <a:solidFill>
                <a:srgbClr val="FF0000"/>
              </a:solidFill>
              <a:ea typeface="方正书宋_GBK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52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908720"/>
            <a:ext cx="525658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7" y="2743582"/>
            <a:ext cx="5256584" cy="183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0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2414" y="4581128"/>
            <a:ext cx="216749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学科网(www.zxxk.com)--教育资源门户，提供试卷、教案、课件、论文、素材及各类教学资源下载，还有大量而丰富的教学相关资讯！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7984" y="4581128"/>
            <a:ext cx="194905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142976" y="37073"/>
            <a:ext cx="678661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专题一、</a:t>
            </a: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化学平衡图像问题</a:t>
            </a:r>
          </a:p>
        </p:txBody>
      </p:sp>
    </p:spTree>
    <p:extLst>
      <p:ext uri="{BB962C8B-B14F-4D97-AF65-F5344CB8AC3E}">
        <p14:creationId xmlns:p14="http://schemas.microsoft.com/office/powerpoint/2010/main" val="142476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730"/>
            <a:ext cx="9108504" cy="201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6002"/>
            <a:ext cx="9108504" cy="206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619673" y="1135637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228184" y="3454074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356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1014</TotalTime>
  <Words>204</Words>
  <Application>Microsoft Office PowerPoint</Application>
  <PresentationFormat>全屏显示(4:3)</PresentationFormat>
  <Paragraphs>32</Paragraphs>
  <Slides>10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ZBFH</vt:lpstr>
      <vt:lpstr>方正书宋_GBK</vt:lpstr>
      <vt:lpstr>方正姚体</vt:lpstr>
      <vt:lpstr>黑体</vt:lpstr>
      <vt:lpstr>华文楷体</vt:lpstr>
      <vt:lpstr>楷体_GB2312</vt:lpstr>
      <vt:lpstr>宋体</vt:lpstr>
      <vt:lpstr>Calibri</vt:lpstr>
      <vt:lpstr>Georgia</vt:lpstr>
      <vt:lpstr>Times New Roman</vt:lpstr>
      <vt:lpstr>Trebuchet MS</vt:lpstr>
      <vt:lpstr>Wingdings 2</vt:lpstr>
      <vt:lpstr>都市</vt:lpstr>
      <vt:lpstr>化学平衡图象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我的中国“芯” 无机非金属材料的主角——硅</dc:title>
  <dc:creator>fuck</dc:creator>
  <cp:lastModifiedBy>USER</cp:lastModifiedBy>
  <cp:revision>500</cp:revision>
  <dcterms:created xsi:type="dcterms:W3CDTF">2014-12-15T05:46:00Z</dcterms:created>
  <dcterms:modified xsi:type="dcterms:W3CDTF">2016-10-31T01:46:32Z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