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2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7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7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6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2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8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0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334B-974B-4B9F-9C6C-B9977F4F763D}" type="datetimeFigureOut">
              <a:rPr lang="zh-CN" altLang="en-US" smtClean="0"/>
              <a:t>2016-06-22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2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2016</a:t>
            </a:r>
            <a:r>
              <a:rPr lang="zh-CN" altLang="en-US" b="1" dirty="0" smtClean="0"/>
              <a:t>全国卷作文题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7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3.“</a:t>
            </a:r>
            <a:r>
              <a:rPr lang="zh-CN" altLang="en-US" b="1" dirty="0"/>
              <a:t>考了</a:t>
            </a:r>
            <a:r>
              <a:rPr lang="en-US" altLang="zh-CN" b="1" dirty="0"/>
              <a:t>55</a:t>
            </a:r>
            <a:r>
              <a:rPr lang="zh-CN" altLang="en-US" b="1" dirty="0"/>
              <a:t>分就被惩罚，进不到</a:t>
            </a:r>
            <a:r>
              <a:rPr lang="en-US" altLang="zh-CN" b="1" dirty="0"/>
              <a:t>61</a:t>
            </a:r>
            <a:r>
              <a:rPr lang="zh-CN" altLang="en-US" b="1" dirty="0"/>
              <a:t>分就给奖励”：这样的做法似乎有合理之处。</a:t>
            </a:r>
            <a:endParaRPr lang="zh-CN" altLang="en-US" dirty="0"/>
          </a:p>
          <a:p>
            <a:r>
              <a:rPr lang="zh-CN" altLang="en-US" dirty="0"/>
              <a:t>立意⑧：对于受教育者来说，进步确实需要鼓励。</a:t>
            </a:r>
          </a:p>
          <a:p>
            <a:r>
              <a:rPr lang="zh-CN" altLang="en-US" dirty="0"/>
              <a:t>立意⑨：要懂得欣赏学生（孩子）的进步。</a:t>
            </a:r>
          </a:p>
          <a:p>
            <a:r>
              <a:rPr lang="zh-CN" altLang="en-US" dirty="0"/>
              <a:t>立意⑩：及格事小，鼓励事大。</a:t>
            </a:r>
          </a:p>
          <a:p>
            <a:r>
              <a:rPr lang="zh-CN" altLang="en-US" dirty="0"/>
              <a:t>（⑧⑨⑩三条立意，脱离材料的整体，与漫画的中心主旨有违逆，可视为“基本符合题意”）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（二）奖罚问题。</a:t>
            </a:r>
            <a:endParaRPr lang="zh-CN" altLang="en-US" dirty="0"/>
          </a:p>
          <a:p>
            <a:r>
              <a:rPr lang="en-US" altLang="zh-CN" b="1" dirty="0"/>
              <a:t>4.“</a:t>
            </a:r>
            <a:r>
              <a:rPr lang="zh-CN" altLang="en-US" b="1" dirty="0"/>
              <a:t>奖励就亲吻”：这样的做法要慎重。</a:t>
            </a:r>
            <a:endParaRPr lang="zh-CN" altLang="en-US" dirty="0"/>
          </a:p>
          <a:p>
            <a:r>
              <a:rPr lang="zh-CN" altLang="en-US" dirty="0"/>
              <a:t>立意⑪：爱的方式有很多，不必过于简单化。</a:t>
            </a:r>
          </a:p>
          <a:p>
            <a:r>
              <a:rPr lang="zh-CN" altLang="en-US" dirty="0"/>
              <a:t>立意⑫：欣赏不能变得太功利。</a:t>
            </a:r>
          </a:p>
          <a:p>
            <a:r>
              <a:rPr lang="zh-CN" altLang="en-US" dirty="0"/>
              <a:t>立意⑬：赞赏也要看情况。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52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5.“</a:t>
            </a:r>
            <a:r>
              <a:rPr lang="zh-CN" altLang="en-US" b="1" dirty="0"/>
              <a:t>惩罚就掌嘴”：这样的做法不可取。</a:t>
            </a:r>
            <a:endParaRPr lang="zh-CN" altLang="en-US" dirty="0"/>
          </a:p>
          <a:p>
            <a:r>
              <a:rPr lang="zh-CN" altLang="en-US" dirty="0"/>
              <a:t>立意⑭：惩罚不能简单粗暴。</a:t>
            </a:r>
          </a:p>
          <a:p>
            <a:r>
              <a:rPr lang="zh-CN" altLang="en-US" dirty="0"/>
              <a:t>立意⑮：暴力教育要不得。</a:t>
            </a:r>
          </a:p>
          <a:p>
            <a:r>
              <a:rPr lang="en-US" altLang="zh-CN" b="1" dirty="0"/>
              <a:t>6.“</a:t>
            </a:r>
            <a:r>
              <a:rPr lang="zh-CN" altLang="en-US" b="1" dirty="0"/>
              <a:t>奖励就亲吻，惩罚就掌嘴”：这样的做法要慎重。</a:t>
            </a:r>
            <a:endParaRPr lang="zh-CN" altLang="en-US" dirty="0"/>
          </a:p>
          <a:p>
            <a:r>
              <a:rPr lang="zh-CN" altLang="en-US" dirty="0"/>
              <a:t>立意⑯：教育者要选择恰当的教育方式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93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（三）教育问题。</a:t>
            </a:r>
          </a:p>
          <a:p>
            <a:r>
              <a:rPr lang="en-US" altLang="zh-CN" b="1" dirty="0"/>
              <a:t>7.“</a:t>
            </a:r>
            <a:r>
              <a:rPr lang="zh-CN" altLang="en-US" b="1" dirty="0"/>
              <a:t>分数高就奖励，分数低就惩罚”：分数不能成为奖惩的标准和依据。</a:t>
            </a:r>
            <a:endParaRPr lang="zh-CN" altLang="en-US" dirty="0"/>
          </a:p>
          <a:p>
            <a:r>
              <a:rPr lang="zh-CN" altLang="en-US" dirty="0"/>
              <a:t>立意⑰：教育者要有正确的人才观。</a:t>
            </a:r>
          </a:p>
          <a:p>
            <a:r>
              <a:rPr lang="zh-CN" altLang="en-US" dirty="0"/>
              <a:t>立意⑱：教育者要注重全面评价学生（孩子）。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1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（四）教育者问题。</a:t>
            </a:r>
            <a:endParaRPr lang="zh-CN" altLang="en-US" dirty="0"/>
          </a:p>
          <a:p>
            <a:r>
              <a:rPr lang="zh-CN" altLang="en-US" dirty="0"/>
              <a:t>立意⑲：教师也要接受再教育。</a:t>
            </a:r>
          </a:p>
          <a:p>
            <a:r>
              <a:rPr lang="zh-CN" altLang="en-US" dirty="0"/>
              <a:t>立意⑳：父母培训迫在眉睫。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0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（五）学生（孩子）问题。</a:t>
            </a:r>
            <a:endParaRPr lang="zh-CN" altLang="en-US" dirty="0"/>
          </a:p>
          <a:p>
            <a:r>
              <a:rPr lang="zh-CN" altLang="en-US" dirty="0"/>
              <a:t>立意</a:t>
            </a:r>
            <a:r>
              <a:rPr lang="en-US" altLang="zh-CN" dirty="0"/>
              <a:t>21 </a:t>
            </a:r>
            <a:r>
              <a:rPr lang="zh-CN" altLang="en-US" dirty="0"/>
              <a:t>：受教育者要全面发展。</a:t>
            </a:r>
          </a:p>
          <a:p>
            <a:r>
              <a:rPr lang="zh-CN" altLang="en-US" dirty="0"/>
              <a:t>立意</a:t>
            </a:r>
            <a:r>
              <a:rPr lang="en-US" altLang="zh-CN" dirty="0"/>
              <a:t>22 </a:t>
            </a:r>
            <a:r>
              <a:rPr lang="zh-CN" altLang="en-US" dirty="0"/>
              <a:t>：学生（孩子）的喜与忧谁来决定？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2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6700178" cy="5865515"/>
          </a:xfrm>
        </p:spPr>
      </p:pic>
    </p:spTree>
    <p:extLst>
      <p:ext uri="{BB962C8B-B14F-4D97-AF65-F5344CB8AC3E}">
        <p14:creationId xmlns:p14="http://schemas.microsoft.com/office/powerpoint/2010/main" val="404596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漫画是一种讽刺性、批评性或幽默性的图画。画家从生活现象中取材，通过夸张、比喻、象征等手法来讽刺、批评或表扬某些人和事，具有强烈的</a:t>
            </a:r>
            <a:r>
              <a:rPr lang="zh-CN" altLang="en-US" b="1" dirty="0">
                <a:solidFill>
                  <a:srgbClr val="FF0000"/>
                </a:solidFill>
              </a:rPr>
              <a:t>时代感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现实性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539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对材料的理解不能断章取义，同样，也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不能“断图取义</a:t>
            </a:r>
            <a:r>
              <a:rPr lang="zh-CN" altLang="en-US" sz="4400" b="1" dirty="0" smtClean="0"/>
              <a:t>”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0047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前后</a:t>
            </a:r>
            <a:r>
              <a:rPr lang="zh-CN" altLang="en-US" b="1" dirty="0"/>
              <a:t>两次考试：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第一次考试中，甲考生考了</a:t>
            </a:r>
            <a:r>
              <a:rPr lang="en-US" altLang="zh-CN" b="1" dirty="0"/>
              <a:t>100</a:t>
            </a:r>
            <a:r>
              <a:rPr lang="zh-CN" altLang="en-US" b="1" dirty="0"/>
              <a:t>分，愉快地得到了“亲吻”的奖励；而乙考生考了</a:t>
            </a:r>
            <a:r>
              <a:rPr lang="en-US" altLang="zh-CN" b="1" dirty="0"/>
              <a:t>55</a:t>
            </a:r>
            <a:r>
              <a:rPr lang="zh-CN" altLang="en-US" b="1" dirty="0"/>
              <a:t>分，却沮丧地得到了“掌嘴”的惩罚。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第二次考试中，甲考生只考了</a:t>
            </a:r>
            <a:r>
              <a:rPr lang="en-US" altLang="zh-CN" b="1" dirty="0"/>
              <a:t>98</a:t>
            </a:r>
            <a:r>
              <a:rPr lang="zh-CN" altLang="en-US" b="1" dirty="0"/>
              <a:t>分，沮丧地得到了“掌嘴”的惩罚，而乙考生却考了</a:t>
            </a:r>
            <a:r>
              <a:rPr lang="en-US" altLang="zh-CN" b="1" dirty="0"/>
              <a:t>61</a:t>
            </a:r>
            <a:r>
              <a:rPr lang="zh-CN" altLang="en-US" b="1" dirty="0"/>
              <a:t>分，愉快地得到了“亲吻”的奖励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60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“</a:t>
            </a:r>
            <a:r>
              <a:rPr lang="en-US" altLang="zh-CN" b="1" dirty="0"/>
              <a:t>100</a:t>
            </a:r>
            <a:r>
              <a:rPr lang="zh-CN" altLang="en-US" b="1" dirty="0"/>
              <a:t>分”，代表着好，优秀，完美，成功，超越他人等；</a:t>
            </a:r>
            <a:endParaRPr lang="zh-CN" altLang="en-US" dirty="0"/>
          </a:p>
          <a:p>
            <a:r>
              <a:rPr lang="zh-CN" altLang="en-US" b="1" dirty="0"/>
              <a:t>“</a:t>
            </a:r>
            <a:r>
              <a:rPr lang="en-US" altLang="zh-CN" b="1" dirty="0"/>
              <a:t>55</a:t>
            </a:r>
            <a:r>
              <a:rPr lang="zh-CN" altLang="en-US" b="1" dirty="0"/>
              <a:t>分”，代表着不好，差，可耻，失败，落后他人等；</a:t>
            </a:r>
            <a:endParaRPr lang="zh-CN" altLang="en-US" dirty="0"/>
          </a:p>
          <a:p>
            <a:r>
              <a:rPr lang="zh-CN" altLang="en-US" b="1" dirty="0"/>
              <a:t>“</a:t>
            </a:r>
            <a:r>
              <a:rPr lang="en-US" altLang="zh-CN" b="1" dirty="0"/>
              <a:t>98</a:t>
            </a:r>
            <a:r>
              <a:rPr lang="zh-CN" altLang="en-US" b="1" dirty="0"/>
              <a:t>分”，代表着退步，不好，可耻，失败，不努力等；</a:t>
            </a:r>
            <a:endParaRPr lang="zh-CN" altLang="en-US" dirty="0"/>
          </a:p>
          <a:p>
            <a:r>
              <a:rPr lang="zh-CN" altLang="en-US" b="1" dirty="0"/>
              <a:t>“</a:t>
            </a:r>
            <a:r>
              <a:rPr lang="en-US" altLang="zh-CN" b="1" dirty="0"/>
              <a:t>61”</a:t>
            </a:r>
            <a:r>
              <a:rPr lang="zh-CN" altLang="en-US" b="1" dirty="0"/>
              <a:t>分，代表着进步，好，成功，光荣，努力等；</a:t>
            </a:r>
            <a:endParaRPr lang="zh-CN" altLang="en-US" dirty="0"/>
          </a:p>
          <a:p>
            <a:r>
              <a:rPr lang="zh-CN" altLang="en-US" b="1" dirty="0"/>
              <a:t>“亲吻”，代表着奖励，爱，鼓励，欣赏，肯定，赞美；</a:t>
            </a:r>
            <a:endParaRPr lang="zh-CN" altLang="en-US" dirty="0"/>
          </a:p>
          <a:p>
            <a:r>
              <a:rPr lang="zh-CN" altLang="en-US" b="1" dirty="0"/>
              <a:t>“掌嘴”，代表着惩罚，恨，批评，讨厌，否定，训斥，责备等。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62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讽刺点就是立意的方向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漫画型作文题之所以比文字型作文题，就在于漫画这中特殊的艺术形式，将价值判断基本限定了。对于这种价值判断趋于一个方向的漫画作文题，作文题的立意来源，其实就在于其讽刺点。</a:t>
            </a:r>
          </a:p>
        </p:txBody>
      </p:sp>
    </p:spTree>
    <p:extLst>
      <p:ext uri="{BB962C8B-B14F-4D97-AF65-F5344CB8AC3E}">
        <p14:creationId xmlns:p14="http://schemas.microsoft.com/office/powerpoint/2010/main" val="343705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（一）分数问题。</a:t>
            </a:r>
            <a:endParaRPr lang="zh-CN" altLang="en-US" dirty="0"/>
          </a:p>
          <a:p>
            <a:r>
              <a:rPr lang="en-US" altLang="zh-CN" b="1" dirty="0"/>
              <a:t>1.“</a:t>
            </a:r>
            <a:r>
              <a:rPr lang="zh-CN" altLang="en-US" b="1" dirty="0"/>
              <a:t>考满分的就被奖励，考</a:t>
            </a:r>
            <a:r>
              <a:rPr lang="en-US" altLang="zh-CN" b="1" dirty="0"/>
              <a:t>55</a:t>
            </a:r>
            <a:r>
              <a:rPr lang="zh-CN" altLang="en-US" b="1" dirty="0"/>
              <a:t>分的就被惩罚”：这样的做法显然是不对的。</a:t>
            </a:r>
            <a:endParaRPr lang="zh-CN" altLang="en-US" dirty="0"/>
          </a:p>
          <a:p>
            <a:r>
              <a:rPr lang="zh-CN" altLang="en-US" dirty="0"/>
              <a:t>立意①：教育学生（孩子），奖罚不能只看分数。</a:t>
            </a:r>
          </a:p>
          <a:p>
            <a:r>
              <a:rPr lang="zh-CN" altLang="en-US" dirty="0"/>
              <a:t>立意②：满分并不代表完美。</a:t>
            </a:r>
          </a:p>
          <a:p>
            <a:r>
              <a:rPr lang="zh-CN" altLang="en-US" dirty="0"/>
              <a:t>立意③：分数不及格并不代表其他也不及格。</a:t>
            </a:r>
          </a:p>
          <a:p>
            <a:r>
              <a:rPr lang="zh-CN" altLang="en-US" dirty="0"/>
              <a:t>立意④：教育不只是只有分数；分数不是衡量教育唯一尺子。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01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2.“</a:t>
            </a:r>
            <a:r>
              <a:rPr lang="zh-CN" altLang="en-US" b="1" dirty="0"/>
              <a:t>考了满分就奖励，退步到</a:t>
            </a:r>
            <a:r>
              <a:rPr lang="en-US" altLang="zh-CN" b="1" dirty="0"/>
              <a:t>98</a:t>
            </a:r>
            <a:r>
              <a:rPr lang="zh-CN" altLang="en-US" b="1" dirty="0"/>
              <a:t>分就被惩罚”：这样的做法也是不对的。</a:t>
            </a:r>
            <a:endParaRPr lang="zh-CN" altLang="en-US" dirty="0"/>
          </a:p>
          <a:p>
            <a:r>
              <a:rPr lang="zh-CN" altLang="en-US" dirty="0"/>
              <a:t>立意⑤：对学生（孩子）不要苛求完美。</a:t>
            </a:r>
          </a:p>
          <a:p>
            <a:r>
              <a:rPr lang="zh-CN" altLang="en-US" dirty="0"/>
              <a:t>立意⑥：对于受教育者来说，退步更需要理解。</a:t>
            </a:r>
          </a:p>
          <a:p>
            <a:r>
              <a:rPr lang="zh-CN" altLang="en-US" dirty="0"/>
              <a:t>立意⑦：教育者不能只关心分数的变化。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15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740</Words>
  <Application>Microsoft Office PowerPoint</Application>
  <PresentationFormat>全屏显示(4:3)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2016全国卷作文题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讽刺点就是立意的方向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2016全国卷作文题</dc:title>
  <dc:creator>USER</dc:creator>
  <cp:lastModifiedBy>USER</cp:lastModifiedBy>
  <cp:revision>5</cp:revision>
  <dcterms:created xsi:type="dcterms:W3CDTF">2016-06-08T01:22:14Z</dcterms:created>
  <dcterms:modified xsi:type="dcterms:W3CDTF">2016-06-22T01:25:54Z</dcterms:modified>
</cp:coreProperties>
</file>