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512" r:id="rId2"/>
    <p:sldId id="482" r:id="rId3"/>
    <p:sldId id="570" r:id="rId4"/>
    <p:sldId id="515" r:id="rId5"/>
    <p:sldId id="366" r:id="rId6"/>
    <p:sldId id="370" r:id="rId7"/>
    <p:sldId id="487" r:id="rId8"/>
    <p:sldId id="488" r:id="rId9"/>
    <p:sldId id="571" r:id="rId10"/>
    <p:sldId id="523" r:id="rId11"/>
    <p:sldId id="525" r:id="rId12"/>
    <p:sldId id="524" r:id="rId13"/>
    <p:sldId id="572" r:id="rId14"/>
    <p:sldId id="573" r:id="rId15"/>
    <p:sldId id="574" r:id="rId16"/>
    <p:sldId id="575" r:id="rId17"/>
    <p:sldId id="576" r:id="rId18"/>
    <p:sldId id="481" r:id="rId19"/>
    <p:sldId id="577" r:id="rId20"/>
    <p:sldId id="578" r:id="rId21"/>
    <p:sldId id="579" r:id="rId22"/>
    <p:sldId id="580" r:id="rId23"/>
    <p:sldId id="581" r:id="rId24"/>
    <p:sldId id="582" r:id="rId25"/>
    <p:sldId id="584" r:id="rId26"/>
    <p:sldId id="587" r:id="rId27"/>
    <p:sldId id="585" r:id="rId28"/>
    <p:sldId id="586" r:id="rId2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1620"/>
        <p:guide pos="47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__13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7.docx"/><Relationship Id="rId5" Type="http://schemas.openxmlformats.org/officeDocument/2006/relationships/package" Target="../embeddings/Microsoft_Office_Word___16.docx"/><Relationship Id="rId4" Type="http://schemas.openxmlformats.org/officeDocument/2006/relationships/package" Target="../embeddings/Microsoft_Office_Word___15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package" Target="../embeddings/Microsoft_Office_Word___20.docx"/><Relationship Id="rId4" Type="http://schemas.openxmlformats.org/officeDocument/2006/relationships/package" Target="../embeddings/Microsoft_Office_Word___19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23.docx"/><Relationship Id="rId4" Type="http://schemas.openxmlformats.org/officeDocument/2006/relationships/package" Target="../embeddings/Microsoft_Office_Word___22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package" Target="../embeddings/Microsoft_Office_Word___24.docx"/><Relationship Id="rId7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27.docx"/><Relationship Id="rId5" Type="http://schemas.openxmlformats.org/officeDocument/2006/relationships/package" Target="../embeddings/Microsoft_Office_Word___26.docx"/><Relationship Id="rId4" Type="http://schemas.openxmlformats.org/officeDocument/2006/relationships/package" Target="../embeddings/Microsoft_Office_Word___25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9.docx"/><Relationship Id="rId7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Office_Word___32.docx"/><Relationship Id="rId5" Type="http://schemas.openxmlformats.org/officeDocument/2006/relationships/package" Target="../embeddings/Microsoft_Office_Word___31.docx"/><Relationship Id="rId4" Type="http://schemas.openxmlformats.org/officeDocument/2006/relationships/package" Target="../embeddings/Microsoft_Office_Word___30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Office_Word___37.docx"/><Relationship Id="rId5" Type="http://schemas.openxmlformats.org/officeDocument/2006/relationships/package" Target="../embeddings/Microsoft_Office_Word___36.docx"/><Relationship Id="rId4" Type="http://schemas.openxmlformats.org/officeDocument/2006/relationships/package" Target="../embeddings/Microsoft_Office_Word___35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package" Target="../embeddings/Microsoft_Office_Word___40.docx"/><Relationship Id="rId4" Type="http://schemas.openxmlformats.org/officeDocument/2006/relationships/package" Target="../embeddings/Microsoft_Office_Word___39.doc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8.png"/><Relationship Id="rId4" Type="http://schemas.openxmlformats.org/officeDocument/2006/relationships/package" Target="../embeddings/Microsoft_Office_Word___4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package" Target="../embeddings/Microsoft_Office_Word___44.docx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1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2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Word___6.docx"/><Relationship Id="rId5" Type="http://schemas.openxmlformats.org/officeDocument/2006/relationships/package" Target="../embeddings/Microsoft_Office_Word___5.docx"/><Relationship Id="rId4" Type="http://schemas.openxmlformats.org/officeDocument/2006/relationships/package" Target="../embeddings/Microsoft_Office_Word___4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9.docx"/><Relationship Id="rId4" Type="http://schemas.openxmlformats.org/officeDocument/2006/relationships/package" Target="../embeddings/Microsoft_Office_Word___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__1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073299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666708"/>
            <a:ext cx="9147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accent2"/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第二篇　看细则，用模板，解题再规范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9128" y="1050057"/>
            <a:ext cx="4265744" cy="23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668552"/>
            <a:ext cx="355953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评分细则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6408874"/>
              </p:ext>
            </p:extLst>
          </p:nvPr>
        </p:nvGraphicFramePr>
        <p:xfrm>
          <a:off x="468313" y="1352674"/>
          <a:ext cx="7924800" cy="1114425"/>
        </p:xfrm>
        <a:graphic>
          <a:graphicData uri="http://schemas.openxmlformats.org/presentationml/2006/ole">
            <p:oleObj spid="_x0000_s51232" name="文档" r:id="rId3" imgW="7928208" imgH="1125531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86011" y="1995686"/>
            <a:ext cx="8180573" cy="13650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化简结果错误，但中间某一步正确，给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3237117"/>
              </p:ext>
            </p:extLst>
          </p:nvPr>
        </p:nvGraphicFramePr>
        <p:xfrm>
          <a:off x="495300" y="3226271"/>
          <a:ext cx="7924800" cy="2009775"/>
        </p:xfrm>
        <a:graphic>
          <a:graphicData uri="http://schemas.openxmlformats.org/presentationml/2006/ole">
            <p:oleObj spid="_x0000_s51233" name="文档" r:id="rId4" imgW="7928208" imgH="2018169" progId="Word.Document.12">
              <p:embed/>
            </p:oleObj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409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/>
              <p:cNvSpPr/>
              <p:nvPr/>
            </p:nvSpPr>
            <p:spPr>
              <a:xfrm>
                <a:off x="522212" y="1419622"/>
                <a:ext cx="8099577" cy="2140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2.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若单调性出错，只得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1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分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zh-CN" altLang="zh-CN" sz="260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3.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单调性正确，但计算错误，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扣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3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分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zh-CN" altLang="zh-CN" sz="260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4.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若求出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π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的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范围，再求函数的最值，同样得分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zh-CN" altLang="zh-CN" sz="2600" kern="100" dirty="0">
                  <a:effectLst/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12" y="1419622"/>
                <a:ext cx="8099577" cy="2140138"/>
              </a:xfrm>
              <a:prstGeom prst="rect">
                <a:avLst/>
              </a:prstGeom>
              <a:blipFill rotWithShape="1">
                <a:blip r:embed="rId2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3927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592" y="1283539"/>
            <a:ext cx="8561888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第一步：三角函数式的化简，一般化成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ωx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的形式，即化为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一角、一次、一函数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的形式；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第二步：由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的性质，将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ωx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看做一个整体，求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等参量，求函数单调区间、值域及角的范围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282" y="73780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答题模板</a:t>
            </a:r>
          </a:p>
        </p:txBody>
      </p:sp>
    </p:spTree>
    <p:extLst>
      <p:ext uri="{BB962C8B-B14F-4D97-AF65-F5344CB8AC3E}">
        <p14:creationId xmlns:p14="http://schemas.microsoft.com/office/powerpoint/2010/main" xmlns="" val="77982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56" y="1378814"/>
            <a:ext cx="8561888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第三步：得到函数的单调性或者角、函数值的范围，规范写出结果；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第四步：反思回顾，检查公式使用是否有误，结果计算是否有误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28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995" y="1131590"/>
            <a:ext cx="8561888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图象的一条对称轴，求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9988717"/>
              </p:ext>
            </p:extLst>
          </p:nvPr>
        </p:nvGraphicFramePr>
        <p:xfrm>
          <a:off x="352033" y="411510"/>
          <a:ext cx="8432800" cy="1182688"/>
        </p:xfrm>
        <a:graphic>
          <a:graphicData uri="http://schemas.openxmlformats.org/presentationml/2006/ole">
            <p:oleObj spid="_x0000_s89137" name="文档" r:id="rId3" imgW="8432694" imgH="118249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7349765"/>
              </p:ext>
            </p:extLst>
          </p:nvPr>
        </p:nvGraphicFramePr>
        <p:xfrm>
          <a:off x="342578" y="1821111"/>
          <a:ext cx="8432800" cy="1182687"/>
        </p:xfrm>
        <a:graphic>
          <a:graphicData uri="http://schemas.openxmlformats.org/presentationml/2006/ole">
            <p:oleObj spid="_x0000_s89138" name="文档" r:id="rId4" imgW="8432694" imgH="118429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2531235"/>
            <a:ext cx="653416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图象的一条对称轴，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5811872"/>
              </p:ext>
            </p:extLst>
          </p:nvPr>
        </p:nvGraphicFramePr>
        <p:xfrm>
          <a:off x="323528" y="3261271"/>
          <a:ext cx="8432800" cy="1182687"/>
        </p:xfrm>
        <a:graphic>
          <a:graphicData uri="http://schemas.openxmlformats.org/presentationml/2006/ole">
            <p:oleObj spid="_x0000_s89139" name="文档" r:id="rId5" imgW="8432694" imgH="1186098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7498643"/>
              </p:ext>
            </p:extLst>
          </p:nvPr>
        </p:nvGraphicFramePr>
        <p:xfrm>
          <a:off x="323528" y="4002385"/>
          <a:ext cx="8432800" cy="1182688"/>
        </p:xfrm>
        <a:graphic>
          <a:graphicData uri="http://schemas.openxmlformats.org/presentationml/2006/ole">
            <p:oleObj spid="_x0000_s89140" name="文档" r:id="rId6" imgW="8432694" imgH="11875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3778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9879761"/>
              </p:ext>
            </p:extLst>
          </p:nvPr>
        </p:nvGraphicFramePr>
        <p:xfrm>
          <a:off x="352425" y="987227"/>
          <a:ext cx="8432800" cy="1182687"/>
        </p:xfrm>
        <a:graphic>
          <a:graphicData uri="http://schemas.openxmlformats.org/presentationml/2006/ole">
            <p:oleObj spid="_x0000_s90150" name="文档" r:id="rId3" imgW="8432694" imgH="1184295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3871528"/>
              </p:ext>
            </p:extLst>
          </p:nvPr>
        </p:nvGraphicFramePr>
        <p:xfrm>
          <a:off x="359097" y="1946077"/>
          <a:ext cx="8432800" cy="1182687"/>
        </p:xfrm>
        <a:graphic>
          <a:graphicData uri="http://schemas.openxmlformats.org/presentationml/2006/ole">
            <p:oleObj spid="_x0000_s90151" name="文档" r:id="rId4" imgW="8432694" imgH="118609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4759460"/>
              </p:ext>
            </p:extLst>
          </p:nvPr>
        </p:nvGraphicFramePr>
        <p:xfrm>
          <a:off x="366961" y="2901231"/>
          <a:ext cx="8432800" cy="1182687"/>
        </p:xfrm>
        <a:graphic>
          <a:graphicData uri="http://schemas.openxmlformats.org/presentationml/2006/ole">
            <p:oleObj spid="_x0000_s90152" name="文档" r:id="rId5" imgW="8432694" imgH="11875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6897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995" y="483518"/>
            <a:ext cx="8561888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的单调递增区间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358783"/>
              </p:ext>
            </p:extLst>
          </p:nvPr>
        </p:nvGraphicFramePr>
        <p:xfrm>
          <a:off x="323528" y="1779662"/>
          <a:ext cx="8432800" cy="1182688"/>
        </p:xfrm>
        <a:graphic>
          <a:graphicData uri="http://schemas.openxmlformats.org/presentationml/2006/ole">
            <p:oleObj spid="_x0000_s91173" name="文档" r:id="rId3" imgW="8432694" imgH="118609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2056515"/>
              </p:ext>
            </p:extLst>
          </p:nvPr>
        </p:nvGraphicFramePr>
        <p:xfrm>
          <a:off x="323528" y="2715766"/>
          <a:ext cx="8432800" cy="1182687"/>
        </p:xfrm>
        <a:graphic>
          <a:graphicData uri="http://schemas.openxmlformats.org/presentationml/2006/ole">
            <p:oleObj spid="_x0000_s91174" name="文档" r:id="rId4" imgW="8432694" imgH="118754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8875860"/>
              </p:ext>
            </p:extLst>
          </p:nvPr>
        </p:nvGraphicFramePr>
        <p:xfrm>
          <a:off x="323528" y="3693319"/>
          <a:ext cx="8432800" cy="1182687"/>
        </p:xfrm>
        <a:graphic>
          <a:graphicData uri="http://schemas.openxmlformats.org/presentationml/2006/ole">
            <p:oleObj spid="_x0000_s91175" name="文档" r:id="rId5" imgW="8432694" imgH="11889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0257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8720294"/>
              </p:ext>
            </p:extLst>
          </p:nvPr>
        </p:nvGraphicFramePr>
        <p:xfrm>
          <a:off x="323528" y="843558"/>
          <a:ext cx="8432800" cy="1182688"/>
        </p:xfrm>
        <a:graphic>
          <a:graphicData uri="http://schemas.openxmlformats.org/presentationml/2006/ole">
            <p:oleObj spid="_x0000_s92204" name="文档" r:id="rId3" imgW="8432694" imgH="118754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1107940"/>
              </p:ext>
            </p:extLst>
          </p:nvPr>
        </p:nvGraphicFramePr>
        <p:xfrm>
          <a:off x="323528" y="1707654"/>
          <a:ext cx="8432800" cy="1182687"/>
        </p:xfrm>
        <a:graphic>
          <a:graphicData uri="http://schemas.openxmlformats.org/presentationml/2006/ole">
            <p:oleObj spid="_x0000_s92205" name="文档" r:id="rId4" imgW="8432694" imgH="118898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2905627"/>
              </p:ext>
            </p:extLst>
          </p:nvPr>
        </p:nvGraphicFramePr>
        <p:xfrm>
          <a:off x="323528" y="2499742"/>
          <a:ext cx="8432800" cy="1182687"/>
        </p:xfrm>
        <a:graphic>
          <a:graphicData uri="http://schemas.openxmlformats.org/presentationml/2006/ole">
            <p:oleObj spid="_x0000_s92206" name="文档" r:id="rId5" imgW="8432694" imgH="1190785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3962154"/>
              </p:ext>
            </p:extLst>
          </p:nvPr>
        </p:nvGraphicFramePr>
        <p:xfrm>
          <a:off x="323850" y="3363838"/>
          <a:ext cx="8334375" cy="1381125"/>
        </p:xfrm>
        <a:graphic>
          <a:graphicData uri="http://schemas.openxmlformats.org/presentationml/2006/ole">
            <p:oleObj spid="_x0000_s92207" name="文档" r:id="rId6" imgW="8337338" imgH="1382940" progId="Word.Document.12">
              <p:embed/>
            </p:oleObj>
          </a:graphicData>
        </a:graphic>
      </p:graphicFrame>
      <p:pic>
        <p:nvPicPr>
          <p:cNvPr id="7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6081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274" y="168999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三角变换与解三角形的综合问题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3922862"/>
              </p:ext>
            </p:extLst>
          </p:nvPr>
        </p:nvGraphicFramePr>
        <p:xfrm>
          <a:off x="243904" y="1435265"/>
          <a:ext cx="8680450" cy="1882775"/>
        </p:xfrm>
        <a:graphic>
          <a:graphicData uri="http://schemas.openxmlformats.org/presentationml/2006/ole">
            <p:oleObj spid="_x0000_s97293" name="文档" r:id="rId3" imgW="8680260" imgH="188549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44016" y="2948708"/>
            <a:ext cx="457200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6671613"/>
              </p:ext>
            </p:extLst>
          </p:nvPr>
        </p:nvGraphicFramePr>
        <p:xfrm>
          <a:off x="457200" y="843558"/>
          <a:ext cx="7924800" cy="1114425"/>
        </p:xfrm>
        <a:graphic>
          <a:graphicData uri="http://schemas.openxmlformats.org/presentationml/2006/ole">
            <p:oleObj spid="_x0000_s93243" name="文档" r:id="rId3" imgW="7928208" imgH="1117600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2745416"/>
              </p:ext>
            </p:extLst>
          </p:nvPr>
        </p:nvGraphicFramePr>
        <p:xfrm>
          <a:off x="466725" y="1635646"/>
          <a:ext cx="7924800" cy="1114425"/>
        </p:xfrm>
        <a:graphic>
          <a:graphicData uri="http://schemas.openxmlformats.org/presentationml/2006/ole">
            <p:oleObj spid="_x0000_s93244" name="文档" r:id="rId4" imgW="7928208" imgH="1120845" progId="Word.Document.12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9063876"/>
              </p:ext>
            </p:extLst>
          </p:nvPr>
        </p:nvGraphicFramePr>
        <p:xfrm>
          <a:off x="467544" y="2427734"/>
          <a:ext cx="7924800" cy="1114425"/>
        </p:xfrm>
        <a:graphic>
          <a:graphicData uri="http://schemas.openxmlformats.org/presentationml/2006/ole">
            <p:oleObj spid="_x0000_s93245" name="文档" r:id="rId5" imgW="7928208" imgH="1120845" progId="Word.Document.12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9956152"/>
              </p:ext>
            </p:extLst>
          </p:nvPr>
        </p:nvGraphicFramePr>
        <p:xfrm>
          <a:off x="467544" y="3219822"/>
          <a:ext cx="7924800" cy="1114425"/>
        </p:xfrm>
        <a:graphic>
          <a:graphicData uri="http://schemas.openxmlformats.org/presentationml/2006/ole">
            <p:oleObj spid="_x0000_s93246" name="文档" r:id="rId6" imgW="7928208" imgH="1124089" progId="Word.Document.12">
              <p:embed/>
            </p:oleObj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规范解答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6326093"/>
              </p:ext>
            </p:extLst>
          </p:nvPr>
        </p:nvGraphicFramePr>
        <p:xfrm>
          <a:off x="467544" y="4040088"/>
          <a:ext cx="7924800" cy="1114425"/>
        </p:xfrm>
        <a:graphic>
          <a:graphicData uri="http://schemas.openxmlformats.org/presentationml/2006/ole">
            <p:oleObj spid="_x0000_s93247" name="文档" r:id="rId7" imgW="7928208" imgH="11240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7376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1518704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题型解读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8494" y="970573"/>
            <a:ext cx="8262379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解答题是高考试卷中的一类重要题型，通常是高考的把关题和压轴题，具有较好的区分层次和选拔功能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目前的高考解答题已经由单纯的知识综合型转化为知识、方法和能力的综合型解答题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要求考生具有一定的创新意识和创新能力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解答题综合考查运算能力、逻辑思维能力、空间想象能力和分析问题、解决问题的能力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8084595"/>
              </p:ext>
            </p:extLst>
          </p:nvPr>
        </p:nvGraphicFramePr>
        <p:xfrm>
          <a:off x="468313" y="627534"/>
          <a:ext cx="7924800" cy="1114425"/>
        </p:xfrm>
        <a:graphic>
          <a:graphicData uri="http://schemas.openxmlformats.org/presentationml/2006/ole">
            <p:oleObj spid="_x0000_s94259" name="文档" r:id="rId3" imgW="7928208" imgH="112697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416567"/>
              </p:ext>
            </p:extLst>
          </p:nvPr>
        </p:nvGraphicFramePr>
        <p:xfrm>
          <a:off x="466725" y="2139702"/>
          <a:ext cx="7829550" cy="1152525"/>
        </p:xfrm>
        <a:graphic>
          <a:graphicData uri="http://schemas.openxmlformats.org/presentationml/2006/ole">
            <p:oleObj spid="_x0000_s94260" name="文档" r:id="rId4" imgW="7832852" imgH="1154012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1419622"/>
            <a:ext cx="290656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由余弦定理得：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5045975"/>
              </p:ext>
            </p:extLst>
          </p:nvPr>
        </p:nvGraphicFramePr>
        <p:xfrm>
          <a:off x="467544" y="3147417"/>
          <a:ext cx="7829550" cy="1152525"/>
        </p:xfrm>
        <a:graphic>
          <a:graphicData uri="http://schemas.openxmlformats.org/presentationml/2006/ole">
            <p:oleObj spid="_x0000_s94261" name="文档" r:id="rId5" imgW="7832852" imgH="1155815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8563971"/>
              </p:ext>
            </p:extLst>
          </p:nvPr>
        </p:nvGraphicFramePr>
        <p:xfrm>
          <a:off x="467544" y="3939505"/>
          <a:ext cx="7829550" cy="1152525"/>
        </p:xfrm>
        <a:graphic>
          <a:graphicData uri="http://schemas.openxmlformats.org/presentationml/2006/ole">
            <p:oleObj spid="_x0000_s94262" name="文档" r:id="rId6" imgW="7832852" imgH="116050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5365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6722601"/>
              </p:ext>
            </p:extLst>
          </p:nvPr>
        </p:nvGraphicFramePr>
        <p:xfrm>
          <a:off x="468313" y="1136526"/>
          <a:ext cx="7924800" cy="1114425"/>
        </p:xfrm>
        <a:graphic>
          <a:graphicData uri="http://schemas.openxmlformats.org/presentationml/2006/ole">
            <p:oleObj spid="_x0000_s95269" name="文档" r:id="rId3" imgW="7928208" imgH="1126973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1028095"/>
              </p:ext>
            </p:extLst>
          </p:nvPr>
        </p:nvGraphicFramePr>
        <p:xfrm>
          <a:off x="466725" y="2180456"/>
          <a:ext cx="7848600" cy="895350"/>
        </p:xfrm>
        <a:graphic>
          <a:graphicData uri="http://schemas.openxmlformats.org/presentationml/2006/ole">
            <p:oleObj spid="_x0000_s95270" name="文档" r:id="rId4" imgW="7861639" imgH="89804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7072947"/>
              </p:ext>
            </p:extLst>
          </p:nvPr>
        </p:nvGraphicFramePr>
        <p:xfrm>
          <a:off x="466725" y="2839194"/>
          <a:ext cx="7858125" cy="1028700"/>
        </p:xfrm>
        <a:graphic>
          <a:graphicData uri="http://schemas.openxmlformats.org/presentationml/2006/ole">
            <p:oleObj spid="_x0000_s95271" name="文档" r:id="rId5" imgW="7861639" imgH="10332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3973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评分细则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7069" y="987574"/>
            <a:ext cx="8180573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评分细则　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而直接求出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的值，不扣分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写出正弦定理，但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计算错误，得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写出余弦定理，但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计算错误，得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的两个值，但没舍去，扣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311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/>
              <p:cNvSpPr/>
              <p:nvPr/>
            </p:nvSpPr>
            <p:spPr>
              <a:xfrm>
                <a:off x="522212" y="1779662"/>
                <a:ext cx="8099577" cy="16483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50000"/>
                  </a:lnSpc>
                  <a:tabLst>
                    <a:tab pos="1890395" algn="l"/>
                  </a:tabLst>
                </a:pPr>
                <a:r>
                  <a:rPr lang="en-US" altLang="zh-CN" sz="2600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Courier New"/>
                  </a:rPr>
                  <a:t>3.</a:t>
                </a:r>
                <a:r>
                  <a:rPr lang="zh-CN" altLang="zh-CN" sz="2600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Times New Roman"/>
                  </a:rPr>
                  <a:t>面积公式正确，但计算错误，只给</a:t>
                </a:r>
                <a:r>
                  <a:rPr lang="en-US" altLang="zh-CN" sz="2600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Courier New"/>
                  </a:rPr>
                  <a:t>1</a:t>
                </a:r>
                <a:r>
                  <a:rPr lang="zh-CN" altLang="zh-CN" sz="2600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Times New Roman"/>
                  </a:rPr>
                  <a:t>分</a:t>
                </a:r>
                <a:r>
                  <a:rPr lang="en-US" altLang="zh-CN" sz="2600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zh-CN" altLang="zh-CN" sz="1050" kern="100" dirty="0">
                  <a:solidFill>
                    <a:prstClr val="black"/>
                  </a:solidFill>
                  <a:latin typeface="宋体"/>
                  <a:cs typeface="Courier New"/>
                </a:endParaRPr>
              </a:p>
              <a:p>
                <a:pPr lvl="0" algn="just">
                  <a:lnSpc>
                    <a:spcPct val="150000"/>
                  </a:lnSpc>
                  <a:tabLst>
                    <a:tab pos="1890395" algn="l"/>
                  </a:tabLst>
                </a:pPr>
                <a:r>
                  <a:rPr lang="en-US" altLang="zh-CN" sz="2600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Courier New"/>
                  </a:rPr>
                  <a:t>4.</a:t>
                </a:r>
                <a:r>
                  <a:rPr lang="zh-CN" altLang="zh-CN" sz="2600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Times New Roman"/>
                  </a:rPr>
                  <a:t>若求出</a:t>
                </a:r>
                <a:r>
                  <a:rPr lang="en-US" altLang="zh-CN" sz="2600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Courier New"/>
                  </a:rPr>
                  <a:t>sin </a:t>
                </a:r>
                <a:r>
                  <a:rPr lang="en-US" altLang="zh-CN" sz="2600" i="1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Courier New"/>
                  </a:rPr>
                  <a:t>C</a:t>
                </a:r>
                <a:r>
                  <a:rPr lang="zh-CN" altLang="zh-CN" sz="2600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Times New Roman"/>
                  </a:rPr>
                  <a:t>，利用</a:t>
                </a:r>
                <a:r>
                  <a:rPr lang="en-US" altLang="zh-CN" sz="2600" i="1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Courier New"/>
                  </a:rPr>
                  <a:t>S</a:t>
                </a:r>
                <a:r>
                  <a:rPr lang="zh-CN" altLang="zh-CN" sz="2600" kern="100" dirty="0" smtClean="0">
                    <a:solidFill>
                      <a:prstClr val="black"/>
                    </a:solidFill>
                    <a:latin typeface="Times New Roman"/>
                    <a:ea typeface="华文细黑"/>
                    <a:cs typeface="Times New Roman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solidFill>
                              <a:prstClr val="black"/>
                            </a:solidFill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600" i="1" kern="100" dirty="0" err="1" smtClean="0">
                    <a:solidFill>
                      <a:prstClr val="black"/>
                    </a:solidFill>
                    <a:latin typeface="Times New Roman"/>
                    <a:ea typeface="华文细黑"/>
                    <a:cs typeface="Courier New"/>
                  </a:rPr>
                  <a:t>ab</a:t>
                </a:r>
                <a:r>
                  <a:rPr lang="en-US" altLang="zh-CN" sz="2600" kern="100" dirty="0" err="1" smtClean="0">
                    <a:solidFill>
                      <a:prstClr val="black"/>
                    </a:solidFill>
                    <a:latin typeface="Times New Roman"/>
                    <a:ea typeface="华文细黑"/>
                    <a:cs typeface="Courier New"/>
                  </a:rPr>
                  <a:t>sin</a:t>
                </a:r>
                <a:r>
                  <a:rPr lang="en-US" altLang="zh-CN" sz="2600" kern="100" dirty="0" smtClean="0">
                    <a:solidFill>
                      <a:prstClr val="black"/>
                    </a:solidFill>
                    <a:latin typeface="Times New Roman"/>
                    <a:ea typeface="华文细黑"/>
                    <a:cs typeface="Courier New"/>
                  </a:rPr>
                  <a:t> </a:t>
                </a:r>
                <a:r>
                  <a:rPr lang="en-US" altLang="zh-CN" sz="2600" i="1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Courier New"/>
                  </a:rPr>
                  <a:t>C</a:t>
                </a:r>
                <a:r>
                  <a:rPr lang="zh-CN" altLang="zh-CN" sz="2600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Times New Roman"/>
                  </a:rPr>
                  <a:t>计算，同样得分</a:t>
                </a:r>
                <a:r>
                  <a:rPr lang="en-US" altLang="zh-CN" sz="2600" kern="100" dirty="0">
                    <a:solidFill>
                      <a:prstClr val="black"/>
                    </a:solidFill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zh-CN" altLang="zh-CN" sz="1050" kern="100" dirty="0">
                  <a:solidFill>
                    <a:prstClr val="black"/>
                  </a:solidFill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12" y="1779662"/>
                <a:ext cx="8099577" cy="1648336"/>
              </a:xfrm>
              <a:prstGeom prst="rect">
                <a:avLst/>
              </a:prstGeom>
              <a:blipFill rotWithShape="1">
                <a:blip r:embed="rId2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9816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56" y="661283"/>
            <a:ext cx="856188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第一步：定条件，即确定三角形中的已知和所求，在图形中标注出来，然后定转化方向；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第二步：定工具，即根据条件确定合理运算思路，如用正弦、余弦定理，三角形面积公式等，实现边角转化；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第三步：计算，求结果；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第四步：回顾反思，在实施边角互化时，注意转化的方向，注意角的范围及特定条件的限制等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282" y="33950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答题模板</a:t>
            </a:r>
          </a:p>
        </p:txBody>
      </p:sp>
    </p:spTree>
    <p:extLst>
      <p:ext uri="{BB962C8B-B14F-4D97-AF65-F5344CB8AC3E}">
        <p14:creationId xmlns:p14="http://schemas.microsoft.com/office/powerpoint/2010/main" xmlns="" val="83560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995" y="267494"/>
            <a:ext cx="8561888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中，内角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所对的边长分别是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4626618"/>
              </p:ext>
            </p:extLst>
          </p:nvPr>
        </p:nvGraphicFramePr>
        <p:xfrm>
          <a:off x="323528" y="1491630"/>
          <a:ext cx="8432800" cy="1182688"/>
        </p:xfrm>
        <a:graphic>
          <a:graphicData uri="http://schemas.openxmlformats.org/presentationml/2006/ole">
            <p:oleObj spid="_x0000_s98332" name="文档" r:id="rId3" imgW="8432694" imgH="118609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0225327"/>
              </p:ext>
            </p:extLst>
          </p:nvPr>
        </p:nvGraphicFramePr>
        <p:xfrm>
          <a:off x="323850" y="2257425"/>
          <a:ext cx="8267700" cy="1295400"/>
        </p:xfrm>
        <a:graphic>
          <a:graphicData uri="http://schemas.openxmlformats.org/presentationml/2006/ole">
            <p:oleObj spid="_x0000_s98333" name="文档" r:id="rId4" imgW="8270769" imgH="1297137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251520" y="2963283"/>
            <a:ext cx="849242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由余弦定理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矩形 11"/>
              <p:cNvSpPr/>
              <p:nvPr/>
            </p:nvSpPr>
            <p:spPr>
              <a:xfrm>
                <a:off x="348789" y="3723878"/>
                <a:ext cx="4007187" cy="776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又</a:t>
                </a:r>
                <a:r>
                  <a:rPr lang="en-US" altLang="zh-CN" sz="2600" kern="100" dirty="0">
                    <a:latin typeface="宋体"/>
                    <a:ea typeface="华文细黑"/>
                    <a:cs typeface="Times New Roman"/>
                  </a:rPr>
                  <a:t>∵△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ABC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的面积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endParaRPr lang="zh-CN" altLang="zh-CN" sz="1050" kern="100" dirty="0">
                  <a:effectLst/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89" y="3723878"/>
                <a:ext cx="4007187" cy="776879"/>
              </a:xfrm>
              <a:prstGeom prst="rect">
                <a:avLst/>
              </a:prstGeom>
              <a:blipFill rotWithShape="1">
                <a:blip r:embed="rId5"/>
                <a:stretch>
                  <a:fillRect l="-2584" b="-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8158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8273211"/>
              </p:ext>
            </p:extLst>
          </p:nvPr>
        </p:nvGraphicFramePr>
        <p:xfrm>
          <a:off x="323528" y="1203598"/>
          <a:ext cx="8432800" cy="1182688"/>
        </p:xfrm>
        <a:graphic>
          <a:graphicData uri="http://schemas.openxmlformats.org/presentationml/2006/ole">
            <p:oleObj spid="_x0000_s102420" name="文档" r:id="rId3" imgW="8432694" imgH="118754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2333482"/>
              </p:ext>
            </p:extLst>
          </p:nvPr>
        </p:nvGraphicFramePr>
        <p:xfrm>
          <a:off x="323850" y="2211710"/>
          <a:ext cx="8267700" cy="1314450"/>
        </p:xfrm>
        <a:graphic>
          <a:graphicData uri="http://schemas.openxmlformats.org/presentationml/2006/ole">
            <p:oleObj spid="_x0000_s102421" name="文档" r:id="rId4" imgW="8270769" imgH="13166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1180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438507"/>
            <a:ext cx="7843814" cy="42934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，试判断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的形状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2sin 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2sin 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2sin 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·(sin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72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0630653"/>
              </p:ext>
            </p:extLst>
          </p:nvPr>
        </p:nvGraphicFramePr>
        <p:xfrm>
          <a:off x="323850" y="1203598"/>
          <a:ext cx="8429625" cy="1181100"/>
        </p:xfrm>
        <a:graphic>
          <a:graphicData uri="http://schemas.openxmlformats.org/presentationml/2006/ole">
            <p:oleObj spid="_x0000_s100369" name="文档" r:id="rId3" imgW="8432694" imgH="1187540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1879253"/>
            <a:ext cx="8099577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由正弦定理得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为等腰三角形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Courier New"/>
              </a:rPr>
              <a:t>∴△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为等腰三角形或直角三角形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865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238784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答题模板解读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536" y="1234798"/>
            <a:ext cx="834500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针对不少同学答题格式不规范，出现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会而不对，对而不全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的问题，规范每种题型的万能答题模板，按照规范的解题程序和答题格式分步解答，实现答题步骤的最优化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13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8494" y="1138690"/>
            <a:ext cx="8262379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能答题模板以数学方法为载体，清晰梳理解题思路，完美展现解题程序，把所有零散的解题方法与技巧整合到不同的模块中，再把所有的题目归纳到不同的答题模板中，真正做到题题有方法，道道有模板，知点通面，在高考中处于不败之地，解题得高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8582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95536" y="2365251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与三角函数图象、性质有关的问题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395536" y="341668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三角变换与解三角形的综合问题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626" y="1917234"/>
            <a:ext cx="7587562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626" y="1983718"/>
            <a:ext cx="7587562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9838" y="1047614"/>
            <a:ext cx="5316258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1</a:t>
            </a:r>
            <a:r>
              <a:rPr lang="zh-CN" altLang="en-US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讲　三角函数问题</a:t>
            </a:r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3665" y="168999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与三角函数图象、性质有关的问题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8058439"/>
              </p:ext>
            </p:extLst>
          </p:nvPr>
        </p:nvGraphicFramePr>
        <p:xfrm>
          <a:off x="395536" y="1203598"/>
          <a:ext cx="8586787" cy="2057400"/>
        </p:xfrm>
        <a:graphic>
          <a:graphicData uri="http://schemas.openxmlformats.org/presentationml/2006/ole">
            <p:oleObj spid="_x0000_s86042" name="文档" r:id="rId3" imgW="8590661" imgH="2067921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94282" y="2747259"/>
            <a:ext cx="370165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的最小正周期；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3507854"/>
            <a:ext cx="847711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闭区间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的最大值和最小值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2016537"/>
              </p:ext>
            </p:extLst>
          </p:nvPr>
        </p:nvGraphicFramePr>
        <p:xfrm>
          <a:off x="2987824" y="3507854"/>
          <a:ext cx="1428750" cy="838200"/>
        </p:xfrm>
        <a:graphic>
          <a:graphicData uri="http://schemas.openxmlformats.org/presentationml/2006/ole">
            <p:oleObj spid="_x0000_s86043" name="文档" r:id="rId4" imgW="1435015" imgH="83713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7287" y="915566"/>
            <a:ext cx="8393185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已知得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2360136"/>
              </p:ext>
            </p:extLst>
          </p:nvPr>
        </p:nvGraphicFramePr>
        <p:xfrm>
          <a:off x="460449" y="1533043"/>
          <a:ext cx="7927975" cy="1116013"/>
        </p:xfrm>
        <a:graphic>
          <a:graphicData uri="http://schemas.openxmlformats.org/presentationml/2006/ole">
            <p:oleObj spid="_x0000_s30803" name="文档" r:id="rId3" imgW="7928208" imgH="1115797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6332573"/>
              </p:ext>
            </p:extLst>
          </p:nvPr>
        </p:nvGraphicFramePr>
        <p:xfrm>
          <a:off x="463624" y="2364372"/>
          <a:ext cx="7924800" cy="1114425"/>
        </p:xfrm>
        <a:graphic>
          <a:graphicData uri="http://schemas.openxmlformats.org/presentationml/2006/ole">
            <p:oleObj spid="_x0000_s30804" name="文档" r:id="rId4" imgW="7928208" imgH="1119042" progId="Word.Document.12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8309473"/>
              </p:ext>
            </p:extLst>
          </p:nvPr>
        </p:nvGraphicFramePr>
        <p:xfrm>
          <a:off x="467544" y="3261235"/>
          <a:ext cx="7924800" cy="1114425"/>
        </p:xfrm>
        <a:graphic>
          <a:graphicData uri="http://schemas.openxmlformats.org/presentationml/2006/ole">
            <p:oleObj spid="_x0000_s30805" name="文档" r:id="rId5" imgW="7928208" imgH="1119042" progId="Word.Document.12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967800"/>
              </p:ext>
            </p:extLst>
          </p:nvPr>
        </p:nvGraphicFramePr>
        <p:xfrm>
          <a:off x="467544" y="4091026"/>
          <a:ext cx="7924800" cy="1114425"/>
        </p:xfrm>
        <a:graphic>
          <a:graphicData uri="http://schemas.openxmlformats.org/presentationml/2006/ole">
            <p:oleObj spid="_x0000_s30806" name="文档" r:id="rId6" imgW="7928208" imgH="1120845" progId="Word.Document.12">
              <p:embed/>
            </p:oleObj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规范解答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4720659"/>
              </p:ext>
            </p:extLst>
          </p:nvPr>
        </p:nvGraphicFramePr>
        <p:xfrm>
          <a:off x="468313" y="843558"/>
          <a:ext cx="7924800" cy="1114425"/>
        </p:xfrm>
        <a:graphic>
          <a:graphicData uri="http://schemas.openxmlformats.org/presentationml/2006/ole">
            <p:oleObj spid="_x0000_s87080" name="文档" r:id="rId3" imgW="7928208" imgH="1122287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6141197"/>
              </p:ext>
            </p:extLst>
          </p:nvPr>
        </p:nvGraphicFramePr>
        <p:xfrm>
          <a:off x="466725" y="1779662"/>
          <a:ext cx="7858125" cy="1076325"/>
        </p:xfrm>
        <a:graphic>
          <a:graphicData uri="http://schemas.openxmlformats.org/presentationml/2006/ole">
            <p:oleObj spid="_x0000_s87081" name="文档" r:id="rId4" imgW="7861639" imgH="107758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546424"/>
              </p:ext>
            </p:extLst>
          </p:nvPr>
        </p:nvGraphicFramePr>
        <p:xfrm>
          <a:off x="466725" y="2715766"/>
          <a:ext cx="7858125" cy="2009775"/>
        </p:xfrm>
        <a:graphic>
          <a:graphicData uri="http://schemas.openxmlformats.org/presentationml/2006/ole">
            <p:oleObj spid="_x0000_s87082" name="文档" r:id="rId5" imgW="7861639" imgH="201564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2373118"/>
              </p:ext>
            </p:extLst>
          </p:nvPr>
        </p:nvGraphicFramePr>
        <p:xfrm>
          <a:off x="468313" y="1136526"/>
          <a:ext cx="7924800" cy="1114425"/>
        </p:xfrm>
        <a:graphic>
          <a:graphicData uri="http://schemas.openxmlformats.org/presentationml/2006/ole">
            <p:oleObj spid="_x0000_s88089" name="文档" r:id="rId3" imgW="7928208" imgH="1125531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1558994"/>
              </p:ext>
            </p:extLst>
          </p:nvPr>
        </p:nvGraphicFramePr>
        <p:xfrm>
          <a:off x="466725" y="2074863"/>
          <a:ext cx="7858125" cy="2009775"/>
        </p:xfrm>
        <a:graphic>
          <a:graphicData uri="http://schemas.openxmlformats.org/presentationml/2006/ole">
            <p:oleObj spid="_x0000_s88090" name="文档" r:id="rId4" imgW="7861639" imgH="202393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1558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685</Words>
  <Application>Microsoft Office PowerPoint</Application>
  <PresentationFormat>全屏显示(16:9)</PresentationFormat>
  <Paragraphs>60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573</cp:revision>
  <dcterms:modified xsi:type="dcterms:W3CDTF">2016-03-03T01:35:51Z</dcterms:modified>
</cp:coreProperties>
</file>