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12" r:id="rId2"/>
    <p:sldId id="366" r:id="rId3"/>
    <p:sldId id="370" r:id="rId4"/>
    <p:sldId id="487" r:id="rId5"/>
    <p:sldId id="488" r:id="rId6"/>
    <p:sldId id="571" r:id="rId7"/>
    <p:sldId id="523" r:id="rId8"/>
    <p:sldId id="524" r:id="rId9"/>
    <p:sldId id="573" r:id="rId10"/>
    <p:sldId id="574" r:id="rId11"/>
    <p:sldId id="589" r:id="rId12"/>
    <p:sldId id="590" r:id="rId13"/>
    <p:sldId id="588" r:id="rId14"/>
    <p:sldId id="481" r:id="rId15"/>
    <p:sldId id="577" r:id="rId16"/>
    <p:sldId id="578" r:id="rId17"/>
    <p:sldId id="579" r:id="rId18"/>
    <p:sldId id="591" r:id="rId19"/>
    <p:sldId id="592" r:id="rId20"/>
    <p:sldId id="580" r:id="rId21"/>
    <p:sldId id="581" r:id="rId22"/>
    <p:sldId id="582" r:id="rId23"/>
    <p:sldId id="584" r:id="rId24"/>
    <p:sldId id="587" r:id="rId25"/>
    <p:sldId id="585" r:id="rId26"/>
    <p:sldId id="593" r:id="rId27"/>
    <p:sldId id="586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>
      <p:cViewPr>
        <p:scale>
          <a:sx n="100" d="100"/>
          <a:sy n="100" d="100"/>
        </p:scale>
        <p:origin x="-76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3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package" Target="../embeddings/Microsoft_Office_Word___5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8.docx"/><Relationship Id="rId4" Type="http://schemas.openxmlformats.org/officeDocument/2006/relationships/package" Target="../embeddings/Microsoft_Office_Word___7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Word___11.docx"/><Relationship Id="rId5" Type="http://schemas.openxmlformats.org/officeDocument/2006/relationships/image" Target="../media/image22.png"/><Relationship Id="rId4" Type="http://schemas.openxmlformats.org/officeDocument/2006/relationships/package" Target="../embeddings/Microsoft_Office_Word___10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package" Target="../embeddings/Microsoft_Office_Word___14.docx"/><Relationship Id="rId4" Type="http://schemas.openxmlformats.org/officeDocument/2006/relationships/package" Target="../embeddings/Microsoft_Office_Word___13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Office_Word___18.docx"/><Relationship Id="rId5" Type="http://schemas.openxmlformats.org/officeDocument/2006/relationships/package" Target="../embeddings/Microsoft_Office_Word___17.docx"/><Relationship Id="rId4" Type="http://schemas.openxmlformats.org/officeDocument/2006/relationships/package" Target="../embeddings/Microsoft_Office_Word___16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2.png"/><Relationship Id="rId4" Type="http://schemas.openxmlformats.org/officeDocument/2006/relationships/package" Target="../embeddings/Microsoft_Office_Word___19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Office_Word___21.doc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package" Target="../embeddings/Microsoft_Office_Word___24.docx"/><Relationship Id="rId4" Type="http://schemas.openxmlformats.org/officeDocument/2006/relationships/package" Target="../embeddings/Microsoft_Office_Word___2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5.docx"/><Relationship Id="rId7" Type="http://schemas.openxmlformats.org/officeDocument/2006/relationships/package" Target="../embeddings/Microsoft_Office_Word___2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Office_Word___26.docx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73299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666708"/>
            <a:ext cx="9147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accent2"/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第二篇　看细则，用模板，解题再规范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9128" y="1050057"/>
            <a:ext cx="4265744" cy="23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7041390"/>
              </p:ext>
            </p:extLst>
          </p:nvPr>
        </p:nvGraphicFramePr>
        <p:xfrm>
          <a:off x="323850" y="796661"/>
          <a:ext cx="8429625" cy="1514475"/>
        </p:xfrm>
        <a:graphic>
          <a:graphicData uri="http://schemas.openxmlformats.org/presentationml/2006/ole">
            <p:oleObj spid="_x0000_s90150" name="文档" r:id="rId3" imgW="8432694" imgH="152282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1169043"/>
              </p:ext>
            </p:extLst>
          </p:nvPr>
        </p:nvGraphicFramePr>
        <p:xfrm>
          <a:off x="251520" y="1588749"/>
          <a:ext cx="8429625" cy="1514475"/>
        </p:xfrm>
        <a:graphic>
          <a:graphicData uri="http://schemas.openxmlformats.org/presentationml/2006/ole">
            <p:oleObj spid="_x0000_s90151" name="文档" r:id="rId4" imgW="8432694" imgH="1524623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79512" y="2311136"/>
            <a:ext cx="8099577" cy="20608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DCEH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是平行四边形，所以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DH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CE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97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4187714"/>
              </p:ext>
            </p:extLst>
          </p:nvPr>
        </p:nvGraphicFramePr>
        <p:xfrm>
          <a:off x="323850" y="654824"/>
          <a:ext cx="8429625" cy="1514475"/>
        </p:xfrm>
        <a:graphic>
          <a:graphicData uri="http://schemas.openxmlformats.org/presentationml/2006/ole">
            <p:oleObj spid="_x0000_s104469" name="文档" r:id="rId3" imgW="8432694" imgH="1524623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2760185"/>
              </p:ext>
            </p:extLst>
          </p:nvPr>
        </p:nvGraphicFramePr>
        <p:xfrm>
          <a:off x="390847" y="1302896"/>
          <a:ext cx="8429625" cy="1514475"/>
        </p:xfrm>
        <a:graphic>
          <a:graphicData uri="http://schemas.openxmlformats.org/presentationml/2006/ole">
            <p:oleObj spid="_x0000_s104470" name="文档" r:id="rId4" imgW="8432694" imgH="1526065" progId="Word.Document.12">
              <p:embed/>
            </p:oleObj>
          </a:graphicData>
        </a:graphic>
      </p:graphicFrame>
      <p:pic>
        <p:nvPicPr>
          <p:cNvPr id="104450" name="Picture 2" descr="2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8739" y="2239000"/>
            <a:ext cx="2097454" cy="20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16882" y="1950968"/>
            <a:ext cx="6693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CF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9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0895" y="997099"/>
            <a:ext cx="8099577" cy="3052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的中点，所以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 smtClean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CE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4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23478"/>
            <a:ext cx="7853432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求证：平面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EMN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，同理可证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EMN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5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1139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274" y="16899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利用空间向量求角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89037" y="915566"/>
            <a:ext cx="6399187" cy="333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为正方形，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求二面角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的余弦值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97286" name="Picture 6" descr="-2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45488"/>
            <a:ext cx="2429705" cy="230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规范解答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2212" y="976188"/>
            <a:ext cx="809957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376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6503" y="627534"/>
            <a:ext cx="864750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[5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，则在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Rt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PDC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7968916"/>
              </p:ext>
            </p:extLst>
          </p:nvPr>
        </p:nvGraphicFramePr>
        <p:xfrm>
          <a:off x="466725" y="2643758"/>
          <a:ext cx="7858125" cy="1028700"/>
        </p:xfrm>
        <a:graphic>
          <a:graphicData uri="http://schemas.openxmlformats.org/presentationml/2006/ole">
            <p:oleObj spid="_x0000_s94266" name="文档" r:id="rId3" imgW="7861639" imgH="1033239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9284369"/>
              </p:ext>
            </p:extLst>
          </p:nvPr>
        </p:nvGraphicFramePr>
        <p:xfrm>
          <a:off x="467544" y="3343250"/>
          <a:ext cx="7858125" cy="1028700"/>
        </p:xfrm>
        <a:graphic>
          <a:graphicData uri="http://schemas.openxmlformats.org/presentationml/2006/ole">
            <p:oleObj spid="_x0000_s94267" name="文档" r:id="rId4" imgW="7861639" imgH="1035042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2980675"/>
              </p:ext>
            </p:extLst>
          </p:nvPr>
        </p:nvGraphicFramePr>
        <p:xfrm>
          <a:off x="467544" y="3919314"/>
          <a:ext cx="7858125" cy="1028700"/>
        </p:xfrm>
        <a:graphic>
          <a:graphicData uri="http://schemas.openxmlformats.org/presentationml/2006/ole">
            <p:oleObj spid="_x0000_s94268" name="文档" r:id="rId5" imgW="7861639" imgH="10364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5365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4090862"/>
              </p:ext>
            </p:extLst>
          </p:nvPr>
        </p:nvGraphicFramePr>
        <p:xfrm>
          <a:off x="466725" y="339502"/>
          <a:ext cx="7924800" cy="1123950"/>
        </p:xfrm>
        <a:graphic>
          <a:graphicData uri="http://schemas.openxmlformats.org/presentationml/2006/ole">
            <p:oleObj spid="_x0000_s95280" name="文档" r:id="rId3" imgW="7928208" imgH="1128776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8314106"/>
              </p:ext>
            </p:extLst>
          </p:nvPr>
        </p:nvGraphicFramePr>
        <p:xfrm>
          <a:off x="467544" y="1347614"/>
          <a:ext cx="7858125" cy="1000125"/>
        </p:xfrm>
        <a:graphic>
          <a:graphicData uri="http://schemas.openxmlformats.org/presentationml/2006/ole">
            <p:oleObj spid="_x0000_s95281" name="文档" r:id="rId4" imgW="7861639" imgH="1008003" progId="Word.Document.12">
              <p:embed/>
            </p:oleObj>
          </a:graphicData>
        </a:graphic>
      </p:graphicFrame>
      <p:pic>
        <p:nvPicPr>
          <p:cNvPr id="95249" name="Picture 17" descr="-2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39630"/>
            <a:ext cx="2964646" cy="264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95536" y="2077219"/>
            <a:ext cx="457200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为原点，建立空间直角坐标系，则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2173647"/>
              </p:ext>
            </p:extLst>
          </p:nvPr>
        </p:nvGraphicFramePr>
        <p:xfrm>
          <a:off x="550912" y="3305175"/>
          <a:ext cx="5029200" cy="1838325"/>
        </p:xfrm>
        <a:graphic>
          <a:graphicData uri="http://schemas.openxmlformats.org/presentationml/2006/ole">
            <p:oleObj spid="_x0000_s95282" name="文档" r:id="rId6" imgW="5033708" imgH="184256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3973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3896946"/>
              </p:ext>
            </p:extLst>
          </p:nvPr>
        </p:nvGraphicFramePr>
        <p:xfrm>
          <a:off x="466725" y="398909"/>
          <a:ext cx="7924800" cy="1657350"/>
        </p:xfrm>
        <a:graphic>
          <a:graphicData uri="http://schemas.openxmlformats.org/presentationml/2006/ole">
            <p:oleObj spid="_x0000_s105505" name="文档" r:id="rId3" imgW="7928208" imgH="1661619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5496503"/>
              </p:ext>
            </p:extLst>
          </p:nvPr>
        </p:nvGraphicFramePr>
        <p:xfrm>
          <a:off x="466725" y="1695053"/>
          <a:ext cx="7629525" cy="1143000"/>
        </p:xfrm>
        <a:graphic>
          <a:graphicData uri="http://schemas.openxmlformats.org/presentationml/2006/ole">
            <p:oleObj spid="_x0000_s105506" name="文档" r:id="rId4" imgW="7633144" imgH="114463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0236919"/>
              </p:ext>
            </p:extLst>
          </p:nvPr>
        </p:nvGraphicFramePr>
        <p:xfrm>
          <a:off x="466725" y="2712690"/>
          <a:ext cx="7629525" cy="2019300"/>
        </p:xfrm>
        <a:graphic>
          <a:graphicData uri="http://schemas.openxmlformats.org/presentationml/2006/ole">
            <p:oleObj spid="_x0000_s105507" name="文档" r:id="rId5" imgW="7633144" imgH="20279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4167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1600403"/>
              </p:ext>
            </p:extLst>
          </p:nvPr>
        </p:nvGraphicFramePr>
        <p:xfrm>
          <a:off x="466725" y="400050"/>
          <a:ext cx="7896225" cy="895350"/>
        </p:xfrm>
        <a:graphic>
          <a:graphicData uri="http://schemas.openxmlformats.org/presentationml/2006/ole">
            <p:oleObj spid="_x0000_s106538" name="文档" r:id="rId3" imgW="7899421" imgH="89804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7512640"/>
              </p:ext>
            </p:extLst>
          </p:nvPr>
        </p:nvGraphicFramePr>
        <p:xfrm>
          <a:off x="465138" y="914400"/>
          <a:ext cx="7566025" cy="1577975"/>
        </p:xfrm>
        <a:graphic>
          <a:graphicData uri="http://schemas.openxmlformats.org/presentationml/2006/ole">
            <p:oleObj spid="_x0000_s106539" name="文档" r:id="rId4" imgW="7566216" imgH="158482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23528" y="2147977"/>
            <a:ext cx="736451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设二面角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的平面角为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为锐角，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7208471"/>
              </p:ext>
            </p:extLst>
          </p:nvPr>
        </p:nvGraphicFramePr>
        <p:xfrm>
          <a:off x="467544" y="2862808"/>
          <a:ext cx="7562850" cy="1581150"/>
        </p:xfrm>
        <a:graphic>
          <a:graphicData uri="http://schemas.openxmlformats.org/presentationml/2006/ole">
            <p:oleObj spid="_x0000_s106540" name="文档" r:id="rId5" imgW="7566216" imgH="1584829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4787788"/>
              </p:ext>
            </p:extLst>
          </p:nvPr>
        </p:nvGraphicFramePr>
        <p:xfrm>
          <a:off x="447675" y="3996655"/>
          <a:ext cx="7991475" cy="1095375"/>
        </p:xfrm>
        <a:graphic>
          <a:graphicData uri="http://schemas.openxmlformats.org/presentationml/2006/ole">
            <p:oleObj spid="_x0000_s106541" name="文档" r:id="rId6" imgW="7994777" imgH="109849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0349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23528" y="2365251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空间中的平行与垂直问题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323528" y="341668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利用空间向量求角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626" y="1917234"/>
            <a:ext cx="7587562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626" y="1983718"/>
            <a:ext cx="7587562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536" y="1085714"/>
            <a:ext cx="3854461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2</a:t>
            </a:r>
            <a:r>
              <a:rPr lang="zh-CN" altLang="en-US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讲　立体几何</a:t>
            </a:r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评分细则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7069" y="730449"/>
            <a:ext cx="8180573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及相关证明，每个给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证明线面垂直时条件完整得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分，不完整扣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写出建系方法可得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写出相应点、向量的坐标给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分，有错误根据相应情况扣除分数，长度单位可灵活选取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311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212" y="1059582"/>
            <a:ext cx="8099577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求出平面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AEF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的一个法向量给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分，只给出结果没有过程，只给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写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出平面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ADF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的一个法向量给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求出两个法向量所成角的余弦值给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转化为所求二面角的平面角的余弦值给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16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9556" y="699542"/>
            <a:ext cx="8733982" cy="4379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第一步：作出</a:t>
            </a:r>
            <a:r>
              <a:rPr lang="en-US" altLang="zh-CN" sz="2600" kern="100" dirty="0">
                <a:latin typeface="Symbol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或找出</a:t>
            </a:r>
            <a:r>
              <a:rPr lang="en-US" altLang="zh-CN" sz="2600" kern="100" dirty="0">
                <a:latin typeface="Symbol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具有公共交点的三条相互垂直的直线；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第二步：建立空间直角坐标系，设出特征点坐标；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第三步：求半平面的法向量</a:t>
            </a:r>
            <a:r>
              <a:rPr lang="en-US" altLang="zh-CN" sz="2600" b="1" i="1" kern="100" dirty="0">
                <a:solidFill>
                  <a:srgbClr val="0033CC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33CC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第四步：求法向量</a:t>
            </a:r>
            <a:r>
              <a:rPr lang="en-US" altLang="zh-CN" sz="2600" b="1" i="1" kern="100" dirty="0">
                <a:solidFill>
                  <a:srgbClr val="0033CC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33CC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的夹角或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〈</a:t>
            </a:r>
            <a:r>
              <a:rPr lang="en-US" altLang="zh-CN" sz="2600" b="1" i="1" kern="100" dirty="0">
                <a:solidFill>
                  <a:srgbClr val="0033CC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33CC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〉；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第五步：将法向量的夹角转化为二面角，要注意直观判定二面角的大小；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第六步：反思回顾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查看关键点、易错点及解题规范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33950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答题模板</a:t>
            </a:r>
          </a:p>
        </p:txBody>
      </p:sp>
    </p:spTree>
    <p:extLst>
      <p:ext uri="{BB962C8B-B14F-4D97-AF65-F5344CB8AC3E}">
        <p14:creationId xmlns:p14="http://schemas.microsoft.com/office/powerpoint/2010/main" xmlns="" val="83560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矩形 2"/>
              <p:cNvSpPr/>
              <p:nvPr/>
            </p:nvSpPr>
            <p:spPr>
              <a:xfrm>
                <a:off x="241995" y="267494"/>
                <a:ext cx="6058197" cy="4048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跟踪训练</a:t>
                </a:r>
                <a:r>
                  <a:rPr lang="en-US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　如图，四棱锥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P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ABCD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中，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PA</a:t>
                </a:r>
                <a:r>
                  <a:rPr lang="en-US" altLang="zh-CN" sz="2600" kern="100" dirty="0">
                    <a:latin typeface="宋体"/>
                    <a:ea typeface="华文细黑"/>
                    <a:cs typeface="Times New Roman"/>
                  </a:rPr>
                  <a:t>⊥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平面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ABCD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E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为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BD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的中点，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G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为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PD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的中点，</a:t>
                </a:r>
                <a:r>
                  <a:rPr lang="en-US" altLang="zh-CN" sz="2600" kern="100" dirty="0">
                    <a:latin typeface="宋体"/>
                    <a:ea typeface="华文细黑"/>
                    <a:cs typeface="Times New Roman"/>
                  </a:rPr>
                  <a:t>△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DAB</a:t>
                </a:r>
                <a:r>
                  <a:rPr lang="en-US" altLang="zh-CN" sz="2600" kern="100" dirty="0">
                    <a:latin typeface="宋体"/>
                    <a:ea typeface="华文细黑"/>
                    <a:cs typeface="Times New Roman"/>
                  </a:rPr>
                  <a:t>≌△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DCB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EA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EB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AB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1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PA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连接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CE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并延长交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AD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于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en-US" altLang="zh-CN" sz="1050" kern="100" dirty="0" smtClean="0">
                  <a:latin typeface="宋体"/>
                  <a:cs typeface="Courier New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(1)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求证：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AD</a:t>
                </a:r>
                <a:r>
                  <a:rPr lang="en-US" altLang="zh-CN" sz="2600" kern="100" dirty="0">
                    <a:latin typeface="宋体"/>
                    <a:ea typeface="华文细黑"/>
                    <a:cs typeface="Times New Roman"/>
                  </a:rPr>
                  <a:t>⊥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平面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CFG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；</a:t>
                </a:r>
                <a:endParaRPr lang="en-US" altLang="zh-CN" sz="1050" kern="100" dirty="0" smtClean="0">
                  <a:latin typeface="宋体"/>
                  <a:cs typeface="Courier New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证明　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在</a:t>
                </a:r>
                <a:r>
                  <a:rPr lang="en-US" altLang="zh-CN" sz="2600" kern="100" dirty="0">
                    <a:latin typeface="宋体"/>
                    <a:ea typeface="华文细黑"/>
                    <a:cs typeface="Times New Roman"/>
                  </a:rPr>
                  <a:t>△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ABD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中，因为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E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为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BD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中点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5" y="267494"/>
                <a:ext cx="6058197" cy="4048994"/>
              </a:xfrm>
              <a:prstGeom prst="rect">
                <a:avLst/>
              </a:prstGeom>
              <a:blipFill rotWithShape="1">
                <a:blip r:embed="rId3"/>
                <a:stretch>
                  <a:fillRect l="-1813" r="-1913" b="-1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717619"/>
              </p:ext>
            </p:extLst>
          </p:nvPr>
        </p:nvGraphicFramePr>
        <p:xfrm>
          <a:off x="387672" y="4206899"/>
          <a:ext cx="8432800" cy="1182688"/>
        </p:xfrm>
        <a:graphic>
          <a:graphicData uri="http://schemas.openxmlformats.org/presentationml/2006/ole">
            <p:oleObj spid="_x0000_s98332" name="文档" r:id="rId4" imgW="8432694" imgH="1187540" progId="Word.Document.12">
              <p:embed/>
            </p:oleObj>
          </a:graphicData>
        </a:graphic>
      </p:graphicFrame>
      <p:pic>
        <p:nvPicPr>
          <p:cNvPr id="98322" name="Picture 18" descr="25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2729" y="558163"/>
            <a:ext cx="2682986" cy="237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8158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6151254"/>
              </p:ext>
            </p:extLst>
          </p:nvPr>
        </p:nvGraphicFramePr>
        <p:xfrm>
          <a:off x="251520" y="339502"/>
          <a:ext cx="8432800" cy="1182688"/>
        </p:xfrm>
        <a:graphic>
          <a:graphicData uri="http://schemas.openxmlformats.org/presentationml/2006/ole">
            <p:oleObj spid="_x0000_s102429" name="文档" r:id="rId3" imgW="8432694" imgH="1188982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924661"/>
            <a:ext cx="674094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≌△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≌△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7092213"/>
              </p:ext>
            </p:extLst>
          </p:nvPr>
        </p:nvGraphicFramePr>
        <p:xfrm>
          <a:off x="243656" y="1461070"/>
          <a:ext cx="8432800" cy="1182688"/>
        </p:xfrm>
        <a:graphic>
          <a:graphicData uri="http://schemas.openxmlformats.org/presentationml/2006/ole">
            <p:oleObj spid="_x0000_s102430" name="文档" r:id="rId4" imgW="8432694" imgH="1190785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26961" y="1991245"/>
            <a:ext cx="890953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FED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FEA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CFG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180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949" y="195486"/>
            <a:ext cx="672331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的夹角的余弦值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为坐标原点建立如图所示的坐标系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07522" name="Picture 2" descr="2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7164" y="1608580"/>
            <a:ext cx="3852960" cy="330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172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0160168"/>
              </p:ext>
            </p:extLst>
          </p:nvPr>
        </p:nvGraphicFramePr>
        <p:xfrm>
          <a:off x="395536" y="123478"/>
          <a:ext cx="8499475" cy="1487488"/>
        </p:xfrm>
        <a:graphic>
          <a:graphicData uri="http://schemas.openxmlformats.org/presentationml/2006/ole">
            <p:oleObj spid="_x0000_s108574" name="文档" r:id="rId3" imgW="8499263" imgH="148785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4090321"/>
              </p:ext>
            </p:extLst>
          </p:nvPr>
        </p:nvGraphicFramePr>
        <p:xfrm>
          <a:off x="400050" y="987574"/>
          <a:ext cx="8439150" cy="1847850"/>
        </p:xfrm>
        <a:graphic>
          <a:graphicData uri="http://schemas.openxmlformats.org/presentationml/2006/ole">
            <p:oleObj spid="_x0000_s108575" name="文档" r:id="rId4" imgW="8442050" imgH="185016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2571750"/>
            <a:ext cx="614623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的法向量为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 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0428251"/>
              </p:ext>
            </p:extLst>
          </p:nvPr>
        </p:nvGraphicFramePr>
        <p:xfrm>
          <a:off x="390525" y="3166864"/>
          <a:ext cx="8496300" cy="2057400"/>
        </p:xfrm>
        <a:graphic>
          <a:graphicData uri="http://schemas.openxmlformats.org/presentationml/2006/ole">
            <p:oleObj spid="_x0000_s108576" name="文档" r:id="rId5" imgW="8499263" imgH="20628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1633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2766854"/>
              </p:ext>
            </p:extLst>
          </p:nvPr>
        </p:nvGraphicFramePr>
        <p:xfrm>
          <a:off x="323850" y="987574"/>
          <a:ext cx="8429625" cy="1181100"/>
        </p:xfrm>
        <a:graphic>
          <a:graphicData uri="http://schemas.openxmlformats.org/presentationml/2006/ole">
            <p:oleObj spid="_x0000_s100394" name="文档" r:id="rId3" imgW="8432694" imgH="1192227" progId="Word.Document.12">
              <p:embed/>
            </p:oleObj>
          </a:graphicData>
        </a:graphic>
      </p:graphicFrame>
      <p:pic>
        <p:nvPicPr>
          <p:cNvPr id="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2544880"/>
              </p:ext>
            </p:extLst>
          </p:nvPr>
        </p:nvGraphicFramePr>
        <p:xfrm>
          <a:off x="323528" y="1635646"/>
          <a:ext cx="8429625" cy="1181100"/>
        </p:xfrm>
        <a:graphic>
          <a:graphicData uri="http://schemas.openxmlformats.org/presentationml/2006/ole">
            <p:oleObj spid="_x0000_s100395" name="文档" r:id="rId6" imgW="8432694" imgH="119078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2211710"/>
            <a:ext cx="664637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的夹角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的余弦值为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2015694"/>
              </p:ext>
            </p:extLst>
          </p:nvPr>
        </p:nvGraphicFramePr>
        <p:xfrm>
          <a:off x="327025" y="3116263"/>
          <a:ext cx="8367713" cy="1181100"/>
        </p:xfrm>
        <a:graphic>
          <a:graphicData uri="http://schemas.openxmlformats.org/presentationml/2006/ole">
            <p:oleObj spid="_x0000_s100396" name="文档" r:id="rId7" imgW="8432694" imgH="119402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6865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3665" y="16899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空间中的平行与垂直问题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矩形 5"/>
              <p:cNvSpPr/>
              <p:nvPr/>
            </p:nvSpPr>
            <p:spPr>
              <a:xfrm>
                <a:off x="323528" y="985442"/>
                <a:ext cx="8457013" cy="2353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例</a:t>
                </a:r>
                <a:r>
                  <a:rPr lang="en-US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Courier New"/>
                  </a:rPr>
                  <a:t>1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　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15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分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如图所示，在四棱锥</a:t>
                </a:r>
                <a:r>
                  <a:rPr lang="en-US" altLang="zh-CN" sz="2600" i="1" kern="100" dirty="0" smtClean="0">
                    <a:latin typeface="Times New Roman"/>
                    <a:ea typeface="华文细黑"/>
                    <a:cs typeface="Courier New"/>
                  </a:rPr>
                  <a:t>P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—</a:t>
                </a:r>
                <a:r>
                  <a:rPr lang="en-US" altLang="zh-CN" sz="2600" i="1" kern="100" dirty="0" smtClean="0">
                    <a:latin typeface="Times New Roman"/>
                    <a:ea typeface="华文细黑"/>
                    <a:cs typeface="Courier New"/>
                  </a:rPr>
                  <a:t>ABCD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中，底面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ABCD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是正方形，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E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、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分别为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PC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、</a:t>
                </a:r>
                <a:endParaRPr lang="en-US" altLang="zh-CN" sz="2600" kern="100" dirty="0" smtClean="0">
                  <a:latin typeface="Times New Roman"/>
                  <a:ea typeface="华文细黑"/>
                  <a:cs typeface="Times New Roman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600" i="1" kern="100" dirty="0" smtClean="0">
                    <a:latin typeface="Times New Roman"/>
                    <a:ea typeface="华文细黑"/>
                    <a:cs typeface="Courier New"/>
                  </a:rPr>
                  <a:t>BD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的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中点，侧面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PAD</a:t>
                </a:r>
                <a:r>
                  <a:rPr lang="en-US" altLang="zh-CN" sz="2600" kern="100" dirty="0">
                    <a:latin typeface="宋体"/>
                    <a:ea typeface="华文细黑"/>
                    <a:cs typeface="Times New Roman"/>
                  </a:rPr>
                  <a:t>⊥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底面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ABCD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，且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PA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PD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600" i="1" kern="100" smtClean="0">
                                <a:latin typeface="Cambria Math"/>
                                <a:ea typeface="华文细黑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altLang="zh-CN" sz="2600" kern="100">
                                <a:latin typeface="Times New Roman"/>
                                <a:ea typeface="华文细黑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600" i="1" kern="100" dirty="0" smtClean="0">
                    <a:latin typeface="Times New Roman"/>
                    <a:ea typeface="华文细黑"/>
                    <a:cs typeface="Courier New"/>
                  </a:rPr>
                  <a:t>AD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zh-CN" altLang="zh-CN" sz="1050" kern="100" dirty="0">
                  <a:effectLst/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5442"/>
                <a:ext cx="8457013" cy="2353465"/>
              </a:xfrm>
              <a:prstGeom prst="rect">
                <a:avLst/>
              </a:prstGeom>
              <a:blipFill rotWithShape="1">
                <a:blip r:embed="rId2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43355" y="3227215"/>
            <a:ext cx="847711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求证：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求证：平面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6025" name="Picture 9" descr="24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990775"/>
            <a:ext cx="2097454" cy="149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95536" y="483518"/>
            <a:ext cx="839318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3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[5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[6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30771" name="Picture 51" descr="2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097454" cy="149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8377586"/>
              </p:ext>
            </p:extLst>
          </p:nvPr>
        </p:nvGraphicFramePr>
        <p:xfrm>
          <a:off x="391616" y="2969493"/>
          <a:ext cx="7924800" cy="1114425"/>
        </p:xfrm>
        <a:graphic>
          <a:graphicData uri="http://schemas.openxmlformats.org/presentationml/2006/ole">
            <p:oleObj spid="_x0000_s87066" name="文档" r:id="rId3" imgW="7928208" imgH="112408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71802" y="411510"/>
            <a:ext cx="8561888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[10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3350" y="3751461"/>
            <a:ext cx="808105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是等腰直角三角形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	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[12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212" y="915566"/>
            <a:ext cx="809957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[15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558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8414" y="798547"/>
            <a:ext cx="816804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不说明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不说明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不说明平面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不说明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不说明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评分细则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409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056" y="1275606"/>
            <a:ext cx="8561888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第一步：将题目条件和图形结合起来；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第二步：根据条件寻找图形中的平行、垂直关系；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第三步：和要证结论相结合，寻找已知的垂直、平行关系和要证关系的联系；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第四步：严格按照定理条件书写解题步骤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282" y="73780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答题模板</a:t>
            </a:r>
          </a:p>
        </p:txBody>
      </p:sp>
    </p:spTree>
    <p:extLst>
      <p:ext uri="{BB962C8B-B14F-4D97-AF65-F5344CB8AC3E}">
        <p14:creationId xmlns:p14="http://schemas.microsoft.com/office/powerpoint/2010/main" xmlns="" val="77982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995" y="195486"/>
            <a:ext cx="627422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如图，四棱锥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求证：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89109" name="Picture 21" descr="24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05011"/>
            <a:ext cx="2307199" cy="177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10" name="Picture 22" descr="2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5281" y="2715766"/>
            <a:ext cx="2307199" cy="222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51520" y="3229347"/>
            <a:ext cx="650278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方法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　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4259427"/>
            <a:ext cx="279595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78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959</Words>
  <Application>Microsoft Office PowerPoint</Application>
  <PresentationFormat>全屏显示(16:9)</PresentationFormat>
  <Paragraphs>107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575</cp:revision>
  <dcterms:modified xsi:type="dcterms:W3CDTF">2016-03-03T01:36:03Z</dcterms:modified>
</cp:coreProperties>
</file>