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12" r:id="rId2"/>
    <p:sldId id="366" r:id="rId3"/>
    <p:sldId id="370" r:id="rId4"/>
    <p:sldId id="487" r:id="rId5"/>
    <p:sldId id="488" r:id="rId6"/>
    <p:sldId id="571" r:id="rId7"/>
    <p:sldId id="523" r:id="rId8"/>
    <p:sldId id="525" r:id="rId9"/>
    <p:sldId id="524" r:id="rId10"/>
    <p:sldId id="572" r:id="rId11"/>
    <p:sldId id="573" r:id="rId12"/>
    <p:sldId id="588" r:id="rId13"/>
    <p:sldId id="574" r:id="rId14"/>
    <p:sldId id="481" r:id="rId15"/>
    <p:sldId id="577" r:id="rId16"/>
    <p:sldId id="578" r:id="rId17"/>
    <p:sldId id="579" r:id="rId18"/>
    <p:sldId id="589" r:id="rId19"/>
    <p:sldId id="580" r:id="rId20"/>
    <p:sldId id="581" r:id="rId21"/>
    <p:sldId id="582" r:id="rId22"/>
    <p:sldId id="584" r:id="rId23"/>
    <p:sldId id="587" r:id="rId24"/>
    <p:sldId id="591" r:id="rId25"/>
    <p:sldId id="592" r:id="rId26"/>
    <p:sldId id="590" r:id="rId27"/>
    <p:sldId id="585" r:id="rId2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6" autoAdjust="0"/>
    <p:restoredTop sz="94660"/>
  </p:normalViewPr>
  <p:slideViewPr>
    <p:cSldViewPr>
      <p:cViewPr>
        <p:scale>
          <a:sx n="125" d="100"/>
          <a:sy n="125" d="100"/>
        </p:scale>
        <p:origin x="-72" y="-72"/>
      </p:cViewPr>
      <p:guideLst>
        <p:guide orient="horz" pos="1620"/>
        <p:guide pos="46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package" Target="../embeddings/Microsoft_Office_Word___6.docx"/><Relationship Id="rId4" Type="http://schemas.openxmlformats.org/officeDocument/2006/relationships/package" Target="../embeddings/Microsoft_Office_Word___5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package" Target="../embeddings/Microsoft_Office_Word___8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package" Target="../embeddings/Microsoft_Office_Word___9.docx"/><Relationship Id="rId7" Type="http://schemas.openxmlformats.org/officeDocument/2006/relationships/package" Target="../embeddings/Microsoft_Office_Word___1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Office_Word___12.docx"/><Relationship Id="rId5" Type="http://schemas.openxmlformats.org/officeDocument/2006/relationships/package" Target="../embeddings/Microsoft_Office_Word___11.docx"/><Relationship Id="rId4" Type="http://schemas.openxmlformats.org/officeDocument/2006/relationships/package" Target="../embeddings/Microsoft_Office_Word___10.docx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package" Target="../embeddings/Microsoft_Office_Word___17.docx"/><Relationship Id="rId4" Type="http://schemas.openxmlformats.org/officeDocument/2006/relationships/package" Target="../embeddings/Microsoft_Office_Word___16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Office_Word___21.docx"/><Relationship Id="rId5" Type="http://schemas.openxmlformats.org/officeDocument/2006/relationships/package" Target="../embeddings/Microsoft_Office_Word___20.docx"/><Relationship Id="rId4" Type="http://schemas.openxmlformats.org/officeDocument/2006/relationships/package" Target="../embeddings/Microsoft_Office_Word___19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package" Target="../embeddings/Microsoft_Office_Word___24.docx"/><Relationship Id="rId4" Type="http://schemas.openxmlformats.org/officeDocument/2006/relationships/package" Target="../embeddings/Microsoft_Office_Word___23.doc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5.docx"/><Relationship Id="rId7" Type="http://schemas.openxmlformats.org/officeDocument/2006/relationships/package" Target="../embeddings/Microsoft_Office_Word___2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Office_Word___28.docx"/><Relationship Id="rId5" Type="http://schemas.openxmlformats.org/officeDocument/2006/relationships/package" Target="../embeddings/Microsoft_Office_Word___27.docx"/><Relationship Id="rId4" Type="http://schemas.openxmlformats.org/officeDocument/2006/relationships/package" Target="../embeddings/Microsoft_Office_Word___26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package" Target="../embeddings/Microsoft_Office_Word___32.docx"/><Relationship Id="rId4" Type="http://schemas.openxmlformats.org/officeDocument/2006/relationships/package" Target="../embeddings/Microsoft_Office_Word___31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3.docx"/><Relationship Id="rId7" Type="http://schemas.openxmlformats.org/officeDocument/2006/relationships/package" Target="../embeddings/Microsoft_Office_Word___3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Office_Word___36.docx"/><Relationship Id="rId5" Type="http://schemas.openxmlformats.org/officeDocument/2006/relationships/package" Target="../embeddings/Microsoft_Office_Word___35.docx"/><Relationship Id="rId4" Type="http://schemas.openxmlformats.org/officeDocument/2006/relationships/package" Target="../embeddings/Microsoft_Office_Word___3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package" Target="../embeddings/Microsoft_Office_Word___41.docx"/><Relationship Id="rId4" Type="http://schemas.openxmlformats.org/officeDocument/2006/relationships/package" Target="../embeddings/Microsoft_Office_Word___40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2.docx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slide" Target="slide2.xml"/><Relationship Id="rId5" Type="http://schemas.openxmlformats.org/officeDocument/2006/relationships/package" Target="../embeddings/Microsoft_Office_Word___44.docx"/><Relationship Id="rId4" Type="http://schemas.openxmlformats.org/officeDocument/2006/relationships/package" Target="../embeddings/Microsoft_Office_Word___43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__3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073299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666708"/>
            <a:ext cx="91473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chemeClr val="accent2"/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第二篇　看细则，用模板，解题再规范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9128" y="1050057"/>
            <a:ext cx="4265744" cy="239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1056" y="1584952"/>
            <a:ext cx="8561888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第四步：明确规范表述结论；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第五步：反思回顾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查看关键点，易错点及解题规范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如本题中在求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时，易忽视对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时的讨论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28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矩形 2"/>
              <p:cNvSpPr/>
              <p:nvPr/>
            </p:nvSpPr>
            <p:spPr>
              <a:xfrm>
                <a:off x="258584" y="195486"/>
                <a:ext cx="8561888" cy="21047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zh-CN" sz="2600" b="1" kern="100" dirty="0">
                    <a:solidFill>
                      <a:srgbClr val="0066FF"/>
                    </a:solidFill>
                    <a:latin typeface="Times New Roman"/>
                    <a:ea typeface="微软雅黑"/>
                    <a:cs typeface="Times New Roman"/>
                  </a:rPr>
                  <a:t>跟踪训练</a:t>
                </a:r>
                <a:r>
                  <a:rPr lang="en-US" altLang="zh-CN" sz="2600" b="1" kern="100" dirty="0">
                    <a:solidFill>
                      <a:srgbClr val="0066FF"/>
                    </a:solidFill>
                    <a:latin typeface="Times New Roman"/>
                    <a:ea typeface="微软雅黑"/>
                    <a:cs typeface="Courier New"/>
                  </a:rPr>
                  <a:t>1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　已知数列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{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</a:t>
                </a:r>
                <a:r>
                  <a:rPr lang="en-US" altLang="zh-CN" sz="2600" i="1" kern="100" baseline="-25000" dirty="0">
                    <a:latin typeface="Times New Roman"/>
                    <a:ea typeface="华文细黑"/>
                    <a:cs typeface="Courier New"/>
                  </a:rPr>
                  <a:t>n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}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的前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n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项和</a:t>
                </a:r>
                <a:r>
                  <a:rPr lang="en-US" altLang="zh-CN" sz="2600" i="1" kern="100" dirty="0" err="1">
                    <a:latin typeface="Times New Roman"/>
                    <a:ea typeface="华文细黑"/>
                    <a:cs typeface="Courier New"/>
                  </a:rPr>
                  <a:t>S</a:t>
                </a:r>
                <a:r>
                  <a:rPr lang="en-US" altLang="zh-CN" sz="2600" i="1" kern="100" baseline="-25000" dirty="0" err="1">
                    <a:latin typeface="Times New Roman"/>
                    <a:ea typeface="华文细黑"/>
                    <a:cs typeface="Courier New"/>
                  </a:rPr>
                  <a:t>n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＝－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kern="100" smtClean="0">
                            <a:latin typeface="Cambria Math"/>
                            <a:ea typeface="华文细黑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600" kern="100">
                            <a:latin typeface="Times New Roman"/>
                            <a:ea typeface="华文细黑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600" kern="100">
                            <a:latin typeface="Times New Roman"/>
                            <a:ea typeface="华文细黑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600" i="1" kern="100" dirty="0" smtClean="0">
                    <a:latin typeface="Times New Roman"/>
                    <a:ea typeface="华文细黑"/>
                    <a:cs typeface="Courier New"/>
                  </a:rPr>
                  <a:t>n</a:t>
                </a:r>
                <a:r>
                  <a:rPr lang="en-US" altLang="zh-CN" sz="2600" kern="100" baseline="30000" dirty="0" smtClean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＋</a:t>
                </a:r>
                <a:r>
                  <a:rPr lang="en-US" altLang="zh-CN" sz="2600" i="1" kern="100" dirty="0" err="1">
                    <a:latin typeface="Times New Roman"/>
                    <a:ea typeface="华文细黑"/>
                    <a:cs typeface="Courier New"/>
                  </a:rPr>
                  <a:t>kn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其中</a:t>
                </a:r>
                <a:r>
                  <a:rPr lang="en-US" altLang="zh-CN" sz="2600" i="1" kern="100" dirty="0" err="1">
                    <a:latin typeface="Times New Roman"/>
                    <a:ea typeface="华文细黑"/>
                    <a:cs typeface="Courier New"/>
                  </a:rPr>
                  <a:t>k</a:t>
                </a:r>
                <a:r>
                  <a:rPr lang="en-US" altLang="zh-CN" sz="2600" kern="100" dirty="0" err="1">
                    <a:latin typeface="宋体"/>
                    <a:ea typeface="华文细黑"/>
                    <a:cs typeface="Times New Roman"/>
                  </a:rPr>
                  <a:t>∈</a:t>
                </a:r>
                <a:r>
                  <a:rPr lang="en-US" altLang="zh-CN" sz="2600" b="1" kern="100" dirty="0" err="1">
                    <a:latin typeface="Times New Roman"/>
                    <a:ea typeface="华文细黑"/>
                    <a:cs typeface="Courier New"/>
                  </a:rPr>
                  <a:t>N</a:t>
                </a:r>
                <a:r>
                  <a:rPr lang="en-US" altLang="zh-CN" sz="2600" kern="100" baseline="30000" dirty="0">
                    <a:latin typeface="Times New Roman"/>
                    <a:ea typeface="华文细黑"/>
                    <a:cs typeface="Courier New"/>
                  </a:rPr>
                  <a:t>*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，且</a:t>
                </a:r>
                <a:r>
                  <a:rPr lang="en-US" altLang="zh-CN" sz="2600" i="1" kern="100" dirty="0" err="1">
                    <a:latin typeface="Times New Roman"/>
                    <a:ea typeface="华文细黑"/>
                    <a:cs typeface="Courier New"/>
                  </a:rPr>
                  <a:t>S</a:t>
                </a:r>
                <a:r>
                  <a:rPr lang="en-US" altLang="zh-CN" sz="2600" i="1" kern="100" baseline="-25000" dirty="0" err="1">
                    <a:latin typeface="Times New Roman"/>
                    <a:ea typeface="华文细黑"/>
                    <a:cs typeface="Courier New"/>
                  </a:rPr>
                  <a:t>n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的最大值为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8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.</a:t>
                </a:r>
                <a:endParaRPr lang="en-US" altLang="zh-CN" sz="2600" kern="100" dirty="0">
                  <a:latin typeface="Times New Roman"/>
                  <a:ea typeface="华文细黑"/>
                  <a:cs typeface="Courier New"/>
                </a:endParaRPr>
              </a:p>
              <a:p>
                <a:pPr algn="just"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(1)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确定常数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k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，并求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</a:t>
                </a:r>
                <a:r>
                  <a:rPr lang="en-US" altLang="zh-CN" sz="2600" i="1" kern="100" baseline="-25000" dirty="0">
                    <a:latin typeface="Times New Roman"/>
                    <a:ea typeface="华文细黑"/>
                    <a:cs typeface="Courier New"/>
                  </a:rPr>
                  <a:t>n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；</a:t>
                </a:r>
                <a:endParaRPr lang="zh-CN" altLang="zh-CN" sz="1050" kern="100" dirty="0">
                  <a:latin typeface="宋体"/>
                  <a:cs typeface="Courier New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84" y="195486"/>
                <a:ext cx="8561888" cy="2104743"/>
              </a:xfrm>
              <a:prstGeom prst="rect">
                <a:avLst/>
              </a:prstGeom>
              <a:blipFill rotWithShape="1">
                <a:blip r:embed="rId3"/>
                <a:stretch>
                  <a:fillRect l="-1210" r="-1281" b="-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56702976"/>
              </p:ext>
            </p:extLst>
          </p:nvPr>
        </p:nvGraphicFramePr>
        <p:xfrm>
          <a:off x="306539" y="2211710"/>
          <a:ext cx="8432800" cy="1182687"/>
        </p:xfrm>
        <a:graphic>
          <a:graphicData uri="http://schemas.openxmlformats.org/presentationml/2006/ole">
            <p:oleObj spid="_x0000_s89139" name="文档" r:id="rId4" imgW="8432694" imgH="1186098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4489077"/>
              </p:ext>
            </p:extLst>
          </p:nvPr>
        </p:nvGraphicFramePr>
        <p:xfrm>
          <a:off x="323528" y="2973239"/>
          <a:ext cx="8432800" cy="1182687"/>
        </p:xfrm>
        <a:graphic>
          <a:graphicData uri="http://schemas.openxmlformats.org/presentationml/2006/ole">
            <p:oleObj spid="_x0000_s89140" name="文档" r:id="rId5" imgW="8432694" imgH="1187540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291175" y="3857387"/>
            <a:ext cx="1832553" cy="586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778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93489123"/>
              </p:ext>
            </p:extLst>
          </p:nvPr>
        </p:nvGraphicFramePr>
        <p:xfrm>
          <a:off x="306539" y="1635646"/>
          <a:ext cx="8432800" cy="1182687"/>
        </p:xfrm>
        <a:graphic>
          <a:graphicData uri="http://schemas.openxmlformats.org/presentationml/2006/ole">
            <p:oleObj spid="_x0000_s103448" name="文档" r:id="rId3" imgW="8432694" imgH="1187540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9676916"/>
              </p:ext>
            </p:extLst>
          </p:nvPr>
        </p:nvGraphicFramePr>
        <p:xfrm>
          <a:off x="323528" y="2757214"/>
          <a:ext cx="8432800" cy="1182688"/>
        </p:xfrm>
        <a:graphic>
          <a:graphicData uri="http://schemas.openxmlformats.org/presentationml/2006/ole">
            <p:oleObj spid="_x0000_s103449" name="文档" r:id="rId4" imgW="8432694" imgH="118898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4385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1923373"/>
              </p:ext>
            </p:extLst>
          </p:nvPr>
        </p:nvGraphicFramePr>
        <p:xfrm>
          <a:off x="467544" y="483518"/>
          <a:ext cx="8432800" cy="1182687"/>
        </p:xfrm>
        <a:graphic>
          <a:graphicData uri="http://schemas.openxmlformats.org/presentationml/2006/ole">
            <p:oleObj spid="_x0000_s90193" name="文档" r:id="rId3" imgW="8432694" imgH="1186098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9954250"/>
              </p:ext>
            </p:extLst>
          </p:nvPr>
        </p:nvGraphicFramePr>
        <p:xfrm>
          <a:off x="467544" y="1306165"/>
          <a:ext cx="8432800" cy="1182688"/>
        </p:xfrm>
        <a:graphic>
          <a:graphicData uri="http://schemas.openxmlformats.org/presentationml/2006/ole">
            <p:oleObj spid="_x0000_s90194" name="文档" r:id="rId4" imgW="8432694" imgH="1187540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91922003"/>
              </p:ext>
            </p:extLst>
          </p:nvPr>
        </p:nvGraphicFramePr>
        <p:xfrm>
          <a:off x="467544" y="2139702"/>
          <a:ext cx="8432800" cy="1182687"/>
        </p:xfrm>
        <a:graphic>
          <a:graphicData uri="http://schemas.openxmlformats.org/presentationml/2006/ole">
            <p:oleObj spid="_x0000_s90195" name="文档" r:id="rId5" imgW="8432694" imgH="1188982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3222023"/>
              </p:ext>
            </p:extLst>
          </p:nvPr>
        </p:nvGraphicFramePr>
        <p:xfrm>
          <a:off x="467544" y="3034357"/>
          <a:ext cx="8432800" cy="1182687"/>
        </p:xfrm>
        <a:graphic>
          <a:graphicData uri="http://schemas.openxmlformats.org/presentationml/2006/ole">
            <p:oleObj spid="_x0000_s90196" name="文档" r:id="rId6" imgW="8432694" imgH="1190785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363039"/>
              </p:ext>
            </p:extLst>
          </p:nvPr>
        </p:nvGraphicFramePr>
        <p:xfrm>
          <a:off x="467544" y="3795885"/>
          <a:ext cx="8432800" cy="1182688"/>
        </p:xfrm>
        <a:graphic>
          <a:graphicData uri="http://schemas.openxmlformats.org/presentationml/2006/ole">
            <p:oleObj spid="_x0000_s90197" name="文档" r:id="rId7" imgW="8432694" imgH="1192227" progId="Word.Document.12">
              <p:embed/>
            </p:oleObj>
          </a:graphicData>
        </a:graphic>
      </p:graphicFrame>
      <p:pic>
        <p:nvPicPr>
          <p:cNvPr id="10" name="Picture 2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6897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274" y="168999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数列与函数、不等式的综合问题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12077921"/>
              </p:ext>
            </p:extLst>
          </p:nvPr>
        </p:nvGraphicFramePr>
        <p:xfrm>
          <a:off x="247650" y="915566"/>
          <a:ext cx="8677275" cy="3038475"/>
        </p:xfrm>
        <a:graphic>
          <a:graphicData uri="http://schemas.openxmlformats.org/presentationml/2006/ole">
            <p:oleObj spid="_x0000_s97297" name="文档" r:id="rId3" imgW="8680260" imgH="3055374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63881" y="3665611"/>
            <a:ext cx="8099577" cy="1282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求正整数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，使得对任意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，均有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5971914"/>
              </p:ext>
            </p:extLst>
          </p:nvPr>
        </p:nvGraphicFramePr>
        <p:xfrm>
          <a:off x="457200" y="846138"/>
          <a:ext cx="7924800" cy="1119187"/>
        </p:xfrm>
        <a:graphic>
          <a:graphicData uri="http://schemas.openxmlformats.org/presentationml/2006/ole">
            <p:oleObj spid="_x0000_s93258" name="文档" r:id="rId3" imgW="7928208" imgH="1126973" progId="Word.Document.12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40722022"/>
              </p:ext>
            </p:extLst>
          </p:nvPr>
        </p:nvGraphicFramePr>
        <p:xfrm>
          <a:off x="465138" y="1531938"/>
          <a:ext cx="7924800" cy="1119187"/>
        </p:xfrm>
        <a:graphic>
          <a:graphicData uri="http://schemas.openxmlformats.org/presentationml/2006/ole">
            <p:oleObj spid="_x0000_s93259" name="文档" r:id="rId4" imgW="7928208" imgH="1126973" progId="Word.Document.12">
              <p:embed/>
            </p:oleObj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3016" y="275520"/>
            <a:ext cx="1446696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规范解答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6011" y="2007182"/>
            <a:ext cx="8099577" cy="12126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，得公比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舍去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      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4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5697363"/>
              </p:ext>
            </p:extLst>
          </p:nvPr>
        </p:nvGraphicFramePr>
        <p:xfrm>
          <a:off x="395536" y="3075806"/>
          <a:ext cx="7924800" cy="1128713"/>
        </p:xfrm>
        <a:graphic>
          <a:graphicData uri="http://schemas.openxmlformats.org/presentationml/2006/ole">
            <p:oleObj spid="_x0000_s93260" name="文档" r:id="rId5" imgW="7928208" imgH="1133463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251520" y="4079504"/>
            <a:ext cx="7805342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的通项为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	        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6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376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40622954"/>
              </p:ext>
            </p:extLst>
          </p:nvPr>
        </p:nvGraphicFramePr>
        <p:xfrm>
          <a:off x="466725" y="339502"/>
          <a:ext cx="7924800" cy="1238250"/>
        </p:xfrm>
        <a:graphic>
          <a:graphicData uri="http://schemas.openxmlformats.org/presentationml/2006/ole">
            <p:oleObj spid="_x0000_s94281" name="文档" r:id="rId3" imgW="7928208" imgH="1128776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6923053"/>
              </p:ext>
            </p:extLst>
          </p:nvPr>
        </p:nvGraphicFramePr>
        <p:xfrm>
          <a:off x="466725" y="1472977"/>
          <a:ext cx="7924800" cy="1123950"/>
        </p:xfrm>
        <a:graphic>
          <a:graphicData uri="http://schemas.openxmlformats.org/presentationml/2006/ole">
            <p:oleObj spid="_x0000_s94282" name="文档" r:id="rId4" imgW="7928208" imgH="1130218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8399868"/>
              </p:ext>
            </p:extLst>
          </p:nvPr>
        </p:nvGraphicFramePr>
        <p:xfrm>
          <a:off x="466725" y="2387377"/>
          <a:ext cx="7924800" cy="1743075"/>
        </p:xfrm>
        <a:graphic>
          <a:graphicData uri="http://schemas.openxmlformats.org/presentationml/2006/ole">
            <p:oleObj spid="_x0000_s94283" name="文档" r:id="rId5" imgW="7928208" imgH="1752469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8333132"/>
              </p:ext>
            </p:extLst>
          </p:nvPr>
        </p:nvGraphicFramePr>
        <p:xfrm>
          <a:off x="465138" y="3932238"/>
          <a:ext cx="7924800" cy="1227137"/>
        </p:xfrm>
        <a:graphic>
          <a:graphicData uri="http://schemas.openxmlformats.org/presentationml/2006/ole">
            <p:oleObj spid="_x0000_s94284" name="文档" r:id="rId6" imgW="7928208" imgH="123224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5365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8405438"/>
              </p:ext>
            </p:extLst>
          </p:nvPr>
        </p:nvGraphicFramePr>
        <p:xfrm>
          <a:off x="466725" y="1203598"/>
          <a:ext cx="7858125" cy="1085850"/>
        </p:xfrm>
        <a:graphic>
          <a:graphicData uri="http://schemas.openxmlformats.org/presentationml/2006/ole">
            <p:oleObj spid="_x0000_s95283" name="文档" r:id="rId3" imgW="7861639" imgH="1091643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2382300"/>
              </p:ext>
            </p:extLst>
          </p:nvPr>
        </p:nvGraphicFramePr>
        <p:xfrm>
          <a:off x="466725" y="2334394"/>
          <a:ext cx="7858125" cy="1123950"/>
        </p:xfrm>
        <a:graphic>
          <a:graphicData uri="http://schemas.openxmlformats.org/presentationml/2006/ole">
            <p:oleObj spid="_x0000_s95284" name="文档" r:id="rId4" imgW="7861639" imgH="1126252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95536" y="483518"/>
            <a:ext cx="784887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     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[10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7124562"/>
              </p:ext>
            </p:extLst>
          </p:nvPr>
        </p:nvGraphicFramePr>
        <p:xfrm>
          <a:off x="467544" y="3464024"/>
          <a:ext cx="7858125" cy="1123950"/>
        </p:xfrm>
        <a:graphic>
          <a:graphicData uri="http://schemas.openxmlformats.org/presentationml/2006/ole">
            <p:oleObj spid="_x0000_s95285" name="文档" r:id="rId5" imgW="7861639" imgH="112697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3973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707672"/>
            <a:ext cx="7848872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所以，当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                                         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[13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综上，对任意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		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[14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484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3016" y="275520"/>
            <a:ext cx="1446696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评分细则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7069" y="1059582"/>
            <a:ext cx="8180573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问得分点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利用已知条件得到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分；得出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的关系式也给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分，求出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分，但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不舍去不得分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解出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3311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608751" y="233656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数列通项与求和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599226" y="3272666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数列与函数、不等式的综合问题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8626" y="1917234"/>
            <a:ext cx="7371662" cy="0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626" y="1983718"/>
            <a:ext cx="7371662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97687" y="1047614"/>
            <a:ext cx="4197928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zh-CN" altLang="en-US" sz="3800" b="1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3800" b="1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3</a:t>
            </a:r>
            <a:r>
              <a:rPr lang="zh-CN" altLang="en-US" sz="3800" b="1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讲　数列问题</a:t>
            </a:r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987574"/>
            <a:ext cx="8099577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问得分点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裂项得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分，求和写出正确结果得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分，不管过程有无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验算前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验算后给出最后结果给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证明方式不唯一，只要论证合理，同样得分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8166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0592" y="606439"/>
            <a:ext cx="8561888" cy="41975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第一步：由已知条件和数列性质求基本量，确定数列的特性</a:t>
            </a:r>
            <a:r>
              <a:rPr lang="en-US" altLang="zh-CN" sz="2600" kern="100" dirty="0">
                <a:latin typeface="Symbol"/>
                <a:ea typeface="华文细黑"/>
                <a:cs typeface="Times New Roman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等差或等比数列</a:t>
            </a:r>
            <a:r>
              <a:rPr lang="en-US" altLang="zh-CN" sz="2600" kern="100" dirty="0">
                <a:latin typeface="Symbol"/>
                <a:ea typeface="华文细黑"/>
                <a:cs typeface="Times New Roman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第二步：求出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第三步：分析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涉及的函数或不等式，利用相关函数或不等式性质解决题目中的问题；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第四步：得出结果，叙述完整；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第五步：回顾反思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查验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的取值是否符合要求，运算过程是否有不当之处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282" y="195486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6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答题模板</a:t>
            </a:r>
          </a:p>
        </p:txBody>
      </p:sp>
    </p:spTree>
    <p:extLst>
      <p:ext uri="{BB962C8B-B14F-4D97-AF65-F5344CB8AC3E}">
        <p14:creationId xmlns:p14="http://schemas.microsoft.com/office/powerpoint/2010/main" xmlns="" val="83560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697" y="304719"/>
            <a:ext cx="8909535" cy="23329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跟踪训练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已知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的图象上的一点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等比数列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 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的首项为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 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1690541"/>
              </p:ext>
            </p:extLst>
          </p:nvPr>
        </p:nvGraphicFramePr>
        <p:xfrm>
          <a:off x="3171577" y="295194"/>
          <a:ext cx="968375" cy="855663"/>
        </p:xfrm>
        <a:graphic>
          <a:graphicData uri="http://schemas.openxmlformats.org/presentationml/2006/ole">
            <p:oleObj spid="_x0000_s98374" name="文档" r:id="rId3" imgW="968671" imgH="856197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0144324"/>
              </p:ext>
            </p:extLst>
          </p:nvPr>
        </p:nvGraphicFramePr>
        <p:xfrm>
          <a:off x="4406776" y="1510680"/>
          <a:ext cx="4557712" cy="731838"/>
        </p:xfrm>
        <a:graphic>
          <a:graphicData uri="http://schemas.openxmlformats.org/presentationml/2006/ole">
            <p:oleObj spid="_x0000_s98375" name="文档" r:id="rId4" imgW="4557649" imgH="732496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84519774"/>
              </p:ext>
            </p:extLst>
          </p:nvPr>
        </p:nvGraphicFramePr>
        <p:xfrm>
          <a:off x="251520" y="2686794"/>
          <a:ext cx="8429625" cy="1181100"/>
        </p:xfrm>
        <a:graphic>
          <a:graphicData uri="http://schemas.openxmlformats.org/presentationml/2006/ole">
            <p:oleObj spid="_x0000_s98376" name="文档" r:id="rId5" imgW="8432694" imgH="1188982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626070"/>
              </p:ext>
            </p:extLst>
          </p:nvPr>
        </p:nvGraphicFramePr>
        <p:xfrm>
          <a:off x="251520" y="3435846"/>
          <a:ext cx="8429625" cy="1181100"/>
        </p:xfrm>
        <a:graphic>
          <a:graphicData uri="http://schemas.openxmlformats.org/presentationml/2006/ole">
            <p:oleObj spid="_x0000_s98377" name="文档" r:id="rId6" imgW="8432694" imgH="1190785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21350362"/>
              </p:ext>
            </p:extLst>
          </p:nvPr>
        </p:nvGraphicFramePr>
        <p:xfrm>
          <a:off x="251520" y="4198962"/>
          <a:ext cx="8429625" cy="1181100"/>
        </p:xfrm>
        <a:graphic>
          <a:graphicData uri="http://schemas.openxmlformats.org/presentationml/2006/ole">
            <p:oleObj spid="_x0000_s98378" name="文档" r:id="rId7" imgW="8432694" imgH="119222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8158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36188118"/>
              </p:ext>
            </p:extLst>
          </p:nvPr>
        </p:nvGraphicFramePr>
        <p:xfrm>
          <a:off x="323850" y="483518"/>
          <a:ext cx="8429625" cy="1685925"/>
        </p:xfrm>
        <a:graphic>
          <a:graphicData uri="http://schemas.openxmlformats.org/presentationml/2006/ole">
            <p:oleObj spid="_x0000_s102443" name="文档" r:id="rId3" imgW="8432694" imgH="1696228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84536" y="1233339"/>
            <a:ext cx="3783408" cy="586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是等比数列，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03466408"/>
              </p:ext>
            </p:extLst>
          </p:nvPr>
        </p:nvGraphicFramePr>
        <p:xfrm>
          <a:off x="323850" y="2025427"/>
          <a:ext cx="8429625" cy="1733550"/>
        </p:xfrm>
        <a:graphic>
          <a:graphicData uri="http://schemas.openxmlformats.org/presentationml/2006/ole">
            <p:oleObj spid="_x0000_s102444" name="文档" r:id="rId4" imgW="8432694" imgH="1744538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33523516"/>
              </p:ext>
            </p:extLst>
          </p:nvPr>
        </p:nvGraphicFramePr>
        <p:xfrm>
          <a:off x="323528" y="3579862"/>
          <a:ext cx="8429625" cy="1685925"/>
        </p:xfrm>
        <a:graphic>
          <a:graphicData uri="http://schemas.openxmlformats.org/presentationml/2006/ole">
            <p:oleObj spid="_x0000_s102445" name="文档" r:id="rId5" imgW="8432694" imgH="169803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11801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2032674"/>
              </p:ext>
            </p:extLst>
          </p:nvPr>
        </p:nvGraphicFramePr>
        <p:xfrm>
          <a:off x="323850" y="634380"/>
          <a:ext cx="8429625" cy="1685925"/>
        </p:xfrm>
        <a:graphic>
          <a:graphicData uri="http://schemas.openxmlformats.org/presentationml/2006/ole">
            <p:oleObj spid="_x0000_s104499" name="文档" r:id="rId3" imgW="8432694" imgH="1698031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1383504"/>
              </p:ext>
            </p:extLst>
          </p:nvPr>
        </p:nvGraphicFramePr>
        <p:xfrm>
          <a:off x="323850" y="1565126"/>
          <a:ext cx="8429625" cy="1733550"/>
        </p:xfrm>
        <a:graphic>
          <a:graphicData uri="http://schemas.openxmlformats.org/presentationml/2006/ole">
            <p:oleObj spid="_x0000_s104500" name="文档" r:id="rId4" imgW="8432694" imgH="1747061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8924856"/>
              </p:ext>
            </p:extLst>
          </p:nvPr>
        </p:nvGraphicFramePr>
        <p:xfrm>
          <a:off x="323528" y="2260823"/>
          <a:ext cx="8429625" cy="1685925"/>
        </p:xfrm>
        <a:graphic>
          <a:graphicData uri="http://schemas.openxmlformats.org/presentationml/2006/ole">
            <p:oleObj spid="_x0000_s104501" name="文档" r:id="rId5" imgW="8432694" imgH="1700915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6318662"/>
              </p:ext>
            </p:extLst>
          </p:nvPr>
        </p:nvGraphicFramePr>
        <p:xfrm>
          <a:off x="323850" y="3082652"/>
          <a:ext cx="8382000" cy="857250"/>
        </p:xfrm>
        <a:graphic>
          <a:graphicData uri="http://schemas.openxmlformats.org/presentationml/2006/ole">
            <p:oleObj spid="_x0000_s104502" name="文档" r:id="rId6" imgW="8385196" imgH="858389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36252287"/>
              </p:ext>
            </p:extLst>
          </p:nvPr>
        </p:nvGraphicFramePr>
        <p:xfrm>
          <a:off x="323528" y="3802732"/>
          <a:ext cx="8382000" cy="857250"/>
        </p:xfrm>
        <a:graphic>
          <a:graphicData uri="http://schemas.openxmlformats.org/presentationml/2006/ole">
            <p:oleObj spid="_x0000_s104503" name="文档" r:id="rId7" imgW="8385196" imgH="86163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5559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4137634"/>
              </p:ext>
            </p:extLst>
          </p:nvPr>
        </p:nvGraphicFramePr>
        <p:xfrm>
          <a:off x="323850" y="1367671"/>
          <a:ext cx="8429625" cy="1685925"/>
        </p:xfrm>
        <a:graphic>
          <a:graphicData uri="http://schemas.openxmlformats.org/presentationml/2006/ole">
            <p:oleObj spid="_x0000_s107531" name="文档" r:id="rId3" imgW="8432694" imgH="1700915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323528" y="1864881"/>
            <a:ext cx="8180573" cy="19310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也适合此通项公式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 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b="1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618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2906825"/>
              </p:ext>
            </p:extLst>
          </p:nvPr>
        </p:nvGraphicFramePr>
        <p:xfrm>
          <a:off x="323850" y="555526"/>
          <a:ext cx="8429625" cy="1685925"/>
        </p:xfrm>
        <a:graphic>
          <a:graphicData uri="http://schemas.openxmlformats.org/presentationml/2006/ole">
            <p:oleObj spid="_x0000_s105509" name="文档" r:id="rId3" imgW="8432694" imgH="1693705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6292899"/>
              </p:ext>
            </p:extLst>
          </p:nvPr>
        </p:nvGraphicFramePr>
        <p:xfrm>
          <a:off x="323850" y="2313037"/>
          <a:ext cx="8429625" cy="1266825"/>
        </p:xfrm>
        <a:graphic>
          <a:graphicData uri="http://schemas.openxmlformats.org/presentationml/2006/ole">
            <p:oleObj spid="_x0000_s105510" name="文档" r:id="rId4" imgW="8432694" imgH="1268296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1349772"/>
              </p:ext>
            </p:extLst>
          </p:nvPr>
        </p:nvGraphicFramePr>
        <p:xfrm>
          <a:off x="323528" y="3321149"/>
          <a:ext cx="8429625" cy="1266825"/>
        </p:xfrm>
        <a:graphic>
          <a:graphicData uri="http://schemas.openxmlformats.org/presentationml/2006/ole">
            <p:oleObj spid="_x0000_s105511" name="文档" r:id="rId5" imgW="8432694" imgH="127009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6661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3738893"/>
              </p:ext>
            </p:extLst>
          </p:nvPr>
        </p:nvGraphicFramePr>
        <p:xfrm>
          <a:off x="323850" y="627534"/>
          <a:ext cx="8429625" cy="2047875"/>
        </p:xfrm>
        <a:graphic>
          <a:graphicData uri="http://schemas.openxmlformats.org/presentationml/2006/ole">
            <p:oleObj spid="_x0000_s106529" name="文档" r:id="rId3" imgW="8432694" imgH="2060350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9673375"/>
              </p:ext>
            </p:extLst>
          </p:nvPr>
        </p:nvGraphicFramePr>
        <p:xfrm>
          <a:off x="323850" y="2643758"/>
          <a:ext cx="8429625" cy="1266825"/>
        </p:xfrm>
        <a:graphic>
          <a:graphicData uri="http://schemas.openxmlformats.org/presentationml/2006/ole">
            <p:oleObj spid="_x0000_s106530" name="文档" r:id="rId4" imgW="8432694" imgH="1271901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05538268"/>
              </p:ext>
            </p:extLst>
          </p:nvPr>
        </p:nvGraphicFramePr>
        <p:xfrm>
          <a:off x="323528" y="3681189"/>
          <a:ext cx="8429625" cy="1266825"/>
        </p:xfrm>
        <a:graphic>
          <a:graphicData uri="http://schemas.openxmlformats.org/presentationml/2006/ole">
            <p:oleObj spid="_x0000_s106531" name="文档" r:id="rId5" imgW="8432694" imgH="1273343" progId="Word.Document.12">
              <p:embed/>
            </p:oleObj>
          </a:graphicData>
        </a:graphic>
      </p:graphicFrame>
      <p:pic>
        <p:nvPicPr>
          <p:cNvPr id="6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4172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3665" y="16899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数列通项与求和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4114289"/>
              </p:ext>
            </p:extLst>
          </p:nvPr>
        </p:nvGraphicFramePr>
        <p:xfrm>
          <a:off x="532581" y="2759174"/>
          <a:ext cx="8143875" cy="1828800"/>
        </p:xfrm>
        <a:graphic>
          <a:graphicData uri="http://schemas.openxmlformats.org/presentationml/2006/ole">
            <p:oleObj spid="_x0000_s86039" name="文档" r:id="rId3" imgW="8146986" imgH="1834667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323528" y="1391022"/>
            <a:ext cx="8477117" cy="12126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已知首项都是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的两个数列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7287" y="915566"/>
            <a:ext cx="8393185" cy="11467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所以由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3016" y="275520"/>
            <a:ext cx="1446696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规范解答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9518125"/>
              </p:ext>
            </p:extLst>
          </p:nvPr>
        </p:nvGraphicFramePr>
        <p:xfrm>
          <a:off x="466725" y="2167880"/>
          <a:ext cx="7858125" cy="1123950"/>
        </p:xfrm>
        <a:graphic>
          <a:graphicData uri="http://schemas.openxmlformats.org/presentationml/2006/ole">
            <p:oleObj spid="_x0000_s30806" name="文档" r:id="rId3" imgW="7861639" imgH="1126973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3996545"/>
              </p:ext>
            </p:extLst>
          </p:nvPr>
        </p:nvGraphicFramePr>
        <p:xfrm>
          <a:off x="467544" y="3175992"/>
          <a:ext cx="7858125" cy="1123950"/>
        </p:xfrm>
        <a:graphic>
          <a:graphicData uri="http://schemas.openxmlformats.org/presentationml/2006/ole">
            <p:oleObj spid="_x0000_s30807" name="文档" r:id="rId4" imgW="7861639" imgH="1128776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323528" y="4237459"/>
            <a:ext cx="2868093" cy="586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74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94606703"/>
              </p:ext>
            </p:extLst>
          </p:nvPr>
        </p:nvGraphicFramePr>
        <p:xfrm>
          <a:off x="466725" y="339502"/>
          <a:ext cx="7924800" cy="1600200"/>
        </p:xfrm>
        <a:graphic>
          <a:graphicData uri="http://schemas.openxmlformats.org/presentationml/2006/ole">
            <p:oleObj spid="_x0000_s87073" name="文档" r:id="rId3" imgW="7928208" imgH="1608262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467544" y="1707654"/>
            <a:ext cx="842493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     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6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     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[8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[10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173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2009" y="1166887"/>
            <a:ext cx="7939983" cy="23409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作差得：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2(3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			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[12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					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[14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5587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3016" y="275520"/>
            <a:ext cx="1446696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评分细则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6011" y="1522830"/>
            <a:ext cx="8180573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问得分点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利用已知条件合理转化得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写成等差数列定义形式得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得出其首项、公差进而写出通项得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7409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750639"/>
            <a:ext cx="809957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问得分点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在等式两端同乘以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错位相减给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错位相减后求和正确得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最后结果整理得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27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1056" y="1329575"/>
            <a:ext cx="8561888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第一步：由已知条件确定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是等差数列还是等比数列；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第二步：由等差数列或等比数列通项公式求得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的通项公式；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第三步：分析表达式的结构特征、确定求和方法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Symbol"/>
                <a:ea typeface="华文细黑"/>
                <a:cs typeface="Times New Roman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例如：公式法、裂项法，本题用错位相减法</a:t>
            </a:r>
            <a:r>
              <a:rPr lang="en-US" altLang="zh-CN" sz="2600" kern="100" dirty="0">
                <a:latin typeface="Symbol"/>
                <a:ea typeface="华文细黑"/>
                <a:cs typeface="Times New Roman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282" y="737801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6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答题模板</a:t>
            </a:r>
          </a:p>
        </p:txBody>
      </p:sp>
    </p:spTree>
    <p:extLst>
      <p:ext uri="{BB962C8B-B14F-4D97-AF65-F5344CB8AC3E}">
        <p14:creationId xmlns:p14="http://schemas.microsoft.com/office/powerpoint/2010/main" xmlns="" val="77982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4579</TotalTime>
  <Words>714</Words>
  <Application>Microsoft Office PowerPoint</Application>
  <PresentationFormat>全屏显示(16:9)</PresentationFormat>
  <Paragraphs>70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577</cp:revision>
  <dcterms:modified xsi:type="dcterms:W3CDTF">2016-03-03T01:36:47Z</dcterms:modified>
</cp:coreProperties>
</file>