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512" r:id="rId2"/>
    <p:sldId id="366" r:id="rId3"/>
    <p:sldId id="370" r:id="rId4"/>
    <p:sldId id="487" r:id="rId5"/>
    <p:sldId id="488" r:id="rId6"/>
    <p:sldId id="571" r:id="rId7"/>
    <p:sldId id="523" r:id="rId8"/>
    <p:sldId id="525" r:id="rId9"/>
    <p:sldId id="524" r:id="rId10"/>
    <p:sldId id="572" r:id="rId11"/>
    <p:sldId id="573" r:id="rId12"/>
    <p:sldId id="588" r:id="rId13"/>
    <p:sldId id="595" r:id="rId14"/>
    <p:sldId id="574" r:id="rId15"/>
    <p:sldId id="605" r:id="rId16"/>
    <p:sldId id="606" r:id="rId17"/>
    <p:sldId id="607" r:id="rId18"/>
    <p:sldId id="481" r:id="rId19"/>
    <p:sldId id="577" r:id="rId20"/>
    <p:sldId id="578" r:id="rId21"/>
    <p:sldId id="579" r:id="rId22"/>
    <p:sldId id="589" r:id="rId23"/>
    <p:sldId id="580" r:id="rId24"/>
    <p:sldId id="581" r:id="rId25"/>
    <p:sldId id="582" r:id="rId26"/>
    <p:sldId id="584" r:id="rId27"/>
    <p:sldId id="604" r:id="rId28"/>
    <p:sldId id="591" r:id="rId29"/>
    <p:sldId id="592" r:id="rId3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0000FF"/>
    <a:srgbClr val="0066FF"/>
    <a:srgbClr val="DBEEF4"/>
    <a:srgbClr val="F79646"/>
    <a:srgbClr val="E46C0A"/>
    <a:srgbClr val="6DAA2D"/>
    <a:srgbClr val="7F7F7F"/>
    <a:srgbClr val="F68426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76" autoAdjust="0"/>
    <p:restoredTop sz="94660"/>
  </p:normalViewPr>
  <p:slideViewPr>
    <p:cSldViewPr>
      <p:cViewPr varScale="1">
        <p:scale>
          <a:sx n="101" d="100"/>
          <a:sy n="101" d="100"/>
        </p:scale>
        <p:origin x="-636" y="-84"/>
      </p:cViewPr>
      <p:guideLst>
        <p:guide orient="horz" pos="1620"/>
        <p:guide pos="564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pPr/>
              <a:t>2016/3/3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2027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rot="5400000">
            <a:off x="3446704" y="-543896"/>
            <a:ext cx="2250591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1172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Office_Word___6.docx"/><Relationship Id="rId5" Type="http://schemas.openxmlformats.org/officeDocument/2006/relationships/package" Target="../embeddings/Microsoft_Office_Word___5.docx"/><Relationship Id="rId4" Type="http://schemas.openxmlformats.org/officeDocument/2006/relationships/package" Target="../embeddings/Microsoft_Office_Word___4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package" Target="../embeddings/Microsoft_Office_Word___9.docx"/><Relationship Id="rId4" Type="http://schemas.openxmlformats.org/officeDocument/2006/relationships/package" Target="../embeddings/Microsoft_Office_Word___8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0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package" Target="../embeddings/Microsoft_Office_Word___11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package" Target="../embeddings/Microsoft_Office_Word___14.docx"/><Relationship Id="rId4" Type="http://schemas.openxmlformats.org/officeDocument/2006/relationships/package" Target="../embeddings/Microsoft_Office_Word___13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package" Target="../embeddings/Microsoft_Office_Word___16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package" Target="../embeddings/Microsoft_Office_Word___19.docx"/><Relationship Id="rId4" Type="http://schemas.openxmlformats.org/officeDocument/2006/relationships/package" Target="../embeddings/Microsoft_Office_Word___18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0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png"/><Relationship Id="rId5" Type="http://schemas.openxmlformats.org/officeDocument/2006/relationships/slide" Target="slide2.xml"/><Relationship Id="rId4" Type="http://schemas.openxmlformats.org/officeDocument/2006/relationships/package" Target="../embeddings/Microsoft_Office_Word___21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package" Target="../embeddings/Microsoft_Office_Word___23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5" Type="http://schemas.openxmlformats.org/officeDocument/2006/relationships/package" Target="../embeddings/Microsoft_Office_Word___26.docx"/><Relationship Id="rId4" Type="http://schemas.openxmlformats.org/officeDocument/2006/relationships/package" Target="../embeddings/Microsoft_Office_Word___25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7.docx"/><Relationship Id="rId7" Type="http://schemas.openxmlformats.org/officeDocument/2006/relationships/package" Target="../embeddings/Microsoft_Office_Word___3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package" Target="../embeddings/Microsoft_Office_Word___30.docx"/><Relationship Id="rId5" Type="http://schemas.openxmlformats.org/officeDocument/2006/relationships/package" Target="../embeddings/Microsoft_Office_Word___29.docx"/><Relationship Id="rId4" Type="http://schemas.openxmlformats.org/officeDocument/2006/relationships/package" Target="../embeddings/Microsoft_Office_Word___28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5" Type="http://schemas.openxmlformats.org/officeDocument/2006/relationships/package" Target="../embeddings/Microsoft_Office_Word___34.docx"/><Relationship Id="rId4" Type="http://schemas.openxmlformats.org/officeDocument/2006/relationships/package" Target="../embeddings/Microsoft_Office_Word___33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5" Type="http://schemas.openxmlformats.org/officeDocument/2006/relationships/package" Target="../embeddings/Microsoft_Office_Word___37.docx"/><Relationship Id="rId4" Type="http://schemas.openxmlformats.org/officeDocument/2006/relationships/package" Target="../embeddings/Microsoft_Office_Word___36.docx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5" Type="http://schemas.openxmlformats.org/officeDocument/2006/relationships/package" Target="../embeddings/Microsoft_Office_Word___39.docx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0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5" Type="http://schemas.openxmlformats.org/officeDocument/2006/relationships/package" Target="../embeddings/Microsoft_Office_Word___42.docx"/><Relationship Id="rId4" Type="http://schemas.openxmlformats.org/officeDocument/2006/relationships/package" Target="../embeddings/Microsoft_Office_Word___41.docx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package" Target="../embeddings/Microsoft_Office_Word___43.docx"/><Relationship Id="rId7" Type="http://schemas.openxmlformats.org/officeDocument/2006/relationships/package" Target="../embeddings/Microsoft_Office_Word___4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package" Target="../embeddings/Microsoft_Office_Word___46.docx"/><Relationship Id="rId5" Type="http://schemas.openxmlformats.org/officeDocument/2006/relationships/package" Target="../embeddings/Microsoft_Office_Word___45.docx"/><Relationship Id="rId4" Type="http://schemas.openxmlformats.org/officeDocument/2006/relationships/package" Target="../embeddings/Microsoft_Office_Word___44.docx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073299"/>
            <a:ext cx="9144000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3666708"/>
            <a:ext cx="91473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1" dirty="0">
                <a:solidFill>
                  <a:schemeClr val="accent2"/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第二篇　看细则，用模板，解题再规范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39128" y="1050057"/>
            <a:ext cx="4265744" cy="239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094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1056" y="1347614"/>
            <a:ext cx="8561888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第五步：由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在小开区间内的正、负值判断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在小开区间内的单调性；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第六步：明确规范地表述结论；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第七步：反思回顾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查看关键点、易错点及解题规范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4280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0570" y="51470"/>
            <a:ext cx="8561888" cy="15668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跟踪训练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已知函数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其中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时，求曲线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处的切线方程；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24190272"/>
              </p:ext>
            </p:extLst>
          </p:nvPr>
        </p:nvGraphicFramePr>
        <p:xfrm>
          <a:off x="4283968" y="123478"/>
          <a:ext cx="1704975" cy="1104900"/>
        </p:xfrm>
        <a:graphic>
          <a:graphicData uri="http://schemas.openxmlformats.org/presentationml/2006/ole">
            <p:oleObj spid="_x0000_s89182" name="文档" r:id="rId3" imgW="1711008" imgH="1103599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30056620"/>
              </p:ext>
            </p:extLst>
          </p:nvPr>
        </p:nvGraphicFramePr>
        <p:xfrm>
          <a:off x="315664" y="1707654"/>
          <a:ext cx="8432800" cy="1182688"/>
        </p:xfrm>
        <a:graphic>
          <a:graphicData uri="http://schemas.openxmlformats.org/presentationml/2006/ole">
            <p:oleObj spid="_x0000_s89183" name="文档" r:id="rId4" imgW="8432694" imgH="1192227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51383333"/>
              </p:ext>
            </p:extLst>
          </p:nvPr>
        </p:nvGraphicFramePr>
        <p:xfrm>
          <a:off x="323850" y="2571750"/>
          <a:ext cx="8429625" cy="1314450"/>
        </p:xfrm>
        <a:graphic>
          <a:graphicData uri="http://schemas.openxmlformats.org/presentationml/2006/ole">
            <p:oleObj spid="_x0000_s89184" name="文档" r:id="rId5" imgW="8432694" imgH="1316244" progId="Word.Document.12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251520" y="3425339"/>
            <a:ext cx="6997428" cy="586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所以，曲线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处的切线方程为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01130189"/>
              </p:ext>
            </p:extLst>
          </p:nvPr>
        </p:nvGraphicFramePr>
        <p:xfrm>
          <a:off x="323528" y="4065612"/>
          <a:ext cx="8429625" cy="1314450"/>
        </p:xfrm>
        <a:graphic>
          <a:graphicData uri="http://schemas.openxmlformats.org/presentationml/2006/ole">
            <p:oleObj spid="_x0000_s89185" name="文档" r:id="rId6" imgW="8432694" imgH="131948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37782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68522263"/>
              </p:ext>
            </p:extLst>
          </p:nvPr>
        </p:nvGraphicFramePr>
        <p:xfrm>
          <a:off x="390847" y="1275606"/>
          <a:ext cx="8429625" cy="1181100"/>
        </p:xfrm>
        <a:graphic>
          <a:graphicData uri="http://schemas.openxmlformats.org/presentationml/2006/ole">
            <p:oleObj spid="_x0000_s103473" name="文档" r:id="rId3" imgW="8432694" imgH="1190785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258584" y="617027"/>
            <a:ext cx="8561888" cy="5865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时，求函数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的单调区间与极值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16942312"/>
              </p:ext>
            </p:extLst>
          </p:nvPr>
        </p:nvGraphicFramePr>
        <p:xfrm>
          <a:off x="395536" y="2254746"/>
          <a:ext cx="8429625" cy="1181100"/>
        </p:xfrm>
        <a:graphic>
          <a:graphicData uri="http://schemas.openxmlformats.org/presentationml/2006/ole">
            <p:oleObj spid="_x0000_s103474" name="文档" r:id="rId4" imgW="8432694" imgH="1192227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356113" y="3137307"/>
            <a:ext cx="4935967" cy="586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，以下分两种情况讨论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42933841"/>
              </p:ext>
            </p:extLst>
          </p:nvPr>
        </p:nvGraphicFramePr>
        <p:xfrm>
          <a:off x="400050" y="3838922"/>
          <a:ext cx="8429625" cy="1190625"/>
        </p:xfrm>
        <a:graphic>
          <a:graphicData uri="http://schemas.openxmlformats.org/presentationml/2006/ole">
            <p:oleObj spid="_x0000_s103475" name="文档" r:id="rId5" imgW="8432694" imgH="119402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43855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44016301"/>
              </p:ext>
            </p:extLst>
          </p:nvPr>
        </p:nvGraphicFramePr>
        <p:xfrm>
          <a:off x="-209997" y="1191985"/>
          <a:ext cx="9553575" cy="2705100"/>
        </p:xfrm>
        <a:graphic>
          <a:graphicData uri="http://schemas.openxmlformats.org/presentationml/2006/ole">
            <p:oleObj spid="_x0000_s110627" name="文档" r:id="rId3" imgW="9456420" imgH="2867545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169987" y="627534"/>
            <a:ext cx="659026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变化时，</a:t>
            </a:r>
            <a:r>
              <a:rPr lang="en-US" altLang="zh-CN" sz="2600" i="1" kern="100" dirty="0">
                <a:latin typeface="Times New Roman"/>
                <a:ea typeface="华文细黑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的变化情况如下表：</a:t>
            </a:r>
            <a:endParaRPr lang="zh-CN" altLang="en-US" sz="26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67353335"/>
              </p:ext>
            </p:extLst>
          </p:nvPr>
        </p:nvGraphicFramePr>
        <p:xfrm>
          <a:off x="179512" y="3867894"/>
          <a:ext cx="8232775" cy="1135063"/>
        </p:xfrm>
        <a:graphic>
          <a:graphicData uri="http://schemas.openxmlformats.org/presentationml/2006/ole">
            <p:oleObj spid="_x0000_s110628" name="文档" r:id="rId4" imgW="8232627" imgH="113490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80193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08665851"/>
              </p:ext>
            </p:extLst>
          </p:nvPr>
        </p:nvGraphicFramePr>
        <p:xfrm>
          <a:off x="467544" y="699542"/>
          <a:ext cx="8308975" cy="992188"/>
        </p:xfrm>
        <a:graphic>
          <a:graphicData uri="http://schemas.openxmlformats.org/presentationml/2006/ole">
            <p:oleObj spid="_x0000_s90201" name="文档" r:id="rId3" imgW="8308912" imgH="991780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9505299"/>
              </p:ext>
            </p:extLst>
          </p:nvPr>
        </p:nvGraphicFramePr>
        <p:xfrm>
          <a:off x="466725" y="1581150"/>
          <a:ext cx="8305800" cy="990600"/>
        </p:xfrm>
        <a:graphic>
          <a:graphicData uri="http://schemas.openxmlformats.org/presentationml/2006/ole">
            <p:oleObj spid="_x0000_s90202" name="文档" r:id="rId4" imgW="8308912" imgH="993582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05247041"/>
              </p:ext>
            </p:extLst>
          </p:nvPr>
        </p:nvGraphicFramePr>
        <p:xfrm>
          <a:off x="467544" y="2589262"/>
          <a:ext cx="8305800" cy="990600"/>
        </p:xfrm>
        <a:graphic>
          <a:graphicData uri="http://schemas.openxmlformats.org/presentationml/2006/ole">
            <p:oleObj spid="_x0000_s90203" name="文档" r:id="rId5" imgW="8308912" imgH="995025" progId="Word.Document.12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395536" y="3497347"/>
            <a:ext cx="6617517" cy="586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处取得极大值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8976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41702253"/>
              </p:ext>
            </p:extLst>
          </p:nvPr>
        </p:nvGraphicFramePr>
        <p:xfrm>
          <a:off x="155997" y="627534"/>
          <a:ext cx="8308975" cy="992188"/>
        </p:xfrm>
        <a:graphic>
          <a:graphicData uri="http://schemas.openxmlformats.org/presentationml/2006/ole">
            <p:oleObj spid="_x0000_s119832" name="文档" r:id="rId3" imgW="8308912" imgH="993582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107504" y="1359227"/>
            <a:ext cx="72492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变化时，</a:t>
            </a:r>
            <a:r>
              <a:rPr lang="en-US" altLang="zh-CN" sz="2600" i="1" kern="100" dirty="0">
                <a:latin typeface="Times New Roman"/>
                <a:ea typeface="华文细黑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的变化情况如下表：</a:t>
            </a:r>
            <a:endParaRPr lang="zh-CN" altLang="en-US" sz="26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05783066"/>
              </p:ext>
            </p:extLst>
          </p:nvPr>
        </p:nvGraphicFramePr>
        <p:xfrm>
          <a:off x="23936" y="2016224"/>
          <a:ext cx="9372600" cy="2571750"/>
        </p:xfrm>
        <a:graphic>
          <a:graphicData uri="http://schemas.openxmlformats.org/presentationml/2006/ole">
            <p:oleObj spid="_x0000_s119833" name="文档" r:id="rId4" imgW="9375817" imgH="257516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65151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77518896"/>
              </p:ext>
            </p:extLst>
          </p:nvPr>
        </p:nvGraphicFramePr>
        <p:xfrm>
          <a:off x="370656" y="555526"/>
          <a:ext cx="8305800" cy="1914525"/>
        </p:xfrm>
        <a:graphic>
          <a:graphicData uri="http://schemas.openxmlformats.org/presentationml/2006/ole">
            <p:oleObj spid="_x0000_s120866" name="文档" r:id="rId3" imgW="8308912" imgH="1922633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51520" y="2344103"/>
            <a:ext cx="6617517" cy="586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处取得极大值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13830249"/>
              </p:ext>
            </p:extLst>
          </p:nvPr>
        </p:nvGraphicFramePr>
        <p:xfrm>
          <a:off x="323528" y="2930674"/>
          <a:ext cx="6299200" cy="1106488"/>
        </p:xfrm>
        <a:graphic>
          <a:graphicData uri="http://schemas.openxmlformats.org/presentationml/2006/ole">
            <p:oleObj spid="_x0000_s120867" name="文档" r:id="rId4" imgW="6299962" imgH="1106424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17216362"/>
              </p:ext>
            </p:extLst>
          </p:nvPr>
        </p:nvGraphicFramePr>
        <p:xfrm>
          <a:off x="323528" y="3697510"/>
          <a:ext cx="6299200" cy="1106488"/>
        </p:xfrm>
        <a:graphic>
          <a:graphicData uri="http://schemas.openxmlformats.org/presentationml/2006/ole">
            <p:oleObj spid="_x0000_s120868" name="文档" r:id="rId5" imgW="6299962" imgH="110822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41339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92023513"/>
              </p:ext>
            </p:extLst>
          </p:nvPr>
        </p:nvGraphicFramePr>
        <p:xfrm>
          <a:off x="370656" y="411510"/>
          <a:ext cx="8305800" cy="1914525"/>
        </p:xfrm>
        <a:graphic>
          <a:graphicData uri="http://schemas.openxmlformats.org/presentationml/2006/ole">
            <p:oleObj spid="_x0000_s121878" name="文档" r:id="rId3" imgW="8308912" imgH="1925156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323528" y="2129058"/>
            <a:ext cx="4046301" cy="586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极大值为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，极小值为－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37840285"/>
              </p:ext>
            </p:extLst>
          </p:nvPr>
        </p:nvGraphicFramePr>
        <p:xfrm>
          <a:off x="400050" y="2905125"/>
          <a:ext cx="8639175" cy="1914525"/>
        </p:xfrm>
        <a:graphic>
          <a:graphicData uri="http://schemas.openxmlformats.org/presentationml/2006/ole">
            <p:oleObj spid="_x0000_s121879" name="文档" r:id="rId4" imgW="8642117" imgH="1917585" progId="Word.Document.12">
              <p:embed/>
            </p:oleObj>
          </a:graphicData>
        </a:graphic>
      </p:graphicFrame>
      <p:pic>
        <p:nvPicPr>
          <p:cNvPr id="9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90267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5454" y="168999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题型二　导数的综合应用问题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03048" y="1078047"/>
            <a:ext cx="8262379" cy="22529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课标全国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，曲线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处的切线斜率为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46731827"/>
              </p:ext>
            </p:extLst>
          </p:nvPr>
        </p:nvGraphicFramePr>
        <p:xfrm>
          <a:off x="7111826" y="1097097"/>
          <a:ext cx="835025" cy="1008063"/>
        </p:xfrm>
        <a:graphic>
          <a:graphicData uri="http://schemas.openxmlformats.org/presentationml/2006/ole">
            <p:oleObj spid="_x0000_s122906" name="文档" r:id="rId3" imgW="835173" imgH="1008306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75917891"/>
              </p:ext>
            </p:extLst>
          </p:nvPr>
        </p:nvGraphicFramePr>
        <p:xfrm>
          <a:off x="530027" y="3331368"/>
          <a:ext cx="7727950" cy="1544638"/>
        </p:xfrm>
        <a:graphic>
          <a:graphicData uri="http://schemas.openxmlformats.org/presentationml/2006/ole">
            <p:oleObj spid="_x0000_s122907" name="文档" r:id="rId4" imgW="7728140" imgH="154517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9538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71184301"/>
              </p:ext>
            </p:extLst>
          </p:nvPr>
        </p:nvGraphicFramePr>
        <p:xfrm>
          <a:off x="395561" y="1131590"/>
          <a:ext cx="7924800" cy="1114425"/>
        </p:xfrm>
        <a:graphic>
          <a:graphicData uri="http://schemas.openxmlformats.org/presentationml/2006/ole">
            <p:oleObj spid="_x0000_s93274" name="文档" r:id="rId3" imgW="7928208" imgH="1124089" progId="Word.Document.12">
              <p:embed/>
            </p:oleObj>
          </a:graphicData>
        </a:graphic>
      </p:graphicFrame>
      <p:cxnSp>
        <p:nvCxnSpPr>
          <p:cNvPr id="17" name="直接连接符 1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33016" y="275520"/>
            <a:ext cx="1446696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规范解答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95536" y="1995686"/>
            <a:ext cx="8352928" cy="1152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由题设知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，解得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				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3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分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]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(2)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的定义域为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07303983"/>
              </p:ext>
            </p:extLst>
          </p:nvPr>
        </p:nvGraphicFramePr>
        <p:xfrm>
          <a:off x="463624" y="3185517"/>
          <a:ext cx="7924800" cy="1114425"/>
        </p:xfrm>
        <a:graphic>
          <a:graphicData uri="http://schemas.openxmlformats.org/presentationml/2006/ole">
            <p:oleObj spid="_x0000_s93275" name="文档" r:id="rId4" imgW="7928208" imgH="1125531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47641039"/>
              </p:ext>
            </p:extLst>
          </p:nvPr>
        </p:nvGraphicFramePr>
        <p:xfrm>
          <a:off x="395536" y="3867894"/>
          <a:ext cx="8162925" cy="1123950"/>
        </p:xfrm>
        <a:graphic>
          <a:graphicData uri="http://schemas.openxmlformats.org/presentationml/2006/ole">
            <p:oleObj spid="_x0000_s93276" name="文档" r:id="rId5" imgW="8166058" imgH="112697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73768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378102" y="2346087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题型一　利用导数研究函数的单调性与极值、最值问题</a:t>
            </a:r>
          </a:p>
        </p:txBody>
      </p:sp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368577" y="3282191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题型二　导数的综合应用问题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626" y="1917234"/>
            <a:ext cx="8955987" cy="0"/>
          </a:xfrm>
          <a:prstGeom prst="line">
            <a:avLst/>
          </a:prstGeom>
          <a:ln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626" y="1983718"/>
            <a:ext cx="8955987" cy="0"/>
          </a:xfrm>
          <a:prstGeom prst="line">
            <a:avLst/>
          </a:prstGeom>
          <a:ln w="57150"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07504" y="1131590"/>
            <a:ext cx="524705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3800" b="1" dirty="0">
                <a:solidFill>
                  <a:srgbClr val="F7964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*第</a:t>
            </a:r>
            <a:r>
              <a:rPr lang="en-US" altLang="zh-CN" sz="3800" b="1" dirty="0">
                <a:solidFill>
                  <a:srgbClr val="F7964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5</a:t>
            </a:r>
            <a:r>
              <a:rPr lang="zh-CN" altLang="en-US" sz="3800" b="1" dirty="0">
                <a:solidFill>
                  <a:srgbClr val="F7964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讲　函数与导数</a:t>
            </a:r>
          </a:p>
        </p:txBody>
      </p: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39228989"/>
              </p:ext>
            </p:extLst>
          </p:nvPr>
        </p:nvGraphicFramePr>
        <p:xfrm>
          <a:off x="281240" y="339502"/>
          <a:ext cx="7886700" cy="1028700"/>
        </p:xfrm>
        <a:graphic>
          <a:graphicData uri="http://schemas.openxmlformats.org/presentationml/2006/ole">
            <p:oleObj spid="_x0000_s94320" name="文档" r:id="rId3" imgW="7890066" imgH="1044415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251520" y="1008162"/>
            <a:ext cx="8733982" cy="5865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单调递增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93610735"/>
              </p:ext>
            </p:extLst>
          </p:nvPr>
        </p:nvGraphicFramePr>
        <p:xfrm>
          <a:off x="344542" y="1656234"/>
          <a:ext cx="8458200" cy="1524000"/>
        </p:xfrm>
        <a:graphic>
          <a:graphicData uri="http://schemas.openxmlformats.org/presentationml/2006/ole">
            <p:oleObj spid="_x0000_s94321" name="文档" r:id="rId4" imgW="8461121" imgH="1526065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63504218"/>
              </p:ext>
            </p:extLst>
          </p:nvPr>
        </p:nvGraphicFramePr>
        <p:xfrm>
          <a:off x="323528" y="2436490"/>
          <a:ext cx="8458200" cy="1524000"/>
        </p:xfrm>
        <a:graphic>
          <a:graphicData uri="http://schemas.openxmlformats.org/presentationml/2006/ole">
            <p:oleObj spid="_x0000_s94322" name="文档" r:id="rId5" imgW="8461121" imgH="1527867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50136239"/>
              </p:ext>
            </p:extLst>
          </p:nvPr>
        </p:nvGraphicFramePr>
        <p:xfrm>
          <a:off x="323528" y="3516610"/>
          <a:ext cx="8458200" cy="1524000"/>
        </p:xfrm>
        <a:graphic>
          <a:graphicData uri="http://schemas.openxmlformats.org/presentationml/2006/ole">
            <p:oleObj spid="_x0000_s94323" name="文档" r:id="rId6" imgW="8461121" imgH="1531112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67198984"/>
              </p:ext>
            </p:extLst>
          </p:nvPr>
        </p:nvGraphicFramePr>
        <p:xfrm>
          <a:off x="323850" y="4019947"/>
          <a:ext cx="8467725" cy="1257300"/>
        </p:xfrm>
        <a:graphic>
          <a:graphicData uri="http://schemas.openxmlformats.org/presentationml/2006/ole">
            <p:oleObj spid="_x0000_s94324" name="文档" r:id="rId7" imgW="8461121" imgH="125892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53658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1103687"/>
              </p:ext>
            </p:extLst>
          </p:nvPr>
        </p:nvGraphicFramePr>
        <p:xfrm>
          <a:off x="466725" y="411510"/>
          <a:ext cx="7858125" cy="1085850"/>
        </p:xfrm>
        <a:graphic>
          <a:graphicData uri="http://schemas.openxmlformats.org/presentationml/2006/ole">
            <p:oleObj spid="_x0000_s95311" name="文档" r:id="rId3" imgW="7861639" imgH="1095248" progId="Word.Document.12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28864198"/>
              </p:ext>
            </p:extLst>
          </p:nvPr>
        </p:nvGraphicFramePr>
        <p:xfrm>
          <a:off x="466725" y="1131590"/>
          <a:ext cx="7858125" cy="2076450"/>
        </p:xfrm>
        <a:graphic>
          <a:graphicData uri="http://schemas.openxmlformats.org/presentationml/2006/ole">
            <p:oleObj spid="_x0000_s95312" name="文档" r:id="rId4" imgW="7861639" imgH="2084865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71210552"/>
              </p:ext>
            </p:extLst>
          </p:nvPr>
        </p:nvGraphicFramePr>
        <p:xfrm>
          <a:off x="466725" y="3003798"/>
          <a:ext cx="7858125" cy="2076450"/>
        </p:xfrm>
        <a:graphic>
          <a:graphicData uri="http://schemas.openxmlformats.org/presentationml/2006/ole">
            <p:oleObj spid="_x0000_s95313" name="文档" r:id="rId5" imgW="7861639" imgH="208486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39733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41577933"/>
              </p:ext>
            </p:extLst>
          </p:nvPr>
        </p:nvGraphicFramePr>
        <p:xfrm>
          <a:off x="470917" y="830560"/>
          <a:ext cx="7858125" cy="1733550"/>
        </p:xfrm>
        <a:graphic>
          <a:graphicData uri="http://schemas.openxmlformats.org/presentationml/2006/ole">
            <p:oleObj spid="_x0000_s112694" name="文档" r:id="rId3" imgW="7861639" imgH="1747061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33153877"/>
              </p:ext>
            </p:extLst>
          </p:nvPr>
        </p:nvGraphicFramePr>
        <p:xfrm>
          <a:off x="470917" y="2629247"/>
          <a:ext cx="7800975" cy="1295400"/>
        </p:xfrm>
        <a:graphic>
          <a:graphicData uri="http://schemas.openxmlformats.org/presentationml/2006/ole">
            <p:oleObj spid="_x0000_s112695" name="文档" r:id="rId4" imgW="7804425" imgH="1303626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09232589"/>
              </p:ext>
            </p:extLst>
          </p:nvPr>
        </p:nvGraphicFramePr>
        <p:xfrm>
          <a:off x="470917" y="3708623"/>
          <a:ext cx="8181975" cy="1095375"/>
        </p:xfrm>
        <a:graphic>
          <a:graphicData uri="http://schemas.openxmlformats.org/presentationml/2006/ole">
            <p:oleObj spid="_x0000_s112696" name="文档" r:id="rId5" imgW="8185129" imgH="1098493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395536" y="1775248"/>
            <a:ext cx="7907934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所以不合题意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                                                           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[8</a:t>
            </a:r>
            <a:r>
              <a:rPr lang="zh-CN" altLang="zh-CN" sz="2600" kern="100" dirty="0" smtClean="0">
                <a:latin typeface="IPAPANNEW"/>
                <a:ea typeface="华文细黑"/>
                <a:cs typeface="Times New Roman"/>
              </a:rPr>
              <a:t>分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]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484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3016" y="275520"/>
            <a:ext cx="1446696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评分细则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95883" y="1800976"/>
            <a:ext cx="8180573" cy="19495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问得分点</a:t>
            </a:r>
            <a:endParaRPr lang="zh-CN" altLang="zh-CN" sz="11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若导函数求错，不得分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1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解错，只得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100" kern="100" dirty="0">
              <a:effectLst/>
              <a:latin typeface="宋体"/>
              <a:cs typeface="Courier New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33114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212" y="1112718"/>
            <a:ext cx="8099577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问得分点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若没求定义域，其他正确，不扣分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没进行分类讨论的，不得分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漏一类扣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没有结论的扣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利用其他方法求解的，同样得分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8166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0106" y="555526"/>
            <a:ext cx="8561888" cy="45076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第一步：整理函数式，对其求导数；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第二步：研究函数单调性，含参数的，要依题意对参数进行讨论；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第三步：应用函数单调性，解决题目涉及的问题，如存在性问题，恒成立问题，探索性问题等，主要依据是函数最值、单调性；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第四步：得出综合结论；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第五步：回顾反思，查易错点，验规范性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8282" y="195486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6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答题模板</a:t>
            </a:r>
          </a:p>
        </p:txBody>
      </p:sp>
    </p:spTree>
    <p:extLst>
      <p:ext uri="{BB962C8B-B14F-4D97-AF65-F5344CB8AC3E}">
        <p14:creationId xmlns:p14="http://schemas.microsoft.com/office/powerpoint/2010/main" xmlns="" val="835603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矩形 2"/>
              <p:cNvSpPr/>
              <p:nvPr/>
            </p:nvSpPr>
            <p:spPr>
              <a:xfrm>
                <a:off x="244973" y="346541"/>
                <a:ext cx="8647507" cy="435087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40000"/>
                  </a:lnSpc>
                  <a:spcAft>
                    <a:spcPts val="0"/>
                  </a:spcAft>
                </a:pPr>
                <a:r>
                  <a:rPr lang="zh-CN" altLang="zh-CN" sz="2600" b="1" kern="100" dirty="0">
                    <a:solidFill>
                      <a:srgbClr val="0066FF"/>
                    </a:solidFill>
                    <a:latin typeface="Times New Roman"/>
                    <a:ea typeface="微软雅黑"/>
                    <a:cs typeface="Times New Roman"/>
                  </a:rPr>
                  <a:t>跟踪训练</a:t>
                </a:r>
                <a:r>
                  <a:rPr lang="en-US" altLang="zh-CN" sz="2600" b="1" kern="100" dirty="0">
                    <a:solidFill>
                      <a:srgbClr val="0066FF"/>
                    </a:solidFill>
                    <a:latin typeface="Times New Roman"/>
                    <a:ea typeface="微软雅黑"/>
                    <a:cs typeface="Courier New"/>
                  </a:rPr>
                  <a:t>2</a:t>
                </a:r>
                <a:r>
                  <a:rPr lang="zh-CN" altLang="zh-CN" sz="2600" b="1" kern="100" dirty="0">
                    <a:solidFill>
                      <a:srgbClr val="0066FF"/>
                    </a:solidFill>
                    <a:latin typeface="Times New Roman"/>
                    <a:ea typeface="微软雅黑"/>
                    <a:cs typeface="Times New Roman"/>
                  </a:rPr>
                  <a:t>　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已知函数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f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(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x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)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＝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2ln 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x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－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x</a:t>
                </a:r>
                <a:r>
                  <a:rPr lang="en-US" altLang="zh-CN" sz="2600" kern="100" baseline="30000" dirty="0">
                    <a:latin typeface="Times New Roman"/>
                    <a:ea typeface="华文细黑"/>
                    <a:cs typeface="Courier New"/>
                  </a:rPr>
                  <a:t>2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＋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ax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(</a:t>
                </a:r>
                <a:r>
                  <a:rPr lang="en-US" altLang="zh-CN" sz="2600" i="1" kern="100" dirty="0" err="1">
                    <a:latin typeface="Times New Roman"/>
                    <a:ea typeface="华文细黑"/>
                    <a:cs typeface="Courier New"/>
                  </a:rPr>
                  <a:t>a</a:t>
                </a:r>
                <a:r>
                  <a:rPr lang="en-US" altLang="zh-CN" sz="2600" kern="100" dirty="0" err="1">
                    <a:latin typeface="宋体"/>
                    <a:ea typeface="华文细黑"/>
                    <a:cs typeface="Times New Roman"/>
                  </a:rPr>
                  <a:t>∈</a:t>
                </a:r>
                <a:r>
                  <a:rPr lang="en-US" altLang="zh-CN" sz="2600" b="1" kern="100" dirty="0" err="1">
                    <a:latin typeface="Times New Roman"/>
                    <a:ea typeface="华文细黑"/>
                    <a:cs typeface="Courier New"/>
                  </a:rPr>
                  <a:t>R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).</a:t>
                </a:r>
                <a:endParaRPr lang="zh-CN" altLang="zh-CN" sz="1050" kern="100" dirty="0">
                  <a:latin typeface="宋体"/>
                  <a:cs typeface="Courier New"/>
                </a:endParaRPr>
              </a:p>
              <a:p>
                <a:pPr algn="just">
                  <a:lnSpc>
                    <a:spcPct val="140000"/>
                  </a:lnSpc>
                  <a:spcAft>
                    <a:spcPts val="0"/>
                  </a:spcAft>
                </a:pP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(1)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当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a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＝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2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时，求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f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(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x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)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的图象在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x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＝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1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处的切线方程</a:t>
                </a:r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；</a:t>
                </a:r>
                <a:endParaRPr lang="en-US" altLang="zh-CN" sz="1050" kern="100" dirty="0" smtClean="0">
                  <a:latin typeface="宋体"/>
                  <a:cs typeface="Courier New"/>
                </a:endParaRPr>
              </a:p>
              <a:p>
                <a:pPr algn="just">
                  <a:lnSpc>
                    <a:spcPct val="140000"/>
                  </a:lnSpc>
                  <a:spcAft>
                    <a:spcPts val="0"/>
                  </a:spcAft>
                </a:pPr>
                <a:r>
                  <a:rPr lang="zh-CN" altLang="zh-CN" sz="2600" b="1" kern="100" dirty="0">
                    <a:solidFill>
                      <a:srgbClr val="0066FF"/>
                    </a:solidFill>
                    <a:latin typeface="Times New Roman"/>
                    <a:ea typeface="微软雅黑"/>
                    <a:cs typeface="Times New Roman"/>
                  </a:rPr>
                  <a:t>解　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当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a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＝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2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时，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f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(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x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)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＝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2ln 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x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－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x</a:t>
                </a:r>
                <a:r>
                  <a:rPr lang="en-US" altLang="zh-CN" sz="2600" kern="100" baseline="30000" dirty="0">
                    <a:latin typeface="Times New Roman"/>
                    <a:ea typeface="华文细黑"/>
                    <a:cs typeface="Courier New"/>
                  </a:rPr>
                  <a:t>2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＋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2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x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，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f</a:t>
                </a:r>
                <a:r>
                  <a:rPr lang="en-US" altLang="zh-CN" sz="2600" kern="100" dirty="0">
                    <a:latin typeface="宋体"/>
                    <a:ea typeface="华文细黑"/>
                    <a:cs typeface="Times New Roman"/>
                  </a:rPr>
                  <a:t>′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(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x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)</a:t>
                </a:r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＝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i="1" kern="100" smtClean="0">
                            <a:latin typeface="Cambria Math"/>
                            <a:ea typeface="华文细黑"/>
                            <a:cs typeface="Times New Roman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600" kern="100">
                            <a:latin typeface="Times New Roman"/>
                            <a:ea typeface="华文细黑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600" i="1" kern="100">
                            <a:latin typeface="Times New Roman"/>
                            <a:ea typeface="华文细黑"/>
                          </a:rPr>
                          <m:t>x</m:t>
                        </m:r>
                      </m:den>
                    </m:f>
                  </m:oMath>
                </a14:m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－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2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x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＋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2</a:t>
                </a:r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，</a:t>
                </a:r>
                <a:endParaRPr lang="en-US" altLang="zh-CN" sz="2600" kern="100" dirty="0" smtClean="0">
                  <a:latin typeface="Times New Roman"/>
                  <a:ea typeface="华文细黑"/>
                  <a:cs typeface="Times New Roman"/>
                </a:endParaRPr>
              </a:p>
              <a:p>
                <a:pPr algn="just">
                  <a:lnSpc>
                    <a:spcPct val="140000"/>
                  </a:lnSpc>
                  <a:spcAft>
                    <a:spcPts val="0"/>
                  </a:spcAft>
                </a:pPr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切点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坐标为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(1,1)</a:t>
                </a:r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，</a:t>
                </a:r>
                <a:endParaRPr lang="en-US" altLang="zh-CN" sz="2600" kern="100" dirty="0" smtClean="0">
                  <a:latin typeface="Times New Roman"/>
                  <a:ea typeface="华文细黑"/>
                  <a:cs typeface="Times New Roman"/>
                </a:endParaRPr>
              </a:p>
              <a:p>
                <a:pPr algn="just">
                  <a:lnSpc>
                    <a:spcPct val="140000"/>
                  </a:lnSpc>
                  <a:spcAft>
                    <a:spcPts val="0"/>
                  </a:spcAft>
                </a:pPr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切线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的斜率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k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＝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f</a:t>
                </a:r>
                <a:r>
                  <a:rPr lang="en-US" altLang="zh-CN" sz="2600" kern="100" dirty="0">
                    <a:latin typeface="宋体"/>
                    <a:ea typeface="华文细黑"/>
                    <a:cs typeface="Times New Roman"/>
                  </a:rPr>
                  <a:t>′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(1)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＝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2</a:t>
                </a:r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，</a:t>
                </a:r>
                <a:endParaRPr lang="en-US" altLang="zh-CN" sz="2600" kern="100" dirty="0" smtClean="0">
                  <a:latin typeface="Times New Roman"/>
                  <a:ea typeface="华文细黑"/>
                  <a:cs typeface="Times New Roman"/>
                </a:endParaRPr>
              </a:p>
              <a:p>
                <a:pPr algn="just">
                  <a:lnSpc>
                    <a:spcPct val="140000"/>
                  </a:lnSpc>
                  <a:spcAft>
                    <a:spcPts val="0"/>
                  </a:spcAft>
                </a:pPr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则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切线方程为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y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－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1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＝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2(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x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－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1)</a:t>
                </a:r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，</a:t>
                </a:r>
                <a:endParaRPr lang="en-US" altLang="zh-CN" sz="2600" kern="100" dirty="0" smtClean="0">
                  <a:latin typeface="Times New Roman"/>
                  <a:ea typeface="华文细黑"/>
                  <a:cs typeface="Times New Roman"/>
                </a:endParaRPr>
              </a:p>
              <a:p>
                <a:pPr algn="just">
                  <a:lnSpc>
                    <a:spcPct val="140000"/>
                  </a:lnSpc>
                  <a:spcAft>
                    <a:spcPts val="0"/>
                  </a:spcAft>
                </a:pPr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即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y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＝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2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x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－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1</a:t>
                </a:r>
                <a:r>
                  <a:rPr lang="en-US" altLang="zh-CN" sz="2600" kern="100" dirty="0" smtClean="0">
                    <a:latin typeface="Times New Roman"/>
                    <a:ea typeface="华文细黑"/>
                    <a:cs typeface="Courier New"/>
                  </a:rPr>
                  <a:t>.</a:t>
                </a:r>
                <a:endParaRPr lang="zh-CN" altLang="zh-CN" sz="1050" kern="100" dirty="0">
                  <a:latin typeface="宋体"/>
                  <a:cs typeface="Courier New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73" y="346541"/>
                <a:ext cx="8647507" cy="4350871"/>
              </a:xfrm>
              <a:prstGeom prst="rect">
                <a:avLst/>
              </a:prstGeom>
              <a:blipFill rotWithShape="1">
                <a:blip r:embed="rId2"/>
                <a:stretch>
                  <a:fillRect l="-1198" b="-1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881584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56274503"/>
              </p:ext>
            </p:extLst>
          </p:nvPr>
        </p:nvGraphicFramePr>
        <p:xfrm>
          <a:off x="355798" y="2404095"/>
          <a:ext cx="8248650" cy="1247775"/>
        </p:xfrm>
        <a:graphic>
          <a:graphicData uri="http://schemas.openxmlformats.org/presentationml/2006/ole">
            <p:oleObj spid="_x0000_s118814" name="文档" r:id="rId3" imgW="8251698" imgH="1249549" progId="Word.Document.12">
              <p:embed/>
            </p:oleObj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矩形 4"/>
              <p:cNvSpPr/>
              <p:nvPr/>
            </p:nvSpPr>
            <p:spPr>
              <a:xfrm>
                <a:off x="287182" y="267494"/>
                <a:ext cx="8821322" cy="211115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40000"/>
                  </a:lnSpc>
                  <a:spcAft>
                    <a:spcPts val="0"/>
                  </a:spcAft>
                </a:pP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(2)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若函数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g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(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x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)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＝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f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(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x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)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－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ax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＋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m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在</a:t>
                </a:r>
                <a:r>
                  <a:rPr lang="en-US" altLang="zh-CN" sz="2600" kern="100" dirty="0" smtClean="0">
                    <a:latin typeface="Times New Roman"/>
                    <a:ea typeface="华文细黑"/>
                    <a:cs typeface="Courier New"/>
                  </a:rPr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i="1" kern="100" smtClean="0">
                            <a:latin typeface="Cambria Math"/>
                            <a:ea typeface="华文细黑"/>
                            <a:cs typeface="Courier New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600" b="0" i="0" kern="100" dirty="0" smtClean="0">
                            <a:latin typeface="Times New Roman"/>
                            <a:ea typeface="华文细黑"/>
                            <a:cs typeface="Courier New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600" kern="100" dirty="0">
                            <a:solidFill>
                              <a:prstClr val="black"/>
                            </a:solidFill>
                            <a:latin typeface="Times New Roman"/>
                            <a:ea typeface="华文细黑"/>
                            <a:cs typeface="Courier New"/>
                          </a:rPr>
                          <m:t>e</m:t>
                        </m:r>
                      </m:den>
                    </m:f>
                  </m:oMath>
                </a14:m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，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e]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上有两个零点，求实数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m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的取值范围</a:t>
                </a:r>
                <a:r>
                  <a:rPr lang="en-US" altLang="zh-CN" sz="2600" kern="100" dirty="0" smtClean="0">
                    <a:latin typeface="Times New Roman"/>
                    <a:ea typeface="华文细黑"/>
                    <a:cs typeface="Courier New"/>
                  </a:rPr>
                  <a:t>.</a:t>
                </a:r>
                <a:endParaRPr lang="en-US" altLang="zh-CN" sz="1050" kern="100" dirty="0" smtClean="0">
                  <a:latin typeface="宋体"/>
                  <a:cs typeface="Courier New"/>
                </a:endParaRPr>
              </a:p>
              <a:p>
                <a:pPr algn="just">
                  <a:lnSpc>
                    <a:spcPct val="140000"/>
                  </a:lnSpc>
                  <a:spcAft>
                    <a:spcPts val="0"/>
                  </a:spcAft>
                </a:pPr>
                <a:r>
                  <a:rPr lang="zh-CN" altLang="zh-CN" sz="2600" b="1" kern="100" dirty="0">
                    <a:solidFill>
                      <a:srgbClr val="0066FF"/>
                    </a:solidFill>
                    <a:latin typeface="Times New Roman"/>
                    <a:ea typeface="微软雅黑"/>
                    <a:cs typeface="Times New Roman"/>
                  </a:rPr>
                  <a:t>解　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g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(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x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)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＝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2ln 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x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－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x</a:t>
                </a:r>
                <a:r>
                  <a:rPr lang="en-US" altLang="zh-CN" sz="2600" kern="100" baseline="30000" dirty="0">
                    <a:latin typeface="Times New Roman"/>
                    <a:ea typeface="华文细黑"/>
                    <a:cs typeface="Courier New"/>
                  </a:rPr>
                  <a:t>2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＋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m</a:t>
                </a:r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，</a:t>
                </a:r>
                <a:endParaRPr lang="zh-CN" altLang="zh-CN" sz="1050" kern="100" dirty="0">
                  <a:latin typeface="宋体"/>
                  <a:cs typeface="Courier New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82" y="267494"/>
                <a:ext cx="8821322" cy="2111155"/>
              </a:xfrm>
              <a:prstGeom prst="rect">
                <a:avLst/>
              </a:prstGeom>
              <a:blipFill rotWithShape="1">
                <a:blip r:embed="rId4"/>
                <a:stretch>
                  <a:fillRect l="-1175" r="-1313" b="-34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66760124"/>
              </p:ext>
            </p:extLst>
          </p:nvPr>
        </p:nvGraphicFramePr>
        <p:xfrm>
          <a:off x="355798" y="3196183"/>
          <a:ext cx="8248650" cy="1247775"/>
        </p:xfrm>
        <a:graphic>
          <a:graphicData uri="http://schemas.openxmlformats.org/presentationml/2006/ole">
            <p:oleObj spid="_x0000_s118815" name="文档" r:id="rId5" imgW="8251698" imgH="1250991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313475" y="4001403"/>
            <a:ext cx="3618298" cy="586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0453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92484368"/>
              </p:ext>
            </p:extLst>
          </p:nvPr>
        </p:nvGraphicFramePr>
        <p:xfrm>
          <a:off x="484956" y="699542"/>
          <a:ext cx="8191500" cy="1104900"/>
        </p:xfrm>
        <a:graphic>
          <a:graphicData uri="http://schemas.openxmlformats.org/presentationml/2006/ole">
            <p:oleObj spid="_x0000_s104503" name="文档" r:id="rId3" imgW="8194844" imgH="1106424" progId="Word.Document.12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395536" y="1419622"/>
            <a:ext cx="8099577" cy="12824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)&lt;0.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处取得极大值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5611499"/>
              </p:ext>
            </p:extLst>
          </p:nvPr>
        </p:nvGraphicFramePr>
        <p:xfrm>
          <a:off x="484956" y="2643758"/>
          <a:ext cx="8191500" cy="1104900"/>
        </p:xfrm>
        <a:graphic>
          <a:graphicData uri="http://schemas.openxmlformats.org/presentationml/2006/ole">
            <p:oleObj spid="_x0000_s104504" name="文档" r:id="rId4" imgW="8194844" imgH="1108227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04394852"/>
              </p:ext>
            </p:extLst>
          </p:nvPr>
        </p:nvGraphicFramePr>
        <p:xfrm>
          <a:off x="491927" y="3507854"/>
          <a:ext cx="8191500" cy="1104900"/>
        </p:xfrm>
        <a:graphic>
          <a:graphicData uri="http://schemas.openxmlformats.org/presentationml/2006/ole">
            <p:oleObj spid="_x0000_s104505" name="文档" r:id="rId5" imgW="8194844" imgH="110966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55596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8315807"/>
              </p:ext>
            </p:extLst>
          </p:nvPr>
        </p:nvGraphicFramePr>
        <p:xfrm>
          <a:off x="323850" y="339502"/>
          <a:ext cx="8305800" cy="1047750"/>
        </p:xfrm>
        <a:graphic>
          <a:graphicData uri="http://schemas.openxmlformats.org/presentationml/2006/ole">
            <p:oleObj spid="_x0000_s107584" name="文档" r:id="rId3" imgW="8308912" imgH="1050905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88157808"/>
              </p:ext>
            </p:extLst>
          </p:nvPr>
        </p:nvGraphicFramePr>
        <p:xfrm>
          <a:off x="323850" y="1203598"/>
          <a:ext cx="8305800" cy="1123950"/>
        </p:xfrm>
        <a:graphic>
          <a:graphicData uri="http://schemas.openxmlformats.org/presentationml/2006/ole">
            <p:oleObj spid="_x0000_s107585" name="文档" r:id="rId4" imgW="8308912" imgH="1126973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07179078"/>
              </p:ext>
            </p:extLst>
          </p:nvPr>
        </p:nvGraphicFramePr>
        <p:xfrm>
          <a:off x="323850" y="1851025"/>
          <a:ext cx="8281988" cy="1711325"/>
        </p:xfrm>
        <a:graphic>
          <a:graphicData uri="http://schemas.openxmlformats.org/presentationml/2006/ole">
            <p:oleObj spid="_x0000_s107586" name="文档" r:id="rId5" imgW="8309940" imgH="1721368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29970932"/>
              </p:ext>
            </p:extLst>
          </p:nvPr>
        </p:nvGraphicFramePr>
        <p:xfrm>
          <a:off x="323528" y="3103984"/>
          <a:ext cx="8305800" cy="1123950"/>
        </p:xfrm>
        <a:graphic>
          <a:graphicData uri="http://schemas.openxmlformats.org/presentationml/2006/ole">
            <p:oleObj spid="_x0000_s107587" name="文档" r:id="rId6" imgW="8308912" imgH="1130218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38316898"/>
              </p:ext>
            </p:extLst>
          </p:nvPr>
        </p:nvGraphicFramePr>
        <p:xfrm>
          <a:off x="323850" y="3895725"/>
          <a:ext cx="5334000" cy="1123950"/>
        </p:xfrm>
        <a:graphic>
          <a:graphicData uri="http://schemas.openxmlformats.org/presentationml/2006/ole">
            <p:oleObj spid="_x0000_s107588" name="文档" r:id="rId7" imgW="5331650" imgH="1130218" progId="Word.Document.12">
              <p:embed/>
            </p:oleObj>
          </a:graphicData>
        </a:graphic>
      </p:graphicFrame>
      <p:pic>
        <p:nvPicPr>
          <p:cNvPr id="9" name="Picture 2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16184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1520" y="168999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题型一　利用导数研究函数的单调性与极值、最值问题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1563638"/>
            <a:ext cx="8099577" cy="23329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安徽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，其中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讨论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在其定义域上的单调性；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[0,1]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取得最大值和最小值时的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33016" y="275520"/>
            <a:ext cx="1446696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规范解答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04261226"/>
              </p:ext>
            </p:extLst>
          </p:nvPr>
        </p:nvGraphicFramePr>
        <p:xfrm>
          <a:off x="467544" y="2715766"/>
          <a:ext cx="8239125" cy="1085850"/>
        </p:xfrm>
        <a:graphic>
          <a:graphicData uri="http://schemas.openxmlformats.org/presentationml/2006/ole">
            <p:oleObj spid="_x0000_s30811" name="文档" r:id="rId3" imgW="8242342" imgH="1089119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389362" y="940504"/>
            <a:ext cx="8227806" cy="177279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的定义域为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						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1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8989" y="3591358"/>
            <a:ext cx="8647507" cy="12126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).				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2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4748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339502"/>
            <a:ext cx="8424936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)&gt;0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						    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[3</a:t>
            </a:r>
            <a:r>
              <a:rPr lang="zh-CN" altLang="zh-CN" sz="2600" kern="100" dirty="0" smtClean="0">
                <a:latin typeface="IPAPANNEW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内单调递减，在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内单调递增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								    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[4</a:t>
            </a:r>
            <a:r>
              <a:rPr lang="zh-CN" altLang="zh-CN" sz="2600" kern="100" dirty="0" smtClean="0">
                <a:latin typeface="IPAPANNEW"/>
                <a:ea typeface="华文细黑"/>
                <a:cs typeface="Times New Roman"/>
              </a:rPr>
              <a:t>分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]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 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                                 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6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知，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[0,1]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上单调递增，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处分别取得最小值和最大值；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[6</a:t>
            </a:r>
            <a:r>
              <a:rPr lang="zh-CN" altLang="zh-CN" sz="2600" kern="100" dirty="0" smtClean="0">
                <a:latin typeface="IPAPANNEW"/>
                <a:ea typeface="华文细黑"/>
                <a:cs typeface="Times New Roman"/>
              </a:rPr>
              <a:t>分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]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知，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[0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IPAPANNEW"/>
                <a:ea typeface="华文细黑"/>
                <a:cs typeface="Times New Roman"/>
              </a:rPr>
              <a:t>2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上单调递增，在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IPAPANNEW"/>
                <a:ea typeface="华文细黑"/>
                <a:cs typeface="Times New Roman"/>
              </a:rPr>
              <a:t>2,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1]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上单调递减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1737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54686515"/>
              </p:ext>
            </p:extLst>
          </p:nvPr>
        </p:nvGraphicFramePr>
        <p:xfrm>
          <a:off x="441325" y="960438"/>
          <a:ext cx="8740775" cy="1203325"/>
        </p:xfrm>
        <a:graphic>
          <a:graphicData uri="http://schemas.openxmlformats.org/presentationml/2006/ole">
            <p:oleObj spid="_x0000_s108572" name="文档" r:id="rId3" imgW="8813398" imgH="1222510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409024" y="1822980"/>
            <a:ext cx="848345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所以当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处取得最小值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      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[8</a:t>
            </a:r>
            <a:r>
              <a:rPr lang="zh-CN" altLang="zh-CN" sz="2600" kern="100" dirty="0" smtClean="0">
                <a:latin typeface="IPAPANNEW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处同时取得最小值；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[9</a:t>
            </a:r>
            <a:r>
              <a:rPr lang="zh-CN" altLang="zh-CN" sz="2600" kern="100" dirty="0" smtClean="0">
                <a:latin typeface="IPAPANNEW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处取得最小值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                        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[10</a:t>
            </a:r>
            <a:r>
              <a:rPr lang="zh-CN" altLang="zh-CN" sz="2600" kern="100" dirty="0" smtClean="0">
                <a:latin typeface="IPAPANNEW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5587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3016" y="275520"/>
            <a:ext cx="1446696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评分细则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6011" y="1672871"/>
            <a:ext cx="8180573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问得分点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若没写出定义域可不扣分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解集出错，只得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中间用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∪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连接，扣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74092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22212" y="840596"/>
            <a:ext cx="8099577" cy="36174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问得分点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没根据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分类讨论，不得分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时，没根据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1,1&lt;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讨论，扣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按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分类讨论，同样得分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时，把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合并在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讨论，同样得分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9277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1275606"/>
            <a:ext cx="8561888" cy="30164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第一步：确定函数的定义域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如本题函数的定义域为</a:t>
            </a:r>
            <a:r>
              <a:rPr lang="en-US" altLang="zh-CN" sz="26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第二步：求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的导数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第三步：求方程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的根；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第四步：利用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的根和不可导点的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的值从小到大顺次将定义域分成若干个小开区间，并列出表格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8282" y="737801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6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答题模板</a:t>
            </a:r>
          </a:p>
        </p:txBody>
      </p:sp>
    </p:spTree>
    <p:extLst>
      <p:ext uri="{BB962C8B-B14F-4D97-AF65-F5344CB8AC3E}">
        <p14:creationId xmlns:p14="http://schemas.microsoft.com/office/powerpoint/2010/main" xmlns="" val="779821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4534</TotalTime>
  <Words>755</Words>
  <Application>Microsoft Office PowerPoint</Application>
  <PresentationFormat>全屏显示(16:9)</PresentationFormat>
  <Paragraphs>80</Paragraphs>
  <Slides>29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1" baseType="lpstr">
      <vt:lpstr>Office 主题</vt:lpstr>
      <vt:lpstr>文档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XKW</cp:lastModifiedBy>
  <cp:revision>583</cp:revision>
  <dcterms:modified xsi:type="dcterms:W3CDTF">2016-03-03T01:37:41Z</dcterms:modified>
</cp:coreProperties>
</file>