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12" r:id="rId2"/>
    <p:sldId id="366" r:id="rId3"/>
    <p:sldId id="370" r:id="rId4"/>
    <p:sldId id="487" r:id="rId5"/>
    <p:sldId id="488" r:id="rId6"/>
    <p:sldId id="523" r:id="rId7"/>
    <p:sldId id="524" r:id="rId8"/>
    <p:sldId id="573" r:id="rId9"/>
    <p:sldId id="599" r:id="rId10"/>
    <p:sldId id="574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252" y="774"/>
      </p:cViewPr>
      <p:guideLst>
        <p:guide orient="horz" pos="162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3299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66670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第二篇　看细则，用模板，解题再规范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050057"/>
            <a:ext cx="4265744" cy="2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59" y="267494"/>
            <a:ext cx="8733982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选出的两名代表中，恰有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名来自乙单位或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名都来自丙单位的概率是多少？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8405869"/>
              </p:ext>
            </p:extLst>
          </p:nvPr>
        </p:nvGraphicFramePr>
        <p:xfrm>
          <a:off x="291157" y="3363838"/>
          <a:ext cx="8169275" cy="2735263"/>
        </p:xfrm>
        <a:graphic>
          <a:graphicData uri="http://schemas.openxmlformats.org/presentationml/2006/ole">
            <p:oleObj spid="_x0000_s90156" name="文档" r:id="rId3" imgW="8239104" imgH="276119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7284" y="1491630"/>
            <a:ext cx="864318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随机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选出的两名代表中，恰有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名来自乙单位或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名都来自丙单位的结果有</a:t>
            </a:r>
            <a:r>
              <a:rPr lang="en-US" altLang="zh-CN" sz="2600" kern="100" dirty="0">
                <a:latin typeface="Times New Roman"/>
                <a:ea typeface="华文细黑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种，分别是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).</a:t>
            </a:r>
            <a:endParaRPr lang="zh-CN" altLang="en-US" sz="2600" dirty="0"/>
          </a:p>
        </p:txBody>
      </p:sp>
      <p:pic>
        <p:nvPicPr>
          <p:cNvPr id="11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89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520" y="288405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　古典概型中的概率求法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446" y="2499742"/>
            <a:ext cx="8895207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446" y="2566226"/>
            <a:ext cx="8895207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8021" y="1635646"/>
            <a:ext cx="40831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*第</a:t>
            </a:r>
            <a:r>
              <a:rPr lang="en-US" altLang="zh-CN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6</a:t>
            </a: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概率求法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1689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　古典概型中的概率求法</a:t>
            </a:r>
          </a:p>
        </p:txBody>
      </p:sp>
      <p:sp>
        <p:nvSpPr>
          <p:cNvPr id="4" name="矩形 3"/>
          <p:cNvSpPr/>
          <p:nvPr/>
        </p:nvSpPr>
        <p:spPr>
          <a:xfrm>
            <a:off x="205009" y="978049"/>
            <a:ext cx="8733982" cy="37041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甲、乙两校各有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名教师报名支教，其中甲校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女，乙校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若从甲校和乙校报名的教师中各任选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名，写出所有可能的结果，并求选出的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名教师性别相同的概率；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若从报名的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名教师中任选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名，写出所有可能的结果，并求选出的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名教师来自同一学校的概率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207190" y="843558"/>
                <a:ext cx="8729620" cy="40311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4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解　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甲校两男教师分别用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、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表示，女教师用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表示；乙校男教师用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表示，两女教师分别用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、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表示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240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3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从甲校和乙校报名的教师中各任选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名的所有可能的结果为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，共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9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种</a:t>
                </a:r>
                <a:r>
                  <a:rPr lang="en-US" altLang="zh-CN" sz="2400" kern="100" dirty="0" smtClean="0">
                    <a:latin typeface="Times New Roman"/>
                    <a:ea typeface="华文细黑"/>
                    <a:cs typeface="Courier New"/>
                  </a:rPr>
                  <a:t>.                                                       </a:t>
                </a:r>
                <a:r>
                  <a:rPr lang="en-US" altLang="zh-CN" sz="2400" kern="100" dirty="0" smtClean="0">
                    <a:latin typeface="IPAPANNEW"/>
                    <a:ea typeface="华文细黑"/>
                    <a:cs typeface="Times New Roman"/>
                  </a:rPr>
                  <a:t>[</a:t>
                </a:r>
                <a:r>
                  <a:rPr lang="en-US" altLang="zh-CN" sz="2400" kern="100" dirty="0">
                    <a:latin typeface="IPAPANNEW"/>
                    <a:ea typeface="华文细黑"/>
                    <a:cs typeface="Times New Roman"/>
                  </a:rPr>
                  <a:t>2</a:t>
                </a:r>
                <a:r>
                  <a:rPr lang="zh-CN" altLang="zh-CN" sz="2400" kern="100" dirty="0">
                    <a:latin typeface="IPAPANNEW"/>
                    <a:ea typeface="华文细黑"/>
                    <a:cs typeface="Times New Roman"/>
                  </a:rPr>
                  <a:t>分</a:t>
                </a:r>
                <a:r>
                  <a:rPr lang="en-US" altLang="zh-CN" sz="2400" kern="100" dirty="0">
                    <a:latin typeface="IPAPANNEW"/>
                    <a:ea typeface="华文细黑"/>
                    <a:cs typeface="Times New Roman"/>
                  </a:rPr>
                  <a:t>]</a:t>
                </a:r>
                <a:endParaRPr lang="zh-CN" altLang="zh-CN" sz="240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3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从中选出的两名教师性别相同的结果有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，共</a:t>
                </a:r>
                <a:r>
                  <a:rPr lang="en-US" altLang="zh-CN" sz="2400" kern="100" dirty="0">
                    <a:latin typeface="Times New Roman"/>
                    <a:ea typeface="华文细黑"/>
                    <a:cs typeface="Courier New"/>
                  </a:rPr>
                  <a:t>4</a:t>
                </a: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种</a:t>
                </a:r>
                <a:r>
                  <a:rPr lang="en-US" altLang="zh-CN" sz="2400" kern="100" dirty="0" smtClean="0">
                    <a:latin typeface="Times New Roman"/>
                    <a:ea typeface="华文细黑"/>
                    <a:cs typeface="Courier New"/>
                  </a:rPr>
                  <a:t>.                                                               </a:t>
                </a:r>
                <a:r>
                  <a:rPr lang="en-US" altLang="zh-CN" sz="2400" kern="100" dirty="0" smtClean="0">
                    <a:latin typeface="IPAPANNEW"/>
                    <a:ea typeface="华文细黑"/>
                    <a:cs typeface="Times New Roman"/>
                  </a:rPr>
                  <a:t>[</a:t>
                </a:r>
                <a:r>
                  <a:rPr lang="en-US" altLang="zh-CN" sz="2400" kern="100" dirty="0">
                    <a:latin typeface="IPAPANNEW"/>
                    <a:ea typeface="华文细黑"/>
                    <a:cs typeface="Times New Roman"/>
                  </a:rPr>
                  <a:t>4</a:t>
                </a:r>
                <a:r>
                  <a:rPr lang="zh-CN" altLang="zh-CN" sz="2400" kern="100" dirty="0">
                    <a:latin typeface="IPAPANNEW"/>
                    <a:ea typeface="华文细黑"/>
                    <a:cs typeface="Times New Roman"/>
                  </a:rPr>
                  <a:t>分</a:t>
                </a:r>
                <a:r>
                  <a:rPr lang="en-US" altLang="zh-CN" sz="2400" kern="100" dirty="0" smtClean="0">
                    <a:latin typeface="IPAPANNEW"/>
                    <a:ea typeface="华文细黑"/>
                    <a:cs typeface="Times New Roman"/>
                  </a:rPr>
                  <a:t>]</a:t>
                </a:r>
                <a:endParaRPr lang="zh-CN" altLang="zh-CN" sz="2400" kern="100" dirty="0" smtClean="0">
                  <a:latin typeface="宋体"/>
                  <a:cs typeface="Courier New"/>
                </a:endParaRPr>
              </a:p>
              <a:p>
                <a:pPr algn="just">
                  <a:lnSpc>
                    <a:spcPct val="13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400" kern="100" dirty="0">
                    <a:latin typeface="Times New Roman"/>
                    <a:ea typeface="华文细黑"/>
                    <a:cs typeface="Times New Roman"/>
                  </a:rPr>
                  <a:t>故选出的两名教师性别相同的概率为</a:t>
                </a:r>
                <a:r>
                  <a:rPr lang="en-US" altLang="zh-CN" sz="2400" i="1" kern="100" dirty="0">
                    <a:latin typeface="Times New Roman"/>
                    <a:ea typeface="华文细黑"/>
                    <a:cs typeface="Courier New"/>
                  </a:rPr>
                  <a:t>P</a:t>
                </a:r>
                <a:r>
                  <a:rPr lang="en-US" altLang="zh-CN" sz="2400" kern="100" baseline="-250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4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/>
                            <a:ea typeface="华文细黑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kern="100">
                            <a:latin typeface="Times New Roman"/>
                            <a:ea typeface="华文细黑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kern="100" dirty="0" smtClean="0">
                    <a:latin typeface="Times New Roman"/>
                    <a:ea typeface="华文细黑"/>
                    <a:cs typeface="Courier New"/>
                  </a:rPr>
                  <a:t>.               </a:t>
                </a:r>
                <a:r>
                  <a:rPr lang="en-US" altLang="zh-CN" sz="2400" kern="100" dirty="0" smtClean="0">
                    <a:latin typeface="IPAPANNEW"/>
                    <a:ea typeface="华文细黑"/>
                    <a:cs typeface="Times New Roman"/>
                  </a:rPr>
                  <a:t>[</a:t>
                </a:r>
                <a:r>
                  <a:rPr lang="en-US" altLang="zh-CN" sz="2400" kern="100" dirty="0">
                    <a:latin typeface="IPAPANNEW"/>
                    <a:ea typeface="华文细黑"/>
                    <a:cs typeface="Times New Roman"/>
                  </a:rPr>
                  <a:t>5</a:t>
                </a:r>
                <a:r>
                  <a:rPr lang="zh-CN" altLang="zh-CN" sz="2400" kern="100" dirty="0">
                    <a:latin typeface="IPAPANNEW"/>
                    <a:ea typeface="华文细黑"/>
                    <a:cs typeface="Times New Roman"/>
                  </a:rPr>
                  <a:t>分</a:t>
                </a:r>
                <a:r>
                  <a:rPr lang="en-US" altLang="zh-CN" sz="2400" kern="100" dirty="0">
                    <a:latin typeface="IPAPANNEW"/>
                    <a:ea typeface="华文细黑"/>
                    <a:cs typeface="Times New Roman"/>
                  </a:rPr>
                  <a:t>]</a:t>
                </a:r>
                <a:endParaRPr lang="zh-CN" altLang="zh-CN" sz="240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0" y="843558"/>
                <a:ext cx="8729620" cy="4031168"/>
              </a:xfrm>
              <a:prstGeom prst="rect">
                <a:avLst/>
              </a:prstGeom>
              <a:blipFill rotWithShape="1">
                <a:blip r:embed="rId2"/>
                <a:stretch>
                  <a:fillRect l="-1117" r="-4469" b="-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23478"/>
            <a:ext cx="8262379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从甲校和乙校报名的教师中任选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名的所有可能的结果为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    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7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从中选出的两名教师来自同一学校的结果有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9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故选出的两名教师来自同一学校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3601670"/>
              </p:ext>
            </p:extLst>
          </p:nvPr>
        </p:nvGraphicFramePr>
        <p:xfrm>
          <a:off x="414213" y="4118123"/>
          <a:ext cx="8550275" cy="1477963"/>
        </p:xfrm>
        <a:graphic>
          <a:graphicData uri="http://schemas.openxmlformats.org/presentationml/2006/ole">
            <p:oleObj spid="_x0000_s87069" name="文档" r:id="rId3" imgW="8552519" imgH="14817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68" y="894655"/>
            <a:ext cx="83637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列出基本事件，求出总数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分，求出事件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包含的基本事件得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分，用公式求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值求错不得分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分，没有过程只有结果各步扣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179512" y="733291"/>
                <a:ext cx="8821322" cy="39950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第一步：列出基本事件；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第二步：求试验的基本事件的总数和事件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包含的基本事件的个数或利用计数原理有关知识；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第三步：算概率：计算基本事件总数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，事件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包含的基本事件数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m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，代入公式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</a:t>
                </a:r>
                <a:r>
                  <a:rPr lang="en-US" altLang="zh-CN" sz="2600" kern="100" dirty="0">
                    <a:latin typeface="Symbol"/>
                    <a:ea typeface="华文细黑"/>
                    <a:cs typeface="Times New Roman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kern="100" dirty="0">
                    <a:latin typeface="Symbol"/>
                    <a:ea typeface="华文细黑"/>
                    <a:cs typeface="Times New Roman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i="1" kern="100" dirty="0">
                            <a:latin typeface="Times New Roman"/>
                            <a:ea typeface="华文细黑"/>
                            <a:cs typeface="Courier New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i="1" kern="100" dirty="0">
                            <a:latin typeface="Times New Roman"/>
                            <a:ea typeface="华文细黑"/>
                            <a:cs typeface="Courier New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第四步：规范答：要回到所求问题，规范作答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33291"/>
                <a:ext cx="8821322" cy="3995068"/>
              </a:xfrm>
              <a:prstGeom prst="rect">
                <a:avLst/>
              </a:prstGeom>
              <a:blipFill rotWithShape="1">
                <a:blip r:embed="rId2"/>
                <a:stretch>
                  <a:fillRect l="-1174" r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15858" y="33950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7798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2470" y="267494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某次会议有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名代表参加，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两名代表来自甲单位，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两名代表来自乙单位，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两名代表来自丙单位，现随机选出两名代表发言，求：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被选中的概率是多少？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364" y="2571750"/>
            <a:ext cx="8310084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名代表中随机选出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名，共有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种不同的选法，分别为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7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131590"/>
            <a:ext cx="856188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其中代表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被选中的选法有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1590096"/>
              </p:ext>
            </p:extLst>
          </p:nvPr>
        </p:nvGraphicFramePr>
        <p:xfrm>
          <a:off x="311125" y="2427734"/>
          <a:ext cx="6080125" cy="1425575"/>
        </p:xfrm>
        <a:graphic>
          <a:graphicData uri="http://schemas.openxmlformats.org/presentationml/2006/ole">
            <p:oleObj spid="_x0000_s113671" name="文档" r:id="rId3" imgW="6090539" imgH="14265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676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422</Words>
  <Application>Microsoft Office PowerPoint</Application>
  <PresentationFormat>全屏显示(16:9)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573</cp:revision>
  <dcterms:modified xsi:type="dcterms:W3CDTF">2016-03-03T01:37:56Z</dcterms:modified>
</cp:coreProperties>
</file>