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258" r:id="rId4"/>
    <p:sldId id="277" r:id="rId5"/>
    <p:sldId id="278" r:id="rId6"/>
    <p:sldId id="279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65" r:id="rId15"/>
    <p:sldId id="281" r:id="rId16"/>
    <p:sldId id="282" r:id="rId17"/>
    <p:sldId id="283" r:id="rId18"/>
    <p:sldId id="284" r:id="rId19"/>
    <p:sldId id="285" r:id="rId20"/>
    <p:sldId id="266" r:id="rId21"/>
    <p:sldId id="286" r:id="rId22"/>
    <p:sldId id="287" r:id="rId23"/>
    <p:sldId id="288" r:id="rId24"/>
    <p:sldId id="289" r:id="rId25"/>
    <p:sldId id="297" r:id="rId26"/>
    <p:sldId id="290" r:id="rId27"/>
    <p:sldId id="267" r:id="rId28"/>
    <p:sldId id="268" r:id="rId29"/>
    <p:sldId id="269" r:id="rId30"/>
    <p:sldId id="270" r:id="rId31"/>
    <p:sldId id="275" r:id="rId32"/>
    <p:sldId id="271" r:id="rId33"/>
    <p:sldId id="272" r:id="rId34"/>
    <p:sldId id="273" r:id="rId35"/>
    <p:sldId id="291" r:id="rId36"/>
    <p:sldId id="292" r:id="rId37"/>
    <p:sldId id="274" r:id="rId38"/>
    <p:sldId id="295" r:id="rId39"/>
    <p:sldId id="296" r:id="rId40"/>
    <p:sldId id="294" r:id="rId41"/>
    <p:sldId id="257" r:id="rId42"/>
    <p:sldId id="280" r:id="rId43"/>
    <p:sldId id="293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19" r:id="rId54"/>
    <p:sldId id="320" r:id="rId55"/>
    <p:sldId id="321" r:id="rId56"/>
    <p:sldId id="322" r:id="rId57"/>
    <p:sldId id="323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z13.cn/lizhi/ziliao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85301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4259454.ht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成语题选编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12.29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4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面对当前意识形态领域的复杂形势，有担当的人们决不能置之不理、保持沉默，决不能含糊其词、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退避三舍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，而应该站稳立场，表明态度。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“退避三舍”</a:t>
            </a:r>
            <a:r>
              <a:rPr lang="zh-CN" altLang="zh-CN" sz="2800" dirty="0"/>
              <a:t>泛指对人让步，不与相争。成语使用正确。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45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演员必须自己内心冷静，才能表现所扮角色的热烈情感，他得先学会不“动于衷”，才能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惟妙惟肖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，才能把角色的喜怒哀乐生动地“形之于外”。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惟妙惟肖</a:t>
            </a:r>
            <a:r>
              <a:rPr lang="zh-CN" altLang="zh-CN" sz="2800" dirty="0"/>
              <a:t>：形容描写或模仿得非常好，非常逼真。使用正确。</a:t>
            </a:r>
          </a:p>
          <a:p>
            <a:endParaRPr lang="zh-CN" altLang="en-US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56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在座谈会上，代表们结合实际情况，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广开言路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，畅所欲言，为本地区的经济发展献计献策。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广开言路：指尽量给下属和群众创造发表意见的条件。此处用错对象。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17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在真正的民主拆迁中没有“强制”二字，一切都在相互</a:t>
            </a:r>
            <a:r>
              <a:rPr lang="zh-CN" altLang="zh-CN" sz="2800" dirty="0"/>
              <a:t>尊重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与协商中解决；而在所有的强制拆迁中也根本没有“民主”二字，这就是两种拆迁方式的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云泥之别</a:t>
            </a:r>
            <a:r>
              <a:rPr lang="zh-CN" altLang="zh-CN" sz="2800" dirty="0"/>
              <a:t>。</a:t>
            </a:r>
          </a:p>
          <a:p>
            <a:endParaRPr lang="en-US" altLang="zh-CN" sz="2800" dirty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云泥之别</a:t>
            </a:r>
            <a:r>
              <a:rPr lang="zh-CN" altLang="zh-CN" sz="2800" dirty="0"/>
              <a:t>：比喻相差极大，运用正确。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93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520940" cy="3579849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公司成立这么久，你作为销售顾问却没有什么好的建议和举措，以致公司连续两年销售业绩陷入低谷，说你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马齿徒增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也不为过。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“马齿徒增”谦称自己虚度年华，没有成就，或学问没有长进。“马齿徒增”是谦辞，不能用于对方，句中谦敬错位。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61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kern="100" dirty="0" smtClean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</a:t>
            </a:r>
            <a:r>
              <a:rPr lang="zh-CN" altLang="zh-CN" sz="2800" kern="100" dirty="0" smtClean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次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修志工程前后历时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10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载，六更篇目，四易其稿，众手共襄，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玉成其事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，凝聚了社会各方人士的心血和关爱，渗透着编修人员的艰辛和智慧。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玉成其事</a:t>
            </a:r>
            <a:r>
              <a:rPr lang="zh-CN" altLang="zh-CN" sz="2800" dirty="0"/>
              <a:t>：指成全某件好事。多用于男婚女嫁，也可用于其他好事。运用正确。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0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小说作者不仅要有观察生活、捕捉细节的能力，还要能发挥想象力，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向壁虚造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，这样的创作才能“既源于生活，又高于生活”。</a:t>
            </a:r>
          </a:p>
          <a:p>
            <a:r>
              <a:rPr lang="zh-CN" altLang="zh-CN" sz="2800" dirty="0"/>
              <a:t>向壁虚造：指毫无事实根据地捏造、虚构。含贬义，此处运用不正确。</a:t>
            </a:r>
            <a:endParaRPr lang="en-US" altLang="zh-CN" sz="2800" dirty="0"/>
          </a:p>
          <a:p>
            <a:endParaRPr lang="zh-CN" altLang="en-US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8006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黄土高原千沟万壑，贫瘠、厚重、苍凉，却孕育出众多中国现当代著名的文学家，真可谓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钟灵毓秀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钟灵毓秀：凝聚天地灵气的美好自然环境产生优秀的人物。指山川秀美，人才辈出。不合语境。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0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这篇小说在结尾部分道出了市长亲笔信的内容，使故事峰回路转，使小说主人公市长的形象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昭然若揭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，表现出他从谏如流的优秀品质。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昭然若揭：指真相大白。不能修饰“人物形象”。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2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最近出版的长篇小说《雪莲花开》通过对藏族姑娘卓玛的人生历程的叙述， 表现了她鲜明的民族性格和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一言九鼎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的诚信精神。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“一言九鼎”形容说的话分量重，作用大。鼎：古代烹煮东西用的器物，一般是三足两耳。九鼎：古代国家的宝器，象征九州。该词不能表示守信用，也不能用于自己。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6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第</a:t>
            </a:r>
            <a:r>
              <a:rPr lang="zh-CN" altLang="en-US" sz="4000" dirty="0" smtClean="0">
                <a:solidFill>
                  <a:srgbClr val="FF0000"/>
                </a:solidFill>
              </a:rPr>
              <a:t>一部分：判断对误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张经理语重心长的一席话，如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电光火石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，让小余心头郁积的阴霾顿时消散，小余再次燃起了争创销售佳绩的激情。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“电光火石”指闪电和燧石的火光。也形容速度非常快。此处属于望文生义，不合语境，可改为“醍醐灌顶”。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99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某些管理机构缺乏“大数据思维”，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以邻为壑</a:t>
            </a:r>
            <a:r>
              <a:rPr lang="zh-CN" altLang="zh-CN" sz="2800" dirty="0"/>
              <a:t>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不与相关机构共享信息资源，公共数据中心的建设将有助于改变这种状况。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以邻为壑：拿邻国当作大水坑，把本国洪水排泄到那里去，比喻把灾祸推给别人。此处属望文生义。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22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上古时的结绳记事，伏羲氏的一画开天，甲骨文、钟鼎文、篆隶行楷，文字在漫长的发展中，为悠久的民族历史和璀璨文明书写了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浩帙鸿篇。</a:t>
            </a:r>
            <a:endParaRPr lang="en-US" altLang="zh-CN" sz="2800" kern="100" dirty="0">
              <a:solidFill>
                <a:srgbClr val="FF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形容</a:t>
            </a:r>
            <a:r>
              <a:rPr lang="zh-CN" altLang="zh-CN" sz="2800" dirty="0"/>
              <a:t>规模宏大的著作。运用正确。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05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联合国大会曾经两次召开会议，讨论是否应该废除死刑的问题，但因各方立场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南辕北辙</a:t>
            </a:r>
            <a:r>
              <a:rPr lang="zh-CN" altLang="zh-CN" sz="2800" dirty="0"/>
              <a:t>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讨论无果而终。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南辕北辙：心里想往南走，却驾车往北行。比喻行动和目的相反。此处使用不合语境。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88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新闻发布会上，他讲话仅用了八分钟，简洁明了，针对性很强，没有一句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穿靴戴帽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的空话套话。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穿靴戴帽</a:t>
            </a:r>
            <a:r>
              <a:rPr lang="zh-CN" altLang="zh-CN" sz="2800" dirty="0"/>
              <a:t>：比喻写文章或讲话中套用一些空洞说教，因多在开头和结尾部分，所以说“穿靴戴帽”。这里使用正确。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988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7520940" cy="3579849"/>
          </a:xfrm>
        </p:spPr>
        <p:txBody>
          <a:bodyPr/>
          <a:lstStyle/>
          <a:p>
            <a:r>
              <a:rPr lang="zh-CN" altLang="en-US" sz="2400" dirty="0"/>
              <a:t>二十世纪，艺术家们把艺术弄到了一个无人地带，任何人都能随心所欲</a:t>
            </a:r>
            <a:r>
              <a:rPr lang="zh-CN" altLang="en-US" sz="2800" dirty="0"/>
              <a:t>地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无所不为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什么坏事都能干得出，贬义。</a:t>
            </a:r>
          </a:p>
        </p:txBody>
      </p:sp>
    </p:spTree>
    <p:extLst>
      <p:ext uri="{BB962C8B-B14F-4D97-AF65-F5344CB8AC3E}">
        <p14:creationId xmlns:p14="http://schemas.microsoft.com/office/powerpoint/2010/main" val="16770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于敏院士在我国首颗氢弹的成功研制上功勋卓著，然而他淡泊名利，婉拒“氢弹之父”的称号，其人品胸襟，令人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高山仰止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高山仰止</a:t>
            </a:r>
            <a:r>
              <a:rPr lang="zh-CN" altLang="zh-CN" sz="2800" dirty="0"/>
              <a:t>：比喻对有气质、有修养或有崇高品德之人的仰慕和崇敬。高山，比喻高尚的道德。仰，仰望。止，句末语气词。此处用来表达对于敏院士人品胸襟的仰慕和崇敬。使用正确。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9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520940" cy="3579849"/>
          </a:xfrm>
        </p:spPr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过去的一年，我国西南地区可谓是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五风十雨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，夏秋季作物歉收，但由于政府及时指导农民调整了种植结构，使得农民把损失降到了最低程度。</a:t>
            </a:r>
          </a:p>
          <a:p>
            <a:endParaRPr lang="en-US" altLang="zh-CN" dirty="0" smtClean="0"/>
          </a:p>
          <a:p>
            <a:r>
              <a:rPr lang="zh-CN" altLang="zh-CN" sz="2800" dirty="0"/>
              <a:t>“五风十雨”意为五天刮一次风，十天下一场雨，形容风调雨顺。句中望文生义，把“五风十雨”理解为风多雨多。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95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在医院行业的作风建设中，要大力发扬待人和气、言语文明、耐心细致等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与人为善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的美德，这样才能减少医患矛盾。</a:t>
            </a:r>
          </a:p>
          <a:p>
            <a:endParaRPr lang="en-US" altLang="zh-CN" dirty="0" smtClean="0"/>
          </a:p>
          <a:p>
            <a:r>
              <a:rPr lang="zh-CN" altLang="zh-CN" sz="2800" dirty="0"/>
              <a:t>“与人为善”原指赞助人学好，现多指善意帮助别人。句中指医院行业作风提升，不合语境。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原告律师严正提出，被告人虽是首次犯罪，但给受害者家庭造成严重伤害，社会影响极其恶劣，其罪行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擢发难数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，理应重判。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擢发难数：形容罪恶多得像头发那样，数也数不清。与前文“首次犯罪”矛盾。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89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7660332" cy="3123685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有专家指出，石油是不可忽视的战略资源，我们必须</a:t>
            </a:r>
            <a:r>
              <a:rPr lang="zh-CN" altLang="zh-CN" sz="2800" u="sng" kern="100" dirty="0">
                <a:solidFill>
                  <a:srgbClr val="FF0000"/>
                </a:solidFill>
                <a:highlight>
                  <a:srgbClr val="FFFF00"/>
                </a:highlight>
                <a:latin typeface="宋体"/>
                <a:ea typeface="方正粗宋简体"/>
                <a:cs typeface="宋体"/>
              </a:rPr>
              <a:t>厝火积薪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，未雨绸缪，进一步健全中国的石油安全体系。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 smtClean="0"/>
              <a:t>把</a:t>
            </a:r>
            <a:r>
              <a:rPr lang="zh-CN" altLang="zh-CN" sz="2800" dirty="0"/>
              <a:t>火放到柴堆下面。比喻潜伏着很大危险。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87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为了建设和谐社会，街道居委会发出倡议，要求邻里之间和睦相处，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守望相助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，共同打造公平正义、诚信友爱、安定有序的文明社区。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“守望相助”指为了防御外来的侵害，邻近的村落协同看守瞭望，遇警互相帮助。与句中语境不合。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94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近来国际形势发生了重大的改变，我们的外交政策也要进行相应的调整，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胶柱鼓瑟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是难以适应新的国际形势的。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胶柱鼓瑟</a:t>
            </a:r>
            <a:r>
              <a:rPr lang="zh-CN" altLang="zh-CN" sz="2800" dirty="0"/>
              <a:t>：用胶把柱粘住以后，柱不能移动，就无法调弦。比喻固执拘泥，不知变通。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36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当社会各阶层人士都为受灾的同胞慷慨解囊时，这位据说身家过亿的富豪却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细大不捐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，引起了大家的议论。</a:t>
            </a:r>
          </a:p>
          <a:p>
            <a:endParaRPr lang="en-US" altLang="zh-CN" dirty="0" smtClean="0"/>
          </a:p>
          <a:p>
            <a:r>
              <a:rPr lang="zh-CN" altLang="zh-CN" sz="2800" dirty="0"/>
              <a:t>“细大不捐”形容小的大的都不抛弃。此处属望文生义。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89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在我们都为“中国梦”而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心劳日拙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的时代，不妨赋予“生无所息”这句格言崭新的含义，写在引领我们奋进的旗帜上。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“心劳日拙”指费尽心机，不但没有得到好处，反而处境越来越糟。不合语境。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37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这个派出所地处大山深处，从来没有遇到过什么大案，处理的事情也无非是东家丢了秤、西家丢了鸭之类的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鸡飞狗跳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的小事，但民警依然用心对待这些小事。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zh-CN" altLang="zh-CN" dirty="0"/>
          </a:p>
          <a:p>
            <a:r>
              <a:rPr lang="zh-CN" altLang="zh-CN" sz="2800" dirty="0"/>
              <a:t>鸡飞狗跳：形容因恐惧而引起极其混乱的情况。不合语境。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276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媒体披露，美国国家安全局对世界上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35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个国家的首脑进行窃听活动，其手段</a:t>
            </a:r>
            <a:r>
              <a:rPr lang="zh-CN" altLang="zh-CN" sz="30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无出其右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，招致越来越多的国家的声讨和批评。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 smtClean="0"/>
          </a:p>
          <a:p>
            <a:r>
              <a:rPr lang="zh-CN" altLang="zh-CN" sz="2800" dirty="0"/>
              <a:t>无出其右：没有能超过他的。出，超出；右，上，古代以右为尊。含褒义。句意是说很多国家对美国的做法不满，根据语境应该用贬义词。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790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我们也不妨回头看看各大品牌的汽车设计都是怎样变化的，今天就从欧洲车说起，从每个大品牌中挑选一个典型车型，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管窥蠡测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，找出这些车型的优点。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管窥蠡测：比喻眼光狭窄，见识短浅。不合语境。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42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北京某建筑公司的总工程师在接受记者采访时说：“其实，我只不过在做自己的事情时，顺便帮了一下别人，却受到了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不虞之誉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。”</a:t>
            </a:r>
          </a:p>
          <a:p>
            <a:endParaRPr lang="en-US" altLang="zh-CN" dirty="0" smtClean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不虞</a:t>
            </a:r>
            <a:r>
              <a:rPr lang="zh-CN" altLang="zh-CN" sz="2800" dirty="0"/>
              <a:t>之誉：虞，料想；誉，称赞。指没有意料到或意想不到的赞扬。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82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客观上，关于均输法的直接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  <a:hlinkClick r:id="rId2"/>
              </a:rPr>
              <a:t>资料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确实较少，但亦非全无其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雪泥鸿爪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800" dirty="0"/>
              <a:t>√大雁在雪泥上踏过留下的爪印。比喻往事遗留的痕迹。使用正确</a:t>
            </a:r>
          </a:p>
        </p:txBody>
      </p:sp>
    </p:spTree>
    <p:extLst>
      <p:ext uri="{BB962C8B-B14F-4D97-AF65-F5344CB8AC3E}">
        <p14:creationId xmlns:p14="http://schemas.microsoft.com/office/powerpoint/2010/main" val="65450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在当前国际局势复杂多变，我国处在经济转轨、社会转型的特殊时期，各种社会矛盾和危机多发的情况下，各种思想和言论难免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鱼龙混杂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，我们一定要擦亮双眼，仔细辨析。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“鱼龙混杂”适用的对象是人，指好人和坏人混在一起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31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经过周密的调查，公安人员终于掌握了在逃人员的行踪， 然后兵分三路，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“按图索骥”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 一举将他们全都缉拿归案。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√按图索骥：比喻按照线索寻找，也比喻办事机械、死板。此处成语用来形容公安人员按照调查所得线索捉拿在逃人员，成语使用正确。</a:t>
            </a:r>
          </a:p>
        </p:txBody>
      </p:sp>
    </p:spTree>
    <p:extLst>
      <p:ext uri="{BB962C8B-B14F-4D97-AF65-F5344CB8AC3E}">
        <p14:creationId xmlns:p14="http://schemas.microsoft.com/office/powerpoint/2010/main" val="12592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此前的历届峰会，与会各国也大多围绕着这些话题讨价还价，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折冲樽俎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，并对不同版本的区域经济一体化构想品头论足，争论不休。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√不用武力而在酒宴谈判中制敌取胜。使用正确。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5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/>
              <a:t>在世</a:t>
            </a:r>
            <a:r>
              <a:rPr lang="zh-CN" altLang="zh-CN" sz="2800" dirty="0"/>
              <a:t>预赛形势极为被动的情况下，高洪波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临危授命</a:t>
            </a:r>
            <a:r>
              <a:rPr lang="zh-CN" altLang="zh-CN" sz="2800" dirty="0"/>
              <a:t>，担任国足教练，最终带队获得十二强赛资格，为中国</a:t>
            </a:r>
            <a:r>
              <a:rPr lang="zh-CN" altLang="zh-CN" sz="2800" dirty="0" smtClean="0"/>
              <a:t>足球事业</a:t>
            </a:r>
            <a:r>
              <a:rPr lang="zh-CN" altLang="zh-CN" sz="2800" dirty="0"/>
              <a:t>做出了贡献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在危急关头勇于献出生命。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96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520940" cy="3579849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30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他的演讲深入浅出、</a:t>
            </a:r>
            <a:r>
              <a:rPr lang="zh-CN" altLang="zh-CN" sz="33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居高临下</a:t>
            </a:r>
            <a:r>
              <a:rPr lang="zh-CN" altLang="zh-CN" sz="30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地阐述了青年的前途与国家现代化事业之间的关系，反响十分强烈。</a:t>
            </a:r>
            <a:endParaRPr lang="en-US" altLang="zh-CN" sz="30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 smtClean="0"/>
              <a:t>居高临下</a:t>
            </a:r>
            <a:r>
              <a:rPr lang="zh-CN" altLang="zh-CN" sz="2800" dirty="0"/>
              <a:t>：占据高处，俯视下面。形容处于有利的地位。</a:t>
            </a:r>
            <a:endParaRPr lang="en-US" altLang="zh-CN" sz="2800" dirty="0"/>
          </a:p>
          <a:p>
            <a:r>
              <a:rPr lang="zh-CN" altLang="en-US" sz="2800" dirty="0"/>
              <a:t>高屋建瓴：指从高屋顶上倾倒瓶子里的水。或从高屋顶上顺着瓦沟倒水。比喻</a:t>
            </a:r>
            <a:r>
              <a:rPr lang="zh-CN" altLang="en-US" sz="2800" dirty="0">
                <a:hlinkClick r:id="rId2"/>
              </a:rPr>
              <a:t>居高临下</a:t>
            </a:r>
            <a:r>
              <a:rPr lang="zh-CN" altLang="en-US" sz="2800" dirty="0"/>
              <a:t>，不可阻遏的形势。现指对事物把握全面，了解透彻。</a:t>
            </a:r>
          </a:p>
        </p:txBody>
      </p:sp>
    </p:spTree>
    <p:extLst>
      <p:ext uri="{BB962C8B-B14F-4D97-AF65-F5344CB8AC3E}">
        <p14:creationId xmlns:p14="http://schemas.microsoft.com/office/powerpoint/2010/main" val="31509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陶渊明早年曾经几度出仕，后来因为不满当时黑暗腐败的政治而走上归隐之路，过起了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瓜田李下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的田园生活。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瓜田李下比喻容易引起嫌疑的场合。</a:t>
            </a:r>
          </a:p>
        </p:txBody>
      </p:sp>
    </p:spTree>
    <p:extLst>
      <p:ext uri="{BB962C8B-B14F-4D97-AF65-F5344CB8AC3E}">
        <p14:creationId xmlns:p14="http://schemas.microsoft.com/office/powerpoint/2010/main" val="38943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今年一季度我国旅游接待总人数同比增长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12.7%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，总收入同比增长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19.9%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，增长数据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令人侧目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，显示出我国旅游业良好的发展势头。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dirty="0"/>
              <a:t> </a:t>
            </a:r>
            <a:r>
              <a:rPr lang="zh-CN" altLang="zh-CN" sz="2800" dirty="0"/>
              <a:t>令人侧目侧：斜着。斜着眼睛看人。形容憎恨或又怕又愤恨。褒贬使用不当。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52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国际田联专家认为，男子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110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米栏项目仍是刘翔和罗伯斯的天下，刘翔的竞技状态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与日俱增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，而罗伯斯则稍欠稳定且实力有所下滑。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与日俱增：与：跟，和。随着时间一天天地增长。形容不断增长。形容对象不对。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5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姗姗使劲摇头说：不好不好，我的婚姻一点也不好。然后开始跟我诉说老公的种种“劣迹”，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如数家珍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，滔滔不绝。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通常用来形容某人对所讲的事情十分熟悉。</a:t>
            </a:r>
          </a:p>
        </p:txBody>
      </p:sp>
    </p:spTree>
    <p:extLst>
      <p:ext uri="{BB962C8B-B14F-4D97-AF65-F5344CB8AC3E}">
        <p14:creationId xmlns:p14="http://schemas.microsoft.com/office/powerpoint/2010/main" val="18899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好一副梅花闹春图，作者的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妙手回春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之作，把人们带到了融融春光之中。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妙手回春：医术高超。易用错对象。</a:t>
            </a:r>
          </a:p>
        </p:txBody>
      </p:sp>
    </p:spTree>
    <p:extLst>
      <p:ext uri="{BB962C8B-B14F-4D97-AF65-F5344CB8AC3E}">
        <p14:creationId xmlns:p14="http://schemas.microsoft.com/office/powerpoint/2010/main" val="2913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面对突如其来的全球经济危机，我们只有以冷静的心态沉着应对，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等闲视之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，才能开拓创新，化危机为机遇，找到一条新的发展之路。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等闲视之：把它看成平常事，不加重视，此处不合语境。</a:t>
            </a:r>
          </a:p>
        </p:txBody>
      </p:sp>
    </p:spTree>
    <p:extLst>
      <p:ext uri="{BB962C8B-B14F-4D97-AF65-F5344CB8AC3E}">
        <p14:creationId xmlns:p14="http://schemas.microsoft.com/office/powerpoint/2010/main" val="37818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他们两个人的关系一直亲如兄弟，难怪人们都说他们两人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间不容发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两物之间容不下一根头发，形容事物之间距离小，也形容与灾祸相距极近，情势极其危急。</a:t>
            </a:r>
          </a:p>
        </p:txBody>
      </p:sp>
    </p:spTree>
    <p:extLst>
      <p:ext uri="{BB962C8B-B14F-4D97-AF65-F5344CB8AC3E}">
        <p14:creationId xmlns:p14="http://schemas.microsoft.com/office/powerpoint/2010/main" val="4387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520940" cy="3579849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在那几年的工作学习中，杨老师给了我很大的帮助，他的教导在我听来如同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空谷足音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，给我启示，带我走出困惑。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√</a:t>
            </a:r>
            <a:r>
              <a:rPr lang="zh-CN" altLang="zh-CN" sz="2800" kern="100" dirty="0" smtClean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空谷足音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：比</a:t>
            </a:r>
            <a:r>
              <a:rPr lang="zh-CN" altLang="zh-CN" sz="2800" dirty="0"/>
              <a:t>喻极其难得的音信、言论和事物。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94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他往四周一看，发现漫山遍野都是这种怪石，这时他心中就有了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出奇制胜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日军的妙计。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比喻用对方意料不到的方法取得胜利。其后不能带宾语。</a:t>
            </a:r>
          </a:p>
        </p:txBody>
      </p:sp>
    </p:spTree>
    <p:extLst>
      <p:ext uri="{BB962C8B-B14F-4D97-AF65-F5344CB8AC3E}">
        <p14:creationId xmlns:p14="http://schemas.microsoft.com/office/powerpoint/2010/main" val="32210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每年全世界范围内会发生多起地震，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以致有许多人在地震中失去亲人、失去家园，面对他们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撕心裂肺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的痛苦，我们不能无动于衷。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sz="2800" dirty="0"/>
              <a:t>“撕心裂肺”指撕碎心，使肺裂，形容某事令人极度悲伤。“撕心裂肺”不能和“痛苦”搭配，多与“哭声”搭配。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75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两会成为思想碰撞的平台：既有领导干部们高屋建瓴的深谋远虑，也有来自最基层的代表委员的心声；既有专家学者的权威观点，也有平头百姓的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一得之愚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“一得之愚”是谦虚的说法，指自己对某个问题的一点浅薄的见解，句中是说“平头百姓”，也就是说是第三者的陈述，谦敬错位。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07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那位著名学者去年在北京大学所作的关于人与自然相互关系的演讲，观点鲜明，切中时弊，真可谓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不刊之论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啊！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不刊之论</a:t>
            </a:r>
            <a:r>
              <a:rPr lang="zh-CN" altLang="zh-CN" sz="2800" dirty="0"/>
              <a:t>，指不可磨灭和不可改动的言论；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59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在维也纳金色大厅，经常有不同肤色、不同语言的人们会聚在这里，他们各具民族风格与艺术特色的优美歌声在大厅内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交相辉映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，久久回荡。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交相辉映：各种光亮、彩色等互相映照。形容对象错了。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这位姑娘天生就眼睛深凹，鼻梁挺直，头发卷曲，身材苗条，好似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芝兰玉树，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在黄皮肤黑眼睛的国度里，很容易被人认出。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芝兰玉树：比喻有出息的子弟。形容对象错了。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4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毒胶囊事件是继三聚氰胺事件后又一起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惊世骇俗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的丑闻，它再次给有关部门敲响了警钟：药品安全大如天，万万不可掉以轻心。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惊世骇俗，常指人因言行异于寻常而使一般人感到震惊</a:t>
            </a:r>
            <a:r>
              <a:rPr lang="en-US" altLang="zh-CN" sz="2800" dirty="0"/>
              <a:t>,</a:t>
            </a:r>
            <a:r>
              <a:rPr lang="zh-CN" altLang="zh-CN" sz="2800" dirty="0"/>
              <a:t>不用于事情。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中国古典家具曾经非常受消费者青睐，后来很长一段时间市场上却没有了踪影，而在全球崇古风气盛行的今天，它又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渐入佳境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了。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渐入佳境：指状况渐好或兴趣逐渐浓厚。主体应是人，但句子语境为家具。形容对象错了。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10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第二部分：解释</a:t>
            </a:r>
            <a:r>
              <a:rPr lang="zh-CN" altLang="en-US" sz="4000" dirty="0">
                <a:solidFill>
                  <a:srgbClr val="FF0000"/>
                </a:solidFill>
              </a:rPr>
              <a:t>下列成语的</a:t>
            </a:r>
            <a:r>
              <a:rPr lang="zh-CN" altLang="en-US" sz="4000" dirty="0" smtClean="0">
                <a:solidFill>
                  <a:srgbClr val="FF0000"/>
                </a:solidFill>
              </a:rPr>
              <a:t>意思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含英咀华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比喻琢磨和领会诗文的要点和精神。</a:t>
            </a:r>
            <a:endParaRPr lang="en-US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6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这座大山深处隐藏着近千米长的古城墙，它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虚与委蛇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地盘踞在山腰，酷似闻名世界的万里长城，在中原地区实属罕见。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指对人虚情假意，敷衍应付</a:t>
            </a:r>
          </a:p>
        </p:txBody>
      </p:sp>
    </p:spTree>
    <p:extLst>
      <p:ext uri="{BB962C8B-B14F-4D97-AF65-F5344CB8AC3E}">
        <p14:creationId xmlns:p14="http://schemas.microsoft.com/office/powerpoint/2010/main" val="9587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7520940" cy="3579849"/>
          </a:xfrm>
        </p:spPr>
        <p:txBody>
          <a:bodyPr/>
          <a:lstStyle/>
          <a:p>
            <a:r>
              <a:rPr lang="zh-CN" altLang="en-US" sz="2800" dirty="0"/>
              <a:t>倚马可待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形容文思敏捷，写文章很快。</a:t>
            </a:r>
          </a:p>
        </p:txBody>
      </p:sp>
    </p:spTree>
    <p:extLst>
      <p:ext uri="{BB962C8B-B14F-4D97-AF65-F5344CB8AC3E}">
        <p14:creationId xmlns:p14="http://schemas.microsoft.com/office/powerpoint/2010/main" val="23837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毁家纾难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捐献所有家产，帮助祖国缓解危难。</a:t>
            </a:r>
          </a:p>
        </p:txBody>
      </p:sp>
    </p:spTree>
    <p:extLst>
      <p:ext uri="{BB962C8B-B14F-4D97-AF65-F5344CB8AC3E}">
        <p14:creationId xmlns:p14="http://schemas.microsoft.com/office/powerpoint/2010/main" val="32027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苦心孤诣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指费尽心思钻研或经营，达到别人所达不到的境地。</a:t>
            </a:r>
          </a:p>
        </p:txBody>
      </p:sp>
    </p:spTree>
    <p:extLst>
      <p:ext uri="{BB962C8B-B14F-4D97-AF65-F5344CB8AC3E}">
        <p14:creationId xmlns:p14="http://schemas.microsoft.com/office/powerpoint/2010/main" val="21812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求田问舍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到处谋求买田置屋，形容胸无大志，只知营私。</a:t>
            </a:r>
          </a:p>
        </p:txBody>
      </p:sp>
    </p:spTree>
    <p:extLst>
      <p:ext uri="{BB962C8B-B14F-4D97-AF65-F5344CB8AC3E}">
        <p14:creationId xmlns:p14="http://schemas.microsoft.com/office/powerpoint/2010/main" val="41305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华屋丘墟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壮丽的建筑化为土丘。比喻</a:t>
            </a:r>
            <a:r>
              <a:rPr lang="zh-CN" altLang="en-US" sz="2800" dirty="0">
                <a:hlinkClick r:id="rId2"/>
              </a:rPr>
              <a:t>兴亡盛衰</a:t>
            </a:r>
            <a:r>
              <a:rPr lang="zh-CN" altLang="en-US" sz="2800" dirty="0"/>
              <a:t>的迅速。</a:t>
            </a:r>
          </a:p>
        </p:txBody>
      </p:sp>
    </p:spTree>
    <p:extLst>
      <p:ext uri="{BB962C8B-B14F-4D97-AF65-F5344CB8AC3E}">
        <p14:creationId xmlns:p14="http://schemas.microsoft.com/office/powerpoint/2010/main" val="36096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克绍箕裘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比喻能继承父祖的事业</a:t>
            </a:r>
            <a:r>
              <a:rPr lang="en-US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25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佶屈聱牙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指句子读起来不顺口</a:t>
            </a:r>
          </a:p>
        </p:txBody>
      </p:sp>
    </p:spTree>
    <p:extLst>
      <p:ext uri="{BB962C8B-B14F-4D97-AF65-F5344CB8AC3E}">
        <p14:creationId xmlns:p14="http://schemas.microsoft.com/office/powerpoint/2010/main" val="1608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裒多益寡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削减多余，用来增补不足。比喻多接受别人的意见，弥补自己的不足。</a:t>
            </a:r>
          </a:p>
        </p:txBody>
      </p:sp>
    </p:spTree>
    <p:extLst>
      <p:ext uri="{BB962C8B-B14F-4D97-AF65-F5344CB8AC3E}">
        <p14:creationId xmlns:p14="http://schemas.microsoft.com/office/powerpoint/2010/main" val="39060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冬日可爱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如同冬天里的太阳那样使人感到温暖、亲切。比喻人态度温和慈爱，使人愿意接近。</a:t>
            </a:r>
          </a:p>
        </p:txBody>
      </p:sp>
    </p:spTree>
    <p:extLst>
      <p:ext uri="{BB962C8B-B14F-4D97-AF65-F5344CB8AC3E}">
        <p14:creationId xmlns:p14="http://schemas.microsoft.com/office/powerpoint/2010/main" val="9570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毕业后他的同学大都顺理成章地走上了音乐创作之路，而他却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改换门庭</a:t>
            </a:r>
            <a:r>
              <a:rPr lang="zh-CN" altLang="zh-CN" sz="2800" dirty="0"/>
              <a:t>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另有所爱，一头扎进中国古代文化研究中。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比喻另择新主，另找依靠。不合语境。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8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在热心公益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蔚然成风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的今天，百名青年在某市首届成人礼活动中，以无偿献血作为自己成长的见证，体现了当代青年的责任感。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“蔚然成风”</a:t>
            </a:r>
            <a:r>
              <a:rPr lang="zh-CN" altLang="zh-CN" sz="2800" dirty="0"/>
              <a:t>形容一种事物逐渐发展、盛行，形成风气。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011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严冬的夜晚，凛冽的北风从后窗缝里灌进来，常常把人们从睡梦中冻醒，让人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不寒而栗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不寒而栗：形容非常恐惧。不能形容天气，此处望文生义。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62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249</TotalTime>
  <Words>3039</Words>
  <Application>Microsoft Office PowerPoint</Application>
  <PresentationFormat>全屏显示(4:3)</PresentationFormat>
  <Paragraphs>206</Paragraphs>
  <Slides>68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角度</vt:lpstr>
      <vt:lpstr>成语题选编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成语题选编</dc:title>
  <dc:creator>user</dc:creator>
  <cp:lastModifiedBy>user</cp:lastModifiedBy>
  <cp:revision>66</cp:revision>
  <dcterms:created xsi:type="dcterms:W3CDTF">2016-12-28T02:22:45Z</dcterms:created>
  <dcterms:modified xsi:type="dcterms:W3CDTF">2017-01-02T02:21:24Z</dcterms:modified>
</cp:coreProperties>
</file>