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487" r:id="rId11"/>
    <p:sldId id="488" r:id="rId12"/>
    <p:sldId id="490" r:id="rId13"/>
    <p:sldId id="489" r:id="rId14"/>
    <p:sldId id="481" r:id="rId15"/>
    <p:sldId id="491" r:id="rId16"/>
    <p:sldId id="492" r:id="rId17"/>
    <p:sldId id="493" r:id="rId18"/>
    <p:sldId id="494" r:id="rId19"/>
    <p:sldId id="497" r:id="rId20"/>
    <p:sldId id="498" r:id="rId21"/>
    <p:sldId id="499" r:id="rId22"/>
    <p:sldId id="471" r:id="rId23"/>
    <p:sldId id="495" r:id="rId24"/>
    <p:sldId id="500" r:id="rId25"/>
    <p:sldId id="496" r:id="rId26"/>
    <p:sldId id="501" r:id="rId27"/>
    <p:sldId id="502" r:id="rId28"/>
    <p:sldId id="513" r:id="rId29"/>
    <p:sldId id="503" r:id="rId30"/>
    <p:sldId id="373" r:id="rId31"/>
    <p:sldId id="396" r:id="rId32"/>
    <p:sldId id="514" r:id="rId33"/>
    <p:sldId id="398" r:id="rId34"/>
    <p:sldId id="399" r:id="rId35"/>
    <p:sldId id="400" r:id="rId36"/>
    <p:sldId id="504" r:id="rId37"/>
    <p:sldId id="505" r:id="rId38"/>
    <p:sldId id="401" r:id="rId39"/>
    <p:sldId id="402" r:id="rId40"/>
    <p:sldId id="403" r:id="rId41"/>
    <p:sldId id="506" r:id="rId42"/>
    <p:sldId id="404" r:id="rId43"/>
    <p:sldId id="507" r:id="rId44"/>
    <p:sldId id="405" r:id="rId45"/>
    <p:sldId id="508" r:id="rId46"/>
    <p:sldId id="411" r:id="rId47"/>
    <p:sldId id="510" r:id="rId48"/>
    <p:sldId id="414" r:id="rId49"/>
    <p:sldId id="511" r:id="rId50"/>
    <p:sldId id="416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1.docx"/><Relationship Id="rId7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14.docx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6.xml"/><Relationship Id="rId3" Type="http://schemas.openxmlformats.org/officeDocument/2006/relationships/slide" Target="slide30.xml"/><Relationship Id="rId7" Type="http://schemas.openxmlformats.org/officeDocument/2006/relationships/slide" Target="slide35.xml"/><Relationship Id="rId12" Type="http://schemas.openxmlformats.org/officeDocument/2006/relationships/slide" Target="slide4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0" Type="http://schemas.openxmlformats.org/officeDocument/2006/relationships/slide" Target="slide40.xml"/><Relationship Id="rId4" Type="http://schemas.openxmlformats.org/officeDocument/2006/relationships/slide" Target="slide31.xml"/><Relationship Id="rId9" Type="http://schemas.openxmlformats.org/officeDocument/2006/relationships/slide" Target="slide39.xml"/><Relationship Id="rId14" Type="http://schemas.openxmlformats.org/officeDocument/2006/relationships/slide" Target="slide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16.docx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1.xml"/><Relationship Id="rId15" Type="http://schemas.openxmlformats.org/officeDocument/2006/relationships/slide" Target="slide48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8.xml"/><Relationship Id="rId14" Type="http://schemas.openxmlformats.org/officeDocument/2006/relationships/slide" Target="slide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17.docx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1.xml"/><Relationship Id="rId15" Type="http://schemas.openxmlformats.org/officeDocument/2006/relationships/slide" Target="slide48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8.xml"/><Relationship Id="rId14" Type="http://schemas.openxmlformats.org/officeDocument/2006/relationships/slide" Target="slide4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6.xml"/><Relationship Id="rId3" Type="http://schemas.openxmlformats.org/officeDocument/2006/relationships/slide" Target="slide30.xml"/><Relationship Id="rId7" Type="http://schemas.openxmlformats.org/officeDocument/2006/relationships/slide" Target="slide35.xml"/><Relationship Id="rId12" Type="http://schemas.openxmlformats.org/officeDocument/2006/relationships/slide" Target="slide4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0" Type="http://schemas.openxmlformats.org/officeDocument/2006/relationships/slide" Target="slide40.xml"/><Relationship Id="rId4" Type="http://schemas.openxmlformats.org/officeDocument/2006/relationships/slide" Target="slide31.xml"/><Relationship Id="rId9" Type="http://schemas.openxmlformats.org/officeDocument/2006/relationships/slide" Target="slide39.xml"/><Relationship Id="rId14" Type="http://schemas.openxmlformats.org/officeDocument/2006/relationships/slide" Target="slide4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18.docx"/><Relationship Id="rId7" Type="http://schemas.openxmlformats.org/officeDocument/2006/relationships/slide" Target="slide31.xml"/><Relationship Id="rId12" Type="http://schemas.openxmlformats.org/officeDocument/2006/relationships/slide" Target="slide39.xml"/><Relationship Id="rId17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8.vml"/><Relationship Id="rId6" Type="http://schemas.openxmlformats.org/officeDocument/2006/relationships/slide" Target="slide30.xml"/><Relationship Id="rId11" Type="http://schemas.openxmlformats.org/officeDocument/2006/relationships/slide" Target="slide38.xml"/><Relationship Id="rId5" Type="http://schemas.openxmlformats.org/officeDocument/2006/relationships/package" Target="../embeddings/Microsoft_Office_Word___20.docx"/><Relationship Id="rId15" Type="http://schemas.openxmlformats.org/officeDocument/2006/relationships/slide" Target="slide44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19.docx"/><Relationship Id="rId9" Type="http://schemas.openxmlformats.org/officeDocument/2006/relationships/slide" Target="slide34.xml"/><Relationship Id="rId14" Type="http://schemas.openxmlformats.org/officeDocument/2006/relationships/slide" Target="slide4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package" Target="../embeddings/Microsoft_Office_Word___21.docx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8.xml"/><Relationship Id="rId1" Type="http://schemas.openxmlformats.org/officeDocument/2006/relationships/vmlDrawing" Target="../drawings/vmlDrawing9.vml"/><Relationship Id="rId6" Type="http://schemas.openxmlformats.org/officeDocument/2006/relationships/slide" Target="slide31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6.xml"/><Relationship Id="rId10" Type="http://schemas.openxmlformats.org/officeDocument/2006/relationships/slide" Target="slide38.xml"/><Relationship Id="rId4" Type="http://schemas.openxmlformats.org/officeDocument/2006/relationships/package" Target="../embeddings/Microsoft_Office_Word___22.docx"/><Relationship Id="rId9" Type="http://schemas.openxmlformats.org/officeDocument/2006/relationships/slide" Target="slide35.xml"/><Relationship Id="rId14" Type="http://schemas.openxmlformats.org/officeDocument/2006/relationships/slide" Target="slide4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23.docx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1.xml"/><Relationship Id="rId15" Type="http://schemas.openxmlformats.org/officeDocument/2006/relationships/slide" Target="slide48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8.xml"/><Relationship Id="rId14" Type="http://schemas.openxmlformats.org/officeDocument/2006/relationships/slide" Target="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9.xml"/><Relationship Id="rId18" Type="http://schemas.openxmlformats.org/officeDocument/2006/relationships/slide" Target="slide48.xml"/><Relationship Id="rId3" Type="http://schemas.openxmlformats.org/officeDocument/2006/relationships/slide" Target="slide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4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25.docx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24.docx"/><Relationship Id="rId15" Type="http://schemas.openxmlformats.org/officeDocument/2006/relationships/slide" Target="slide42.xml"/><Relationship Id="rId10" Type="http://schemas.openxmlformats.org/officeDocument/2006/relationships/slide" Target="slide34.xml"/><Relationship Id="rId4" Type="http://schemas.openxmlformats.org/officeDocument/2006/relationships/image" Target="../media/image4.png"/><Relationship Id="rId9" Type="http://schemas.openxmlformats.org/officeDocument/2006/relationships/slide" Target="slide33.xml"/><Relationship Id="rId14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35496" y="656109"/>
            <a:ext cx="2537440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 </a:t>
            </a: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集合与常用逻辑用语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35496" y="656109"/>
            <a:ext cx="2537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集合与常用逻辑用语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小集合，大功能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3623" y="1164357"/>
            <a:ext cx="466263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518" y="1402914"/>
            <a:ext cx="864750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弄清集合中所含元素的性质是集合运算的关键，这主要看代表元素，即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前面的表述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当集合之间的关系不易确定时，可借助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Venn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图或列举实例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1795" y="2715766"/>
            <a:ext cx="8821322" cy="1216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520" y="800297"/>
            <a:ext cx="88032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[0,1)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    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B.(0,2]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C.(1,2)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3362" y="1400954"/>
            <a:ext cx="40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1320" y="1563638"/>
            <a:ext cx="8821322" cy="30172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{1,2}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，满足题意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520" y="347122"/>
            <a:ext cx="8803243" cy="121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3}.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0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1795" y="379659"/>
            <a:ext cx="8821322" cy="4280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6602293"/>
              </p:ext>
            </p:extLst>
          </p:nvPr>
        </p:nvGraphicFramePr>
        <p:xfrm>
          <a:off x="323850" y="485775"/>
          <a:ext cx="4991100" cy="1238250"/>
        </p:xfrm>
        <a:graphic>
          <a:graphicData uri="http://schemas.openxmlformats.org/presentationml/2006/ole">
            <p:oleObj spid="_x0000_s1284" name="文档" r:id="rId3" imgW="4995926" imgH="124312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2711074"/>
              </p:ext>
            </p:extLst>
          </p:nvPr>
        </p:nvGraphicFramePr>
        <p:xfrm>
          <a:off x="323528" y="1275606"/>
          <a:ext cx="4995863" cy="1247775"/>
        </p:xfrm>
        <a:graphic>
          <a:graphicData uri="http://schemas.openxmlformats.org/presentationml/2006/ole">
            <p:oleObj spid="_x0000_s1285" name="文档" r:id="rId4" imgW="4995926" imgH="124312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5952276"/>
              </p:ext>
            </p:extLst>
          </p:nvPr>
        </p:nvGraphicFramePr>
        <p:xfrm>
          <a:off x="327025" y="2067694"/>
          <a:ext cx="4991100" cy="1241425"/>
        </p:xfrm>
        <a:graphic>
          <a:graphicData uri="http://schemas.openxmlformats.org/presentationml/2006/ole">
            <p:oleObj spid="_x0000_s1286" name="文档" r:id="rId5" imgW="4995926" imgH="124168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2891394"/>
              </p:ext>
            </p:extLst>
          </p:nvPr>
        </p:nvGraphicFramePr>
        <p:xfrm>
          <a:off x="323528" y="2914501"/>
          <a:ext cx="4991100" cy="1241425"/>
        </p:xfrm>
        <a:graphic>
          <a:graphicData uri="http://schemas.openxmlformats.org/presentationml/2006/ole">
            <p:oleObj spid="_x0000_s1287" name="文档" r:id="rId6" imgW="4995926" imgH="123988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2059550"/>
              </p:ext>
            </p:extLst>
          </p:nvPr>
        </p:nvGraphicFramePr>
        <p:xfrm>
          <a:off x="365125" y="3759200"/>
          <a:ext cx="4991100" cy="1239838"/>
        </p:xfrm>
        <a:graphic>
          <a:graphicData uri="http://schemas.openxmlformats.org/presentationml/2006/ole">
            <p:oleObj spid="_x0000_s1288" name="文档" r:id="rId7" imgW="4995926" imgH="1238447" progId="Word.Document.12">
              <p:embed/>
            </p:oleObj>
          </a:graphicData>
        </a:graphic>
      </p:graphicFrame>
      <p:pic>
        <p:nvPicPr>
          <p:cNvPr id="1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990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集合与其他知识的综合考查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047" y="1347614"/>
            <a:ext cx="8859449" cy="301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集合常与不等式、向量、解析几何等知识综合考查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集合运算的常用方法：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若已知集合是不等式的解集，用数轴求解；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若已知集合是点集，用数形结合法求解；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若已知集合是抽象集合，用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Venn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8010" y="606623"/>
            <a:ext cx="90375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在平面直角坐标系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xOy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中，已知向量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&lt;2π}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，区域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为两段分离的曲线，则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B.1&lt;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D.1&lt;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&lt;3&lt;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R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8025821"/>
              </p:ext>
            </p:extLst>
          </p:nvPr>
        </p:nvGraphicFramePr>
        <p:xfrm>
          <a:off x="4426123" y="1157922"/>
          <a:ext cx="1370013" cy="792163"/>
        </p:xfrm>
        <a:graphic>
          <a:graphicData uri="http://schemas.openxmlformats.org/presentationml/2006/ole">
            <p:oleObj spid="_x0000_s3224" name="文档" r:id="rId3" imgW="1370245" imgH="79147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055728"/>
              </p:ext>
            </p:extLst>
          </p:nvPr>
        </p:nvGraphicFramePr>
        <p:xfrm>
          <a:off x="8316416" y="1203598"/>
          <a:ext cx="593725" cy="608012"/>
        </p:xfrm>
        <a:graphic>
          <a:graphicData uri="http://schemas.openxmlformats.org/presentationml/2006/ole">
            <p:oleObj spid="_x0000_s3225" name="文档" r:id="rId4" imgW="593365" imgH="60843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1944501"/>
              </p:ext>
            </p:extLst>
          </p:nvPr>
        </p:nvGraphicFramePr>
        <p:xfrm>
          <a:off x="6986364" y="1760612"/>
          <a:ext cx="700088" cy="631825"/>
        </p:xfrm>
        <a:graphic>
          <a:graphicData uri="http://schemas.openxmlformats.org/presentationml/2006/ole">
            <p:oleObj spid="_x0000_s3226" name="文档" r:id="rId5" imgW="700236" imgH="6314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4533" y="351535"/>
            <a:ext cx="8859449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79084"/>
              </p:ext>
            </p:extLst>
          </p:nvPr>
        </p:nvGraphicFramePr>
        <p:xfrm>
          <a:off x="247650" y="1057275"/>
          <a:ext cx="3257550" cy="942975"/>
        </p:xfrm>
        <a:graphic>
          <a:graphicData uri="http://schemas.openxmlformats.org/presentationml/2006/ole">
            <p:oleObj spid="_x0000_s2254" name="文档" r:id="rId3" imgW="3259370" imgH="94178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3941645"/>
              </p:ext>
            </p:extLst>
          </p:nvPr>
        </p:nvGraphicFramePr>
        <p:xfrm>
          <a:off x="250825" y="1698625"/>
          <a:ext cx="6149975" cy="968375"/>
        </p:xfrm>
        <a:graphic>
          <a:graphicData uri="http://schemas.openxmlformats.org/presentationml/2006/ole">
            <p:oleObj spid="_x0000_s2255" name="文档" r:id="rId4" imgW="6155309" imgH="97123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53817" y="2364001"/>
            <a:ext cx="600997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在以原点为圆心，半径为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6972093"/>
              </p:ext>
            </p:extLst>
          </p:nvPr>
        </p:nvGraphicFramePr>
        <p:xfrm>
          <a:off x="323528" y="2981478"/>
          <a:ext cx="3990975" cy="942975"/>
        </p:xfrm>
        <a:graphic>
          <a:graphicData uri="http://schemas.openxmlformats.org/presentationml/2006/ole">
            <p:oleObj spid="_x0000_s2256" name="文档" r:id="rId5" imgW="3996669" imgH="941781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7679966"/>
              </p:ext>
            </p:extLst>
          </p:nvPr>
        </p:nvGraphicFramePr>
        <p:xfrm>
          <a:off x="315908" y="3739118"/>
          <a:ext cx="6330950" cy="898525"/>
        </p:xfrm>
        <a:graphic>
          <a:graphicData uri="http://schemas.openxmlformats.org/presentationml/2006/ole">
            <p:oleObj spid="_x0000_s2257" name="文档" r:id="rId6" imgW="6388481" imgH="9492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644" y="439055"/>
            <a:ext cx="8859449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为单位圆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304844"/>
              </p:ext>
            </p:extLst>
          </p:nvPr>
        </p:nvGraphicFramePr>
        <p:xfrm>
          <a:off x="124533" y="1122933"/>
          <a:ext cx="5981700" cy="1600200"/>
        </p:xfrm>
        <a:graphic>
          <a:graphicData uri="http://schemas.openxmlformats.org/presentationml/2006/ole">
            <p:oleObj spid="_x0000_s4199" name="文档" r:id="rId3" imgW="5987986" imgH="1607181" progId="Word.Document.12">
              <p:embed/>
            </p:oleObj>
          </a:graphicData>
        </a:graphic>
      </p:graphicFrame>
      <p:pic>
        <p:nvPicPr>
          <p:cNvPr id="10" name="图片 9" descr="E:\常贝  2015\ppt\二轮\考前三个月\数学\3.TIF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566" y="403890"/>
            <a:ext cx="2413992" cy="25481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836386"/>
              </p:ext>
            </p:extLst>
          </p:nvPr>
        </p:nvGraphicFramePr>
        <p:xfrm>
          <a:off x="123825" y="2647950"/>
          <a:ext cx="6867525" cy="1809750"/>
        </p:xfrm>
        <a:graphic>
          <a:graphicData uri="http://schemas.openxmlformats.org/presentationml/2006/ole">
            <p:oleObj spid="_x0000_s4200" name="文档" r:id="rId5" imgW="6867059" imgH="182024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4533" y="396099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442" y="1347614"/>
            <a:ext cx="847711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以集合为载体的问题，一定要弄清集合中的元素是什么，范围如何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对于点集，一般利用数形结合，画出图形，更便于直观形象地展示集合之间的关系，使复杂问题简单化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52" y="331366"/>
            <a:ext cx="894804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均为给定的大于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的自然数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{0,1,2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}.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时，用列举法表示集合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1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{0,1}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1,2,3}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{0,1,2,3,4,5,6,7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}.</a:t>
            </a:r>
            <a:endParaRPr lang="zh-CN" altLang="zh-CN" sz="11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570" y="730449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集合是高考每年必考内容，题型基本都是选择题、填空题，题目难度大多数为最低档，有时候在填空题中以创新题型出现，难度稍高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在二轮复习中，本部分应该重点掌握集合的表示、集合的性质、集合的运算及集合关系在常用逻辑用语、函数、不等式、三角函数、解析几何等方面的应用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同时注意研究有关集合的创新问题，研究问题的切入点及集合知识在相关问题中所起的作用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607" y="510515"/>
            <a:ext cx="87717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68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6932905"/>
              </p:ext>
            </p:extLst>
          </p:nvPr>
        </p:nvGraphicFramePr>
        <p:xfrm>
          <a:off x="683568" y="2218928"/>
          <a:ext cx="4991100" cy="1504950"/>
        </p:xfrm>
        <a:graphic>
          <a:graphicData uri="http://schemas.openxmlformats.org/presentationml/2006/ole">
            <p:oleObj spid="_x0000_s5172" name="文档" r:id="rId3" imgW="4995926" imgH="150958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55576" y="3322425"/>
            <a:ext cx="134524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1347614"/>
            <a:ext cx="623760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8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与集合有关的创新问题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0070" y="1762954"/>
            <a:ext cx="8598894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与集合有关的创新题目，主要以新定义的形式呈现，考查对集合含义的深层次理解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在新定义下求集合中的元素、确定元素个数、确定两集合的关系等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2749" y="846748"/>
            <a:ext cx="885944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中元素的个数为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A.77  </a:t>
            </a:r>
            <a:r>
              <a:rPr lang="en-US" altLang="zh-CN" sz="2600" kern="100" smtClean="0">
                <a:latin typeface="Times New Roman"/>
                <a:ea typeface="华文细黑"/>
                <a:cs typeface="Courier New"/>
              </a:rPr>
              <a:t>          B.49            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C.45 </a:t>
            </a:r>
            <a:r>
              <a:rPr lang="en-US" altLang="zh-CN" sz="2600" kern="10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D.30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4803" y="1622119"/>
            <a:ext cx="310892" cy="3789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1765" y="2158942"/>
            <a:ext cx="310892" cy="3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3116" y="126375"/>
            <a:ext cx="88594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如图，集合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表示如图所示的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所有圆点</a:t>
            </a:r>
            <a:endParaRPr lang="en-US" altLang="zh-CN" sz="26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表示如图所示的所有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圆点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华文细黑" pitchFamily="2" charset="-122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所有圆点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，集合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 pitchFamily="2" charset="-122"/>
                <a:cs typeface="Courier New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显然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是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集合</a:t>
            </a:r>
            <a:endParaRPr lang="en-US" altLang="zh-CN" sz="26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 pitchFamily="2" charset="-122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)||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 pitchFamily="2" charset="-122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 pitchFamily="2" charset="-122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 pitchFamily="2" charset="-122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中除去四个点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{(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3,3)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(3,3)}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之外的所有整点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即横坐标与纵坐标都为整数的点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，即集合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A </a:t>
            </a:r>
            <a:r>
              <a:rPr lang="en-US" altLang="zh-CN" sz="2600" kern="100" dirty="0" smtClean="0">
                <a:latin typeface="华文细黑" pitchFamily="2" charset="-122"/>
                <a:ea typeface="华文细黑" pitchFamily="2" charset="-122"/>
                <a:cs typeface="Courier New"/>
              </a:rPr>
              <a:t>  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表示如图所示的所有圆点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＋所有圆点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＋所有圆点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45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故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 pitchFamily="2" charset="-122"/>
                <a:cs typeface="Courier New"/>
              </a:rPr>
              <a:t>    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中元素的个数为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45.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C.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pic>
        <p:nvPicPr>
          <p:cNvPr id="4" name="图片 3" descr="E:\常贝  2015\ppt\二轮\考前三个月\数学\SXT244c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6799" y="1729590"/>
            <a:ext cx="115714" cy="1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E:\常贝  2015\ppt\二轮\考前三个月\数学\SXT244c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299" y="1112643"/>
            <a:ext cx="115714" cy="1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E:\常贝  2015\ppt\二轮\考前三个月\数学\SXT244b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6915" y="1034192"/>
            <a:ext cx="142638" cy="15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E:\常贝  2015\ppt\二轮\考前三个月\数学\SXT244c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1211" y="3471837"/>
            <a:ext cx="115714" cy="1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4014" y="3293175"/>
            <a:ext cx="310892" cy="378900"/>
          </a:xfrm>
          <a:prstGeom prst="rect">
            <a:avLst/>
          </a:prstGeom>
        </p:spPr>
      </p:pic>
      <p:pic>
        <p:nvPicPr>
          <p:cNvPr id="10" name="图片 9" descr="E:\常贝  2015\ppt\二轮\考前三个月\数学\SXT244b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194" y="4051789"/>
            <a:ext cx="142638" cy="15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常贝  2015\ppt\二轮\考前三个月\数学\SXT244a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2690" y="4065999"/>
            <a:ext cx="142692" cy="14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5027" y="3876549"/>
            <a:ext cx="310892" cy="378900"/>
          </a:xfrm>
          <a:prstGeom prst="rect">
            <a:avLst/>
          </a:prstGeom>
        </p:spPr>
      </p:pic>
      <p:pic>
        <p:nvPicPr>
          <p:cNvPr id="14" name="图片 13" descr="E:\常贝  2015\ppt\二轮\考前三个月\数学\SXT244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7888" y="222018"/>
            <a:ext cx="2243368" cy="197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4667" y="1506902"/>
            <a:ext cx="310892" cy="3789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60186" y="4299942"/>
            <a:ext cx="140775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771550"/>
            <a:ext cx="8909535" cy="37431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解决以集合为背景的新定义问题，要抓住两点：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紧扣新定义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首先分析新定义的特点，把新定义所叙述的问题的本质弄清楚，并能够应用到具体的解题过程之中，这是破解新定义型集合问题难点的关键所在；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用好集合的性质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解题时要善于从试题中发现可以使用集合性质的一些因素，在关键之处用好集合的运算与性质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16" y="432892"/>
            <a:ext cx="8820472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是有限集，定义：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表示有限集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中元素的个数，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：对任意有限集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的充分必要条件；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：对任意有限集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914" y="555526"/>
            <a:ext cx="8908677" cy="436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都成立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都不成立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成立，命题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不成立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不成立，命题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成立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反之可以把上述过程逆推，故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的充分必要条件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914" y="376024"/>
            <a:ext cx="890867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Venn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)]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01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819" y="113953"/>
            <a:ext cx="8908677" cy="48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2[card(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2[card((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宋体"/>
                <a:cs typeface="宋体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宋体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cs typeface="宋体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en-US" altLang="zh-CN" sz="2600" kern="100" dirty="0">
                <a:latin typeface="宋体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宋体"/>
                <a:cs typeface="宋体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得证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382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02" y="1086872"/>
            <a:ext cx="88713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已知全集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{1,2,3,4,5,6,7,8}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{2,3,5,6}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{1,3,4,6,7}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A.{2,5}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.{3,6}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C.{2,5,6}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.{2,3,5,6,8}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1300" y="1791275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/>
          </a:p>
        </p:txBody>
      </p:sp>
      <p:sp>
        <p:nvSpPr>
          <p:cNvPr id="3" name="矩形 2"/>
          <p:cNvSpPr/>
          <p:nvPr/>
        </p:nvSpPr>
        <p:spPr>
          <a:xfrm>
            <a:off x="54953" y="3517379"/>
            <a:ext cx="890953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由题意知，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{2,5,8}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{2,5}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7570" y="1563638"/>
            <a:ext cx="8561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2,1]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1]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7570" y="1275606"/>
            <a:ext cx="8561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b="1" kern="100" baseline="-250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1].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528" y="942856"/>
            <a:ext cx="80648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.(0,1]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[0,1)  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			D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.(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宋体"/>
                <a:cs typeface="宋体"/>
              </a:rPr>
              <a:t>∞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528" y="3435846"/>
            <a:ext cx="809957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163564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684" y="741070"/>
            <a:ext cx="8908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1|&lt;2}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.(1,3)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C.[1,3)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.(1,4)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0300" y="1493718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C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7233" y="3147814"/>
            <a:ext cx="8909535" cy="18222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1|&lt;2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1,3)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[1,4]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[1,3).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9884" y="741070"/>
            <a:ext cx="89769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设常数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7504" y="3189679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代值法、排除法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，＋</a:t>
            </a:r>
            <a:r>
              <a:rPr lang="zh-CN" altLang="zh-CN" sz="2600" kern="100" dirty="0">
                <a:latin typeface="宋体"/>
                <a:cs typeface="宋体"/>
              </a:rPr>
              <a:t>∞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宋体"/>
                <a:cs typeface="宋体"/>
              </a:rPr>
              <a:t>∞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688" y="1350804"/>
            <a:ext cx="9050586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，符合题意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，符合题意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6961" y="1643954"/>
            <a:ext cx="8909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1]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]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综上，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8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7833" y="1347614"/>
            <a:ext cx="84762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{0,1,2}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中元素的个数是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A.1 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B.3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C.5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D.9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7504" y="3219822"/>
            <a:ext cx="8099577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的取值分别为－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1,0,1,2.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2067694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0577" y="1066975"/>
            <a:ext cx="87331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的非空真子集，且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不相等，若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C.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I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" name="图片 21" descr="E:\常贝  2015\ppt\二轮\考前三个月\数学\4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72333"/>
            <a:ext cx="2989053" cy="16756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355976" y="178728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3027352"/>
            <a:ext cx="5223217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单独命题独立考查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集合与其他知识的综合考查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与集合有关的创新问题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1278796"/>
            <a:ext cx="80648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上定义运算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的不等式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的解集是集合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的子集，则实数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D.1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131183"/>
              </p:ext>
            </p:extLst>
          </p:nvPr>
        </p:nvGraphicFramePr>
        <p:xfrm>
          <a:off x="4209620" y="1206788"/>
          <a:ext cx="822325" cy="1011237"/>
        </p:xfrm>
        <a:graphic>
          <a:graphicData uri="http://schemas.openxmlformats.org/presentationml/2006/ole">
            <p:oleObj spid="_x0000_s7219" name="文档" r:id="rId3" imgW="821859" imgH="1011902" progId="Word.Document.12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373671"/>
              </p:ext>
            </p:extLst>
          </p:nvPr>
        </p:nvGraphicFramePr>
        <p:xfrm>
          <a:off x="247650" y="1943100"/>
          <a:ext cx="2619375" cy="1419225"/>
        </p:xfrm>
        <a:graphic>
          <a:graphicData uri="http://schemas.openxmlformats.org/presentationml/2006/ole">
            <p:oleObj spid="_x0000_s8244" name="文档" r:id="rId3" imgW="2627143" imgH="1423998" progId="Word.Document.12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7504" y="1269271"/>
            <a:ext cx="890953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831" y="2790182"/>
            <a:ext cx="8099577" cy="13657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71571" y="771550"/>
            <a:ext cx="83904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A.(0,1]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C.(0,1)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4993" y="3299223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)}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E:\常贝  2015\ppt\二轮\考前三个月\数学\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39" y="2693630"/>
            <a:ext cx="4069035" cy="9042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6758" y="1122065"/>
            <a:ext cx="8909535" cy="30181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，画出数轴，如图所示，得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>
              <a:effectLst/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0169" y="771550"/>
            <a:ext cx="84762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均为实数，设集合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都是集合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的子集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叫做集合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0433176"/>
              </p:ext>
            </p:extLst>
          </p:nvPr>
        </p:nvGraphicFramePr>
        <p:xfrm>
          <a:off x="7253436" y="779572"/>
          <a:ext cx="342900" cy="836612"/>
        </p:xfrm>
        <a:graphic>
          <a:graphicData uri="http://schemas.openxmlformats.org/presentationml/2006/ole">
            <p:oleObj spid="_x0000_s9374" name="文档" r:id="rId3" imgW="342202" imgH="837138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471606"/>
              </p:ext>
            </p:extLst>
          </p:nvPr>
        </p:nvGraphicFramePr>
        <p:xfrm>
          <a:off x="1081048" y="1347614"/>
          <a:ext cx="304800" cy="814387"/>
        </p:xfrm>
        <a:graphic>
          <a:graphicData uri="http://schemas.openxmlformats.org/presentationml/2006/ole">
            <p:oleObj spid="_x0000_s9375" name="文档" r:id="rId4" imgW="304059" imgH="814124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871012"/>
              </p:ext>
            </p:extLst>
          </p:nvPr>
        </p:nvGraphicFramePr>
        <p:xfrm>
          <a:off x="251520" y="3229347"/>
          <a:ext cx="7705725" cy="1838325"/>
        </p:xfrm>
        <a:graphic>
          <a:graphicData uri="http://schemas.openxmlformats.org/presentationml/2006/ole">
            <p:oleObj spid="_x0000_s9376" name="文档" r:id="rId5" imgW="7703312" imgH="1840795" progId="Word.Document.12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363171"/>
              </p:ext>
            </p:extLst>
          </p:nvPr>
        </p:nvGraphicFramePr>
        <p:xfrm>
          <a:off x="238447" y="1249288"/>
          <a:ext cx="8582025" cy="2114550"/>
        </p:xfrm>
        <a:graphic>
          <a:graphicData uri="http://schemas.openxmlformats.org/presentationml/2006/ole">
            <p:oleObj spid="_x0000_s10429" name="文档" r:id="rId3" imgW="8579146" imgH="212235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6733880"/>
              </p:ext>
            </p:extLst>
          </p:nvPr>
        </p:nvGraphicFramePr>
        <p:xfrm>
          <a:off x="253405" y="3219822"/>
          <a:ext cx="1438275" cy="1054100"/>
        </p:xfrm>
        <a:graphic>
          <a:graphicData uri="http://schemas.openxmlformats.org/presentationml/2006/ole">
            <p:oleObj spid="_x0000_s10430" name="文档" r:id="rId4" imgW="1438974" imgH="1053974" progId="Word.Document.12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955" y="771550"/>
            <a:ext cx="8912298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对任意两个集合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7233" y="2643758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&gt;3}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1560" y="1491630"/>
            <a:ext cx="777686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&gt;3}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&lt;0}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&gt;3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}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2264" y="699542"/>
            <a:ext cx="839236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969" y="3075806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0077" y="946161"/>
            <a:ext cx="8392363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若命题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9850068"/>
              </p:ext>
            </p:extLst>
          </p:nvPr>
        </p:nvGraphicFramePr>
        <p:xfrm>
          <a:off x="244872" y="3242468"/>
          <a:ext cx="7783512" cy="1633538"/>
        </p:xfrm>
        <a:graphic>
          <a:graphicData uri="http://schemas.openxmlformats.org/presentationml/2006/ole">
            <p:oleObj spid="_x0000_s11315" name="文档" r:id="rId3" imgW="7783555" imgH="1638906" progId="Word.Document.12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023" y="1582688"/>
            <a:ext cx="87339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为真，即转化为当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单独命题独立考查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468" y="1203598"/>
            <a:ext cx="8803243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常用的运算性质及重要结论：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2038015"/>
              </p:ext>
            </p:extLst>
          </p:nvPr>
        </p:nvGraphicFramePr>
        <p:xfrm>
          <a:off x="282425" y="1419622"/>
          <a:ext cx="6054725" cy="1057275"/>
        </p:xfrm>
        <a:graphic>
          <a:graphicData uri="http://schemas.openxmlformats.org/presentationml/2006/ole">
            <p:oleObj spid="_x0000_s12388" name="文档" r:id="rId5" imgW="6054556" imgH="106027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7205449"/>
              </p:ext>
            </p:extLst>
          </p:nvPr>
        </p:nvGraphicFramePr>
        <p:xfrm>
          <a:off x="282425" y="2211710"/>
          <a:ext cx="7272337" cy="1114425"/>
        </p:xfrm>
        <a:graphic>
          <a:graphicData uri="http://schemas.openxmlformats.org/presentationml/2006/ole">
            <p:oleObj spid="_x0000_s12389" name="文档" r:id="rId6" imgW="7272951" imgH="111760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63979" y="3061132"/>
            <a:ext cx="4374916" cy="662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故实数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的取值范围是</a:t>
            </a:r>
            <a:r>
              <a:rPr lang="en-US" altLang="zh-CN" sz="2800" kern="100" dirty="0">
                <a:latin typeface="IPAPANNEW"/>
                <a:ea typeface="华文细黑"/>
                <a:cs typeface="Courier New"/>
              </a:rPr>
              <a:t>[0,3].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任意多边形 20">
            <a:hlinkClick r:id="rId7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8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9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10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1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2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3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4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5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6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7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8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6817" y="641292"/>
            <a:ext cx="86297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A.(1,3)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.(1,4)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.(2,3)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.(2,4)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0500" y="1361372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C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251520" y="2441492"/>
            <a:ext cx="8733982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4}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(2,3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1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5221" y="385842"/>
            <a:ext cx="8891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为全集，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是集合，则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充分而不必要条件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必要而不充分条件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既不充分也不必要条件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643758"/>
            <a:ext cx="8647507" cy="1216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若存在集合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，则可以推出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</a:p>
        </p:txBody>
      </p:sp>
      <p:pic>
        <p:nvPicPr>
          <p:cNvPr id="4" name="图片 3" descr="E:\常贝  2015\ppt\二轮\考前三个月\数学\1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6396" y="3486653"/>
            <a:ext cx="2777207" cy="15741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92008" y="3723878"/>
            <a:ext cx="5532120" cy="1422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Venn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可知，存在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，同时满足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⊆∁</a:t>
            </a:r>
            <a:r>
              <a:rPr lang="en-US" altLang="zh-CN" sz="26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302896"/>
            <a:ext cx="8821322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⊆∁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U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96631"/>
            <a:ext cx="8891275" cy="121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795" y="1599888"/>
            <a:ext cx="8821322" cy="1816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，如图所示，则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11097" y="972116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pic>
        <p:nvPicPr>
          <p:cNvPr id="13314" name="Picture 2" descr="Y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39902"/>
            <a:ext cx="2140455" cy="86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2058</Words>
  <Application>Microsoft Office PowerPoint</Application>
  <PresentationFormat>全屏显示(16:9)</PresentationFormat>
  <Paragraphs>457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550</cp:revision>
  <dcterms:modified xsi:type="dcterms:W3CDTF">2016-03-03T00:37:29Z</dcterms:modified>
</cp:coreProperties>
</file>