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512" r:id="rId2"/>
    <p:sldId id="482" r:id="rId3"/>
    <p:sldId id="365" r:id="rId4"/>
    <p:sldId id="366" r:id="rId5"/>
    <p:sldId id="370" r:id="rId6"/>
    <p:sldId id="483" r:id="rId7"/>
    <p:sldId id="486" r:id="rId8"/>
    <p:sldId id="484" r:id="rId9"/>
    <p:sldId id="485" r:id="rId10"/>
    <p:sldId id="487" r:id="rId11"/>
    <p:sldId id="488" r:id="rId12"/>
    <p:sldId id="490" r:id="rId13"/>
    <p:sldId id="481" r:id="rId14"/>
    <p:sldId id="491" r:id="rId15"/>
    <p:sldId id="492" r:id="rId16"/>
    <p:sldId id="493" r:id="rId17"/>
    <p:sldId id="494" r:id="rId18"/>
    <p:sldId id="497" r:id="rId19"/>
    <p:sldId id="498" r:id="rId20"/>
    <p:sldId id="513" r:id="rId21"/>
    <p:sldId id="514" r:id="rId22"/>
    <p:sldId id="515" r:id="rId23"/>
    <p:sldId id="471" r:id="rId24"/>
    <p:sldId id="495" r:id="rId25"/>
    <p:sldId id="496" r:id="rId26"/>
    <p:sldId id="516" r:id="rId27"/>
    <p:sldId id="501" r:id="rId28"/>
    <p:sldId id="502" r:id="rId29"/>
    <p:sldId id="517" r:id="rId30"/>
    <p:sldId id="518" r:id="rId31"/>
    <p:sldId id="519" r:id="rId32"/>
    <p:sldId id="373" r:id="rId33"/>
    <p:sldId id="396" r:id="rId34"/>
    <p:sldId id="520" r:id="rId35"/>
    <p:sldId id="398" r:id="rId36"/>
    <p:sldId id="399" r:id="rId37"/>
    <p:sldId id="521" r:id="rId38"/>
    <p:sldId id="400" r:id="rId39"/>
    <p:sldId id="504" r:id="rId40"/>
    <p:sldId id="401" r:id="rId41"/>
    <p:sldId id="522" r:id="rId42"/>
    <p:sldId id="402" r:id="rId43"/>
    <p:sldId id="523" r:id="rId44"/>
    <p:sldId id="403" r:id="rId45"/>
    <p:sldId id="506" r:id="rId46"/>
    <p:sldId id="524" r:id="rId47"/>
    <p:sldId id="404" r:id="rId48"/>
    <p:sldId id="507" r:id="rId49"/>
    <p:sldId id="526" r:id="rId50"/>
    <p:sldId id="405" r:id="rId51"/>
    <p:sldId id="411" r:id="rId52"/>
    <p:sldId id="510" r:id="rId53"/>
    <p:sldId id="527" r:id="rId54"/>
    <p:sldId id="414" r:id="rId55"/>
    <p:sldId id="511" r:id="rId56"/>
    <p:sldId id="416" r:id="rId5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CC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4.docx"/><Relationship Id="rId4" Type="http://schemas.openxmlformats.org/officeDocument/2006/relationships/package" Target="../embeddings/Microsoft_Office_Word___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8.docx"/><Relationship Id="rId4" Type="http://schemas.openxmlformats.org/officeDocument/2006/relationships/package" Target="../embeddings/Microsoft_Office_Word___7.doc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11.doc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package" Target="../embeddings/Microsoft_Office_Word___16.docx"/><Relationship Id="rId4" Type="http://schemas.openxmlformats.org/officeDocument/2006/relationships/package" Target="../embeddings/Microsoft_Office_Word___1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package" Target="../embeddings/Microsoft_Office_Word___19.docx"/><Relationship Id="rId4" Type="http://schemas.openxmlformats.org/officeDocument/2006/relationships/package" Target="../embeddings/Microsoft_Office_Word___18.docx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4.xml"/><Relationship Id="rId3" Type="http://schemas.openxmlformats.org/officeDocument/2006/relationships/slide" Target="slide33.xml"/><Relationship Id="rId7" Type="http://schemas.openxmlformats.org/officeDocument/2006/relationships/slide" Target="slide40.xml"/><Relationship Id="rId12" Type="http://schemas.openxmlformats.org/officeDocument/2006/relationships/slide" Target="slide5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slide" Target="slide50.xml"/><Relationship Id="rId5" Type="http://schemas.openxmlformats.org/officeDocument/2006/relationships/slide" Target="slide36.xml"/><Relationship Id="rId10" Type="http://schemas.openxmlformats.org/officeDocument/2006/relationships/slide" Target="slide47.xml"/><Relationship Id="rId4" Type="http://schemas.openxmlformats.org/officeDocument/2006/relationships/slide" Target="slide35.xml"/><Relationship Id="rId9" Type="http://schemas.openxmlformats.org/officeDocument/2006/relationships/slide" Target="slide4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4.xml"/><Relationship Id="rId3" Type="http://schemas.openxmlformats.org/officeDocument/2006/relationships/slide" Target="slide33.xml"/><Relationship Id="rId7" Type="http://schemas.openxmlformats.org/officeDocument/2006/relationships/slide" Target="slide40.xml"/><Relationship Id="rId12" Type="http://schemas.openxmlformats.org/officeDocument/2006/relationships/slide" Target="slide5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slide" Target="slide50.xml"/><Relationship Id="rId5" Type="http://schemas.openxmlformats.org/officeDocument/2006/relationships/slide" Target="slide36.xml"/><Relationship Id="rId10" Type="http://schemas.openxmlformats.org/officeDocument/2006/relationships/slide" Target="slide47.xml"/><Relationship Id="rId4" Type="http://schemas.openxmlformats.org/officeDocument/2006/relationships/slide" Target="slide35.xml"/><Relationship Id="rId9" Type="http://schemas.openxmlformats.org/officeDocument/2006/relationships/slide" Target="slide4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4.xml"/><Relationship Id="rId3" Type="http://schemas.openxmlformats.org/officeDocument/2006/relationships/slide" Target="slide33.xml"/><Relationship Id="rId7" Type="http://schemas.openxmlformats.org/officeDocument/2006/relationships/slide" Target="slide40.xml"/><Relationship Id="rId12" Type="http://schemas.openxmlformats.org/officeDocument/2006/relationships/slide" Target="slide5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slide" Target="slide50.xml"/><Relationship Id="rId5" Type="http://schemas.openxmlformats.org/officeDocument/2006/relationships/slide" Target="slide36.xml"/><Relationship Id="rId10" Type="http://schemas.openxmlformats.org/officeDocument/2006/relationships/slide" Target="slide47.xml"/><Relationship Id="rId4" Type="http://schemas.openxmlformats.org/officeDocument/2006/relationships/slide" Target="slide35.xml"/><Relationship Id="rId9" Type="http://schemas.openxmlformats.org/officeDocument/2006/relationships/slide" Target="slide4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4.xml"/><Relationship Id="rId3" Type="http://schemas.openxmlformats.org/officeDocument/2006/relationships/slide" Target="slide33.xml"/><Relationship Id="rId7" Type="http://schemas.openxmlformats.org/officeDocument/2006/relationships/slide" Target="slide40.xml"/><Relationship Id="rId12" Type="http://schemas.openxmlformats.org/officeDocument/2006/relationships/slide" Target="slide5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slide" Target="slide50.xml"/><Relationship Id="rId5" Type="http://schemas.openxmlformats.org/officeDocument/2006/relationships/slide" Target="slide36.xml"/><Relationship Id="rId10" Type="http://schemas.openxmlformats.org/officeDocument/2006/relationships/slide" Target="slide47.xml"/><Relationship Id="rId4" Type="http://schemas.openxmlformats.org/officeDocument/2006/relationships/slide" Target="slide35.xml"/><Relationship Id="rId9" Type="http://schemas.openxmlformats.org/officeDocument/2006/relationships/slide" Target="slide4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20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21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22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23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24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6.docx"/><Relationship Id="rId1" Type="http://schemas.openxmlformats.org/officeDocument/2006/relationships/vmlDrawing" Target="../drawings/vmlDrawing16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25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4.xml"/><Relationship Id="rId3" Type="http://schemas.openxmlformats.org/officeDocument/2006/relationships/slide" Target="slide33.xml"/><Relationship Id="rId7" Type="http://schemas.openxmlformats.org/officeDocument/2006/relationships/slide" Target="slide40.xml"/><Relationship Id="rId12" Type="http://schemas.openxmlformats.org/officeDocument/2006/relationships/slide" Target="slide5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slide" Target="slide50.xml"/><Relationship Id="rId5" Type="http://schemas.openxmlformats.org/officeDocument/2006/relationships/slide" Target="slide36.xml"/><Relationship Id="rId10" Type="http://schemas.openxmlformats.org/officeDocument/2006/relationships/slide" Target="slide47.xml"/><Relationship Id="rId4" Type="http://schemas.openxmlformats.org/officeDocument/2006/relationships/slide" Target="slide35.xml"/><Relationship Id="rId9" Type="http://schemas.openxmlformats.org/officeDocument/2006/relationships/slide" Target="slide4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4.xml"/><Relationship Id="rId3" Type="http://schemas.openxmlformats.org/officeDocument/2006/relationships/slide" Target="slide33.xml"/><Relationship Id="rId7" Type="http://schemas.openxmlformats.org/officeDocument/2006/relationships/slide" Target="slide40.xml"/><Relationship Id="rId12" Type="http://schemas.openxmlformats.org/officeDocument/2006/relationships/slide" Target="slide5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slide" Target="slide50.xml"/><Relationship Id="rId5" Type="http://schemas.openxmlformats.org/officeDocument/2006/relationships/slide" Target="slide36.xml"/><Relationship Id="rId10" Type="http://schemas.openxmlformats.org/officeDocument/2006/relationships/slide" Target="slide47.xml"/><Relationship Id="rId4" Type="http://schemas.openxmlformats.org/officeDocument/2006/relationships/slide" Target="slide35.xml"/><Relationship Id="rId9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27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28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29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1.docx"/><Relationship Id="rId1" Type="http://schemas.openxmlformats.org/officeDocument/2006/relationships/vmlDrawing" Target="../drawings/vmlDrawing20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30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17" Type="http://schemas.openxmlformats.org/officeDocument/2006/relationships/package" Target="../embeddings/Microsoft_Office_Word___3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3.docx"/><Relationship Id="rId1" Type="http://schemas.openxmlformats.org/officeDocument/2006/relationships/vmlDrawing" Target="../drawings/vmlDrawing21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32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6.docx"/><Relationship Id="rId1" Type="http://schemas.openxmlformats.org/officeDocument/2006/relationships/vmlDrawing" Target="../drawings/vmlDrawing22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35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8.docx"/><Relationship Id="rId1" Type="http://schemas.openxmlformats.org/officeDocument/2006/relationships/vmlDrawing" Target="../drawings/vmlDrawing23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37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39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1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36.xml"/><Relationship Id="rId11" Type="http://schemas.openxmlformats.org/officeDocument/2006/relationships/slide" Target="slide47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40.docx"/><Relationship Id="rId10" Type="http://schemas.openxmlformats.org/officeDocument/2006/relationships/slide" Target="slide44.xml"/><Relationship Id="rId4" Type="http://schemas.openxmlformats.org/officeDocument/2006/relationships/slide" Target="slide33.xml"/><Relationship Id="rId9" Type="http://schemas.openxmlformats.org/officeDocument/2006/relationships/slide" Target="slide42.xml"/><Relationship Id="rId14" Type="http://schemas.openxmlformats.org/officeDocument/2006/relationships/slide" Target="slide5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4.xml"/><Relationship Id="rId3" Type="http://schemas.openxmlformats.org/officeDocument/2006/relationships/slide" Target="slide33.xml"/><Relationship Id="rId7" Type="http://schemas.openxmlformats.org/officeDocument/2006/relationships/slide" Target="slide40.xml"/><Relationship Id="rId12" Type="http://schemas.openxmlformats.org/officeDocument/2006/relationships/slide" Target="slide5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slide" Target="slide50.xml"/><Relationship Id="rId5" Type="http://schemas.openxmlformats.org/officeDocument/2006/relationships/slide" Target="slide36.xml"/><Relationship Id="rId10" Type="http://schemas.openxmlformats.org/officeDocument/2006/relationships/slide" Target="slide47.xml"/><Relationship Id="rId4" Type="http://schemas.openxmlformats.org/officeDocument/2006/relationships/slide" Target="slide35.xml"/><Relationship Id="rId9" Type="http://schemas.openxmlformats.org/officeDocument/2006/relationships/slide" Target="slide44.xml"/><Relationship Id="rId1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4.xml"/><Relationship Id="rId3" Type="http://schemas.openxmlformats.org/officeDocument/2006/relationships/slide" Target="slide33.xml"/><Relationship Id="rId7" Type="http://schemas.openxmlformats.org/officeDocument/2006/relationships/slide" Target="slide40.xml"/><Relationship Id="rId12" Type="http://schemas.openxmlformats.org/officeDocument/2006/relationships/slide" Target="slide5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slide" Target="slide50.xml"/><Relationship Id="rId5" Type="http://schemas.openxmlformats.org/officeDocument/2006/relationships/slide" Target="slide36.xml"/><Relationship Id="rId10" Type="http://schemas.openxmlformats.org/officeDocument/2006/relationships/slide" Target="slide47.xml"/><Relationship Id="rId4" Type="http://schemas.openxmlformats.org/officeDocument/2006/relationships/slide" Target="slide35.xml"/><Relationship Id="rId9" Type="http://schemas.openxmlformats.org/officeDocument/2006/relationships/slide" Target="slide4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4.xml"/><Relationship Id="rId3" Type="http://schemas.openxmlformats.org/officeDocument/2006/relationships/slide" Target="slide33.xml"/><Relationship Id="rId7" Type="http://schemas.openxmlformats.org/officeDocument/2006/relationships/slide" Target="slide40.xml"/><Relationship Id="rId12" Type="http://schemas.openxmlformats.org/officeDocument/2006/relationships/slide" Target="slide5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slide" Target="slide50.xml"/><Relationship Id="rId5" Type="http://schemas.openxmlformats.org/officeDocument/2006/relationships/slide" Target="slide36.xml"/><Relationship Id="rId10" Type="http://schemas.openxmlformats.org/officeDocument/2006/relationships/slide" Target="slide47.xml"/><Relationship Id="rId4" Type="http://schemas.openxmlformats.org/officeDocument/2006/relationships/slide" Target="slide35.xml"/><Relationship Id="rId9" Type="http://schemas.openxmlformats.org/officeDocument/2006/relationships/slide" Target="slide4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50.xml"/><Relationship Id="rId3" Type="http://schemas.openxmlformats.org/officeDocument/2006/relationships/image" Target="../media/image4.png"/><Relationship Id="rId7" Type="http://schemas.openxmlformats.org/officeDocument/2006/relationships/slide" Target="slide36.xml"/><Relationship Id="rId12" Type="http://schemas.openxmlformats.org/officeDocument/2006/relationships/slide" Target="slide4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4.xml"/><Relationship Id="rId5" Type="http://schemas.openxmlformats.org/officeDocument/2006/relationships/slide" Target="slide33.xml"/><Relationship Id="rId15" Type="http://schemas.openxmlformats.org/officeDocument/2006/relationships/slide" Target="slide54.xml"/><Relationship Id="rId10" Type="http://schemas.openxmlformats.org/officeDocument/2006/relationships/slide" Target="slide42.xml"/><Relationship Id="rId4" Type="http://schemas.openxmlformats.org/officeDocument/2006/relationships/slide" Target="slide32.xml"/><Relationship Id="rId9" Type="http://schemas.openxmlformats.org/officeDocument/2006/relationships/slide" Target="slide40.xml"/><Relationship Id="rId14" Type="http://schemas.openxmlformats.org/officeDocument/2006/relationships/slide" Target="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/>
          <p:nvPr/>
        </p:nvSpPr>
        <p:spPr>
          <a:xfrm>
            <a:off x="386011" y="1995686"/>
            <a:ext cx="2537440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  </a:t>
            </a:r>
            <a:r>
              <a:rPr lang="zh-CN" altLang="en-US" sz="1500" b="1" dirty="0"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集合与常用逻辑用语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35496" y="656109"/>
            <a:ext cx="2537440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  </a:t>
            </a:r>
            <a:r>
              <a:rPr lang="zh-CN" altLang="en-US" sz="1500" b="1" dirty="0"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集合与常用逻辑用语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35496" y="656109"/>
            <a:ext cx="2537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  </a:t>
            </a: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集合与常用逻辑用语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2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4025" y="3752453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2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用好逻辑用语，突破充要条件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3623" y="1164357"/>
            <a:ext cx="466263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5136" y="1643039"/>
            <a:ext cx="839318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利用等价命题判断命题的真假，是判断命题真假快捷有效的方法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在解答时要有意识地去练习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3253" y="728645"/>
            <a:ext cx="8803243" cy="364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已知命题：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：对任意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，总有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的充分不必要条件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则下列命题为真命题的是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1520" y="411510"/>
            <a:ext cx="880324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因为指数函数的值域为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，所以对任意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不一定成立，反之当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时，一定有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成立，故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的必要不充分条件，故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为假命题，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210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446" y="1689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充分条件与必要条件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7047" y="1042581"/>
            <a:ext cx="8859449" cy="361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是两个不同的平面，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是直线且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充分而不必要条件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必要而不充分条件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充分必要条件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既不充分也不必要条件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3380" y="1293439"/>
            <a:ext cx="8684883" cy="181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     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的必要而不充分条件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0988" y="1520205"/>
            <a:ext cx="342900" cy="31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021" y="158304"/>
            <a:ext cx="9037523" cy="471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给出下列命题：</a:t>
            </a:r>
            <a:endParaRPr lang="zh-CN" altLang="zh-CN" sz="1050" kern="100" spc="-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spc="-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是不共线的四点，则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是四边形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为平行四边形的充要条件；</a:t>
            </a:r>
            <a:endParaRPr lang="zh-CN" altLang="zh-CN" sz="1050" kern="100" spc="-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spc="-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b="1" i="1" kern="100" spc="-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b="1" i="1" kern="100" spc="-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的充要条件是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spc="-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spc="-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b="1" i="1" kern="100" spc="-100" dirty="0" err="1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b="1" i="1" kern="100" spc="-100" dirty="0" err="1" smtClean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b="1" i="1" kern="100" spc="-100" dirty="0" err="1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spc="-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spc="-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spc="-100" dirty="0" smtClean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&gt;sin 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的充要条件为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spc="-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spc="-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spc="-100" dirty="0" smtClean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中，设命题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spc="-100" dirty="0" smtClean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是等边三角形，命题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spc="-1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100" dirty="0" err="1" smtClean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i="1" kern="100" spc="-100" dirty="0" err="1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spc="-100" dirty="0" err="1" smtClean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i="1" kern="100" spc="-100" dirty="0" err="1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spc="-100" dirty="0" err="1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spc="-100" dirty="0" err="1" smtClean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kern="100" spc="-100" dirty="0" err="1" smtClean="0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spc="-100" dirty="0" err="1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spc="-100" dirty="0" err="1" smtClean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kern="100" spc="-100" dirty="0" err="1" smtClean="0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，那么命题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是命题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的充分不必要条件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spc="-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其中正确的命题为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________.(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把你认为正确的命题序号都填上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spc="-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8130023"/>
              </p:ext>
            </p:extLst>
          </p:nvPr>
        </p:nvGraphicFramePr>
        <p:xfrm>
          <a:off x="5455146" y="593626"/>
          <a:ext cx="1192068" cy="727364"/>
        </p:xfrm>
        <a:graphic>
          <a:graphicData uri="http://schemas.openxmlformats.org/presentationml/2006/ole">
            <p:oleObj spid="_x0000_s2204" name="文档" r:id="rId3" imgW="1311766" imgH="8000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5127548"/>
              </p:ext>
            </p:extLst>
          </p:nvPr>
        </p:nvGraphicFramePr>
        <p:xfrm>
          <a:off x="323850" y="267494"/>
          <a:ext cx="6010275" cy="1066800"/>
        </p:xfrm>
        <a:graphic>
          <a:graphicData uri="http://schemas.openxmlformats.org/presentationml/2006/ole">
            <p:oleObj spid="_x0000_s4202" name="文档" r:id="rId3" imgW="6016413" imgH="106820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5582737"/>
              </p:ext>
            </p:extLst>
          </p:nvPr>
        </p:nvGraphicFramePr>
        <p:xfrm>
          <a:off x="323850" y="1066800"/>
          <a:ext cx="6010275" cy="1057275"/>
        </p:xfrm>
        <a:graphic>
          <a:graphicData uri="http://schemas.openxmlformats.org/presentationml/2006/ole">
            <p:oleObj spid="_x0000_s4203" name="文档" r:id="rId4" imgW="6016413" imgH="1068209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51520" y="1779662"/>
            <a:ext cx="87339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是不共线的四点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反之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9531919"/>
              </p:ext>
            </p:extLst>
          </p:nvPr>
        </p:nvGraphicFramePr>
        <p:xfrm>
          <a:off x="325438" y="3724275"/>
          <a:ext cx="6007100" cy="1058863"/>
        </p:xfrm>
        <a:graphic>
          <a:graphicData uri="http://schemas.openxmlformats.org/presentationml/2006/ole">
            <p:oleObj spid="_x0000_s4204" name="文档" r:id="rId5" imgW="6016413" imgH="106820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339" y="339502"/>
            <a:ext cx="882132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不正确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b="1" i="1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且方向相反时，即使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，也不能得到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的充要条件，而是必要不充分条件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8321828"/>
              </p:ext>
            </p:extLst>
          </p:nvPr>
        </p:nvGraphicFramePr>
        <p:xfrm>
          <a:off x="179512" y="2350368"/>
          <a:ext cx="8588375" cy="1733550"/>
        </p:xfrm>
        <a:graphic>
          <a:graphicData uri="http://schemas.openxmlformats.org/presentationml/2006/ole">
            <p:oleObj spid="_x0000_s14348" name="文档" r:id="rId3" imgW="8584904" imgH="173588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07504" y="3971395"/>
            <a:ext cx="725871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时，则有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，故命题正确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52" y="565051"/>
            <a:ext cx="8948043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不正确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是等边三角形，则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的充分条件；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004269"/>
              </p:ext>
            </p:extLst>
          </p:nvPr>
        </p:nvGraphicFramePr>
        <p:xfrm>
          <a:off x="251520" y="1861195"/>
          <a:ext cx="7416800" cy="1057275"/>
        </p:xfrm>
        <a:graphic>
          <a:graphicData uri="http://schemas.openxmlformats.org/presentationml/2006/ole">
            <p:oleObj spid="_x0000_s13357" name="文档" r:id="rId3" imgW="7414006" imgH="106027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9605569"/>
              </p:ext>
            </p:extLst>
          </p:nvPr>
        </p:nvGraphicFramePr>
        <p:xfrm>
          <a:off x="247650" y="2653283"/>
          <a:ext cx="7410450" cy="1057275"/>
        </p:xfrm>
        <a:graphic>
          <a:graphicData uri="http://schemas.openxmlformats.org/presentationml/2006/ole">
            <p:oleObj spid="_x0000_s13358" name="文档" r:id="rId4" imgW="7414006" imgH="1058836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4766354"/>
              </p:ext>
            </p:extLst>
          </p:nvPr>
        </p:nvGraphicFramePr>
        <p:xfrm>
          <a:off x="251520" y="3612232"/>
          <a:ext cx="7410450" cy="1057275"/>
        </p:xfrm>
        <a:graphic>
          <a:graphicData uri="http://schemas.openxmlformats.org/presentationml/2006/ole">
            <p:oleObj spid="_x0000_s13359" name="文档" r:id="rId5" imgW="7414006" imgH="10588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0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076" y="990764"/>
            <a:ext cx="868488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，同理得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是等边三角形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综上所述，正确命题的序号是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①③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68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0570" y="970573"/>
            <a:ext cx="8597865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逻辑用语是高考常考内容，充分、必要条件是重点考查内容，题型基本都是选择题、填空题，题目难度以低、中档为主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在二轮复习中，本部分应该重点掌握四种命题的真假判断、否命题与命题的否定的区别、含有量词的命题的否定的求法、充分必要条件的判定与应用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这些知识被考查的概率都较高，特别是充分、必要条件几乎每年都有考查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978" y="166863"/>
            <a:ext cx="8948043" cy="4843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判断充分、必要条件时应注意的问题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先后顺序：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的充分不必要条件是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能推出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不能推出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的充分不必要条件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则是指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能推出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不能推出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举出反例：如果从正面判断或证明一个命题的正确或错误不易进行时，可以通过举出恰当的反例来说明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准确转化：若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的必要不充分条件，则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的充分不必要条件；若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的充要条件，那么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29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4182630"/>
              </p:ext>
            </p:extLst>
          </p:nvPr>
        </p:nvGraphicFramePr>
        <p:xfrm>
          <a:off x="3394645" y="1067150"/>
          <a:ext cx="5876925" cy="723900"/>
        </p:xfrm>
        <a:graphic>
          <a:graphicData uri="http://schemas.openxmlformats.org/presentationml/2006/ole">
            <p:oleObj spid="_x0000_s15372" name="文档" r:id="rId3" imgW="5883766" imgH="72360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3504" y="344604"/>
            <a:ext cx="8909535" cy="12241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spc="-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spc="-100" dirty="0" smtClean="0">
                <a:solidFill>
                  <a:srgbClr val="0066FF"/>
                </a:solidFill>
                <a:latin typeface="Times New Roman"/>
                <a:ea typeface="微软雅黑"/>
              </a:rPr>
              <a:t>2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spc="-100" dirty="0" smtClean="0">
                <a:latin typeface="Times New Roman"/>
                <a:ea typeface="华文细黑"/>
              </a:rPr>
              <a:t>(2015·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600" kern="100" spc="-100" dirty="0" smtClean="0">
                <a:latin typeface="Times New Roman"/>
                <a:ea typeface="华文细黑"/>
              </a:rPr>
              <a:t>)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spc="-100" dirty="0" smtClean="0">
                <a:latin typeface="Times New Roman"/>
                <a:ea typeface="华文细黑"/>
              </a:rPr>
              <a:t>a</a:t>
            </a:r>
            <a:r>
              <a:rPr lang="en-US" altLang="zh-CN" sz="2600" kern="100" spc="-100" baseline="-25000" dirty="0" smtClean="0">
                <a:latin typeface="Times New Roman"/>
                <a:ea typeface="华文细黑"/>
              </a:rPr>
              <a:t>1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 smtClean="0">
                <a:latin typeface="Times New Roman"/>
                <a:ea typeface="华文细黑"/>
              </a:rPr>
              <a:t>a</a:t>
            </a:r>
            <a:r>
              <a:rPr lang="en-US" altLang="zh-CN" sz="2600" kern="100" spc="-100" baseline="-25000" dirty="0" smtClean="0">
                <a:latin typeface="Times New Roman"/>
                <a:ea typeface="华文细黑"/>
              </a:rPr>
              <a:t>2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spc="-100" dirty="0" smtClean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 err="1" smtClean="0">
                <a:latin typeface="Times New Roman"/>
                <a:ea typeface="华文细黑"/>
              </a:rPr>
              <a:t>a</a:t>
            </a:r>
            <a:r>
              <a:rPr lang="en-US" altLang="zh-CN" sz="2600" i="1" kern="100" spc="-100" baseline="-25000" dirty="0" err="1" smtClean="0">
                <a:latin typeface="Times New Roman"/>
                <a:ea typeface="华文细黑"/>
              </a:rPr>
              <a:t>n</a:t>
            </a:r>
            <a:r>
              <a:rPr lang="en-US" altLang="zh-CN" sz="2600" kern="100" spc="-100" dirty="0" err="1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spc="-100" dirty="0" err="1" smtClean="0">
                <a:latin typeface="Times New Roman"/>
                <a:ea typeface="华文细黑"/>
              </a:rPr>
              <a:t>R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 smtClean="0">
                <a:latin typeface="Times New Roman"/>
                <a:ea typeface="华文细黑"/>
              </a:rPr>
              <a:t>n</a:t>
            </a:r>
            <a:r>
              <a:rPr lang="en-US" altLang="zh-CN" sz="2600" kern="100" spc="-100" dirty="0" smtClean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spc="-100" dirty="0" smtClean="0">
                <a:latin typeface="Times New Roman"/>
                <a:ea typeface="华文细黑"/>
              </a:rPr>
              <a:t>3.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spc="-100" dirty="0" smtClean="0">
                <a:latin typeface="Times New Roman"/>
                <a:ea typeface="华文细黑"/>
              </a:rPr>
              <a:t>p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spc="-100" dirty="0" smtClean="0">
                <a:latin typeface="Times New Roman"/>
                <a:ea typeface="华文细黑"/>
              </a:rPr>
              <a:t>a</a:t>
            </a:r>
            <a:r>
              <a:rPr lang="en-US" altLang="zh-CN" sz="2600" kern="100" spc="-100" baseline="-25000" dirty="0" smtClean="0">
                <a:latin typeface="Times New Roman"/>
                <a:ea typeface="华文细黑"/>
              </a:rPr>
              <a:t>1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 smtClean="0">
                <a:latin typeface="Times New Roman"/>
                <a:ea typeface="华文细黑"/>
              </a:rPr>
              <a:t>a</a:t>
            </a:r>
            <a:r>
              <a:rPr lang="en-US" altLang="zh-CN" sz="2600" kern="100" spc="-100" baseline="-25000" dirty="0" smtClean="0">
                <a:latin typeface="Times New Roman"/>
                <a:ea typeface="华文细黑"/>
              </a:rPr>
              <a:t>2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spc="-100" dirty="0" smtClean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 smtClean="0">
                <a:latin typeface="Times New Roman"/>
                <a:ea typeface="华文细黑"/>
              </a:rPr>
              <a:t>a</a:t>
            </a:r>
            <a:r>
              <a:rPr lang="en-US" altLang="zh-CN" sz="2600" i="1" kern="100" spc="-100" baseline="-25000" dirty="0" smtClean="0">
                <a:latin typeface="Times New Roman"/>
                <a:ea typeface="华文细黑"/>
              </a:rPr>
              <a:t>n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成等比数列；</a:t>
            </a:r>
            <a:endParaRPr lang="zh-CN" altLang="en-US" sz="2600" spc="-100" dirty="0"/>
          </a:p>
        </p:txBody>
      </p:sp>
      <p:sp>
        <p:nvSpPr>
          <p:cNvPr id="7" name="矩形 6"/>
          <p:cNvSpPr/>
          <p:nvPr/>
        </p:nvSpPr>
        <p:spPr>
          <a:xfrm>
            <a:off x="31491" y="1636538"/>
            <a:ext cx="573586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708" y="2242910"/>
            <a:ext cx="8909535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的必要条件，但不是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的充分条件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的充分条件，但不是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的必要条件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的充分必要条件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既不是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的充分条件，也不是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的必要条件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291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029" y="296566"/>
            <a:ext cx="8909535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成立，设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的公比为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2299639"/>
              </p:ext>
            </p:extLst>
          </p:nvPr>
        </p:nvGraphicFramePr>
        <p:xfrm>
          <a:off x="179512" y="1083899"/>
          <a:ext cx="8810625" cy="2438400"/>
        </p:xfrm>
        <a:graphic>
          <a:graphicData uri="http://schemas.openxmlformats.org/presentationml/2006/ole">
            <p:oleObj spid="_x0000_s16402" name="文档" r:id="rId3" imgW="8813398" imgH="2457638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36486" y="2911172"/>
            <a:ext cx="890953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成立，而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不成立，故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的必要条件，故选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8231878"/>
              </p:ext>
            </p:extLst>
          </p:nvPr>
        </p:nvGraphicFramePr>
        <p:xfrm>
          <a:off x="180975" y="2397746"/>
          <a:ext cx="8610600" cy="885825"/>
        </p:xfrm>
        <a:graphic>
          <a:graphicData uri="http://schemas.openxmlformats.org/presentationml/2006/ole">
            <p:oleObj spid="_x0000_s16403" name="文档" r:id="rId4" imgW="8613690" imgH="793135" progId="Word.Document.12">
              <p:embed/>
            </p:oleObj>
          </a:graphicData>
        </a:graphic>
      </p:graphicFrame>
      <p:pic>
        <p:nvPicPr>
          <p:cNvPr id="1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8982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97" y="14994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与命题有关的综合问题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608" y="1134780"/>
            <a:ext cx="87717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下列叙述正确的是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命题：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的否定为：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，均有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2&lt;0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的逆否命题为：若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2749" y="502568"/>
            <a:ext cx="88594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，则幂函数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为偶函数，且在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上单调递减的充分必要条件为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图象关于点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中心对称的充分必要条件为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±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4039025"/>
              </p:ext>
            </p:extLst>
          </p:nvPr>
        </p:nvGraphicFramePr>
        <p:xfrm>
          <a:off x="2248694" y="1601470"/>
          <a:ext cx="854075" cy="990600"/>
        </p:xfrm>
        <a:graphic>
          <a:graphicData uri="http://schemas.openxmlformats.org/presentationml/2006/ole">
            <p:oleObj spid="_x0000_s17421" name="文档" r:id="rId3" imgW="854701" imgH="99063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26961" y="2931790"/>
            <a:ext cx="8909535" cy="12276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：命题：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的否定为：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，均有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错误；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233" y="326566"/>
            <a:ext cx="890953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：命题：若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的逆否命题为：若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：因为幂函数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61" y="2126766"/>
            <a:ext cx="890953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5284711"/>
              </p:ext>
            </p:extLst>
          </p:nvPr>
        </p:nvGraphicFramePr>
        <p:xfrm>
          <a:off x="3491880" y="2142790"/>
          <a:ext cx="320675" cy="809625"/>
        </p:xfrm>
        <a:graphic>
          <a:graphicData uri="http://schemas.openxmlformats.org/presentationml/2006/ole">
            <p:oleObj spid="_x0000_s18444" name="文档" r:id="rId3" imgW="321458" imgH="80919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99048" y="2702830"/>
            <a:ext cx="8946973" cy="24707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0,1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为偶函数，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，即幂函数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为偶函数，且在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上单调递减的充分必要条件为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4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6066811"/>
              </p:ext>
            </p:extLst>
          </p:nvPr>
        </p:nvGraphicFramePr>
        <p:xfrm>
          <a:off x="107504" y="421035"/>
          <a:ext cx="8731250" cy="1865313"/>
        </p:xfrm>
        <a:graphic>
          <a:graphicData uri="http://schemas.openxmlformats.org/presentationml/2006/ole">
            <p:oleObj spid="_x0000_s20512" name="文档" r:id="rId3" imgW="8727758" imgH="1871079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432596"/>
              </p:ext>
            </p:extLst>
          </p:nvPr>
        </p:nvGraphicFramePr>
        <p:xfrm>
          <a:off x="104775" y="2298179"/>
          <a:ext cx="8362950" cy="1209675"/>
        </p:xfrm>
        <a:graphic>
          <a:graphicData uri="http://schemas.openxmlformats.org/presentationml/2006/ole">
            <p:oleObj spid="_x0000_s20513" name="文档" r:id="rId4" imgW="8366125" imgH="1211334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7340190"/>
              </p:ext>
            </p:extLst>
          </p:nvPr>
        </p:nvGraphicFramePr>
        <p:xfrm>
          <a:off x="104775" y="3387824"/>
          <a:ext cx="8362950" cy="1200150"/>
        </p:xfrm>
        <a:graphic>
          <a:graphicData uri="http://schemas.openxmlformats.org/presentationml/2006/ole">
            <p:oleObj spid="_x0000_s20514" name="文档" r:id="rId5" imgW="8366125" imgH="121133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6925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9097711"/>
              </p:ext>
            </p:extLst>
          </p:nvPr>
        </p:nvGraphicFramePr>
        <p:xfrm>
          <a:off x="176207" y="286544"/>
          <a:ext cx="8363887" cy="1359599"/>
        </p:xfrm>
        <a:graphic>
          <a:graphicData uri="http://schemas.openxmlformats.org/presentationml/2006/ole">
            <p:oleObj spid="_x0000_s19495" name="文档" r:id="rId3" imgW="8499263" imgH="138294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2516764"/>
              </p:ext>
            </p:extLst>
          </p:nvPr>
        </p:nvGraphicFramePr>
        <p:xfrm>
          <a:off x="179015" y="1921367"/>
          <a:ext cx="8362950" cy="1200150"/>
        </p:xfrm>
        <a:graphic>
          <a:graphicData uri="http://schemas.openxmlformats.org/presentationml/2006/ole">
            <p:oleObj spid="_x0000_s19496" name="文档" r:id="rId4" imgW="8366125" imgH="1211334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45021" y="1179822"/>
            <a:ext cx="709200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整理得：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39" y="2691990"/>
            <a:ext cx="134203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454" y="3226670"/>
            <a:ext cx="890953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图象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中心对称的充分必要条件为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4023394"/>
              </p:ext>
            </p:extLst>
          </p:nvPr>
        </p:nvGraphicFramePr>
        <p:xfrm>
          <a:off x="2915816" y="3161528"/>
          <a:ext cx="848141" cy="989755"/>
        </p:xfrm>
        <a:graphic>
          <a:graphicData uri="http://schemas.openxmlformats.org/presentationml/2006/ole">
            <p:oleObj spid="_x0000_s19497" name="文档" r:id="rId5" imgW="864425" imgH="1009530" progId="Word.Document.12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149431" y="4412070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79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389" y="1057157"/>
            <a:ext cx="8908677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解决此类问题需要对每一个命题逐一作出判断，需要有扎实的基础知识，这是破解此类问题的前提条件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若需证明某命题为真，需要根据有关知识作出逻辑证明，但若需要证明某命题为假，只要举出一个反例即可，因此，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找反例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是破解此类问题的重要方法之一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389" y="192768"/>
            <a:ext cx="8908677" cy="4817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下列叙述中正确的是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的充分条件是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的充要条件是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对任意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的否定是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是一条直线，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是两个不同的平面，若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502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常考题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798" y="692066"/>
            <a:ext cx="8646674" cy="361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ac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是假命题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的充分条件不是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ac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</a:rPr>
              <a:t>cb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时，若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</a:rPr>
              <a:t>cb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不成立，由此知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</a:rPr>
              <a:t>cb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的充分不必要条件，</a:t>
            </a:r>
            <a:r>
              <a:rPr lang="en-US" altLang="zh-CN" sz="2600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错；</a:t>
            </a:r>
            <a:endParaRPr lang="en-US" altLang="zh-CN" sz="2600" kern="100" spc="-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07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806" y="918756"/>
            <a:ext cx="864667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对任意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的否定是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，理由是：垂直于同一条直线的两个平面平行，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670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02" y="1134780"/>
            <a:ext cx="8871386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n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的量词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68972" y="1215211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C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7391" y="1050057"/>
            <a:ext cx="8820459" cy="361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的否定形式是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∉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∉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∉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∉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7391" y="2074189"/>
            <a:ext cx="8820459" cy="121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由全称命题与特称命题之间的互化关系知选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04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3528" y="921181"/>
            <a:ext cx="806489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下列命题中，真命题是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 smtClean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  			B.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 smtClean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1&lt;sin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&lt;1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smtClean="0">
                <a:latin typeface="Times New Roman"/>
                <a:ea typeface="华文细黑"/>
                <a:cs typeface="Courier New"/>
              </a:rPr>
              <a:t>R,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   &lt;0  			D.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smtClean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33053" y="2786206"/>
            <a:ext cx="809957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错；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的图象可知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1055672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D</a:t>
            </a:r>
            <a:endParaRPr lang="zh-CN" altLang="en-US" sz="2600" dirty="0"/>
          </a:p>
        </p:txBody>
      </p:sp>
      <p:sp>
        <p:nvSpPr>
          <p:cNvPr id="3" name="矩形 2"/>
          <p:cNvSpPr/>
          <p:nvPr/>
        </p:nvSpPr>
        <p:spPr>
          <a:xfrm>
            <a:off x="1917229" y="217136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1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2787" y="1278796"/>
            <a:ext cx="882045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陕西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原命题为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为递减数列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，关于其逆命题，否命题，逆否命题真假性的判断依次如下，正确的是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真，真，真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假，假，真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真，真，假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假，假，假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0794014"/>
              </p:ext>
            </p:extLst>
          </p:nvPr>
        </p:nvGraphicFramePr>
        <p:xfrm>
          <a:off x="4215879" y="1131590"/>
          <a:ext cx="1311275" cy="990600"/>
        </p:xfrm>
        <a:graphic>
          <a:graphicData uri="http://schemas.openxmlformats.org/presentationml/2006/ole">
            <p:oleObj spid="_x0000_s21516" name="文档" r:id="rId15" imgW="1311233" imgH="98960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0401613"/>
              </p:ext>
            </p:extLst>
          </p:nvPr>
        </p:nvGraphicFramePr>
        <p:xfrm>
          <a:off x="453073" y="1317471"/>
          <a:ext cx="7797800" cy="1219200"/>
        </p:xfrm>
        <a:graphic>
          <a:graphicData uri="http://schemas.openxmlformats.org/presentationml/2006/ole">
            <p:oleObj spid="_x0000_s22540" name="文档" r:id="rId15" imgW="7794710" imgH="122106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95536" y="2191092"/>
            <a:ext cx="8262379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原命题与其逆命题都是真命题，所以其否命题和逆否命题也都是真命题，故选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26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9884" y="957094"/>
            <a:ext cx="89769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的单调递增区间是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单调递增区间是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是真命题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∨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是假命题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是真命题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是真命题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6961" y="3373363"/>
            <a:ext cx="890953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因为函数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的单调递增区间是</a:t>
            </a:r>
            <a:r>
              <a:rPr lang="en-US" altLang="zh-CN" sz="2600" kern="100" dirty="0">
                <a:latin typeface="Times New Roman"/>
                <a:ea typeface="华文细黑"/>
              </a:rPr>
              <a:t>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是真命题；</a:t>
            </a:r>
            <a:endParaRPr lang="zh-CN" altLang="zh-CN" sz="2600" kern="100" dirty="0">
              <a:solidFill>
                <a:prstClr val="black"/>
              </a:solidFill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3067202"/>
              </p:ext>
            </p:extLst>
          </p:nvPr>
        </p:nvGraphicFramePr>
        <p:xfrm>
          <a:off x="2281035" y="1563638"/>
          <a:ext cx="320675" cy="792163"/>
        </p:xfrm>
        <a:graphic>
          <a:graphicData uri="http://schemas.openxmlformats.org/presentationml/2006/ole">
            <p:oleObj spid="_x0000_s23564" name="文档" r:id="rId15" imgW="321458" imgH="7924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688" y="1350804"/>
            <a:ext cx="9050586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单调递增区间是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5942436"/>
              </p:ext>
            </p:extLst>
          </p:nvPr>
        </p:nvGraphicFramePr>
        <p:xfrm>
          <a:off x="2411760" y="1424325"/>
          <a:ext cx="339725" cy="800100"/>
        </p:xfrm>
        <a:graphic>
          <a:graphicData uri="http://schemas.openxmlformats.org/presentationml/2006/ole">
            <p:oleObj spid="_x0000_s24588" name="文档" r:id="rId15" imgW="340097" imgH="80001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5496" y="2249189"/>
            <a:ext cx="890953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是假命题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∨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为真命题，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为假命题，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58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命题及其真假判断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08306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充分条件与必要条件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61843" y="384873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与命题有关的综合问题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314440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314440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00169" y="1446912"/>
            <a:ext cx="84762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则下列命题中为真命题的是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6063182"/>
              </p:ext>
            </p:extLst>
          </p:nvPr>
        </p:nvGraphicFramePr>
        <p:xfrm>
          <a:off x="1691680" y="2137782"/>
          <a:ext cx="520700" cy="593725"/>
        </p:xfrm>
        <a:graphic>
          <a:graphicData uri="http://schemas.openxmlformats.org/presentationml/2006/ole">
            <p:oleObj spid="_x0000_s25613" name="文档" r:id="rId15" imgW="521357" imgH="59427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00169" y="843558"/>
            <a:ext cx="8476287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5020850"/>
              </p:ext>
            </p:extLst>
          </p:nvPr>
        </p:nvGraphicFramePr>
        <p:xfrm>
          <a:off x="371202" y="2100064"/>
          <a:ext cx="5568950" cy="1047750"/>
        </p:xfrm>
        <a:graphic>
          <a:graphicData uri="http://schemas.openxmlformats.org/presentationml/2006/ole">
            <p:oleObj spid="_x0000_s26650" name="文档" r:id="rId15" imgW="5566982" imgH="1046423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2634112"/>
              </p:ext>
            </p:extLst>
          </p:nvPr>
        </p:nvGraphicFramePr>
        <p:xfrm>
          <a:off x="400050" y="3000375"/>
          <a:ext cx="7829550" cy="1333500"/>
        </p:xfrm>
        <a:graphic>
          <a:graphicData uri="http://schemas.openxmlformats.org/presentationml/2006/ole">
            <p:oleObj spid="_x0000_s26651" name="文档" r:id="rId16" imgW="7832852" imgH="1335352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51520" y="3651870"/>
            <a:ext cx="5769528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617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9352" y="987574"/>
            <a:ext cx="8733128" cy="361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,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有实根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的逆否命题是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有实根，则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有实根，则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没有实根，则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没有实根，则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45819" y="1590928"/>
            <a:ext cx="86466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原命题为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，则其逆否命题为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所求命题为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没有实根，则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074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92761" y="915566"/>
            <a:ext cx="88713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下列说法错误的是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spc="-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spc="-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spc="-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zh-CN" altLang="zh-CN" sz="2600" kern="100" spc="-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spc="-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spc="-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spc="-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spc="-100" dirty="0" err="1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kern="100" spc="-100" dirty="0" err="1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spc="-100" dirty="0" err="1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spc="-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30°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的充分不必要条件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spc="-100" dirty="0" err="1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的否命题是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spc="-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spc="-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spc="-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spc="-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spc="-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spc="-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spc="-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1&gt;0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为假命题</a:t>
            </a:r>
            <a:endParaRPr lang="zh-CN" altLang="zh-CN" sz="1050" kern="100" spc="-100" dirty="0">
              <a:effectLst/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2412378"/>
              </p:ext>
            </p:extLst>
          </p:nvPr>
        </p:nvGraphicFramePr>
        <p:xfrm>
          <a:off x="1763688" y="2139702"/>
          <a:ext cx="409575" cy="923925"/>
        </p:xfrm>
        <a:graphic>
          <a:graphicData uri="http://schemas.openxmlformats.org/presentationml/2006/ole">
            <p:oleObj spid="_x0000_s7215" name="文档" r:id="rId15" imgW="416327" imgH="92272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6961" y="987574"/>
            <a:ext cx="890953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特称命题的否定为全称命题，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的否定为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“≠”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6043648"/>
              </p:ext>
            </p:extLst>
          </p:nvPr>
        </p:nvGraphicFramePr>
        <p:xfrm>
          <a:off x="323528" y="2290167"/>
          <a:ext cx="8509000" cy="2009775"/>
        </p:xfrm>
        <a:graphic>
          <a:graphicData uri="http://schemas.openxmlformats.org/presentationml/2006/ole">
            <p:oleObj spid="_x0000_s8248" name="文档" r:id="rId15" imgW="8508979" imgH="2010238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64466" y="4043403"/>
            <a:ext cx="563167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项应是必要不充分条件，故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6961" y="1567120"/>
            <a:ext cx="890953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显然正确；当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真；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5191215"/>
              </p:ext>
            </p:extLst>
          </p:nvPr>
        </p:nvGraphicFramePr>
        <p:xfrm>
          <a:off x="282575" y="2287200"/>
          <a:ext cx="8861425" cy="1096963"/>
        </p:xfrm>
        <a:graphic>
          <a:graphicData uri="http://schemas.openxmlformats.org/presentationml/2006/ole">
            <p:oleObj spid="_x0000_s27662" name="文档" r:id="rId15" imgW="8861256" imgH="1096690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3007280"/>
            <a:ext cx="4063933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62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73811" y="824508"/>
            <a:ext cx="8646661" cy="2036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&lt;7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表示焦点在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轴上的椭圆，且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的充分不必要条件，则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3650180"/>
              </p:ext>
            </p:extLst>
          </p:nvPr>
        </p:nvGraphicFramePr>
        <p:xfrm>
          <a:off x="2315468" y="1429147"/>
          <a:ext cx="1968500" cy="1000125"/>
        </p:xfrm>
        <a:graphic>
          <a:graphicData uri="http://schemas.openxmlformats.org/presentationml/2006/ole">
            <p:oleObj spid="_x0000_s28695" name="文档" r:id="rId15" imgW="1969269" imgH="100008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48247" y="2818369"/>
            <a:ext cx="864750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4511173"/>
              </p:ext>
            </p:extLst>
          </p:nvPr>
        </p:nvGraphicFramePr>
        <p:xfrm>
          <a:off x="320501" y="4083521"/>
          <a:ext cx="7654925" cy="1152525"/>
        </p:xfrm>
        <a:graphic>
          <a:graphicData uri="http://schemas.openxmlformats.org/presentationml/2006/ole">
            <p:oleObj spid="_x0000_s28696" name="文档" r:id="rId16" imgW="7651856" imgH="115401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6409308"/>
              </p:ext>
            </p:extLst>
          </p:nvPr>
        </p:nvGraphicFramePr>
        <p:xfrm>
          <a:off x="539552" y="915566"/>
          <a:ext cx="8140700" cy="1019175"/>
        </p:xfrm>
        <a:graphic>
          <a:graphicData uri="http://schemas.openxmlformats.org/presentationml/2006/ole">
            <p:oleObj spid="_x0000_s29732" name="文档" r:id="rId15" imgW="8137631" imgH="1020621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5656747"/>
              </p:ext>
            </p:extLst>
          </p:nvPr>
        </p:nvGraphicFramePr>
        <p:xfrm>
          <a:off x="539552" y="1715641"/>
          <a:ext cx="8140700" cy="1019175"/>
        </p:xfrm>
        <a:graphic>
          <a:graphicData uri="http://schemas.openxmlformats.org/presentationml/2006/ole">
            <p:oleObj spid="_x0000_s29733" name="文档" r:id="rId16" imgW="8137631" imgH="1020621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67544" y="2487802"/>
            <a:ext cx="451918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的充分不必要条件，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1381011"/>
              </p:ext>
            </p:extLst>
          </p:nvPr>
        </p:nvGraphicFramePr>
        <p:xfrm>
          <a:off x="542925" y="3219822"/>
          <a:ext cx="8134350" cy="1657350"/>
        </p:xfrm>
        <a:graphic>
          <a:graphicData uri="http://schemas.openxmlformats.org/presentationml/2006/ole">
            <p:oleObj spid="_x0000_s29734" name="文档" r:id="rId17" imgW="8137631" imgH="166161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55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3760257"/>
              </p:ext>
            </p:extLst>
          </p:nvPr>
        </p:nvGraphicFramePr>
        <p:xfrm>
          <a:off x="542925" y="1794123"/>
          <a:ext cx="8134350" cy="1009650"/>
        </p:xfrm>
        <a:graphic>
          <a:graphicData uri="http://schemas.openxmlformats.org/presentationml/2006/ole">
            <p:oleObj spid="_x0000_s30742" name="文档" r:id="rId15" imgW="8137631" imgH="1020621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8497003"/>
              </p:ext>
            </p:extLst>
          </p:nvPr>
        </p:nvGraphicFramePr>
        <p:xfrm>
          <a:off x="542925" y="2954635"/>
          <a:ext cx="8134350" cy="1057275"/>
        </p:xfrm>
        <a:graphic>
          <a:graphicData uri="http://schemas.openxmlformats.org/presentationml/2006/ole">
            <p:oleObj spid="_x0000_s30743" name="文档" r:id="rId16" imgW="8137631" imgH="106027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3964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9092" y="168999"/>
            <a:ext cx="460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命题及其真假判断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237" y="915566"/>
            <a:ext cx="8803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常用结论：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原命题与逆否命题等价，同一个命题的逆命题、否命题等价；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四个命题中，真命题的个数为偶数；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都假，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∨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假，否则为真，只有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都真，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真，否则为假；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全称命题的否定为特称命题，特称命题的否定为全称命题，一个命题与其否定不会同真假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09694" y="627534"/>
            <a:ext cx="847628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若命题：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是真命题，则实数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是单调函数，在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上存在零点，应有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，解不等式求出实数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(1)&lt;0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)(4|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1)&lt;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4851461"/>
              </p:ext>
            </p:extLst>
          </p:nvPr>
        </p:nvGraphicFramePr>
        <p:xfrm>
          <a:off x="257175" y="4009603"/>
          <a:ext cx="7934325" cy="1514475"/>
        </p:xfrm>
        <a:graphic>
          <a:graphicData uri="http://schemas.openxmlformats.org/presentationml/2006/ole">
            <p:oleObj spid="_x0000_s9345" name="文档" r:id="rId15" imgW="7937564" imgH="151669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3848565"/>
              </p:ext>
            </p:extLst>
          </p:nvPr>
        </p:nvGraphicFramePr>
        <p:xfrm>
          <a:off x="6833691" y="1331664"/>
          <a:ext cx="1482725" cy="836613"/>
        </p:xfrm>
        <a:graphic>
          <a:graphicData uri="http://schemas.openxmlformats.org/presentationml/2006/ole">
            <p:oleObj spid="_x0000_s9346" name="文档" r:id="rId16" imgW="1482513" imgH="83713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35277" y="894655"/>
            <a:ext cx="88240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已知下列命题：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的否定是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为两个命题，若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∨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&gt;5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的充分不必要条件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6249566"/>
              </p:ext>
            </p:extLst>
          </p:nvPr>
        </p:nvGraphicFramePr>
        <p:xfrm>
          <a:off x="3141536" y="1717179"/>
          <a:ext cx="273050" cy="409575"/>
        </p:xfrm>
        <a:graphic>
          <a:graphicData uri="http://schemas.openxmlformats.org/presentationml/2006/ole">
            <p:oleObj spid="_x0000_s31756" name="文档" r:id="rId15" imgW="273645" imgH="40932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9574" y="843558"/>
            <a:ext cx="887225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④“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xy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的逆否命题为真命题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其中所有真命题的序号是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961" y="2139702"/>
            <a:ext cx="890953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的否定是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9113506"/>
              </p:ext>
            </p:extLst>
          </p:nvPr>
        </p:nvGraphicFramePr>
        <p:xfrm>
          <a:off x="3842395" y="2402582"/>
          <a:ext cx="206375" cy="438150"/>
        </p:xfrm>
        <a:graphic>
          <a:graphicData uri="http://schemas.openxmlformats.org/presentationml/2006/ole">
            <p:oleObj spid="_x0000_s32780" name="文档" r:id="rId15" imgW="206904" imgH="437628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04140" y="3318981"/>
            <a:ext cx="8597865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∨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q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为假命题说明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</a:t>
            </a:r>
            <a:r>
              <a:rPr lang="en-US" altLang="zh-CN" sz="2600" i="1" kern="100" dirty="0">
                <a:latin typeface="Times New Roman"/>
                <a:ea typeface="华文细黑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为真命题，故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对；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9574" y="1419622"/>
            <a:ext cx="8872253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&gt;5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&gt;2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 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&gt;5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的必要不充分条件，故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，所以原命题为假命题，故其逆否命题也为假命题，故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②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18" name="Picture 9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6457" y="1673741"/>
            <a:ext cx="342900" cy="31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9481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82908" y="798547"/>
            <a:ext cx="873312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下面有四个关于充要条件的命题：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与非零向量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共线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的充要条件是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有且只有一个实数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使得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为偶函数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的充要条件是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两个事件为互斥事件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这两个事件为对立事件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的充要条件；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φ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为偶函数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的充分不必要条件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其中真命题的序号是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40077" y="1066682"/>
            <a:ext cx="8392363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由共线向量定理，知命题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显然为偶函数，反之，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是偶函数，则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恒成立，就有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，因此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对立事件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是互斥事件的特殊情形，所以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5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814" y="1377916"/>
            <a:ext cx="882132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是偶函数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但是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是偶函数，则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也成立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为偶函数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的充分不必要条件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①②④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33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2696" y="627534"/>
            <a:ext cx="8629784" cy="361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是两条不同直线，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是两个不同平面，则下列命题正确的是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垂直于同一平面，则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平行于同一平面，则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不平行，则在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内不存在与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平行的直线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不平行，则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不可能垂直于同一平面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5406" y="51470"/>
            <a:ext cx="8909535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spc="-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垂直于同一平面，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关系不确定，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spc="-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平行于同一平面，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关系不确定，可平行、相交、异面，故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错；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不平行，但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内能找出平行于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的直线，如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中平行于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交线的直线平行于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，若假设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垂直于同一平面，则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，其逆否命题即为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</a:rPr>
              <a:t>D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0986" y="990764"/>
            <a:ext cx="845974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在命题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∨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中，真命题是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①④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②④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1520" y="483518"/>
            <a:ext cx="880324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为真命题，从而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不一定成立，故命题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为假命题，从而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由真值表知，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∨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为真命题；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为假命题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2309</Words>
  <Application>Microsoft Office PowerPoint</Application>
  <PresentationFormat>全屏显示(16:9)</PresentationFormat>
  <Paragraphs>521</Paragraphs>
  <Slides>56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551</cp:revision>
  <dcterms:modified xsi:type="dcterms:W3CDTF">2016-03-03T00:37:55Z</dcterms:modified>
</cp:coreProperties>
</file>