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512" r:id="rId2"/>
    <p:sldId id="482" r:id="rId3"/>
    <p:sldId id="365" r:id="rId4"/>
    <p:sldId id="366" r:id="rId5"/>
    <p:sldId id="370" r:id="rId6"/>
    <p:sldId id="483" r:id="rId7"/>
    <p:sldId id="486" r:id="rId8"/>
    <p:sldId id="484" r:id="rId9"/>
    <p:sldId id="485" r:id="rId10"/>
    <p:sldId id="481" r:id="rId11"/>
    <p:sldId id="491" r:id="rId12"/>
    <p:sldId id="537" r:id="rId13"/>
    <p:sldId id="492" r:id="rId14"/>
    <p:sldId id="538" r:id="rId15"/>
    <p:sldId id="493" r:id="rId16"/>
    <p:sldId id="497" r:id="rId17"/>
    <p:sldId id="498" r:id="rId18"/>
    <p:sldId id="471" r:id="rId19"/>
    <p:sldId id="528" r:id="rId20"/>
    <p:sldId id="539" r:id="rId21"/>
    <p:sldId id="496" r:id="rId22"/>
    <p:sldId id="502" r:id="rId23"/>
    <p:sldId id="517" r:id="rId24"/>
    <p:sldId id="518" r:id="rId25"/>
    <p:sldId id="530" r:id="rId26"/>
    <p:sldId id="373" r:id="rId27"/>
    <p:sldId id="531" r:id="rId28"/>
    <p:sldId id="396" r:id="rId29"/>
    <p:sldId id="520" r:id="rId30"/>
    <p:sldId id="398" r:id="rId31"/>
    <p:sldId id="540" r:id="rId32"/>
    <p:sldId id="399" r:id="rId33"/>
    <p:sldId id="521" r:id="rId34"/>
    <p:sldId id="400" r:id="rId35"/>
    <p:sldId id="401" r:id="rId36"/>
    <p:sldId id="522" r:id="rId37"/>
    <p:sldId id="402" r:id="rId38"/>
    <p:sldId id="523" r:id="rId39"/>
    <p:sldId id="532" r:id="rId40"/>
    <p:sldId id="403" r:id="rId41"/>
    <p:sldId id="506" r:id="rId42"/>
    <p:sldId id="404" r:id="rId43"/>
    <p:sldId id="507" r:id="rId44"/>
    <p:sldId id="526" r:id="rId45"/>
    <p:sldId id="533" r:id="rId46"/>
    <p:sldId id="534" r:id="rId47"/>
    <p:sldId id="405" r:id="rId48"/>
    <p:sldId id="536" r:id="rId49"/>
    <p:sldId id="411" r:id="rId50"/>
    <p:sldId id="510" r:id="rId51"/>
    <p:sldId id="541" r:id="rId52"/>
    <p:sldId id="414" r:id="rId53"/>
    <p:sldId id="511" r:id="rId54"/>
    <p:sldId id="416" r:id="rId5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CC"/>
    <a:srgbClr val="0066FF"/>
    <a:srgbClr val="DBEEF4"/>
    <a:srgbClr val="F79646"/>
    <a:srgbClr val="E46C0A"/>
    <a:srgbClr val="6DAA2D"/>
    <a:srgbClr val="7F7F7F"/>
    <a:srgbClr val="F68426"/>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6" autoAdjust="0"/>
    <p:restoredTop sz="94660"/>
  </p:normalViewPr>
  <p:slideViewPr>
    <p:cSldViewPr>
      <p:cViewPr>
        <p:scale>
          <a:sx n="100" d="100"/>
          <a:sy n="100" d="100"/>
        </p:scale>
        <p:origin x="-666" y="-102"/>
      </p:cViewPr>
      <p:guideLst>
        <p:guide orient="horz" pos="1620"/>
        <p:guide pos="3787"/>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4" Type="http://schemas.openxmlformats.org/officeDocument/2006/relationships/image" Target="../media/image6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5" Type="http://schemas.openxmlformats.org/officeDocument/2006/relationships/image" Target="../media/image79.emf"/><Relationship Id="rId4" Type="http://schemas.openxmlformats.org/officeDocument/2006/relationships/image" Target="../media/image7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image" Target="../media/image86.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5" Type="http://schemas.openxmlformats.org/officeDocument/2006/relationships/image" Target="../media/image94.emf"/><Relationship Id="rId4" Type="http://schemas.openxmlformats.org/officeDocument/2006/relationships/image" Target="../media/image9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emf"/><Relationship Id="rId4"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pPr/>
              <a:t>2016/3/3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pPr/>
              <a:t>‹#›</a:t>
            </a:fld>
            <a:endParaRPr lang="zh-CN" altLang="en-US"/>
          </a:p>
        </p:txBody>
      </p:sp>
    </p:spTree>
    <p:extLst>
      <p:ext uri="{BB962C8B-B14F-4D97-AF65-F5344CB8AC3E}">
        <p14:creationId xmlns:p14="http://schemas.microsoft.com/office/powerpoint/2010/main" xmlns=""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202792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xmlns=""/>
              </a:ext>
            </a:extLst>
          </a:blip>
          <a:srcRect/>
          <a:stretch/>
        </p:blipFill>
        <p:spPr bwMode="auto">
          <a:xfrm rot="5400000">
            <a:off x="3446704" y="-543896"/>
            <a:ext cx="2250591" cy="914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117245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__10.docx"/><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package" Target="../embeddings/Microsoft_Office_Word___12.docx"/><Relationship Id="rId5" Type="http://schemas.openxmlformats.org/officeDocument/2006/relationships/package" Target="../embeddings/Microsoft_Office_Word___11.doc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Word___13.docx"/><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package" Target="../embeddings/Microsoft_Office_Word___16.docx"/><Relationship Id="rId5" Type="http://schemas.openxmlformats.org/officeDocument/2006/relationships/package" Target="../embeddings/Microsoft_Office_Word___15.docx"/><Relationship Id="rId4" Type="http://schemas.openxmlformats.org/officeDocument/2006/relationships/package" Target="../embeddings/Microsoft_Office_Word___14.docx"/></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Word___17.docx"/><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package" Target="../embeddings/Microsoft_Office_Word___18.docx"/></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Word___19.docx"/><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package" Target="../embeddings/Microsoft_Office_Word___22.docx"/><Relationship Id="rId5" Type="http://schemas.openxmlformats.org/officeDocument/2006/relationships/package" Target="../embeddings/Microsoft_Office_Word___21.docx"/><Relationship Id="rId4" Type="http://schemas.openxmlformats.org/officeDocument/2006/relationships/package" Target="../embeddings/Microsoft_Office_Word___20.docx"/></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Word___23.docx"/><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package" Target="../embeddings/Microsoft_Office_Word___24.doc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Office_Word___25.docx"/><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package" Target="../embeddings/Microsoft_Office_Word___27.docx"/><Relationship Id="rId4" Type="http://schemas.openxmlformats.org/officeDocument/2006/relationships/package" Target="../embeddings/Microsoft_Office_Word___26.docx"/></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Office_Word___28.docx"/><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15.png"/><Relationship Id="rId4" Type="http://schemas.openxmlformats.org/officeDocument/2006/relationships/slide" Target="slide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Office_Word___29.docx"/><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package" Target="../embeddings/Microsoft_Office_Word___32.docx"/><Relationship Id="rId5" Type="http://schemas.openxmlformats.org/officeDocument/2006/relationships/package" Target="../embeddings/Microsoft_Office_Word___31.docx"/><Relationship Id="rId4" Type="http://schemas.openxmlformats.org/officeDocument/2006/relationships/package" Target="../embeddings/Microsoft_Office_Word___30.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Word___33.docx"/><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Word___34.docx"/><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package" Target="../embeddings/Microsoft_Office_Word___36.docx"/><Relationship Id="rId4" Type="http://schemas.openxmlformats.org/officeDocument/2006/relationships/package" Target="../embeddings/Microsoft_Office_Word___35.doc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Office_Word___37.docx"/><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package" Target="../embeddings/Microsoft_Office_Word___39.docx"/><Relationship Id="rId4" Type="http://schemas.openxmlformats.org/officeDocument/2006/relationships/package" Target="../embeddings/Microsoft_Office_Word___38.docx"/></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Office_Word___40.docx"/><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package" Target="../embeddings/Microsoft_Office_Word___43.docx"/><Relationship Id="rId5" Type="http://schemas.openxmlformats.org/officeDocument/2006/relationships/package" Target="../embeddings/Microsoft_Office_Word___42.docx"/><Relationship Id="rId4" Type="http://schemas.openxmlformats.org/officeDocument/2006/relationships/package" Target="../embeddings/Microsoft_Office_Word___41.docx"/></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Office_Word___44.docx"/><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4.xml"/><Relationship Id="rId5" Type="http://schemas.openxmlformats.org/officeDocument/2006/relationships/package" Target="../embeddings/Microsoft_Office_Word___46.docx"/><Relationship Id="rId4" Type="http://schemas.openxmlformats.org/officeDocument/2006/relationships/package" Target="../embeddings/Microsoft_Office_Word___45.docx"/></Relationships>
</file>

<file path=ppt/slides/_rels/slide26.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27.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47.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28.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29.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31.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32.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48.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33.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18" Type="http://schemas.openxmlformats.org/officeDocument/2006/relationships/package" Target="../embeddings/Microsoft_Office_Word___52.docx"/><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17" Type="http://schemas.openxmlformats.org/officeDocument/2006/relationships/package" Target="../embeddings/Microsoft_Office_Word___51.docx"/><Relationship Id="rId2" Type="http://schemas.openxmlformats.org/officeDocument/2006/relationships/slideLayout" Target="../slideLayouts/slideLayout1.xml"/><Relationship Id="rId16" Type="http://schemas.openxmlformats.org/officeDocument/2006/relationships/package" Target="../embeddings/Microsoft_Office_Word___50.docx"/><Relationship Id="rId1" Type="http://schemas.openxmlformats.org/officeDocument/2006/relationships/vmlDrawing" Target="../drawings/vmlDrawing20.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49.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34.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35.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53.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36.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 Id="rId14" Type="http://schemas.openxmlformats.org/officeDocument/2006/relationships/image" Target="../media/image63.png"/></Relationships>
</file>

<file path=ppt/slides/_rels/slide37.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38.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package" Target="../embeddings/Microsoft_Office_Word___55.docx"/><Relationship Id="rId1" Type="http://schemas.openxmlformats.org/officeDocument/2006/relationships/vmlDrawing" Target="../drawings/vmlDrawing22.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54.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39.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4.png"/><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41.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42.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 Id="rId14" Type="http://schemas.openxmlformats.org/officeDocument/2006/relationships/image" Target="../media/image66.png"/></Relationships>
</file>

<file path=ppt/slides/_rels/slide43.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18" Type="http://schemas.openxmlformats.org/officeDocument/2006/relationships/image" Target="../media/image66.png"/><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17" Type="http://schemas.openxmlformats.org/officeDocument/2006/relationships/package" Target="../embeddings/Microsoft_Office_Word___58.docx"/><Relationship Id="rId2" Type="http://schemas.openxmlformats.org/officeDocument/2006/relationships/slideLayout" Target="../slideLayouts/slideLayout1.xml"/><Relationship Id="rId16" Type="http://schemas.openxmlformats.org/officeDocument/2006/relationships/package" Target="../embeddings/Microsoft_Office_Word___57.docx"/><Relationship Id="rId1" Type="http://schemas.openxmlformats.org/officeDocument/2006/relationships/vmlDrawing" Target="../drawings/vmlDrawing23.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56.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44.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18" Type="http://schemas.openxmlformats.org/officeDocument/2006/relationships/image" Target="../media/image73.png"/><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17" Type="http://schemas.openxmlformats.org/officeDocument/2006/relationships/package" Target="../embeddings/Microsoft_Office_Word___61.docx"/><Relationship Id="rId2" Type="http://schemas.openxmlformats.org/officeDocument/2006/relationships/slideLayout" Target="../slideLayouts/slideLayout1.xml"/><Relationship Id="rId16" Type="http://schemas.openxmlformats.org/officeDocument/2006/relationships/package" Target="../embeddings/Microsoft_Office_Word___60.docx"/><Relationship Id="rId1" Type="http://schemas.openxmlformats.org/officeDocument/2006/relationships/vmlDrawing" Target="../drawings/vmlDrawing24.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59.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45.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image" Target="../media/image73.png"/><Relationship Id="rId1" Type="http://schemas.openxmlformats.org/officeDocument/2006/relationships/vmlDrawing" Target="../drawings/vmlDrawing25.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62.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46.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18" Type="http://schemas.openxmlformats.org/officeDocument/2006/relationships/package" Target="../embeddings/Microsoft_Office_Word___66.docx"/><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17" Type="http://schemas.openxmlformats.org/officeDocument/2006/relationships/package" Target="../embeddings/Microsoft_Office_Word___65.docx"/><Relationship Id="rId2" Type="http://schemas.openxmlformats.org/officeDocument/2006/relationships/slideLayout" Target="../slideLayouts/slideLayout1.xml"/><Relationship Id="rId16" Type="http://schemas.openxmlformats.org/officeDocument/2006/relationships/package" Target="../embeddings/Microsoft_Office_Word___64.docx"/><Relationship Id="rId1" Type="http://schemas.openxmlformats.org/officeDocument/2006/relationships/vmlDrawing" Target="../drawings/vmlDrawing26.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63.docx"/><Relationship Id="rId10" Type="http://schemas.openxmlformats.org/officeDocument/2006/relationships/slide" Target="slide40.xml"/><Relationship Id="rId19" Type="http://schemas.openxmlformats.org/officeDocument/2006/relationships/package" Target="../embeddings/Microsoft_Office_Word___67.docx"/><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47.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68.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48.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package" Target="../embeddings/Microsoft_Office_Word___70.docx"/><Relationship Id="rId1" Type="http://schemas.openxmlformats.org/officeDocument/2006/relationships/vmlDrawing" Target="../drawings/vmlDrawing28.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69.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49.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71.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package" Target="../embeddings/Microsoft_Office_Word___73.docx"/><Relationship Id="rId1" Type="http://schemas.openxmlformats.org/officeDocument/2006/relationships/vmlDrawing" Target="../drawings/vmlDrawing30.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72.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51.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package" Target="../embeddings/Microsoft_Office_Word___75.docx"/><Relationship Id="rId1" Type="http://schemas.openxmlformats.org/officeDocument/2006/relationships/vmlDrawing" Target="../drawings/vmlDrawing31.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74.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52.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52.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32.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0.xml"/></Relationships>
</file>

<file path=ppt/slides/_rels/slide53.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9.xml"/><Relationship Id="rId3" Type="http://schemas.openxmlformats.org/officeDocument/2006/relationships/slide" Target="slide26.xml"/><Relationship Id="rId7" Type="http://schemas.openxmlformats.org/officeDocument/2006/relationships/slide" Target="slide34.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package" Target="../embeddings/Microsoft_Office_Word___77.docx"/><Relationship Id="rId1" Type="http://schemas.openxmlformats.org/officeDocument/2006/relationships/vmlDrawing" Target="../drawings/vmlDrawing32.vml"/><Relationship Id="rId6" Type="http://schemas.openxmlformats.org/officeDocument/2006/relationships/slide" Target="slide32.xml"/><Relationship Id="rId11" Type="http://schemas.openxmlformats.org/officeDocument/2006/relationships/slide" Target="slide42.xml"/><Relationship Id="rId5" Type="http://schemas.openxmlformats.org/officeDocument/2006/relationships/slide" Target="slide30.xml"/><Relationship Id="rId15" Type="http://schemas.openxmlformats.org/officeDocument/2006/relationships/package" Target="../embeddings/Microsoft_Office_Word___76.docx"/><Relationship Id="rId10" Type="http://schemas.openxmlformats.org/officeDocument/2006/relationships/slide" Target="slide40.xml"/><Relationship Id="rId4" Type="http://schemas.openxmlformats.org/officeDocument/2006/relationships/slide" Target="slide28.xml"/><Relationship Id="rId9" Type="http://schemas.openxmlformats.org/officeDocument/2006/relationships/slide" Target="slide37.xml"/><Relationship Id="rId14" Type="http://schemas.openxmlformats.org/officeDocument/2006/relationships/slide" Target="slide52.xml"/></Relationships>
</file>

<file path=ppt/slides/_rels/slide54.xml.rels><?xml version="1.0" encoding="UTF-8" standalone="yes"?>
<Relationships xmlns="http://schemas.openxmlformats.org/package/2006/relationships"><Relationship Id="rId8" Type="http://schemas.openxmlformats.org/officeDocument/2006/relationships/slide" Target="slide32.xml"/><Relationship Id="rId13" Type="http://schemas.openxmlformats.org/officeDocument/2006/relationships/slide" Target="slide42.xml"/><Relationship Id="rId18" Type="http://schemas.openxmlformats.org/officeDocument/2006/relationships/package" Target="../embeddings/Microsoft_Office_Word___79.docx"/><Relationship Id="rId3" Type="http://schemas.openxmlformats.org/officeDocument/2006/relationships/slide" Target="slide3.xml"/><Relationship Id="rId21" Type="http://schemas.openxmlformats.org/officeDocument/2006/relationships/package" Target="../embeddings/Microsoft_Office_Word___82.docx"/><Relationship Id="rId7" Type="http://schemas.openxmlformats.org/officeDocument/2006/relationships/slide" Target="slide30.xml"/><Relationship Id="rId12" Type="http://schemas.openxmlformats.org/officeDocument/2006/relationships/slide" Target="slide40.xml"/><Relationship Id="rId17" Type="http://schemas.openxmlformats.org/officeDocument/2006/relationships/package" Target="../embeddings/Microsoft_Office_Word___78.docx"/><Relationship Id="rId2" Type="http://schemas.openxmlformats.org/officeDocument/2006/relationships/slideLayout" Target="../slideLayouts/slideLayout1.xml"/><Relationship Id="rId16" Type="http://schemas.openxmlformats.org/officeDocument/2006/relationships/slide" Target="slide52.xml"/><Relationship Id="rId20" Type="http://schemas.openxmlformats.org/officeDocument/2006/relationships/package" Target="../embeddings/Microsoft_Office_Word___81.docx"/><Relationship Id="rId1" Type="http://schemas.openxmlformats.org/officeDocument/2006/relationships/vmlDrawing" Target="../drawings/vmlDrawing33.vml"/><Relationship Id="rId6" Type="http://schemas.openxmlformats.org/officeDocument/2006/relationships/slide" Target="slide28.xml"/><Relationship Id="rId11" Type="http://schemas.openxmlformats.org/officeDocument/2006/relationships/slide" Target="slide37.xml"/><Relationship Id="rId5" Type="http://schemas.openxmlformats.org/officeDocument/2006/relationships/slide" Target="slide26.xml"/><Relationship Id="rId15" Type="http://schemas.openxmlformats.org/officeDocument/2006/relationships/slide" Target="slide49.xml"/><Relationship Id="rId10" Type="http://schemas.openxmlformats.org/officeDocument/2006/relationships/slide" Target="slide35.xml"/><Relationship Id="rId19" Type="http://schemas.openxmlformats.org/officeDocument/2006/relationships/package" Target="../embeddings/Microsoft_Office_Word___80.docx"/><Relationship Id="rId4" Type="http://schemas.openxmlformats.org/officeDocument/2006/relationships/image" Target="../media/image4.png"/><Relationship Id="rId9" Type="http://schemas.openxmlformats.org/officeDocument/2006/relationships/slide" Target="slide34.xml"/><Relationship Id="rId14" Type="http://schemas.openxmlformats.org/officeDocument/2006/relationships/slide" Target="slide47.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Word___2.docx"/><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__3.docx"/><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package" Target="../embeddings/Microsoft_Office_Word___6.docx"/><Relationship Id="rId5" Type="http://schemas.openxmlformats.org/officeDocument/2006/relationships/package" Target="../embeddings/Microsoft_Office_Word___5.docx"/><Relationship Id="rId4" Type="http://schemas.openxmlformats.org/officeDocument/2006/relationships/package" Target="../embeddings/Microsoft_Office_Word___4.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png"/><Relationship Id="rId7" Type="http://schemas.openxmlformats.org/officeDocument/2006/relationships/slide" Target="slide4.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package" Target="../embeddings/Microsoft_Office_Word___9.docx"/><Relationship Id="rId5" Type="http://schemas.openxmlformats.org/officeDocument/2006/relationships/package" Target="../embeddings/Microsoft_Office_Word___8.docx"/><Relationship Id="rId4" Type="http://schemas.openxmlformats.org/officeDocument/2006/relationships/package" Target="../embeddings/Microsoft_Office_Word___7.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C:\Users\x201i\Desktop\未标题-2.png"/>
          <p:cNvPicPr>
            <a:picLocks noChangeAspect="1" noChangeArrowheads="1"/>
          </p:cNvPicPr>
          <p:nvPr/>
        </p:nvPicPr>
        <p:blipFill>
          <a:blip r:embed="rId2">
            <a:extLst>
              <a:ext uri="{28A0092B-C50C-407E-A947-70E740481C1C}">
                <a14:useLocalDpi xmlns:a14="http://schemas.microsoft.com/office/drawing/2010/main" xmlns=""/>
              </a:ext>
            </a:extLst>
          </a:blip>
          <a:srcRect/>
          <a:stretch>
            <a:fillRect/>
          </a:stretch>
        </p:blipFill>
        <p:spPr bwMode="auto">
          <a:xfrm>
            <a:off x="0" y="4515966"/>
            <a:ext cx="91440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11"/>
          <p:cNvSpPr txBox="1"/>
          <p:nvPr/>
        </p:nvSpPr>
        <p:spPr>
          <a:xfrm>
            <a:off x="35496" y="656109"/>
            <a:ext cx="2537440" cy="323165"/>
          </a:xfrm>
          <a:prstGeom prst="rect">
            <a:avLst/>
          </a:prstGeom>
          <a:noFill/>
        </p:spPr>
        <p:txBody>
          <a:bodyPr wrap="square">
            <a:spAutoFit/>
          </a:bodyPr>
          <a:lstStyle/>
          <a:p>
            <a:pPr algn="ctr" fontAlgn="auto">
              <a:spcBef>
                <a:spcPts val="0"/>
              </a:spcBef>
              <a:spcAft>
                <a:spcPts val="0"/>
              </a:spcAft>
              <a:defRPr/>
            </a:pPr>
            <a:r>
              <a:rPr lang="zh-CN" altLang="en-US" sz="1500" b="1" dirty="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专题</a:t>
            </a:r>
            <a:r>
              <a:rPr lang="en-US" altLang="zh-CN" sz="1500" b="1" dirty="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2   </a:t>
            </a:r>
            <a:r>
              <a:rPr lang="zh-CN" altLang="en-US" sz="1500" b="1" dirty="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不等式与线性规划</a:t>
            </a:r>
          </a:p>
        </p:txBody>
      </p:sp>
      <p:sp>
        <p:nvSpPr>
          <p:cNvPr id="11" name="矩形 10"/>
          <p:cNvSpPr/>
          <p:nvPr/>
        </p:nvSpPr>
        <p:spPr>
          <a:xfrm>
            <a:off x="0" y="1164357"/>
            <a:ext cx="9144000" cy="23762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pic>
        <p:nvPicPr>
          <p:cNvPr id="12" name="Picture 6" descr="C:\Users\x201i\Desktop\未标题-2.png"/>
          <p:cNvPicPr>
            <a:picLocks noChangeAspect="1" noChangeArrowheads="1"/>
          </p:cNvPicPr>
          <p:nvPr/>
        </p:nvPicPr>
        <p:blipFill>
          <a:blip r:embed="rId2">
            <a:extLst>
              <a:ext uri="{28A0092B-C50C-407E-A947-70E740481C1C}">
                <a14:useLocalDpi xmlns:a14="http://schemas.microsoft.com/office/drawing/2010/main" xmlns=""/>
              </a:ext>
            </a:extLst>
          </a:blip>
          <a:srcRect/>
          <a:stretch>
            <a:fillRect/>
          </a:stretch>
        </p:blipFill>
        <p:spPr bwMode="auto">
          <a:xfrm>
            <a:off x="0" y="4515966"/>
            <a:ext cx="91440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p:nvSpPr>
        <p:spPr>
          <a:xfrm>
            <a:off x="174024" y="3714353"/>
            <a:ext cx="8790464" cy="707886"/>
          </a:xfrm>
          <a:prstGeom prst="rect">
            <a:avLst/>
          </a:prstGeom>
          <a:noFill/>
        </p:spPr>
        <p:txBody>
          <a:bodyPr wrap="square">
            <a:spAutoFit/>
          </a:bodyPr>
          <a:lstStyle/>
          <a:p>
            <a:pPr algn="ctr" fontAlgn="auto">
              <a:spcBef>
                <a:spcPts val="0"/>
              </a:spcBef>
              <a:spcAft>
                <a:spcPts val="0"/>
              </a:spcAft>
              <a:defRPr/>
            </a:pPr>
            <a:r>
              <a:rPr lang="zh-CN" altLang="en-US"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第</a:t>
            </a:r>
            <a:r>
              <a:rPr lang="en-US" altLang="zh-CN"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3</a:t>
            </a:r>
            <a:r>
              <a:rPr lang="zh-CN" altLang="en-US"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练　“三个二次”的转化与应用</a:t>
            </a:r>
          </a:p>
        </p:txBody>
      </p:sp>
      <p:pic>
        <p:nvPicPr>
          <p:cNvPr id="14" name="图片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97941" y="1164356"/>
            <a:ext cx="4548119" cy="2376265"/>
          </a:xfrm>
          <a:prstGeom prst="rect">
            <a:avLst/>
          </a:prstGeom>
        </p:spPr>
      </p:pic>
    </p:spTree>
    <p:extLst>
      <p:ext uri="{BB962C8B-B14F-4D97-AF65-F5344CB8AC3E}">
        <p14:creationId xmlns:p14="http://schemas.microsoft.com/office/powerpoint/2010/main" xmlns="" val="159094439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0" y="168999"/>
            <a:ext cx="4852610"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题型二　函数与不等式的转化</a:t>
            </a:r>
          </a:p>
        </p:txBody>
      </p:sp>
      <p:cxnSp>
        <p:nvCxnSpPr>
          <p:cNvPr id="8" name="直接连接符 7"/>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77047" y="938088"/>
            <a:ext cx="8859449" cy="617477"/>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2</a:t>
            </a:r>
            <a:r>
              <a:rPr lang="zh-CN" altLang="zh-CN" sz="2600" b="1" kern="100" dirty="0">
                <a:solidFill>
                  <a:srgbClr val="0066FF"/>
                </a:solidFill>
                <a:latin typeface="Times New Roman"/>
                <a:ea typeface="微软雅黑"/>
                <a:cs typeface="Times New Roman"/>
              </a:rPr>
              <a:t>　</a:t>
            </a:r>
            <a:r>
              <a:rPr lang="en-US" altLang="zh-CN" sz="2600" kern="100" dirty="0">
                <a:latin typeface="Times New Roman"/>
                <a:ea typeface="华文细黑"/>
                <a:cs typeface="Courier New"/>
              </a:rPr>
              <a:t>(2015·</a:t>
            </a:r>
            <a:r>
              <a:rPr lang="zh-CN" altLang="zh-CN" sz="2600" kern="100" dirty="0">
                <a:latin typeface="Times New Roman"/>
                <a:ea typeface="华文细黑"/>
                <a:cs typeface="Times New Roman"/>
              </a:rPr>
              <a:t>浙江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设函数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b</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R</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167522" y="1607071"/>
            <a:ext cx="8647507"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b</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时，求函数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上的最小值</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的表达式；</a:t>
            </a:r>
            <a:endParaRPr lang="zh-CN" altLang="zh-CN" sz="26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1169077168"/>
              </p:ext>
            </p:extLst>
          </p:nvPr>
        </p:nvGraphicFramePr>
        <p:xfrm>
          <a:off x="1619613" y="1616596"/>
          <a:ext cx="511175" cy="798513"/>
        </p:xfrm>
        <a:graphic>
          <a:graphicData uri="http://schemas.openxmlformats.org/presentationml/2006/ole">
            <p:oleObj spid="_x0000_s54297" name="文档" r:id="rId3" imgW="511683" imgH="799021"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147365214"/>
              </p:ext>
            </p:extLst>
          </p:nvPr>
        </p:nvGraphicFramePr>
        <p:xfrm>
          <a:off x="4514850" y="2481263"/>
          <a:ext cx="114300" cy="177800"/>
        </p:xfrm>
        <a:graphic>
          <a:graphicData uri="http://schemas.openxmlformats.org/presentationml/2006/ole">
            <p:oleObj spid="_x0000_s54298" name="Equation" r:id="rId4" imgW="114120" imgH="177480" progId="">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22514750"/>
              </p:ext>
            </p:extLst>
          </p:nvPr>
        </p:nvGraphicFramePr>
        <p:xfrm>
          <a:off x="323528" y="2863940"/>
          <a:ext cx="7327900" cy="1077913"/>
        </p:xfrm>
        <a:graphic>
          <a:graphicData uri="http://schemas.openxmlformats.org/presentationml/2006/ole">
            <p:oleObj spid="_x0000_s54299" name="文档" r:id="rId5" imgW="7328366" imgH="1077583"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2379578109"/>
              </p:ext>
            </p:extLst>
          </p:nvPr>
        </p:nvGraphicFramePr>
        <p:xfrm>
          <a:off x="323528" y="3654077"/>
          <a:ext cx="7327900" cy="1077913"/>
        </p:xfrm>
        <a:graphic>
          <a:graphicData uri="http://schemas.openxmlformats.org/presentationml/2006/ole">
            <p:oleObj spid="_x0000_s54300" name="文档" r:id="rId6" imgW="7328366" imgH="1079385" progId="Word.Document.12">
              <p:embed/>
            </p:oleObj>
          </a:graphicData>
        </a:graphic>
      </p:graphicFrame>
    </p:spTree>
    <p:extLst>
      <p:ext uri="{BB962C8B-B14F-4D97-AF65-F5344CB8AC3E}">
        <p14:creationId xmlns:p14="http://schemas.microsoft.com/office/powerpoint/2010/main" xmlns="" val="29953863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3248694695"/>
              </p:ext>
            </p:extLst>
          </p:nvPr>
        </p:nvGraphicFramePr>
        <p:xfrm>
          <a:off x="323850" y="411510"/>
          <a:ext cx="7327900" cy="1077913"/>
        </p:xfrm>
        <a:graphic>
          <a:graphicData uri="http://schemas.openxmlformats.org/presentationml/2006/ole">
            <p:oleObj spid="_x0000_s55326" name="文档" r:id="rId3" imgW="7328366" imgH="1081188"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385739575"/>
              </p:ext>
            </p:extLst>
          </p:nvPr>
        </p:nvGraphicFramePr>
        <p:xfrm>
          <a:off x="323528" y="1203598"/>
          <a:ext cx="7327900" cy="1077912"/>
        </p:xfrm>
        <a:graphic>
          <a:graphicData uri="http://schemas.openxmlformats.org/presentationml/2006/ole">
            <p:oleObj spid="_x0000_s55327" name="文档" r:id="rId4" imgW="7328366" imgH="1082630"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589921266"/>
              </p:ext>
            </p:extLst>
          </p:nvPr>
        </p:nvGraphicFramePr>
        <p:xfrm>
          <a:off x="323528" y="1997893"/>
          <a:ext cx="7327900" cy="1077913"/>
        </p:xfrm>
        <a:graphic>
          <a:graphicData uri="http://schemas.openxmlformats.org/presentationml/2006/ole">
            <p:oleObj spid="_x0000_s55328" name="文档" r:id="rId5" imgW="7328366" imgH="1084072"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973881223"/>
              </p:ext>
            </p:extLst>
          </p:nvPr>
        </p:nvGraphicFramePr>
        <p:xfrm>
          <a:off x="323850" y="2643758"/>
          <a:ext cx="7324725" cy="2562225"/>
        </p:xfrm>
        <a:graphic>
          <a:graphicData uri="http://schemas.openxmlformats.org/presentationml/2006/ole">
            <p:oleObj spid="_x0000_s55329" name="文档" r:id="rId6" imgW="7328366" imgH="2570119" progId="Word.Document.12">
              <p:embed/>
            </p:oleObj>
          </a:graphicData>
        </a:graphic>
      </p:graphicFrame>
    </p:spTree>
    <p:extLst>
      <p:ext uri="{BB962C8B-B14F-4D97-AF65-F5344CB8AC3E}">
        <p14:creationId xmlns:p14="http://schemas.microsoft.com/office/powerpoint/2010/main" xmlns="" val="24741563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20905" y="411510"/>
            <a:ext cx="8771732" cy="189282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上存在零点，</a:t>
            </a:r>
            <a:r>
              <a:rPr lang="en-US" altLang="zh-CN" sz="2600" kern="100" dirty="0">
                <a:latin typeface="Times New Roman"/>
                <a:ea typeface="华文细黑"/>
                <a:cs typeface="Courier New"/>
              </a:rPr>
              <a:t>0</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，求</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的取值范围</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　</a:t>
            </a: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s</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为方程</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的解，且－</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887205166"/>
              </p:ext>
            </p:extLst>
          </p:nvPr>
        </p:nvGraphicFramePr>
        <p:xfrm>
          <a:off x="323850" y="2450801"/>
          <a:ext cx="6581775" cy="1409700"/>
        </p:xfrm>
        <a:graphic>
          <a:graphicData uri="http://schemas.openxmlformats.org/presentationml/2006/ole">
            <p:oleObj spid="_x0000_s56335" name="文档" r:id="rId3" imgW="6585670" imgH="1411421"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932900245"/>
              </p:ext>
            </p:extLst>
          </p:nvPr>
        </p:nvGraphicFramePr>
        <p:xfrm>
          <a:off x="314325" y="3455640"/>
          <a:ext cx="8782050" cy="1285875"/>
        </p:xfrm>
        <a:graphic>
          <a:graphicData uri="http://schemas.openxmlformats.org/presentationml/2006/ole">
            <p:oleObj spid="_x0000_s56336" name="文档" r:id="rId4" imgW="8784971" imgH="1287403" progId="Word.Document.12">
              <p:embed/>
            </p:oleObj>
          </a:graphicData>
        </a:graphic>
      </p:graphicFrame>
    </p:spTree>
    <p:extLst>
      <p:ext uri="{BB962C8B-B14F-4D97-AF65-F5344CB8AC3E}">
        <p14:creationId xmlns:p14="http://schemas.microsoft.com/office/powerpoint/2010/main" xmlns="" val="3950317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xmlns="" val="2167665382"/>
              </p:ext>
            </p:extLst>
          </p:nvPr>
        </p:nvGraphicFramePr>
        <p:xfrm>
          <a:off x="467544" y="555526"/>
          <a:ext cx="7997825" cy="1562100"/>
        </p:xfrm>
        <a:graphic>
          <a:graphicData uri="http://schemas.openxmlformats.org/presentationml/2006/ole">
            <p:oleObj spid="_x0000_s2233" name="文档" r:id="rId3" imgW="7994777" imgH="1564279"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1457929748"/>
              </p:ext>
            </p:extLst>
          </p:nvPr>
        </p:nvGraphicFramePr>
        <p:xfrm>
          <a:off x="467544" y="1729730"/>
          <a:ext cx="7997825" cy="1562100"/>
        </p:xfrm>
        <a:graphic>
          <a:graphicData uri="http://schemas.openxmlformats.org/presentationml/2006/ole">
            <p:oleObj spid="_x0000_s2234" name="文档" r:id="rId4" imgW="7994777" imgH="1566082"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821740378"/>
              </p:ext>
            </p:extLst>
          </p:nvPr>
        </p:nvGraphicFramePr>
        <p:xfrm>
          <a:off x="467544" y="2787774"/>
          <a:ext cx="7997825" cy="1562100"/>
        </p:xfrm>
        <a:graphic>
          <a:graphicData uri="http://schemas.openxmlformats.org/presentationml/2006/ole">
            <p:oleObj spid="_x0000_s2235" name="文档" r:id="rId5" imgW="7994777" imgH="1568966"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4284992504"/>
              </p:ext>
            </p:extLst>
          </p:nvPr>
        </p:nvGraphicFramePr>
        <p:xfrm>
          <a:off x="467544" y="3611463"/>
          <a:ext cx="7997825" cy="1562100"/>
        </p:xfrm>
        <a:graphic>
          <a:graphicData uri="http://schemas.openxmlformats.org/presentationml/2006/ole">
            <p:oleObj spid="_x0000_s2236" name="文档" r:id="rId6" imgW="7994777" imgH="1570769" progId="Word.Document.12">
              <p:embed/>
            </p:oleObj>
          </a:graphicData>
        </a:graphic>
      </p:graphicFrame>
    </p:spTree>
    <p:extLst>
      <p:ext uri="{BB962C8B-B14F-4D97-AF65-F5344CB8AC3E}">
        <p14:creationId xmlns:p14="http://schemas.microsoft.com/office/powerpoint/2010/main" xmlns="" val="20880248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xmlns="" val="3505662797"/>
              </p:ext>
            </p:extLst>
          </p:nvPr>
        </p:nvGraphicFramePr>
        <p:xfrm>
          <a:off x="467544" y="1297682"/>
          <a:ext cx="7997825" cy="1562100"/>
        </p:xfrm>
        <a:graphic>
          <a:graphicData uri="http://schemas.openxmlformats.org/presentationml/2006/ole">
            <p:oleObj spid="_x0000_s58380" name="文档" r:id="rId3" imgW="7994777" imgH="1568966"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2759573039"/>
              </p:ext>
            </p:extLst>
          </p:nvPr>
        </p:nvGraphicFramePr>
        <p:xfrm>
          <a:off x="467544" y="3097882"/>
          <a:ext cx="7997825" cy="1562100"/>
        </p:xfrm>
        <a:graphic>
          <a:graphicData uri="http://schemas.openxmlformats.org/presentationml/2006/ole">
            <p:oleObj spid="_x0000_s58381" name="文档" r:id="rId4" imgW="7994777" imgH="1572211" progId="Word.Document.12">
              <p:embed/>
            </p:oleObj>
          </a:graphicData>
        </a:graphic>
      </p:graphicFrame>
      <p:sp>
        <p:nvSpPr>
          <p:cNvPr id="7" name="矩形 6"/>
          <p:cNvSpPr/>
          <p:nvPr/>
        </p:nvSpPr>
        <p:spPr>
          <a:xfrm>
            <a:off x="323528" y="2211710"/>
            <a:ext cx="2435282"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所以－</a:t>
            </a:r>
            <a:r>
              <a:rPr lang="en-US" altLang="zh-CN" sz="2600" kern="100" dirty="0">
                <a:latin typeface="Times New Roman"/>
                <a:ea typeface="华文细黑"/>
                <a:cs typeface="Courier New"/>
              </a:rPr>
              <a:t>3</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7978781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009" y="952540"/>
            <a:ext cx="8733982" cy="2987362"/>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不等式是解决函数定义域、值域、参数范围等问题的有效工具，将函数问题转化为不等式解决是解答此类问题的常规思路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而二次不等式的解的确定又要借助二次函数图象，所以二者关系密切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函数单调性的确定是抽象函数转化为不等式的关键</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1804680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469" y="442710"/>
            <a:ext cx="8948043" cy="2417072"/>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变式训练</a:t>
            </a:r>
            <a:r>
              <a:rPr lang="en-US" altLang="zh-CN" sz="2600" b="1" kern="100" dirty="0">
                <a:solidFill>
                  <a:srgbClr val="0066FF"/>
                </a:solidFill>
                <a:latin typeface="Times New Roman"/>
                <a:ea typeface="微软雅黑"/>
                <a:cs typeface="Courier New"/>
              </a:rPr>
              <a:t>2</a:t>
            </a:r>
            <a:r>
              <a:rPr lang="zh-CN" altLang="zh-CN" sz="2600" kern="100" dirty="0">
                <a:latin typeface="Times New Roman"/>
                <a:ea typeface="华文细黑"/>
                <a:cs typeface="Times New Roman"/>
              </a:rPr>
              <a:t>　已知一元二次不等式</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的解集为</a:t>
            </a:r>
            <a:r>
              <a:rPr lang="en-US" altLang="zh-CN" sz="2600" kern="100" dirty="0">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en-US" altLang="zh-CN" sz="2600" kern="100" dirty="0" smtClean="0">
                <a:latin typeface="Times New Roman"/>
                <a:ea typeface="华文细黑"/>
                <a:cs typeface="Courier New"/>
              </a:rPr>
              <a:t>&gt;   }</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(10</a:t>
            </a:r>
            <a:r>
              <a:rPr lang="en-US" altLang="zh-CN" sz="2600" i="1" kern="100" baseline="30000" dirty="0">
                <a:latin typeface="Times New Roman"/>
                <a:ea typeface="华文细黑"/>
                <a:cs typeface="Courier New"/>
              </a:rPr>
              <a:t>x</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的解集为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a:t>
            </a:r>
            <a:r>
              <a:rPr lang="en-US" altLang="zh-CN" sz="2600" kern="100" dirty="0" err="1">
                <a:latin typeface="Times New Roman"/>
                <a:ea typeface="华文细黑"/>
                <a:cs typeface="Courier New"/>
              </a:rPr>
              <a:t>lg</a:t>
            </a:r>
            <a:r>
              <a:rPr lang="en-US" altLang="zh-CN" sz="2600" kern="100" dirty="0">
                <a:latin typeface="Times New Roman"/>
                <a:ea typeface="华文细黑"/>
                <a:cs typeface="Courier New"/>
              </a:rPr>
              <a:t> 2}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1&lt;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a:t>
            </a:r>
            <a:r>
              <a:rPr lang="en-US" altLang="zh-CN" sz="2600" kern="100" dirty="0" err="1">
                <a:latin typeface="Times New Roman"/>
                <a:ea typeface="华文细黑"/>
                <a:cs typeface="Courier New"/>
              </a:rPr>
              <a:t>lg</a:t>
            </a:r>
            <a:r>
              <a:rPr lang="en-US" altLang="zh-CN" sz="2600" kern="100" dirty="0">
                <a:latin typeface="Times New Roman"/>
                <a:ea typeface="华文细黑"/>
                <a:cs typeface="Courier New"/>
              </a:rPr>
              <a:t> 2}</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&gt;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lg</a:t>
            </a:r>
            <a:r>
              <a:rPr lang="en-US" altLang="zh-CN" sz="2600" kern="100" dirty="0">
                <a:latin typeface="Times New Roman"/>
                <a:ea typeface="华文细黑"/>
                <a:cs typeface="Courier New"/>
              </a:rPr>
              <a:t> 2}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lg</a:t>
            </a:r>
            <a:r>
              <a:rPr lang="en-US" altLang="zh-CN" sz="2600" kern="100" dirty="0">
                <a:latin typeface="Times New Roman"/>
                <a:ea typeface="华文细黑"/>
                <a:cs typeface="Courier New"/>
              </a:rPr>
              <a:t> 2}</a:t>
            </a:r>
            <a:endParaRPr lang="zh-CN" altLang="zh-CN" sz="105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xmlns="" val="1779421154"/>
              </p:ext>
            </p:extLst>
          </p:nvPr>
        </p:nvGraphicFramePr>
        <p:xfrm>
          <a:off x="669976" y="1031007"/>
          <a:ext cx="301625" cy="800100"/>
        </p:xfrm>
        <a:graphic>
          <a:graphicData uri="http://schemas.openxmlformats.org/presentationml/2006/ole">
            <p:oleObj spid="_x0000_s13375" name="文档" r:id="rId3" imgW="302279" imgH="800010"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1578264749"/>
              </p:ext>
            </p:extLst>
          </p:nvPr>
        </p:nvGraphicFramePr>
        <p:xfrm>
          <a:off x="179512" y="2931790"/>
          <a:ext cx="8475663" cy="1057275"/>
        </p:xfrm>
        <a:graphic>
          <a:graphicData uri="http://schemas.openxmlformats.org/presentationml/2006/ole">
            <p:oleObj spid="_x0000_s13376" name="文档" r:id="rId4" imgW="8470836" imgH="1058836"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2630755512"/>
              </p:ext>
            </p:extLst>
          </p:nvPr>
        </p:nvGraphicFramePr>
        <p:xfrm>
          <a:off x="179512" y="3818731"/>
          <a:ext cx="8475662" cy="1057275"/>
        </p:xfrm>
        <a:graphic>
          <a:graphicData uri="http://schemas.openxmlformats.org/presentationml/2006/ole">
            <p:oleObj spid="_x0000_s13377" name="文档" r:id="rId5" imgW="8470836" imgH="1058836" progId="Word.Document.12">
              <p:embed/>
            </p:oleObj>
          </a:graphicData>
        </a:graphic>
      </p:graphicFrame>
    </p:spTree>
    <p:extLst>
      <p:ext uri="{BB962C8B-B14F-4D97-AF65-F5344CB8AC3E}">
        <p14:creationId xmlns:p14="http://schemas.microsoft.com/office/powerpoint/2010/main" xmlns="" val="38079554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870555"/>
            <a:ext cx="8948043" cy="656846"/>
          </a:xfrm>
          <a:prstGeom prst="rect">
            <a:avLst/>
          </a:prstGeom>
          <a:noFill/>
        </p:spPr>
        <p:txBody>
          <a:bodyPr wrap="square" rtlCol="0">
            <a:spAutoFit/>
          </a:bodyPr>
          <a:lstStyle/>
          <a:p>
            <a:pPr algn="just">
              <a:lnSpc>
                <a:spcPct val="150000"/>
              </a:lnSpc>
              <a:spcAft>
                <a:spcPts val="0"/>
              </a:spcAft>
            </a:pPr>
            <a:r>
              <a:rPr lang="zh-CN" altLang="zh-CN" sz="2800" kern="100" dirty="0">
                <a:latin typeface="Times New Roman"/>
                <a:ea typeface="华文细黑"/>
                <a:cs typeface="Times New Roman"/>
              </a:rPr>
              <a:t>由指数函数的值域为</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，知一定有</a:t>
            </a:r>
            <a:r>
              <a:rPr lang="en-US" altLang="zh-CN" sz="2800" kern="100" dirty="0">
                <a:latin typeface="Times New Roman"/>
                <a:ea typeface="华文细黑"/>
                <a:cs typeface="Courier New"/>
              </a:rPr>
              <a:t>10</a:t>
            </a:r>
            <a:r>
              <a:rPr lang="en-US" altLang="zh-CN" sz="2800" i="1" kern="100" baseline="30000" dirty="0">
                <a:latin typeface="Times New Roman"/>
                <a:ea typeface="华文细黑"/>
                <a:cs typeface="Courier New"/>
              </a:rPr>
              <a:t>x</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493309539"/>
              </p:ext>
            </p:extLst>
          </p:nvPr>
        </p:nvGraphicFramePr>
        <p:xfrm>
          <a:off x="133350" y="1695450"/>
          <a:ext cx="6819900" cy="1019175"/>
        </p:xfrm>
        <a:graphic>
          <a:graphicData uri="http://schemas.openxmlformats.org/presentationml/2006/ole">
            <p:oleObj spid="_x0000_s44050" name="文档" r:id="rId3" imgW="6823879" imgH="1027110" progId="Word.Document.12">
              <p:embed/>
            </p:oleObj>
          </a:graphicData>
        </a:graphic>
      </p:graphicFrame>
      <p:sp>
        <p:nvSpPr>
          <p:cNvPr id="5" name="矩形 4"/>
          <p:cNvSpPr/>
          <p:nvPr/>
        </p:nvSpPr>
        <p:spPr>
          <a:xfrm>
            <a:off x="35496" y="2479124"/>
            <a:ext cx="8099577" cy="1892826"/>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即</a:t>
            </a:r>
            <a:r>
              <a:rPr lang="en-US" altLang="zh-CN" sz="2600" kern="100" dirty="0">
                <a:latin typeface="Times New Roman"/>
                <a:ea typeface="华文细黑"/>
                <a:cs typeface="Courier New"/>
              </a:rPr>
              <a:t>10</a:t>
            </a:r>
            <a:r>
              <a:rPr lang="en-US" altLang="zh-CN" sz="2600" i="1" kern="100" baseline="30000" dirty="0">
                <a:latin typeface="Times New Roman"/>
                <a:ea typeface="华文细黑"/>
                <a:cs typeface="Courier New"/>
              </a:rPr>
              <a:t>x</a:t>
            </a:r>
            <a:r>
              <a:rPr lang="en-US" altLang="zh-CN" sz="2600" kern="100" dirty="0">
                <a:latin typeface="Times New Roman"/>
                <a:ea typeface="华文细黑"/>
                <a:cs typeface="Courier New"/>
              </a:rPr>
              <a:t>&lt;10</a:t>
            </a:r>
            <a:r>
              <a:rPr lang="zh-CN" altLang="zh-CN" sz="2600" kern="100" baseline="30000" dirty="0">
                <a:latin typeface="Times New Roman"/>
                <a:ea typeface="华文细黑"/>
                <a:cs typeface="Times New Roman"/>
              </a:rPr>
              <a:t>－</a:t>
            </a:r>
            <a:r>
              <a:rPr lang="en-US" altLang="zh-CN" sz="2600" kern="100" baseline="30000" dirty="0" err="1">
                <a:latin typeface="Times New Roman"/>
                <a:ea typeface="华文细黑"/>
                <a:cs typeface="Courier New"/>
              </a:rPr>
              <a:t>lg</a:t>
            </a:r>
            <a:r>
              <a:rPr lang="en-US" altLang="zh-CN" sz="2600" kern="100" baseline="30000" dirty="0">
                <a:latin typeface="Times New Roman"/>
                <a:ea typeface="华文细黑"/>
                <a:cs typeface="Courier New"/>
              </a:rPr>
              <a:t> 2</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由指数函数的单调性可知</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lg</a:t>
            </a:r>
            <a:r>
              <a:rPr lang="en-US" altLang="zh-CN" sz="2600" kern="100" dirty="0">
                <a:latin typeface="Times New Roman"/>
                <a:ea typeface="华文细黑"/>
                <a:cs typeface="Courier New"/>
              </a:rPr>
              <a:t> 2</a:t>
            </a:r>
            <a:r>
              <a:rPr lang="zh-CN" altLang="zh-CN" sz="2600" kern="100" dirty="0">
                <a:latin typeface="Times New Roman"/>
                <a:ea typeface="华文细黑"/>
                <a:cs typeface="Times New Roman"/>
              </a:rPr>
              <a:t>，故选</a:t>
            </a:r>
            <a:r>
              <a:rPr lang="en-US" altLang="zh-CN" sz="2600" kern="100" dirty="0">
                <a:latin typeface="Times New Roman"/>
                <a:ea typeface="华文细黑"/>
                <a:cs typeface="Courier New"/>
              </a:rPr>
              <a:t>D</a:t>
            </a:r>
            <a:r>
              <a:rPr lang="en-US" altLang="zh-CN" sz="2600" kern="100" dirty="0" smtClean="0">
                <a:latin typeface="Times New Roman"/>
                <a:ea typeface="华文细黑"/>
                <a:cs typeface="Courier New"/>
              </a:rPr>
              <a:t>.</a:t>
            </a:r>
            <a:endParaRPr lang="en-US" altLang="zh-CN" sz="260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smtClean="0">
                <a:solidFill>
                  <a:srgbClr val="E36C0A"/>
                </a:solidFill>
                <a:latin typeface="Times New Roman"/>
                <a:ea typeface="华文细黑"/>
                <a:cs typeface="Courier New"/>
              </a:rPr>
              <a:t>D</a:t>
            </a:r>
            <a:endParaRPr lang="zh-CN" altLang="zh-CN" sz="1050" kern="100" dirty="0">
              <a:latin typeface="宋体"/>
              <a:cs typeface="Courier New"/>
            </a:endParaRPr>
          </a:p>
        </p:txBody>
      </p:sp>
      <p:pic>
        <p:nvPicPr>
          <p:cNvPr id="6" name="Picture 2">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16855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0397" y="149949"/>
            <a:ext cx="4852610"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题型三　方程与不等式的转化</a:t>
            </a:r>
          </a:p>
        </p:txBody>
      </p:sp>
      <p:cxnSp>
        <p:nvCxnSpPr>
          <p:cNvPr id="9" name="直接连接符 8"/>
          <p:cNvCxnSpPr/>
          <p:nvPr/>
        </p:nvCxnSpPr>
        <p:spPr>
          <a:xfrm>
            <a:off x="0"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29559" y="845900"/>
            <a:ext cx="8684883" cy="1816908"/>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3</a:t>
            </a:r>
            <a:r>
              <a:rPr lang="zh-CN" altLang="zh-CN" sz="2600" b="1" kern="100" dirty="0">
                <a:solidFill>
                  <a:srgbClr val="0066FF"/>
                </a:solidFill>
                <a:latin typeface="Times New Roman"/>
                <a:ea typeface="微软雅黑"/>
                <a:cs typeface="Times New Roman"/>
              </a:rPr>
              <a:t>　</a:t>
            </a:r>
            <a:r>
              <a:rPr lang="zh-CN" altLang="zh-CN" sz="2600" kern="100" dirty="0">
                <a:latin typeface="Times New Roman"/>
                <a:ea typeface="华文细黑"/>
                <a:cs typeface="Times New Roman"/>
              </a:rPr>
              <a:t>已知关于</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的二次方程</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mx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若方程有两根，其中一根在区间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内，另一根在区间</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内，求</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的取值范围；</a:t>
            </a:r>
            <a:endParaRPr lang="zh-CN" altLang="zh-CN" sz="1050" kern="100" dirty="0">
              <a:effectLst/>
              <a:latin typeface="宋体"/>
              <a:cs typeface="Courier New"/>
            </a:endParaRPr>
          </a:p>
        </p:txBody>
      </p:sp>
      <p:pic>
        <p:nvPicPr>
          <p:cNvPr id="38914" name="Picture 2" descr="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51642" y="2889287"/>
            <a:ext cx="1828202" cy="154820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221238" y="2642945"/>
            <a:ext cx="5872455" cy="1873021"/>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　</a:t>
            </a:r>
            <a:r>
              <a:rPr lang="zh-CN" altLang="zh-CN" sz="2600" kern="100" dirty="0">
                <a:latin typeface="Times New Roman"/>
                <a:ea typeface="华文细黑"/>
                <a:cs typeface="Times New Roman"/>
              </a:rPr>
              <a:t>由条件，抛物线</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mx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与</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轴的交点分别在区间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内，如图所示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xmlns="" val="40031022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38914"/>
                                        </p:tgtEl>
                                        <p:attrNameLst>
                                          <p:attrName>style.visibility</p:attrName>
                                        </p:attrNameLst>
                                      </p:cBhvr>
                                      <p:to>
                                        <p:strVal val="visible"/>
                                      </p:to>
                                    </p:set>
                                    <p:animEffect transition="in" filter="blinds(horizontal)">
                                      <p:cBhvr>
                                        <p:cTn id="10"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1706595757"/>
              </p:ext>
            </p:extLst>
          </p:nvPr>
        </p:nvGraphicFramePr>
        <p:xfrm>
          <a:off x="467544" y="450131"/>
          <a:ext cx="6015037" cy="3643312"/>
        </p:xfrm>
        <a:graphic>
          <a:graphicData uri="http://schemas.openxmlformats.org/presentationml/2006/ole">
            <p:oleObj spid="_x0000_s40990" name="文档" r:id="rId3" imgW="6014614" imgH="3653470"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1400903252"/>
              </p:ext>
            </p:extLst>
          </p:nvPr>
        </p:nvGraphicFramePr>
        <p:xfrm>
          <a:off x="479500" y="2984748"/>
          <a:ext cx="3300412" cy="1003300"/>
        </p:xfrm>
        <a:graphic>
          <a:graphicData uri="http://schemas.openxmlformats.org/presentationml/2006/ole">
            <p:oleObj spid="_x0000_s40991" name="文档" r:id="rId4" imgW="3301111" imgH="1002552"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485196257"/>
              </p:ext>
            </p:extLst>
          </p:nvPr>
        </p:nvGraphicFramePr>
        <p:xfrm>
          <a:off x="466725" y="3930377"/>
          <a:ext cx="5419725" cy="1123950"/>
        </p:xfrm>
        <a:graphic>
          <a:graphicData uri="http://schemas.openxmlformats.org/presentationml/2006/ole">
            <p:oleObj spid="_x0000_s40992" name="文档" r:id="rId5" imgW="5424128" imgH="1125531"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4155392122"/>
              </p:ext>
            </p:extLst>
          </p:nvPr>
        </p:nvGraphicFramePr>
        <p:xfrm>
          <a:off x="3707904" y="185961"/>
          <a:ext cx="3567112" cy="3490912"/>
        </p:xfrm>
        <a:graphic>
          <a:graphicData uri="http://schemas.openxmlformats.org/presentationml/2006/ole">
            <p:oleObj spid="_x0000_s40993" name="文档" r:id="rId6" imgW="3567748" imgH="3491672" progId="Word.Document.12">
              <p:embed/>
            </p:oleObj>
          </a:graphicData>
        </a:graphic>
      </p:graphicFrame>
    </p:spTree>
    <p:extLst>
      <p:ext uri="{BB962C8B-B14F-4D97-AF65-F5344CB8AC3E}">
        <p14:creationId xmlns:p14="http://schemas.microsoft.com/office/powerpoint/2010/main" xmlns="" val="309431025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016" y="275520"/>
            <a:ext cx="2814848" cy="4319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200" dirty="0">
                <a:solidFill>
                  <a:schemeClr val="bg1"/>
                </a:solidFill>
                <a:latin typeface="微软雅黑" pitchFamily="34" charset="-122"/>
                <a:ea typeface="微软雅黑" pitchFamily="34" charset="-122"/>
              </a:rPr>
              <a:t>题型分析</a:t>
            </a:r>
            <a:r>
              <a:rPr lang="en-US" altLang="zh-CN" sz="2200" dirty="0">
                <a:solidFill>
                  <a:schemeClr val="bg1"/>
                </a:solidFill>
                <a:latin typeface="微软雅黑" pitchFamily="34" charset="-122"/>
                <a:ea typeface="微软雅黑" pitchFamily="34" charset="-122"/>
              </a:rPr>
              <a:t>·</a:t>
            </a:r>
            <a:r>
              <a:rPr lang="zh-CN" altLang="en-US" sz="2200" dirty="0">
                <a:solidFill>
                  <a:schemeClr val="bg1"/>
                </a:solidFill>
                <a:latin typeface="微软雅黑" pitchFamily="34" charset="-122"/>
                <a:ea typeface="微软雅黑" pitchFamily="34" charset="-122"/>
              </a:rPr>
              <a:t>高考展望</a:t>
            </a:r>
            <a:endParaRPr lang="zh-CN" altLang="en-US" sz="1600" dirty="0">
              <a:solidFill>
                <a:schemeClr val="bg1"/>
              </a:solidFill>
            </a:endParaRPr>
          </a:p>
        </p:txBody>
      </p:sp>
      <p:sp>
        <p:nvSpPr>
          <p:cNvPr id="4" name="矩形 3"/>
          <p:cNvSpPr/>
          <p:nvPr/>
        </p:nvSpPr>
        <p:spPr>
          <a:xfrm>
            <a:off x="0" y="275518"/>
            <a:ext cx="508302" cy="4320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矩形 4"/>
          <p:cNvSpPr/>
          <p:nvPr/>
        </p:nvSpPr>
        <p:spPr>
          <a:xfrm>
            <a:off x="178107" y="987574"/>
            <a:ext cx="8858389" cy="3750865"/>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二次函数、二次方程、二次不等式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是高中数学知识的基础，在高考中虽然一般不直接考查，但它是解决很多数学问题的工具，如函数图象问题、函数与导数结合的问题、直线与圆锥曲线的综合问题等</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三个二次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经常相互转化，相辅相成，是一个有机的整体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如果能很好的掌握三者之间的转化及应用方法，会有利于解决上述有关问题，提升运算能力</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8287718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32749" y="515011"/>
            <a:ext cx="8859449" cy="61657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若方程两根均在区间</a:t>
            </a:r>
            <a:r>
              <a:rPr lang="en-US" altLang="zh-CN" sz="2600" kern="100" dirty="0">
                <a:latin typeface="Times New Roman"/>
                <a:ea typeface="华文细黑"/>
                <a:cs typeface="Courier New"/>
              </a:rPr>
              <a:t>(0,1)</a:t>
            </a:r>
            <a:r>
              <a:rPr lang="zh-CN" altLang="zh-CN" sz="2600" kern="100" dirty="0">
                <a:latin typeface="Times New Roman"/>
                <a:ea typeface="华文细黑"/>
                <a:cs typeface="Times New Roman"/>
              </a:rPr>
              <a:t>内，求</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的取值范围</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3012750451"/>
              </p:ext>
            </p:extLst>
          </p:nvPr>
        </p:nvGraphicFramePr>
        <p:xfrm>
          <a:off x="251520" y="1382241"/>
          <a:ext cx="8515350" cy="3133725"/>
        </p:xfrm>
        <a:graphic>
          <a:graphicData uri="http://schemas.openxmlformats.org/presentationml/2006/ole">
            <p:oleObj spid="_x0000_s57352" name="文档" r:id="rId3" imgW="8518334" imgH="3139014" progId="Word.Document.12">
              <p:embed/>
            </p:oleObj>
          </a:graphicData>
        </a:graphic>
      </p:graphicFrame>
      <p:pic>
        <p:nvPicPr>
          <p:cNvPr id="57346" name="Picture 2" descr="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98009" y="2283718"/>
            <a:ext cx="2577600" cy="1824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24751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7346"/>
                                        </p:tgtEl>
                                        <p:attrNameLst>
                                          <p:attrName>style.visibility</p:attrName>
                                        </p:attrNameLst>
                                      </p:cBhvr>
                                      <p:to>
                                        <p:strVal val="visible"/>
                                      </p:to>
                                    </p:set>
                                    <p:animEffect transition="in" filter="blinds(horizontal)">
                                      <p:cBhvr>
                                        <p:cTn id="10"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1823808142"/>
              </p:ext>
            </p:extLst>
          </p:nvPr>
        </p:nvGraphicFramePr>
        <p:xfrm>
          <a:off x="323528" y="339502"/>
          <a:ext cx="7750175" cy="3200400"/>
        </p:xfrm>
        <a:graphic>
          <a:graphicData uri="http://schemas.openxmlformats.org/presentationml/2006/ole">
            <p:oleObj spid="_x0000_s18482" name="文档" r:id="rId3" imgW="7747212" imgH="3204988"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4276431381"/>
              </p:ext>
            </p:extLst>
          </p:nvPr>
        </p:nvGraphicFramePr>
        <p:xfrm>
          <a:off x="251520" y="3368650"/>
          <a:ext cx="5340350" cy="1003300"/>
        </p:xfrm>
        <a:graphic>
          <a:graphicData uri="http://schemas.openxmlformats.org/presentationml/2006/ole">
            <p:oleObj spid="_x0000_s18483" name="文档" r:id="rId4" imgW="5338487" imgH="1005119"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780718075"/>
              </p:ext>
            </p:extLst>
          </p:nvPr>
        </p:nvGraphicFramePr>
        <p:xfrm>
          <a:off x="277813" y="4154488"/>
          <a:ext cx="7461250" cy="1020762"/>
        </p:xfrm>
        <a:graphic>
          <a:graphicData uri="http://schemas.openxmlformats.org/presentationml/2006/ole">
            <p:oleObj spid="_x0000_s18484" name="文档" r:id="rId5" imgW="7461504" imgH="1020621" progId="Word.Document.12">
              <p:embed/>
            </p:oleObj>
          </a:graphicData>
        </a:graphic>
      </p:graphicFrame>
    </p:spTree>
    <p:extLst>
      <p:ext uri="{BB962C8B-B14F-4D97-AF65-F5344CB8AC3E}">
        <p14:creationId xmlns:p14="http://schemas.microsoft.com/office/powerpoint/2010/main" xmlns="" val="212341602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7814" y="948328"/>
            <a:ext cx="8646674" cy="3217123"/>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点评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三个二次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是一个整体，不可分割</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三个二次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问题的解决办法通常是利用转化与化归思想来将其转化，其中用到的方法主要有数形结合、分类讨论的思想，其最基本的理念可以说是严格按照一元二次不等式的解决步骤来处理</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24997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845" y="843558"/>
            <a:ext cx="8997764" cy="3293209"/>
          </a:xfrm>
          <a:prstGeom prst="rect">
            <a:avLst/>
          </a:prstGeom>
          <a:noFill/>
        </p:spPr>
        <p:txBody>
          <a:bodyPr wrap="square" rtlCol="0">
            <a:spAutoFit/>
          </a:bodyPr>
          <a:lstStyle/>
          <a:p>
            <a:pPr algn="just">
              <a:lnSpc>
                <a:spcPct val="200000"/>
              </a:lnSpc>
              <a:spcAft>
                <a:spcPts val="0"/>
              </a:spcAft>
            </a:pPr>
            <a:r>
              <a:rPr lang="zh-CN" altLang="zh-CN" sz="2600" b="1" kern="100" dirty="0">
                <a:solidFill>
                  <a:srgbClr val="0066FF"/>
                </a:solidFill>
                <a:latin typeface="Times New Roman"/>
                <a:ea typeface="微软雅黑"/>
                <a:cs typeface="Times New Roman"/>
              </a:rPr>
              <a:t>变式训练</a:t>
            </a:r>
            <a:r>
              <a:rPr lang="en-US" altLang="zh-CN" sz="2600" b="1" kern="100" dirty="0">
                <a:solidFill>
                  <a:srgbClr val="0066FF"/>
                </a:solidFill>
                <a:latin typeface="Times New Roman"/>
                <a:ea typeface="微软雅黑"/>
                <a:cs typeface="Courier New"/>
              </a:rPr>
              <a:t>3</a:t>
            </a:r>
            <a:r>
              <a:rPr lang="zh-CN" altLang="zh-CN" sz="2600" b="1" kern="100" dirty="0">
                <a:solidFill>
                  <a:srgbClr val="0066FF"/>
                </a:solidFill>
                <a:latin typeface="Times New Roman"/>
                <a:ea typeface="微软雅黑"/>
                <a:cs typeface="Times New Roman"/>
              </a:rPr>
              <a:t>　</a:t>
            </a:r>
            <a:r>
              <a:rPr lang="en-US" altLang="zh-CN" sz="2600" kern="100" dirty="0">
                <a:latin typeface="Times New Roman"/>
                <a:ea typeface="华文细黑"/>
                <a:cs typeface="Courier New"/>
              </a:rPr>
              <a:t>(2015·</a:t>
            </a:r>
            <a:r>
              <a:rPr lang="zh-CN" altLang="zh-CN" sz="2600" kern="100" dirty="0">
                <a:latin typeface="Times New Roman"/>
                <a:ea typeface="华文细黑"/>
                <a:cs typeface="Times New Roman"/>
              </a:rPr>
              <a:t>四川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如果函数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1</a:t>
            </a:r>
          </a:p>
          <a:p>
            <a:pPr algn="just">
              <a:lnSpc>
                <a:spcPct val="200000"/>
              </a:lnSpc>
              <a:spcAft>
                <a:spcPts val="0"/>
              </a:spcAft>
            </a:pPr>
            <a:r>
              <a:rPr lang="en-US" altLang="zh-CN" sz="2600" kern="100" dirty="0" smtClean="0">
                <a:latin typeface="Times New Roman"/>
                <a:ea typeface="华文细黑"/>
                <a:cs typeface="Courier New"/>
              </a:rPr>
              <a:t>(</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在</a:t>
            </a:r>
            <a:r>
              <a:rPr lang="zh-CN" altLang="zh-CN" sz="2600" kern="100" dirty="0" smtClean="0">
                <a:latin typeface="Times New Roman"/>
                <a:ea typeface="华文细黑"/>
                <a:cs typeface="Times New Roman"/>
              </a:rPr>
              <a:t>区间</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上</a:t>
            </a:r>
            <a:r>
              <a:rPr lang="zh-CN" altLang="zh-CN" sz="2600" kern="100" dirty="0">
                <a:latin typeface="Times New Roman"/>
                <a:ea typeface="华文细黑"/>
                <a:cs typeface="Times New Roman"/>
              </a:rPr>
              <a:t>单调递减，那么</a:t>
            </a:r>
            <a:r>
              <a:rPr lang="en-US" altLang="zh-CN" sz="2600" i="1" kern="100" dirty="0" err="1">
                <a:latin typeface="Times New Roman"/>
                <a:ea typeface="华文细黑"/>
                <a:cs typeface="Courier New"/>
              </a:rPr>
              <a:t>mn</a:t>
            </a:r>
            <a:r>
              <a:rPr lang="zh-CN" altLang="zh-CN" sz="2600" kern="100" dirty="0">
                <a:latin typeface="Times New Roman"/>
                <a:ea typeface="华文细黑"/>
                <a:cs typeface="Times New Roman"/>
              </a:rPr>
              <a:t>的最大值为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600" kern="100" dirty="0">
                <a:latin typeface="Times New Roman"/>
                <a:ea typeface="华文细黑"/>
                <a:cs typeface="Courier New"/>
              </a:rPr>
              <a:t>A.16  </a:t>
            </a:r>
            <a:r>
              <a:rPr lang="en-US" altLang="zh-CN" sz="2600" kern="100" dirty="0" smtClean="0">
                <a:latin typeface="Times New Roman"/>
                <a:ea typeface="华文细黑"/>
                <a:cs typeface="Courier New"/>
              </a:rPr>
              <a:t>        B.18          </a:t>
            </a:r>
            <a:r>
              <a:rPr lang="en-US" altLang="zh-CN" sz="2600" kern="100" dirty="0">
                <a:latin typeface="Times New Roman"/>
                <a:ea typeface="华文细黑"/>
                <a:cs typeface="Courier New"/>
              </a:rPr>
              <a:t>C.25 </a:t>
            </a:r>
            <a:r>
              <a:rPr lang="en-US" altLang="zh-CN" sz="2600" kern="100" dirty="0" smtClean="0">
                <a:latin typeface="Times New Roman"/>
                <a:ea typeface="华文细黑"/>
                <a:cs typeface="Courier New"/>
              </a:rPr>
              <a:t>         </a:t>
            </a:r>
            <a:r>
              <a:rPr lang="en-US" altLang="zh-CN" sz="2600" kern="100" dirty="0">
                <a:latin typeface="Times New Roman"/>
                <a:ea typeface="华文细黑"/>
                <a:cs typeface="Courier New"/>
              </a:rPr>
              <a:t>D.</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99755968"/>
              </p:ext>
            </p:extLst>
          </p:nvPr>
        </p:nvGraphicFramePr>
        <p:xfrm>
          <a:off x="5680695" y="998612"/>
          <a:ext cx="358775" cy="800100"/>
        </p:xfrm>
        <a:graphic>
          <a:graphicData uri="http://schemas.openxmlformats.org/presentationml/2006/ole">
            <p:oleObj spid="_x0000_s45103" name="文档" r:id="rId3" imgW="359277" imgH="800010"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633783551"/>
              </p:ext>
            </p:extLst>
          </p:nvPr>
        </p:nvGraphicFramePr>
        <p:xfrm>
          <a:off x="3213373" y="1771650"/>
          <a:ext cx="1038225" cy="857250"/>
        </p:xfrm>
        <a:graphic>
          <a:graphicData uri="http://schemas.openxmlformats.org/presentationml/2006/ole">
            <p:oleObj spid="_x0000_s45104" name="文档" r:id="rId4" imgW="1045144" imgH="857250"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815322281"/>
              </p:ext>
            </p:extLst>
          </p:nvPr>
        </p:nvGraphicFramePr>
        <p:xfrm>
          <a:off x="4941565" y="3346301"/>
          <a:ext cx="511175" cy="809625"/>
        </p:xfrm>
        <a:graphic>
          <a:graphicData uri="http://schemas.openxmlformats.org/presentationml/2006/ole">
            <p:oleObj spid="_x0000_s45105" name="文档" r:id="rId5" imgW="511902" imgH="809190" progId="Word.Document.12">
              <p:embed/>
            </p:oleObj>
          </a:graphicData>
        </a:graphic>
      </p:graphicFrame>
    </p:spTree>
    <p:extLst>
      <p:ext uri="{BB962C8B-B14F-4D97-AF65-F5344CB8AC3E}">
        <p14:creationId xmlns:p14="http://schemas.microsoft.com/office/powerpoint/2010/main" xmlns="" val="13250254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1766511597"/>
              </p:ext>
            </p:extLst>
          </p:nvPr>
        </p:nvGraphicFramePr>
        <p:xfrm>
          <a:off x="161925" y="123478"/>
          <a:ext cx="8686800" cy="2381250"/>
        </p:xfrm>
        <a:graphic>
          <a:graphicData uri="http://schemas.openxmlformats.org/presentationml/2006/ole">
            <p:oleObj spid="_x0000_s42033" name="文档" r:id="rId3" imgW="8689615" imgH="2387698"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2577699215"/>
              </p:ext>
            </p:extLst>
          </p:nvPr>
        </p:nvGraphicFramePr>
        <p:xfrm>
          <a:off x="142875" y="1698129"/>
          <a:ext cx="8439150" cy="1219200"/>
        </p:xfrm>
        <a:graphic>
          <a:graphicData uri="http://schemas.openxmlformats.org/presentationml/2006/ole">
            <p:oleObj spid="_x0000_s42034" name="文档" r:id="rId4" imgW="8442050" imgH="1222510"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4025608626"/>
              </p:ext>
            </p:extLst>
          </p:nvPr>
        </p:nvGraphicFramePr>
        <p:xfrm>
          <a:off x="195659" y="915566"/>
          <a:ext cx="7832725" cy="1316038"/>
        </p:xfrm>
        <a:graphic>
          <a:graphicData uri="http://schemas.openxmlformats.org/presentationml/2006/ole">
            <p:oleObj spid="_x0000_s42035" name="文档" r:id="rId5" imgW="7832852" imgH="1318047" progId="Word.Document.12">
              <p:embed/>
            </p:oleObj>
          </a:graphicData>
        </a:graphic>
      </p:graphicFrame>
      <p:sp>
        <p:nvSpPr>
          <p:cNvPr id="7" name="矩形 6"/>
          <p:cNvSpPr/>
          <p:nvPr/>
        </p:nvSpPr>
        <p:spPr>
          <a:xfrm>
            <a:off x="64245" y="2562225"/>
            <a:ext cx="7954614" cy="616579"/>
          </a:xfrm>
          <a:prstGeom prst="rect">
            <a:avLst/>
          </a:prstGeom>
        </p:spPr>
        <p:txBody>
          <a:bodyPr wrap="none">
            <a:spAutoFit/>
          </a:bodyPr>
          <a:lstStyle/>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mn</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且</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知</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endParaRPr lang="zh-CN" altLang="zh-CN" sz="26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2723282953"/>
              </p:ext>
            </p:extLst>
          </p:nvPr>
        </p:nvGraphicFramePr>
        <p:xfrm>
          <a:off x="180975" y="3063205"/>
          <a:ext cx="8572500" cy="2038350"/>
        </p:xfrm>
        <a:graphic>
          <a:graphicData uri="http://schemas.openxmlformats.org/presentationml/2006/ole">
            <p:oleObj spid="_x0000_s42036" name="文档" r:id="rId6" imgW="8575548" imgH="2044487" progId="Word.Document.12">
              <p:embed/>
            </p:oleObj>
          </a:graphicData>
        </a:graphic>
      </p:graphicFrame>
      <p:sp>
        <p:nvSpPr>
          <p:cNvPr id="6" name="矩形 5"/>
          <p:cNvSpPr/>
          <p:nvPr/>
        </p:nvSpPr>
        <p:spPr>
          <a:xfrm>
            <a:off x="107504" y="3899387"/>
            <a:ext cx="2425664"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即</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4700704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2745805524"/>
              </p:ext>
            </p:extLst>
          </p:nvPr>
        </p:nvGraphicFramePr>
        <p:xfrm>
          <a:off x="349696" y="514113"/>
          <a:ext cx="8686800" cy="2381250"/>
        </p:xfrm>
        <a:graphic>
          <a:graphicData uri="http://schemas.openxmlformats.org/presentationml/2006/ole">
            <p:oleObj spid="_x0000_s43059" name="文档" r:id="rId3" imgW="8689615" imgH="2387698"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207151399"/>
              </p:ext>
            </p:extLst>
          </p:nvPr>
        </p:nvGraphicFramePr>
        <p:xfrm>
          <a:off x="330646" y="1519546"/>
          <a:ext cx="8353425" cy="1190625"/>
        </p:xfrm>
        <a:graphic>
          <a:graphicData uri="http://schemas.openxmlformats.org/presentationml/2006/ole">
            <p:oleObj spid="_x0000_s43060" name="文档" r:id="rId4" imgW="8356410" imgH="1192227"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2094319767"/>
              </p:ext>
            </p:extLst>
          </p:nvPr>
        </p:nvGraphicFramePr>
        <p:xfrm>
          <a:off x="292546" y="2386321"/>
          <a:ext cx="8439150" cy="1219200"/>
        </p:xfrm>
        <a:graphic>
          <a:graphicData uri="http://schemas.openxmlformats.org/presentationml/2006/ole">
            <p:oleObj spid="_x0000_s43061" name="文档" r:id="rId5" imgW="8442050" imgH="1221068" progId="Word.Document.12">
              <p:embed/>
            </p:oleObj>
          </a:graphicData>
        </a:graphic>
      </p:graphicFrame>
      <p:sp>
        <p:nvSpPr>
          <p:cNvPr id="9" name="矩形 8"/>
          <p:cNvSpPr/>
          <p:nvPr/>
        </p:nvSpPr>
        <p:spPr>
          <a:xfrm>
            <a:off x="151259" y="3065886"/>
            <a:ext cx="3565400" cy="616579"/>
          </a:xfrm>
          <a:prstGeom prst="rect">
            <a:avLst/>
          </a:prstGeom>
        </p:spPr>
        <p:txBody>
          <a:bodyPr wrap="none">
            <a:spAutoFit/>
          </a:bodyPr>
          <a:lstStyle/>
          <a:p>
            <a:pPr>
              <a:lnSpc>
                <a:spcPct val="150000"/>
              </a:lnSpc>
            </a:pPr>
            <a:r>
              <a:rPr lang="en-US" altLang="zh-CN" sz="2600" kern="100" dirty="0">
                <a:latin typeface="宋体"/>
                <a:ea typeface="华文细黑"/>
                <a:cs typeface="Times New Roman"/>
              </a:rPr>
              <a:t>∴</a:t>
            </a:r>
            <a:r>
              <a:rPr lang="en-US" altLang="zh-CN" sz="2600" i="1" kern="100" dirty="0" err="1">
                <a:latin typeface="Times New Roman"/>
                <a:ea typeface="华文细黑"/>
                <a:cs typeface="Courier New"/>
              </a:rPr>
              <a:t>mn</a:t>
            </a:r>
            <a:r>
              <a:rPr lang="zh-CN" altLang="zh-CN" sz="2600" kern="100" dirty="0">
                <a:latin typeface="Times New Roman"/>
                <a:ea typeface="华文细黑"/>
                <a:cs typeface="Times New Roman"/>
              </a:rPr>
              <a:t>最大值为</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，选</a:t>
            </a:r>
            <a:r>
              <a:rPr lang="en-US" altLang="zh-CN" sz="2600" kern="100" dirty="0">
                <a:latin typeface="Times New Roman"/>
                <a:ea typeface="华文细黑"/>
                <a:cs typeface="Courier New"/>
              </a:rPr>
              <a:t>B.</a:t>
            </a:r>
            <a:endParaRPr lang="zh-CN" altLang="zh-CN" sz="2600" kern="100" dirty="0">
              <a:effectLst/>
              <a:latin typeface="宋体"/>
              <a:cs typeface="Courier New"/>
            </a:endParaRPr>
          </a:p>
        </p:txBody>
      </p:sp>
      <p:sp>
        <p:nvSpPr>
          <p:cNvPr id="11" name="矩形 10"/>
          <p:cNvSpPr/>
          <p:nvPr/>
        </p:nvSpPr>
        <p:spPr>
          <a:xfrm>
            <a:off x="295275" y="3826481"/>
            <a:ext cx="1407758" cy="617477"/>
          </a:xfrm>
          <a:prstGeom prst="rect">
            <a:avLst/>
          </a:prstGeom>
        </p:spPr>
        <p:txBody>
          <a:bodyPr wrap="non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a:solidFill>
                  <a:srgbClr val="E36C0A"/>
                </a:solidFill>
                <a:latin typeface="Times New Roman"/>
                <a:ea typeface="华文细黑"/>
                <a:cs typeface="Courier New"/>
              </a:rPr>
              <a:t>B</a:t>
            </a:r>
            <a:endParaRPr lang="zh-CN" altLang="zh-CN" sz="2600" kern="100" dirty="0">
              <a:effectLst/>
              <a:latin typeface="宋体"/>
              <a:cs typeface="Courier New"/>
            </a:endParaRPr>
          </a:p>
        </p:txBody>
      </p:sp>
      <p:pic>
        <p:nvPicPr>
          <p:cNvPr id="12"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709877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sp>
        <p:nvSpPr>
          <p:cNvPr id="12" name="TextBox 11"/>
          <p:cNvSpPr txBox="1"/>
          <p:nvPr/>
        </p:nvSpPr>
        <p:spPr>
          <a:xfrm>
            <a:off x="93102" y="1069107"/>
            <a:ext cx="887138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x</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R</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zh-CN" altLang="zh-CN" sz="2600" kern="100" dirty="0">
                <a:latin typeface="宋体"/>
                <a:ea typeface="MS Mincho"/>
                <a:cs typeface="MS Mincho"/>
              </a:rPr>
              <a:t>∅</a:t>
            </a:r>
            <a:r>
              <a:rPr lang="zh-CN" altLang="zh-CN" sz="2600" kern="100" dirty="0">
                <a:latin typeface="Times New Roman"/>
                <a:ea typeface="华文细黑"/>
                <a:cs typeface="Times New Roman"/>
              </a:rPr>
              <a:t>，则实数</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err="1">
                <a:latin typeface="Times New Roman"/>
                <a:ea typeface="华文细黑"/>
                <a:cs typeface="Courier New"/>
              </a:rPr>
              <a:t>A.</a:t>
            </a:r>
            <a:r>
              <a:rPr lang="en-US" altLang="zh-CN" sz="2600" i="1" kern="100" dirty="0" err="1">
                <a:latin typeface="Times New Roman"/>
                <a:ea typeface="华文细黑"/>
                <a:cs typeface="Courier New"/>
              </a:rPr>
              <a:t>p</a:t>
            </a:r>
            <a:r>
              <a:rPr lang="en-US" altLang="zh-CN" sz="2600" kern="100" dirty="0">
                <a:latin typeface="Times New Roman"/>
                <a:ea typeface="华文细黑"/>
                <a:cs typeface="Courier New"/>
              </a:rPr>
              <a:t>&gt;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4&lt;</a:t>
            </a:r>
            <a:r>
              <a:rPr lang="en-US" altLang="zh-CN" sz="2600" i="1" kern="100" dirty="0">
                <a:latin typeface="Times New Roman"/>
                <a:ea typeface="华文细黑"/>
                <a:cs typeface="Courier New"/>
              </a:rPr>
              <a:t>p</a:t>
            </a:r>
            <a:r>
              <a:rPr lang="en-US" altLang="zh-CN" sz="2600" kern="100" dirty="0">
                <a:latin typeface="Times New Roman"/>
                <a:ea typeface="华文细黑"/>
                <a:cs typeface="Courier New"/>
              </a:rPr>
              <a:t>&lt;0</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i="1" kern="100" dirty="0">
                <a:latin typeface="Times New Roman"/>
                <a:ea typeface="华文细黑"/>
                <a:cs typeface="Courier New"/>
              </a:rPr>
              <a:t>p</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  	</a:t>
            </a:r>
            <a:r>
              <a:rPr lang="en-US" altLang="zh-CN" sz="2600" kern="100" dirty="0" smtClean="0">
                <a:latin typeface="Times New Roman"/>
                <a:ea typeface="华文细黑"/>
                <a:cs typeface="Courier New"/>
              </a:rPr>
              <a:t>			D.</a:t>
            </a:r>
            <a:r>
              <a:rPr lang="en-US" altLang="zh-CN" sz="2600" b="1" kern="100" dirty="0" smtClean="0">
                <a:latin typeface="Times New Roman"/>
                <a:ea typeface="华文细黑"/>
                <a:cs typeface="Courier New"/>
              </a:rPr>
              <a:t>R</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zh-CN" altLang="zh-CN" sz="2600" kern="100" dirty="0">
                <a:latin typeface="宋体"/>
                <a:ea typeface="MS Mincho"/>
                <a:cs typeface="MS Mincho"/>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Δ</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4&lt;0</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4&lt;</a:t>
            </a:r>
            <a:r>
              <a:rPr lang="en-US" altLang="zh-CN" sz="2600" i="1" kern="100" dirty="0">
                <a:latin typeface="Times New Roman"/>
                <a:ea typeface="华文细黑"/>
                <a:cs typeface="Courier New"/>
              </a:rPr>
              <a:t>p</a:t>
            </a:r>
            <a:r>
              <a:rPr lang="en-US" altLang="zh-CN" sz="2600" kern="100" dirty="0">
                <a:latin typeface="Times New Roman"/>
                <a:ea typeface="华文细黑"/>
                <a:cs typeface="Courier New"/>
              </a:rPr>
              <a:t>&lt;0</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23" name="任意多边形 22">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a:t>
            </a:r>
            <a:endParaRPr lang="zh-CN" altLang="en-US" sz="2200" dirty="0">
              <a:solidFill>
                <a:srgbClr val="0000FF"/>
              </a:solidFill>
              <a:latin typeface="Broadway" pitchFamily="82" charset="0"/>
              <a:cs typeface="Times New Roman" pitchFamily="18" charset="0"/>
            </a:endParaRPr>
          </a:p>
        </p:txBody>
      </p:sp>
      <p:sp>
        <p:nvSpPr>
          <p:cNvPr id="25" name="任意多边形 24">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7" name="任意多边形 26">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29" name="任意多边形 28">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1" name="任意多边形 30">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blinds(horizontal)">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blinds(horizontal)">
                                      <p:cBhvr>
                                        <p:cTn id="1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sp>
        <p:nvSpPr>
          <p:cNvPr id="12" name="TextBox 11"/>
          <p:cNvSpPr txBox="1"/>
          <p:nvPr/>
        </p:nvSpPr>
        <p:spPr>
          <a:xfrm>
            <a:off x="309126" y="987574"/>
            <a:ext cx="8871386" cy="61657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zh-CN" altLang="zh-CN" sz="2600" kern="100" dirty="0">
                <a:latin typeface="宋体"/>
                <a:ea typeface="MS Mincho"/>
                <a:cs typeface="MS Mincho"/>
              </a:rPr>
              <a:t>∅</a:t>
            </a:r>
            <a:r>
              <a:rPr lang="zh-CN" altLang="zh-CN" sz="2600" kern="100" dirty="0">
                <a:latin typeface="Times New Roman"/>
                <a:ea typeface="华文细黑"/>
                <a:cs typeface="Times New Roman"/>
              </a:rPr>
              <a:t>时，方程</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有两负根，</a:t>
            </a:r>
            <a:endParaRPr lang="zh-CN" altLang="zh-CN" sz="1050" kern="100" dirty="0">
              <a:effectLst/>
              <a:latin typeface="宋体"/>
              <a:cs typeface="Courier New"/>
            </a:endParaRPr>
          </a:p>
        </p:txBody>
      </p:sp>
      <p:sp>
        <p:nvSpPr>
          <p:cNvPr id="23" name="任意多边形 22">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a:t>
            </a:r>
            <a:endParaRPr lang="zh-CN" altLang="en-US" sz="2200" dirty="0">
              <a:solidFill>
                <a:srgbClr val="0000FF"/>
              </a:solidFill>
              <a:latin typeface="Broadway" pitchFamily="82" charset="0"/>
              <a:cs typeface="Times New Roman" pitchFamily="18" charset="0"/>
            </a:endParaRPr>
          </a:p>
        </p:txBody>
      </p:sp>
      <p:sp>
        <p:nvSpPr>
          <p:cNvPr id="25" name="任意多边形 24">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7" name="任意多边形 26">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28" name="任意多边形 27">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29" name="任意多边形 28">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1" name="任意多边形 30">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785679942"/>
              </p:ext>
            </p:extLst>
          </p:nvPr>
        </p:nvGraphicFramePr>
        <p:xfrm>
          <a:off x="461491" y="1905372"/>
          <a:ext cx="6054725" cy="1314450"/>
        </p:xfrm>
        <a:graphic>
          <a:graphicData uri="http://schemas.openxmlformats.org/presentationml/2006/ole">
            <p:oleObj spid="_x0000_s46097" name="文档" r:id="rId15" imgW="6052397" imgH="1316605" progId="Word.Document.12">
              <p:embed/>
            </p:oleObj>
          </a:graphicData>
        </a:graphic>
      </p:graphicFrame>
      <p:sp>
        <p:nvSpPr>
          <p:cNvPr id="4" name="矩形 3"/>
          <p:cNvSpPr/>
          <p:nvPr/>
        </p:nvSpPr>
        <p:spPr>
          <a:xfrm>
            <a:off x="323528" y="3088813"/>
            <a:ext cx="4572000" cy="129266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综上所述，</a:t>
            </a:r>
            <a:r>
              <a:rPr lang="en-US" altLang="zh-CN" sz="2600" i="1" kern="100" dirty="0">
                <a:latin typeface="Times New Roman"/>
                <a:ea typeface="华文细黑"/>
                <a:cs typeface="Courier New"/>
              </a:rPr>
              <a:t>p</a:t>
            </a:r>
            <a:r>
              <a:rPr lang="en-US" altLang="zh-CN" sz="2600" kern="100" dirty="0">
                <a:latin typeface="Times New Roman"/>
                <a:ea typeface="华文细黑"/>
                <a:cs typeface="Courier New"/>
              </a:rPr>
              <a:t>&gt;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smtClean="0">
                <a:solidFill>
                  <a:srgbClr val="E36C0A"/>
                </a:solidFill>
                <a:latin typeface="Times New Roman"/>
                <a:ea typeface="华文细黑"/>
                <a:cs typeface="Courier New"/>
              </a:rPr>
              <a:t>A</a:t>
            </a:r>
            <a:endParaRPr lang="zh-CN" altLang="zh-CN" sz="1050" kern="100" dirty="0">
              <a:latin typeface="宋体"/>
              <a:cs typeface="Courier New"/>
            </a:endParaRPr>
          </a:p>
        </p:txBody>
      </p:sp>
    </p:spTree>
    <p:extLst>
      <p:ext uri="{BB962C8B-B14F-4D97-AF65-F5344CB8AC3E}">
        <p14:creationId xmlns:p14="http://schemas.microsoft.com/office/powerpoint/2010/main" xmlns="" val="270614856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27391" y="726539"/>
            <a:ext cx="8820459"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为偶函数，且在</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上单调递增，则</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的解集为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&gt;2</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2&lt;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&lt;2}</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&gt;4}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&lt;4</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是偶函数</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9" name="任意多边形 28">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0" name="任意多边形 29">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2</a:t>
            </a:r>
            <a:endParaRPr lang="zh-CN" altLang="en-US" sz="2200" dirty="0">
              <a:solidFill>
                <a:srgbClr val="0000FF"/>
              </a:solidFill>
              <a:latin typeface="Broadway" pitchFamily="82" charset="0"/>
              <a:cs typeface="Times New Roman" pitchFamily="18" charset="0"/>
            </a:endParaRPr>
          </a:p>
        </p:txBody>
      </p:sp>
      <p:sp>
        <p:nvSpPr>
          <p:cNvPr id="31" name="任意多边形 30">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9572766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3" end="3"/>
                                            </p:txEl>
                                          </p:spTgt>
                                        </p:tgtEl>
                                        <p:attrNameLst>
                                          <p:attrName>style.visibility</p:attrName>
                                        </p:attrNameLst>
                                      </p:cBhvr>
                                      <p:to>
                                        <p:strVal val="visible"/>
                                      </p:to>
                                    </p:set>
                                    <p:animEffect transition="in" filter="blinds(horizontal)">
                                      <p:cBhvr>
                                        <p:cTn id="7" dur="500"/>
                                        <p:tgtEl>
                                          <p:spTgt spid="2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xEl>
                                              <p:pRg st="4" end="4"/>
                                            </p:txEl>
                                          </p:spTgt>
                                        </p:tgtEl>
                                        <p:attrNameLst>
                                          <p:attrName>style.visibility</p:attrName>
                                        </p:attrNameLst>
                                      </p:cBhvr>
                                      <p:to>
                                        <p:strVal val="visible"/>
                                      </p:to>
                                    </p:set>
                                    <p:animEffect transition="in" filter="blinds(horizontal)">
                                      <p:cBhvr>
                                        <p:cTn id="12" dur="500"/>
                                        <p:tgtEl>
                                          <p:spTgt spid="2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xEl>
                                              <p:pRg st="5" end="5"/>
                                            </p:txEl>
                                          </p:spTgt>
                                        </p:tgtEl>
                                        <p:attrNameLst>
                                          <p:attrName>style.visibility</p:attrName>
                                        </p:attrNameLst>
                                      </p:cBhvr>
                                      <p:to>
                                        <p:strVal val="visible"/>
                                      </p:to>
                                    </p:set>
                                    <p:animEffect transition="in" filter="blinds(horizontal)">
                                      <p:cBhvr>
                                        <p:cTn id="17"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71056" y="1374904"/>
            <a:ext cx="8733128"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为增函数</a:t>
            </a:r>
            <a:r>
              <a:rPr lang="en-US" altLang="zh-CN" sz="2600" kern="100" dirty="0" smtClean="0">
                <a:latin typeface="Times New Roman"/>
                <a:ea typeface="华文细黑"/>
                <a:cs typeface="Courier New"/>
              </a:rPr>
              <a:t>.</a:t>
            </a:r>
          </a:p>
          <a:p>
            <a:pPr algn="just">
              <a:lnSpc>
                <a:spcPct val="150000"/>
              </a:lnSpc>
              <a:spcAft>
                <a:spcPts val="0"/>
              </a:spcAft>
            </a:pPr>
            <a:r>
              <a:rPr lang="en-US" altLang="zh-CN" sz="2600" kern="100" dirty="0" smtClean="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&gt;2</a:t>
            </a:r>
            <a:r>
              <a:rPr lang="zh-CN" altLang="zh-CN" sz="2600" kern="100" dirty="0">
                <a:latin typeface="Times New Roman"/>
                <a:ea typeface="华文细黑"/>
                <a:cs typeface="Times New Roman"/>
              </a:rPr>
              <a:t>或</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&gt;4.</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9" name="任意多边形 28">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0" name="任意多边形 29">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2</a:t>
            </a:r>
            <a:endParaRPr lang="zh-CN" altLang="en-US" sz="2200" dirty="0">
              <a:solidFill>
                <a:srgbClr val="0000FF"/>
              </a:solidFill>
              <a:latin typeface="Broadway" pitchFamily="82" charset="0"/>
              <a:cs typeface="Times New Roman" pitchFamily="18" charset="0"/>
            </a:endParaRPr>
          </a:p>
        </p:txBody>
      </p:sp>
      <p:sp>
        <p:nvSpPr>
          <p:cNvPr id="31" name="任意多边形 30">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37770431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blinds(horizontal)">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animEffect transition="in" filter="blinds(horizontal)">
                                      <p:cBhvr>
                                        <p:cTn id="17"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hlinkClick r:id="rId2" action="ppaction://hlinksldjump"/>
          </p:cNvPr>
          <p:cNvSpPr/>
          <p:nvPr/>
        </p:nvSpPr>
        <p:spPr>
          <a:xfrm>
            <a:off x="3125446" y="1563641"/>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a:solidFill>
                  <a:schemeClr val="bg1"/>
                </a:solidFill>
                <a:latin typeface="微软雅黑" pitchFamily="34" charset="-122"/>
                <a:ea typeface="微软雅黑" pitchFamily="34" charset="-122"/>
              </a:rPr>
              <a:t>常考题</a:t>
            </a:r>
            <a:r>
              <a:rPr lang="zh-CN" altLang="en-US" sz="3000" b="1" dirty="0" smtClean="0">
                <a:solidFill>
                  <a:schemeClr val="bg1"/>
                </a:solidFill>
                <a:latin typeface="微软雅黑" pitchFamily="34" charset="-122"/>
                <a:ea typeface="微软雅黑" pitchFamily="34" charset="-122"/>
              </a:rPr>
              <a:t>型精析</a:t>
            </a:r>
            <a:endParaRPr lang="zh-CN" altLang="en-US" sz="3000" b="1" dirty="0">
              <a:solidFill>
                <a:schemeClr val="bg1"/>
              </a:solidFill>
              <a:latin typeface="微软雅黑" pitchFamily="34" charset="-122"/>
              <a:ea typeface="微软雅黑" pitchFamily="34" charset="-122"/>
            </a:endParaRPr>
          </a:p>
        </p:txBody>
      </p:sp>
      <p:sp>
        <p:nvSpPr>
          <p:cNvPr id="11" name="矩形 10">
            <a:hlinkClick r:id="rId2" action="ppaction://hlinksldjump"/>
          </p:cNvPr>
          <p:cNvSpPr/>
          <p:nvPr/>
        </p:nvSpPr>
        <p:spPr>
          <a:xfrm>
            <a:off x="2483768" y="1563638"/>
            <a:ext cx="595256"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13">
            <a:hlinkClick r:id="rId3" action="ppaction://hlinksldjump"/>
          </p:cNvPr>
          <p:cNvSpPr/>
          <p:nvPr/>
        </p:nvSpPr>
        <p:spPr>
          <a:xfrm>
            <a:off x="3127283" y="2931793"/>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smtClean="0">
                <a:solidFill>
                  <a:schemeClr val="bg1"/>
                </a:solidFill>
                <a:latin typeface="微软雅黑" pitchFamily="34" charset="-122"/>
                <a:ea typeface="微软雅黑" pitchFamily="34" charset="-122"/>
              </a:rPr>
              <a:t>高考题</a:t>
            </a:r>
            <a:r>
              <a:rPr lang="zh-CN" altLang="en-US" sz="3000" b="1" dirty="0">
                <a:solidFill>
                  <a:schemeClr val="bg1"/>
                </a:solidFill>
                <a:latin typeface="微软雅黑" pitchFamily="34" charset="-122"/>
                <a:ea typeface="微软雅黑" pitchFamily="34" charset="-122"/>
              </a:rPr>
              <a:t>型精练</a:t>
            </a:r>
          </a:p>
        </p:txBody>
      </p:sp>
      <p:sp>
        <p:nvSpPr>
          <p:cNvPr id="15" name="矩形 14">
            <a:hlinkClick r:id="rId3" action="ppaction://hlinksldjump"/>
          </p:cNvPr>
          <p:cNvSpPr/>
          <p:nvPr/>
        </p:nvSpPr>
        <p:spPr>
          <a:xfrm>
            <a:off x="2483767" y="2931790"/>
            <a:ext cx="597093"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1519" y="889898"/>
            <a:ext cx="8794501"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在闭区间</a:t>
            </a:r>
            <a:r>
              <a:rPr lang="en-US" altLang="zh-CN" sz="2600" kern="100" dirty="0">
                <a:latin typeface="IPAPANNEW"/>
                <a:ea typeface="华文细黑"/>
                <a:cs typeface="Times New Roman"/>
              </a:rPr>
              <a:t>[0</a:t>
            </a:r>
            <a:r>
              <a:rPr lang="zh-CN" altLang="zh-CN" sz="2600" kern="100" dirty="0">
                <a:latin typeface="IPAPANNEW"/>
                <a:ea typeface="华文细黑"/>
                <a:cs typeface="Times New Roman"/>
              </a:rPr>
              <a:t>，</a:t>
            </a:r>
            <a:r>
              <a:rPr lang="en-US" altLang="zh-CN" sz="2600" i="1" kern="100" dirty="0">
                <a:latin typeface="IPAPANNEW"/>
                <a:ea typeface="华文细黑"/>
                <a:cs typeface="Times New Roman"/>
              </a:rPr>
              <a:t>m</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上的最大值为</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，最小值为</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的取值范围为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IPAPANNEW"/>
                <a:ea typeface="华文细黑"/>
                <a:cs typeface="Times New Roman"/>
              </a:rPr>
              <a:t>[1</a:t>
            </a:r>
            <a:r>
              <a:rPr lang="zh-CN" altLang="zh-CN" sz="2600" kern="100" dirty="0">
                <a:latin typeface="IPAPANNEW"/>
                <a:ea typeface="华文细黑"/>
                <a:cs typeface="Times New Roman"/>
              </a:rPr>
              <a:t>，＋</a:t>
            </a:r>
            <a:r>
              <a:rPr lang="zh-CN" altLang="zh-CN" sz="2600" kern="100" dirty="0">
                <a:latin typeface="宋体"/>
                <a:cs typeface="宋体"/>
              </a:rPr>
              <a:t>∞</a:t>
            </a: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B</a:t>
            </a:r>
            <a:r>
              <a:rPr lang="en-US" altLang="zh-CN" sz="2600" kern="100" dirty="0">
                <a:latin typeface="IPAPANNEW"/>
                <a:ea typeface="华文细黑"/>
                <a:cs typeface="Times New Roman"/>
              </a:rPr>
              <a:t>.[0,2]</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IPAPANNEW"/>
                <a:ea typeface="华文细黑"/>
                <a:cs typeface="Times New Roman"/>
              </a:rPr>
              <a:t>[1,2]</a:t>
            </a:r>
            <a:endParaRPr lang="zh-CN" altLang="zh-CN" sz="1050" kern="100" dirty="0">
              <a:effectLst/>
              <a:latin typeface="宋体"/>
              <a:cs typeface="Courier New"/>
            </a:endParaRPr>
          </a:p>
        </p:txBody>
      </p:sp>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4" name="矩形 3"/>
          <p:cNvSpPr/>
          <p:nvPr/>
        </p:nvSpPr>
        <p:spPr>
          <a:xfrm>
            <a:off x="261452" y="3363838"/>
            <a:ext cx="8909535" cy="1216743"/>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，其对称轴为</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min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，故</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19" name="任意多边形 18">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37" name="任意多边形 36">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20146306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95056" y="1563638"/>
            <a:ext cx="8707427" cy="249299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en-US" altLang="zh-CN" sz="2600" kern="100" dirty="0" smtClean="0">
                <a:latin typeface="Times New Roman"/>
                <a:ea typeface="华文细黑"/>
                <a:cs typeface="Courier New"/>
              </a:rPr>
              <a:t>.</a:t>
            </a:r>
          </a:p>
          <a:p>
            <a:pPr algn="just">
              <a:lnSpc>
                <a:spcPct val="150000"/>
              </a:lnSpc>
              <a:spcAft>
                <a:spcPts val="0"/>
              </a:spcAft>
            </a:pPr>
            <a:r>
              <a:rPr lang="zh-CN" altLang="zh-CN" sz="2600" kern="100" dirty="0" smtClean="0">
                <a:latin typeface="Times New Roman"/>
                <a:ea typeface="华文细黑"/>
                <a:cs typeface="Times New Roman"/>
              </a:rPr>
              <a:t>综</a:t>
            </a:r>
            <a:r>
              <a:rPr lang="zh-CN" altLang="zh-CN" sz="2600" kern="100" dirty="0">
                <a:latin typeface="Times New Roman"/>
                <a:ea typeface="华文细黑"/>
                <a:cs typeface="Times New Roman"/>
              </a:rPr>
              <a:t>上可知</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smtClean="0">
                <a:solidFill>
                  <a:srgbClr val="E36C0A"/>
                </a:solidFill>
                <a:latin typeface="Times New Roman"/>
                <a:ea typeface="华文细黑"/>
                <a:cs typeface="Courier New"/>
              </a:rPr>
              <a:t>D</a:t>
            </a:r>
            <a:endParaRPr lang="zh-CN" altLang="zh-CN" sz="1050" kern="100" dirty="0">
              <a:latin typeface="宋体"/>
              <a:cs typeface="Courier New"/>
            </a:endParaRPr>
          </a:p>
        </p:txBody>
      </p:sp>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37" name="任意多边形 36">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3111798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blinds(horizontal)">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animEffect transition="in" filter="blinds(horizontal)">
                                      <p:cBhvr>
                                        <p:cTn id="17"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1" name="任意多边形 20">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139465001"/>
              </p:ext>
            </p:extLst>
          </p:nvPr>
        </p:nvGraphicFramePr>
        <p:xfrm>
          <a:off x="315788" y="914400"/>
          <a:ext cx="8648700" cy="3962400"/>
        </p:xfrm>
        <a:graphic>
          <a:graphicData uri="http://schemas.openxmlformats.org/presentationml/2006/ole">
            <p:oleObj spid="_x0000_s21524" name="文档" r:id="rId15" imgW="8651833" imgH="3977574" progId="Word.Document.12">
              <p:embed/>
            </p:oleObj>
          </a:graphicData>
        </a:graphic>
      </p:graphicFrame>
    </p:spTree>
    <p:extLst>
      <p:ext uri="{BB962C8B-B14F-4D97-AF65-F5344CB8AC3E}">
        <p14:creationId xmlns:p14="http://schemas.microsoft.com/office/powerpoint/2010/main" xmlns="" val="5172477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0" name="任意多边形 19">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1" name="任意多边形 20">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2853124944"/>
              </p:ext>
            </p:extLst>
          </p:nvPr>
        </p:nvGraphicFramePr>
        <p:xfrm>
          <a:off x="395536" y="915566"/>
          <a:ext cx="7791450" cy="1219200"/>
        </p:xfrm>
        <a:graphic>
          <a:graphicData uri="http://schemas.openxmlformats.org/presentationml/2006/ole">
            <p:oleObj spid="_x0000_s22599" name="文档" r:id="rId15" imgW="7794710" imgH="1222510"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69377717"/>
              </p:ext>
            </p:extLst>
          </p:nvPr>
        </p:nvGraphicFramePr>
        <p:xfrm>
          <a:off x="448494" y="1702718"/>
          <a:ext cx="7797800" cy="1219200"/>
        </p:xfrm>
        <a:graphic>
          <a:graphicData uri="http://schemas.openxmlformats.org/presentationml/2006/ole">
            <p:oleObj spid="_x0000_s22600" name="文档" r:id="rId16" imgW="7794710" imgH="1221068"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141170498"/>
              </p:ext>
            </p:extLst>
          </p:nvPr>
        </p:nvGraphicFramePr>
        <p:xfrm>
          <a:off x="447675" y="2571750"/>
          <a:ext cx="7791450" cy="1219200"/>
        </p:xfrm>
        <a:graphic>
          <a:graphicData uri="http://schemas.openxmlformats.org/presentationml/2006/ole">
            <p:oleObj spid="_x0000_s22601" name="文档" r:id="rId17" imgW="7794710" imgH="1221068"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3983105416"/>
              </p:ext>
            </p:extLst>
          </p:nvPr>
        </p:nvGraphicFramePr>
        <p:xfrm>
          <a:off x="395536" y="3435846"/>
          <a:ext cx="7654925" cy="1028700"/>
        </p:xfrm>
        <a:graphic>
          <a:graphicData uri="http://schemas.openxmlformats.org/presentationml/2006/ole">
            <p:oleObj spid="_x0000_s22602" name="文档" r:id="rId18" imgW="7651856" imgH="1030355" progId="Word.Document.12">
              <p:embed/>
            </p:oleObj>
          </a:graphicData>
        </a:graphic>
      </p:graphicFrame>
      <p:sp>
        <p:nvSpPr>
          <p:cNvPr id="10" name="矩形 9"/>
          <p:cNvSpPr/>
          <p:nvPr/>
        </p:nvSpPr>
        <p:spPr>
          <a:xfrm>
            <a:off x="386011" y="4258529"/>
            <a:ext cx="1425390" cy="617477"/>
          </a:xfrm>
          <a:prstGeom prst="rect">
            <a:avLst/>
          </a:prstGeom>
        </p:spPr>
        <p:txBody>
          <a:bodyPr wrap="non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21262609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9884" y="986006"/>
            <a:ext cx="8976980" cy="189282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有负值，则实数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err="1">
                <a:latin typeface="Times New Roman"/>
                <a:ea typeface="华文细黑"/>
                <a:cs typeface="Courier New"/>
              </a:rPr>
              <a:t>A.</a:t>
            </a:r>
            <a:r>
              <a:rPr lang="en-US" altLang="zh-CN" sz="2600" i="1" kern="100" dirty="0" err="1">
                <a:latin typeface="Times New Roman"/>
                <a:ea typeface="华文细黑"/>
                <a:cs typeface="Courier New"/>
              </a:rPr>
              <a:t>a</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2&lt;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&lt;2</a:t>
            </a:r>
            <a:endParaRPr lang="zh-CN" altLang="zh-CN" sz="1050" kern="100" dirty="0">
              <a:latin typeface="宋体"/>
              <a:cs typeface="Courier New"/>
            </a:endParaRPr>
          </a:p>
          <a:p>
            <a:pPr algn="just">
              <a:lnSpc>
                <a:spcPct val="150000"/>
              </a:lnSpc>
              <a:spcAft>
                <a:spcPts val="0"/>
              </a:spcAft>
            </a:pPr>
            <a:r>
              <a:rPr lang="en-US" altLang="zh-CN" sz="2600" kern="100" dirty="0" err="1">
                <a:latin typeface="Times New Roman"/>
                <a:ea typeface="华文细黑"/>
                <a:cs typeface="Courier New"/>
              </a:rPr>
              <a:t>C.</a:t>
            </a:r>
            <a:r>
              <a:rPr lang="en-US" altLang="zh-CN" sz="2600" i="1" kern="100" dirty="0" err="1">
                <a:latin typeface="Times New Roman"/>
                <a:ea typeface="华文细黑"/>
                <a:cs typeface="Courier New"/>
              </a:rPr>
              <a:t>a</a:t>
            </a:r>
            <a:r>
              <a:rPr lang="en-US" altLang="zh-CN" sz="2600" kern="100" dirty="0">
                <a:latin typeface="Times New Roman"/>
                <a:ea typeface="华文细黑"/>
                <a:cs typeface="Courier New"/>
              </a:rPr>
              <a:t>&gt;2</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  	</a:t>
            </a:r>
            <a:r>
              <a:rPr lang="en-US" altLang="zh-CN" sz="2600" kern="100" dirty="0" smtClean="0">
                <a:latin typeface="Times New Roman"/>
                <a:ea typeface="华文细黑"/>
                <a:cs typeface="Courier New"/>
              </a:rPr>
              <a:t>		D.1&lt;</a:t>
            </a:r>
            <a:r>
              <a:rPr lang="en-US" altLang="zh-CN" sz="2600" i="1" kern="100" dirty="0" smtClean="0">
                <a:latin typeface="Times New Roman"/>
                <a:ea typeface="华文细黑"/>
                <a:cs typeface="Courier New"/>
              </a:rPr>
              <a:t>a</a:t>
            </a:r>
            <a:r>
              <a:rPr lang="en-US" altLang="zh-CN" sz="2600" kern="100" dirty="0" smtClean="0">
                <a:latin typeface="Times New Roman"/>
                <a:ea typeface="华文细黑"/>
                <a:cs typeface="Courier New"/>
              </a:rPr>
              <a:t>&lt;3</a:t>
            </a:r>
            <a:endParaRPr lang="zh-CN" altLang="zh-CN" sz="1050" kern="100" dirty="0">
              <a:effectLst/>
              <a:latin typeface="宋体"/>
              <a:cs typeface="Courier New"/>
            </a:endParaRPr>
          </a:p>
        </p:txBody>
      </p:sp>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 name="矩形 2"/>
          <p:cNvSpPr/>
          <p:nvPr/>
        </p:nvSpPr>
        <p:spPr>
          <a:xfrm>
            <a:off x="126961" y="2931790"/>
            <a:ext cx="8909535" cy="1892826"/>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有负值，</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Δ</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4&gt;0</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则</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&gt;2</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endParaRPr lang="zh-CN" altLang="zh-CN" sz="1050" kern="100" dirty="0">
              <a:effectLst/>
              <a:latin typeface="宋体"/>
              <a:cs typeface="Courier New"/>
            </a:endParaRPr>
          </a:p>
        </p:txBody>
      </p:sp>
      <p:sp>
        <p:nvSpPr>
          <p:cNvPr id="18" name="任意多边形 17">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5</a:t>
            </a:r>
            <a:endParaRPr lang="zh-CN" altLang="en-US" sz="2200" dirty="0">
              <a:solidFill>
                <a:srgbClr val="0000FF"/>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5" name="矩形 4"/>
          <p:cNvSpPr/>
          <p:nvPr/>
        </p:nvSpPr>
        <p:spPr>
          <a:xfrm>
            <a:off x="7620900" y="1019067"/>
            <a:ext cx="407484" cy="616579"/>
          </a:xfrm>
          <a:prstGeom prst="rect">
            <a:avLst/>
          </a:prstGeom>
        </p:spPr>
        <p:txBody>
          <a:bodyPr wrap="none">
            <a:spAutoFit/>
          </a:bodyPr>
          <a:lstStyle/>
          <a:p>
            <a:pPr algn="just">
              <a:lnSpc>
                <a:spcPct val="150000"/>
              </a:lnSpc>
              <a:spcAft>
                <a:spcPts val="0"/>
              </a:spcAft>
            </a:pPr>
            <a:r>
              <a:rPr lang="en-US" altLang="zh-CN" sz="2600" kern="100" dirty="0">
                <a:solidFill>
                  <a:srgbClr val="E36C0A"/>
                </a:solidFill>
                <a:latin typeface="Times New Roman"/>
                <a:ea typeface="华文细黑"/>
                <a:cs typeface="Courier New"/>
              </a:rPr>
              <a:t>C</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10073164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00169" y="987574"/>
            <a:ext cx="8476287" cy="3293209"/>
          </a:xfrm>
          <a:prstGeom prst="rect">
            <a:avLst/>
          </a:prstGeom>
          <a:noFill/>
        </p:spPr>
        <p:txBody>
          <a:bodyPr wrap="square" rtlCol="0">
            <a:spAutoFit/>
          </a:bodyPr>
          <a:lstStyle/>
          <a:p>
            <a:pPr algn="just">
              <a:lnSpc>
                <a:spcPct val="2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若</a:t>
            </a:r>
            <a:r>
              <a:rPr lang="zh-CN" altLang="zh-CN" sz="2600" kern="100" dirty="0">
                <a:latin typeface="Times New Roman"/>
                <a:ea typeface="华文细黑"/>
                <a:cs typeface="Times New Roman"/>
              </a:rPr>
              <a:t>关于</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的方程</a:t>
            </a:r>
            <a:r>
              <a:rPr lang="en-US" altLang="zh-CN" sz="2600" i="1" kern="100" dirty="0">
                <a:latin typeface="Times New Roman"/>
                <a:ea typeface="华文细黑"/>
                <a:cs typeface="Courier New"/>
              </a:rPr>
              <a:t>f</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af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恰有</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个不同的实数解，则</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A.(0,1)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.(0,2)</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C.(1,2)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.(0,3)</a:t>
            </a:r>
            <a:endParaRPr lang="zh-CN" altLang="zh-CN" sz="1050" kern="100" dirty="0">
              <a:effectLst/>
              <a:latin typeface="宋体"/>
              <a:cs typeface="Courier New"/>
            </a:endParaRPr>
          </a:p>
        </p:txBody>
      </p:sp>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2722782026"/>
              </p:ext>
            </p:extLst>
          </p:nvPr>
        </p:nvGraphicFramePr>
        <p:xfrm>
          <a:off x="2736006" y="1069107"/>
          <a:ext cx="3132138" cy="1189038"/>
        </p:xfrm>
        <a:graphic>
          <a:graphicData uri="http://schemas.openxmlformats.org/presentationml/2006/ole">
            <p:oleObj spid="_x0000_s25621" name="文档" r:id="rId15" imgW="3131381" imgH="1188810" progId="Word.Document.12">
              <p:embed/>
            </p:oleObj>
          </a:graphicData>
        </a:graphic>
      </p:graphicFrame>
    </p:spTree>
    <p:extLst>
      <p:ext uri="{BB962C8B-B14F-4D97-AF65-F5344CB8AC3E}">
        <p14:creationId xmlns:p14="http://schemas.microsoft.com/office/powerpoint/2010/main" xmlns="" val="38210743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51520" y="843558"/>
            <a:ext cx="6368359" cy="1596847"/>
          </a:xfrm>
          <a:prstGeom prst="rect">
            <a:avLst/>
          </a:prstGeom>
          <a:noFill/>
        </p:spPr>
        <p:txBody>
          <a:bodyPr wrap="square" rtlCol="0">
            <a:spAutoFit/>
          </a:bodyPr>
          <a:lstStyle/>
          <a:p>
            <a:pPr algn="just">
              <a:lnSpc>
                <a:spcPct val="13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，则方程为</a:t>
            </a:r>
            <a:r>
              <a:rPr lang="en-US" altLang="zh-CN" sz="2600" i="1" kern="100" dirty="0">
                <a:latin typeface="Times New Roman"/>
                <a:ea typeface="华文细黑"/>
                <a:cs typeface="Courier New"/>
              </a:rPr>
              <a:t>t</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，解得</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如图，作出函数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的图象，</a:t>
            </a:r>
            <a:endParaRPr lang="zh-CN" altLang="zh-CN" sz="1050" kern="100" dirty="0">
              <a:effectLst/>
              <a:latin typeface="宋体"/>
              <a:cs typeface="Courier New"/>
            </a:endParaRPr>
          </a:p>
        </p:txBody>
      </p:sp>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9" name="任意多边形 18">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pic>
        <p:nvPicPr>
          <p:cNvPr id="26634" name="Picture 10" descr="11"/>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6804248" y="1059499"/>
            <a:ext cx="2218723" cy="223233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288847" y="2374776"/>
            <a:ext cx="8099577" cy="2638030"/>
          </a:xfrm>
          <a:prstGeom prst="rect">
            <a:avLst/>
          </a:prstGeom>
        </p:spPr>
        <p:txBody>
          <a:bodyPr>
            <a:spAutoFit/>
          </a:bodyPr>
          <a:lstStyle/>
          <a:p>
            <a:pPr algn="just">
              <a:lnSpc>
                <a:spcPct val="130000"/>
              </a:lnSpc>
              <a:spcAft>
                <a:spcPts val="0"/>
              </a:spcAft>
            </a:pPr>
            <a:r>
              <a:rPr lang="zh-CN" altLang="zh-CN" sz="2600" kern="100" dirty="0">
                <a:latin typeface="Times New Roman"/>
                <a:ea typeface="华文细黑"/>
                <a:cs typeface="Times New Roman"/>
              </a:rPr>
              <a:t>由函数图象，可知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的解有两个，</a:t>
            </a:r>
            <a:endParaRPr lang="zh-CN" altLang="zh-CN" sz="260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故要使方程</a:t>
            </a:r>
            <a:r>
              <a:rPr lang="en-US" altLang="zh-CN" sz="2600" i="1" kern="100" dirty="0">
                <a:latin typeface="Times New Roman"/>
                <a:ea typeface="华文细黑"/>
                <a:cs typeface="Courier New"/>
              </a:rPr>
              <a:t>f</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af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恰有</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个不同的解，</a:t>
            </a:r>
            <a:endParaRPr lang="zh-CN" altLang="zh-CN" sz="260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则方程</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的解必有三个，此时</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&lt;1.</a:t>
            </a:r>
            <a:endParaRPr lang="zh-CN" altLang="zh-CN" sz="2600" kern="100" dirty="0">
              <a:latin typeface="宋体"/>
              <a:cs typeface="Courier New"/>
            </a:endParaRPr>
          </a:p>
          <a:p>
            <a:pPr algn="just">
              <a:lnSpc>
                <a:spcPct val="130000"/>
              </a:lnSpc>
              <a:spcAft>
                <a:spcPts val="0"/>
              </a:spcAft>
            </a:pPr>
            <a:r>
              <a:rPr lang="zh-CN" altLang="zh-CN" sz="2600" kern="100" dirty="0" smtClean="0">
                <a:latin typeface="Times New Roman"/>
                <a:ea typeface="华文细黑"/>
                <a:cs typeface="Times New Roman"/>
              </a:rPr>
              <a:t>所以</a:t>
            </a:r>
            <a:r>
              <a:rPr lang="en-US" altLang="zh-CN" sz="2600" i="1" kern="100" dirty="0" smtClean="0">
                <a:latin typeface="Times New Roman"/>
                <a:ea typeface="华文细黑"/>
                <a:cs typeface="Courier New"/>
              </a:rPr>
              <a:t>a</a:t>
            </a:r>
            <a:r>
              <a:rPr lang="zh-CN" altLang="zh-CN" sz="2600" kern="100" dirty="0" smtClean="0">
                <a:latin typeface="Times New Roman"/>
                <a:ea typeface="华文细黑"/>
                <a:cs typeface="Times New Roman"/>
              </a:rPr>
              <a:t>的取值范围是</a:t>
            </a:r>
            <a:r>
              <a:rPr lang="en-US" altLang="zh-CN" sz="2600" kern="100" dirty="0" smtClean="0">
                <a:latin typeface="Times New Roman"/>
                <a:ea typeface="华文细黑"/>
                <a:cs typeface="Courier New"/>
              </a:rPr>
              <a:t>(0,1).</a:t>
            </a:r>
          </a:p>
          <a:p>
            <a:pPr algn="just">
              <a:lnSpc>
                <a:spcPct val="130000"/>
              </a:lnSpc>
              <a:spcAft>
                <a:spcPts val="0"/>
              </a:spcAft>
            </a:pPr>
            <a:r>
              <a:rPr lang="zh-CN" altLang="zh-CN" sz="2600" b="1" kern="100" dirty="0" smtClean="0">
                <a:solidFill>
                  <a:srgbClr val="0066FF"/>
                </a:solidFill>
                <a:latin typeface="Times New Roman"/>
                <a:ea typeface="微软雅黑"/>
                <a:cs typeface="Times New Roman"/>
              </a:rPr>
              <a:t>答案</a:t>
            </a:r>
            <a:r>
              <a:rPr lang="zh-CN" altLang="zh-CN" sz="2600" b="1" kern="100" dirty="0">
                <a:solidFill>
                  <a:srgbClr val="0066FF"/>
                </a:solidFill>
                <a:latin typeface="Times New Roman"/>
                <a:ea typeface="微软雅黑"/>
                <a:cs typeface="Times New Roman"/>
              </a:rPr>
              <a:t>　</a:t>
            </a:r>
            <a:r>
              <a:rPr lang="en-US" altLang="zh-CN" sz="2600" kern="100" dirty="0" smtClean="0">
                <a:solidFill>
                  <a:srgbClr val="E36C0A"/>
                </a:solidFill>
                <a:latin typeface="Times New Roman"/>
                <a:ea typeface="华文细黑"/>
                <a:cs typeface="Courier New"/>
              </a:rPr>
              <a:t>A</a:t>
            </a:r>
            <a:endParaRPr lang="zh-CN" altLang="zh-CN" sz="1050" kern="100" dirty="0">
              <a:latin typeface="宋体"/>
              <a:cs typeface="Courier New"/>
            </a:endParaRPr>
          </a:p>
        </p:txBody>
      </p:sp>
    </p:spTree>
    <p:extLst>
      <p:ext uri="{BB962C8B-B14F-4D97-AF65-F5344CB8AC3E}">
        <p14:creationId xmlns:p14="http://schemas.microsoft.com/office/powerpoint/2010/main" xmlns="" val="5161738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34"/>
                                        </p:tgtEl>
                                        <p:attrNameLst>
                                          <p:attrName>style.visibility</p:attrName>
                                        </p:attrNameLst>
                                      </p:cBhvr>
                                      <p:to>
                                        <p:strVal val="visible"/>
                                      </p:to>
                                    </p:set>
                                    <p:animEffect transition="in" filter="blinds(horizontal)">
                                      <p:cBhvr>
                                        <p:cTn id="10" dur="500"/>
                                        <p:tgtEl>
                                          <p:spTgt spid="266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linds(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linds(horizontal)">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linds(horizontal)">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68877" y="987574"/>
            <a:ext cx="8733128" cy="3617401"/>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4(0&lt;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&lt;3)</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err="1">
                <a:latin typeface="Times New Roman"/>
                <a:ea typeface="华文细黑"/>
                <a:cs typeface="Courier New"/>
              </a:rPr>
              <a:t>A.</a:t>
            </a:r>
            <a:r>
              <a:rPr lang="en-US" altLang="zh-CN" sz="2600" i="1" kern="100" dirty="0" err="1">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err="1">
                <a:latin typeface="Times New Roman"/>
                <a:ea typeface="华文细黑"/>
                <a:cs typeface="Courier New"/>
              </a:rPr>
              <a:t>B.</a:t>
            </a:r>
            <a:r>
              <a:rPr lang="en-US" altLang="zh-CN" sz="2600" i="1" kern="100" dirty="0" err="1">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err="1">
                <a:latin typeface="Times New Roman"/>
                <a:ea typeface="华文细黑"/>
                <a:cs typeface="Courier New"/>
              </a:rPr>
              <a:t>C.</a:t>
            </a:r>
            <a:r>
              <a:rPr lang="en-US" altLang="zh-CN" sz="2600" i="1" kern="100" dirty="0" err="1">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err="1">
                <a:latin typeface="Times New Roman"/>
                <a:ea typeface="华文细黑"/>
                <a:cs typeface="Courier New"/>
              </a:rPr>
              <a:t>D.</a:t>
            </a:r>
            <a:r>
              <a:rPr lang="en-US" altLang="zh-CN" sz="2600" i="1" kern="100" dirty="0" err="1">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的大小不能确定</a:t>
            </a:r>
            <a:endParaRPr lang="zh-CN" altLang="zh-CN" sz="1050" kern="100" dirty="0">
              <a:effectLst/>
              <a:latin typeface="宋体"/>
              <a:cs typeface="Courier New"/>
            </a:endParaRPr>
          </a:p>
        </p:txBody>
      </p:sp>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28724749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45819" y="1059582"/>
            <a:ext cx="8646661" cy="1292662"/>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的对称轴为直线</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en-US" altLang="zh-CN" sz="2600" i="1" kern="100" dirty="0">
                <a:latin typeface="Times New Roman"/>
                <a:ea typeface="华文细黑"/>
              </a:rPr>
              <a:t>x</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x</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a:t>
            </a:r>
            <a:r>
              <a:rPr lang="en-US" altLang="zh-CN" sz="2600" kern="1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smtClean="0">
                <a:latin typeface="Times New Roman"/>
                <a:ea typeface="华文细黑"/>
              </a:rPr>
              <a:t>a</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595748698"/>
              </p:ext>
            </p:extLst>
          </p:nvPr>
        </p:nvGraphicFramePr>
        <p:xfrm>
          <a:off x="365104" y="2427734"/>
          <a:ext cx="3787775" cy="1087437"/>
        </p:xfrm>
        <a:graphic>
          <a:graphicData uri="http://schemas.openxmlformats.org/presentationml/2006/ole">
            <p:oleObj spid="_x0000_s47138" name="文档" r:id="rId15" imgW="3786526" imgH="1086338"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187270328"/>
              </p:ext>
            </p:extLst>
          </p:nvPr>
        </p:nvGraphicFramePr>
        <p:xfrm>
          <a:off x="395536" y="3428529"/>
          <a:ext cx="3787775" cy="1087437"/>
        </p:xfrm>
        <a:graphic>
          <a:graphicData uri="http://schemas.openxmlformats.org/presentationml/2006/ole">
            <p:oleObj spid="_x0000_s47139" name="文档" r:id="rId16" imgW="3786526" imgH="1085978" progId="Word.Document.12">
              <p:embed/>
            </p:oleObj>
          </a:graphicData>
        </a:graphic>
      </p:graphicFrame>
    </p:spTree>
    <p:extLst>
      <p:ext uri="{BB962C8B-B14F-4D97-AF65-F5344CB8AC3E}">
        <p14:creationId xmlns:p14="http://schemas.microsoft.com/office/powerpoint/2010/main" xmlns="" val="258074498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blinds(horizontal)">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45819" y="1374904"/>
            <a:ext cx="8646661"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离对称轴的距离小于</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离对称轴的距离</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&gt;0</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a:solidFill>
                  <a:srgbClr val="E36C0A"/>
                </a:solidFill>
                <a:latin typeface="Times New Roman"/>
                <a:ea typeface="华文细黑"/>
                <a:cs typeface="Courier New"/>
              </a:rPr>
              <a:t>A</a:t>
            </a:r>
            <a:endParaRPr lang="zh-CN" altLang="zh-CN" sz="1050" kern="100" dirty="0">
              <a:effectLst/>
              <a:latin typeface="宋体"/>
              <a:cs typeface="Courier New"/>
            </a:endParaRPr>
          </a:p>
        </p:txBody>
      </p:sp>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30541351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blinds(horizontal)">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blinds(horizontal)">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blinds(horizontal)">
                                      <p:cBhvr>
                                        <p:cTn id="17"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1261843" y="2317398"/>
            <a:ext cx="4493538"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题型一　函数与方程的转化</a:t>
            </a:r>
          </a:p>
        </p:txBody>
      </p:sp>
      <p:sp>
        <p:nvSpPr>
          <p:cNvPr id="16" name="TextBox 15">
            <a:hlinkClick r:id="rId3" action="ppaction://hlinksldjump"/>
          </p:cNvPr>
          <p:cNvSpPr txBox="1"/>
          <p:nvPr/>
        </p:nvSpPr>
        <p:spPr>
          <a:xfrm>
            <a:off x="1261843" y="3083064"/>
            <a:ext cx="4852610"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题型二　函数与不等式的转化</a:t>
            </a:r>
          </a:p>
        </p:txBody>
      </p:sp>
      <p:pic>
        <p:nvPicPr>
          <p:cNvPr id="7" name="图片 6">
            <a:hlinkClick r:id="rId4" action="ppaction://hlinksldjump"/>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8" name="TextBox 7">
            <a:hlinkClick r:id="rId6" action="ppaction://hlinksldjump"/>
          </p:cNvPr>
          <p:cNvSpPr txBox="1"/>
          <p:nvPr/>
        </p:nvSpPr>
        <p:spPr>
          <a:xfrm>
            <a:off x="1261843" y="3848730"/>
            <a:ext cx="4852610"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题型三　方程与不等式的转化</a:t>
            </a:r>
          </a:p>
        </p:txBody>
      </p:sp>
      <p:sp>
        <p:nvSpPr>
          <p:cNvPr id="9" name="TextBox 8"/>
          <p:cNvSpPr txBox="1"/>
          <p:nvPr/>
        </p:nvSpPr>
        <p:spPr>
          <a:xfrm>
            <a:off x="1261843" y="1203597"/>
            <a:ext cx="4087157" cy="646331"/>
          </a:xfrm>
          <a:prstGeom prst="rect">
            <a:avLst/>
          </a:prstGeom>
          <a:noFill/>
        </p:spPr>
        <p:txBody>
          <a:bodyPr wrap="square" rtlCol="0">
            <a:spAutoFit/>
          </a:bodyPr>
          <a:lstStyle/>
          <a:p>
            <a:r>
              <a:rPr lang="zh-CN" altLang="en-US" sz="3600" b="1" dirty="0">
                <a:solidFill>
                  <a:schemeClr val="tx1">
                    <a:lumMod val="65000"/>
                    <a:lumOff val="35000"/>
                  </a:schemeClr>
                </a:solidFill>
                <a:latin typeface="微软雅黑" pitchFamily="34" charset="-122"/>
                <a:ea typeface="微软雅黑" pitchFamily="34" charset="-122"/>
              </a:rPr>
              <a:t>常考题型精析</a:t>
            </a:r>
          </a:p>
        </p:txBody>
      </p:sp>
      <p:cxnSp>
        <p:nvCxnSpPr>
          <p:cNvPr id="10" name="直接连接符 9"/>
          <p:cNvCxnSpPr/>
          <p:nvPr/>
        </p:nvCxnSpPr>
        <p:spPr>
          <a:xfrm flipV="1">
            <a:off x="-13652" y="1849928"/>
            <a:ext cx="6025515" cy="7266"/>
          </a:xfrm>
          <a:prstGeom prst="line">
            <a:avLst/>
          </a:prstGeom>
          <a:ln>
            <a:solidFill>
              <a:srgbClr val="FC920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652" y="1923678"/>
            <a:ext cx="6025515" cy="0"/>
          </a:xfrm>
          <a:prstGeom prst="line">
            <a:avLst/>
          </a:prstGeom>
          <a:ln w="57150">
            <a:solidFill>
              <a:srgbClr val="FC92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31360" y="1419622"/>
            <a:ext cx="8733128"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，则函数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的两个零点分别位于区间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a:t>
            </a:r>
            <a:endParaRPr lang="zh-CN" altLang="zh-CN" sz="1050" kern="100" dirty="0">
              <a:effectLst/>
              <a:latin typeface="宋体"/>
              <a:cs typeface="Courier New"/>
            </a:endParaRPr>
          </a:p>
        </p:txBody>
      </p:sp>
      <p:sp>
        <p:nvSpPr>
          <p:cNvPr id="22" name="矩形 21"/>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42655005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4" name="矩形 3"/>
          <p:cNvSpPr/>
          <p:nvPr/>
        </p:nvSpPr>
        <p:spPr>
          <a:xfrm>
            <a:off x="142085" y="775014"/>
            <a:ext cx="8821322" cy="4245008"/>
          </a:xfrm>
          <a:prstGeom prst="rect">
            <a:avLst/>
          </a:prstGeom>
        </p:spPr>
        <p:txBody>
          <a:bodyPr>
            <a:spAutoFit/>
          </a:bodyPr>
          <a:lstStyle/>
          <a:p>
            <a:pPr algn="just">
              <a:lnSpc>
                <a:spcPct val="140000"/>
              </a:lnSpc>
              <a:spcAft>
                <a:spcPts val="0"/>
              </a:spcAft>
            </a:pPr>
            <a:r>
              <a:rPr lang="zh-CN" altLang="zh-CN" sz="2800" b="1" kern="100" dirty="0">
                <a:solidFill>
                  <a:srgbClr val="0066FF"/>
                </a:solidFill>
                <a:latin typeface="Times New Roman"/>
                <a:ea typeface="微软雅黑"/>
                <a:cs typeface="Times New Roman"/>
              </a:rPr>
              <a:t>解析　</a:t>
            </a:r>
            <a:r>
              <a:rPr lang="zh-CN" altLang="zh-CN" sz="2800" kern="100" dirty="0">
                <a:latin typeface="Times New Roman"/>
                <a:ea typeface="华文细黑"/>
                <a:cs typeface="Times New Roman"/>
              </a:rPr>
              <a:t>由于</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c</a:t>
            </a:r>
            <a:r>
              <a:rPr lang="zh-CN" altLang="zh-CN" sz="2800" kern="100" dirty="0">
                <a:latin typeface="Times New Roman"/>
                <a:ea typeface="华文细黑"/>
                <a:cs typeface="Times New Roman"/>
              </a:rPr>
              <a:t>，所以</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0&gt;0</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)&lt;0</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)&gt;0</a:t>
            </a:r>
            <a:r>
              <a:rPr lang="en-US" altLang="zh-CN" sz="2800" kern="100" dirty="0" smtClean="0">
                <a:latin typeface="Times New Roman"/>
                <a:ea typeface="华文细黑"/>
                <a:cs typeface="Courier New"/>
              </a:rPr>
              <a:t>.</a:t>
            </a:r>
          </a:p>
          <a:p>
            <a:pPr algn="just">
              <a:lnSpc>
                <a:spcPct val="140000"/>
              </a:lnSpc>
              <a:spcAft>
                <a:spcPts val="0"/>
              </a:spcAft>
            </a:pPr>
            <a:r>
              <a:rPr lang="zh-CN" altLang="zh-CN" sz="2800" kern="100" dirty="0" smtClean="0">
                <a:latin typeface="Times New Roman"/>
                <a:ea typeface="华文细黑"/>
                <a:cs typeface="Times New Roman"/>
              </a:rPr>
              <a:t>因此</a:t>
            </a:r>
            <a:r>
              <a:rPr lang="zh-CN" altLang="zh-CN" sz="2800" kern="100" dirty="0">
                <a:latin typeface="Times New Roman"/>
                <a:ea typeface="华文细黑"/>
                <a:cs typeface="Times New Roman"/>
              </a:rPr>
              <a:t>有</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)&lt;0</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)&lt;0</a:t>
            </a:r>
            <a:r>
              <a:rPr lang="zh-CN" altLang="zh-CN" sz="2800" kern="100" dirty="0">
                <a:latin typeface="Times New Roman"/>
                <a:ea typeface="华文细黑"/>
                <a:cs typeface="Times New Roman"/>
              </a:rPr>
              <a:t>，又因</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是关于</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的二次函数，函数的图象是连续不断的曲线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因此</a:t>
            </a:r>
            <a:r>
              <a:rPr lang="zh-CN" altLang="zh-CN" sz="2800" kern="100" dirty="0">
                <a:latin typeface="Times New Roman"/>
                <a:ea typeface="华文细黑"/>
                <a:cs typeface="Times New Roman"/>
              </a:rPr>
              <a:t>函数</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的两零点分别位于区间</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内，故选</a:t>
            </a:r>
            <a:r>
              <a:rPr lang="en-US" altLang="zh-CN" sz="2800" kern="100" dirty="0">
                <a:latin typeface="Times New Roman"/>
                <a:ea typeface="华文细黑"/>
                <a:cs typeface="Courier New"/>
              </a:rPr>
              <a:t>A.</a:t>
            </a:r>
            <a:endParaRPr lang="zh-CN" altLang="zh-CN" sz="1100" kern="100" dirty="0">
              <a:latin typeface="宋体"/>
              <a:cs typeface="Courier New"/>
            </a:endParaRPr>
          </a:p>
          <a:p>
            <a:pPr algn="just">
              <a:lnSpc>
                <a:spcPct val="140000"/>
              </a:lnSpc>
              <a:spcAft>
                <a:spcPts val="0"/>
              </a:spcAft>
            </a:pPr>
            <a:r>
              <a:rPr lang="zh-CN" altLang="zh-CN" sz="2800" b="1" kern="100" dirty="0">
                <a:solidFill>
                  <a:srgbClr val="0066FF"/>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A</a:t>
            </a:r>
            <a:endParaRPr lang="zh-CN" altLang="zh-CN" sz="1100" kern="100" dirty="0">
              <a:effectLst/>
              <a:latin typeface="宋体"/>
              <a:cs typeface="Courier New"/>
            </a:endParaRPr>
          </a:p>
        </p:txBody>
      </p:sp>
      <p:sp>
        <p:nvSpPr>
          <p:cNvPr id="18" name="任意多边形 17">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5807030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73811" y="824508"/>
            <a:ext cx="8646661"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9.(2015·</a:t>
            </a:r>
            <a:r>
              <a:rPr lang="zh-CN" altLang="zh-CN" sz="2600" kern="100" dirty="0">
                <a:latin typeface="Times New Roman"/>
                <a:ea typeface="华文细黑"/>
                <a:cs typeface="Times New Roman"/>
              </a:rPr>
              <a:t>湖北</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为实数，函数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在区间</a:t>
            </a:r>
            <a:r>
              <a:rPr lang="en-US" altLang="zh-CN" sz="2600" kern="100" dirty="0">
                <a:latin typeface="IPAPANNEW"/>
                <a:ea typeface="华文细黑"/>
                <a:cs typeface="Times New Roman"/>
              </a:rPr>
              <a:t>[0,1]</a:t>
            </a:r>
            <a:r>
              <a:rPr lang="zh-CN" altLang="zh-CN" sz="2600" kern="100" dirty="0">
                <a:latin typeface="Times New Roman"/>
                <a:ea typeface="华文细黑"/>
                <a:cs typeface="Times New Roman"/>
              </a:rPr>
              <a:t>上的最大值记为</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的值最小</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在区间</a:t>
            </a:r>
            <a:r>
              <a:rPr lang="en-US" altLang="zh-CN" sz="2600" kern="100" dirty="0">
                <a:latin typeface="IPAPANNEW"/>
                <a:ea typeface="华文细黑"/>
                <a:cs typeface="Times New Roman"/>
              </a:rPr>
              <a:t>[0,1]</a:t>
            </a:r>
            <a:r>
              <a:rPr lang="zh-CN" altLang="zh-CN" sz="2600" kern="100" dirty="0">
                <a:latin typeface="Times New Roman"/>
                <a:ea typeface="华文细黑"/>
                <a:cs typeface="Times New Roman"/>
              </a:rPr>
              <a:t>上单调递增，故</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pic>
        <p:nvPicPr>
          <p:cNvPr id="17" name="Picture 2" descr="SXT318"/>
          <p:cNvPicPr>
            <a:picLocks noChangeAspect="1" noChangeArrowheads="1"/>
          </p:cNvPicPr>
          <p:nvPr/>
        </p:nvPicPr>
        <p:blipFill rotWithShape="1">
          <a:blip r:embed="rId1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50000"/>
          <a:stretch/>
        </p:blipFill>
        <p:spPr bwMode="auto">
          <a:xfrm>
            <a:off x="6489817" y="2872705"/>
            <a:ext cx="2474671" cy="21627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矩形 2"/>
          <p:cNvSpPr/>
          <p:nvPr/>
        </p:nvSpPr>
        <p:spPr>
          <a:xfrm>
            <a:off x="251520" y="3136944"/>
            <a:ext cx="6120466" cy="1162998"/>
          </a:xfrm>
          <a:prstGeom prst="rect">
            <a:avLst/>
          </a:prstGeom>
        </p:spPr>
        <p:txBody>
          <a:bodyPr>
            <a:spAutoFit/>
          </a:bodyPr>
          <a:lstStyle/>
          <a:p>
            <a:pPr lvl="0" algn="just">
              <a:lnSpc>
                <a:spcPct val="150000"/>
              </a:lnSpc>
            </a:pPr>
            <a:r>
              <a:rPr lang="en-US" altLang="zh-CN" sz="2600" kern="10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当</a:t>
            </a:r>
            <a:r>
              <a:rPr lang="en-US" altLang="zh-CN" sz="2600" i="1" kern="100" dirty="0">
                <a:solidFill>
                  <a:prstClr val="black"/>
                </a:solidFill>
                <a:latin typeface="Times New Roman"/>
                <a:ea typeface="华文细黑"/>
                <a:cs typeface="Courier New"/>
              </a:rPr>
              <a:t>a</a:t>
            </a:r>
            <a:r>
              <a:rPr lang="en-US" altLang="zh-CN" sz="2600" kern="100" dirty="0">
                <a:solidFill>
                  <a:prstClr val="black"/>
                </a:solidFill>
                <a:latin typeface="Times New Roman"/>
                <a:ea typeface="华文细黑"/>
                <a:cs typeface="Courier New"/>
              </a:rPr>
              <a:t>&lt;0</a:t>
            </a:r>
            <a:r>
              <a:rPr lang="zh-CN" altLang="zh-CN" sz="2600" kern="100" dirty="0">
                <a:solidFill>
                  <a:prstClr val="black"/>
                </a:solidFill>
                <a:latin typeface="Times New Roman"/>
                <a:ea typeface="华文细黑"/>
                <a:cs typeface="Times New Roman"/>
              </a:rPr>
              <a:t>时，函数</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x</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的图象如图</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所示，函数</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x</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在区间</a:t>
            </a:r>
            <a:r>
              <a:rPr lang="en-US" altLang="zh-CN" sz="2600" kern="100" dirty="0">
                <a:solidFill>
                  <a:prstClr val="black"/>
                </a:solidFill>
                <a:latin typeface="IPAPANNEW"/>
                <a:ea typeface="华文细黑"/>
                <a:cs typeface="Times New Roman"/>
              </a:rPr>
              <a:t>[0,1]</a:t>
            </a:r>
            <a:r>
              <a:rPr lang="zh-CN" altLang="zh-CN" sz="2600" kern="100" dirty="0">
                <a:solidFill>
                  <a:prstClr val="black"/>
                </a:solidFill>
                <a:latin typeface="Times New Roman"/>
                <a:ea typeface="华文细黑"/>
                <a:cs typeface="Times New Roman"/>
              </a:rPr>
              <a:t>上单调递增，故</a:t>
            </a:r>
            <a:r>
              <a:rPr lang="en-US" altLang="zh-CN" sz="2600" i="1" kern="100" dirty="0">
                <a:solidFill>
                  <a:prstClr val="black"/>
                </a:solidFill>
                <a:latin typeface="Times New Roman"/>
                <a:ea typeface="华文细黑"/>
                <a:cs typeface="Courier New"/>
              </a:rPr>
              <a:t>g</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a</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a</a:t>
            </a:r>
            <a:r>
              <a:rPr lang="en-US" altLang="zh-CN" sz="26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xmlns="" val="35728632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913189525"/>
              </p:ext>
            </p:extLst>
          </p:nvPr>
        </p:nvGraphicFramePr>
        <p:xfrm>
          <a:off x="250825" y="915988"/>
          <a:ext cx="8763000" cy="2095500"/>
        </p:xfrm>
        <a:graphic>
          <a:graphicData uri="http://schemas.openxmlformats.org/presentationml/2006/ole">
            <p:oleObj spid="_x0000_s29761" name="文档" r:id="rId15" imgW="8765900" imgH="2101809"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487450982"/>
              </p:ext>
            </p:extLst>
          </p:nvPr>
        </p:nvGraphicFramePr>
        <p:xfrm>
          <a:off x="247650" y="3003798"/>
          <a:ext cx="8601075" cy="1123950"/>
        </p:xfrm>
        <a:graphic>
          <a:graphicData uri="http://schemas.openxmlformats.org/presentationml/2006/ole">
            <p:oleObj spid="_x0000_s29762" name="文档" r:id="rId16" imgW="8603975" imgH="1125531"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471872833"/>
              </p:ext>
            </p:extLst>
          </p:nvPr>
        </p:nvGraphicFramePr>
        <p:xfrm>
          <a:off x="247650" y="4049613"/>
          <a:ext cx="8601075" cy="1114425"/>
        </p:xfrm>
        <a:graphic>
          <a:graphicData uri="http://schemas.openxmlformats.org/presentationml/2006/ole">
            <p:oleObj spid="_x0000_s29763" name="文档" r:id="rId17" imgW="8603975" imgH="1126973" progId="Word.Document.12">
              <p:embed/>
            </p:oleObj>
          </a:graphicData>
        </a:graphic>
      </p:graphicFrame>
      <p:pic>
        <p:nvPicPr>
          <p:cNvPr id="20" name="Picture 2" descr="SXT318"/>
          <p:cNvPicPr>
            <a:picLocks noChangeAspect="1" noChangeArrowheads="1"/>
          </p:cNvPicPr>
          <p:nvPr/>
        </p:nvPicPr>
        <p:blipFill rotWithShape="1">
          <a:blip r:embed="rId18" cstate="print">
            <a:extLst>
              <a:ext uri="{28A0092B-C50C-407E-A947-70E740481C1C}">
                <a14:useLocalDpi xmlns:a14="http://schemas.microsoft.com/office/drawing/2010/main" xmlns="" val="0"/>
              </a:ext>
            </a:extLst>
          </a:blip>
          <a:srcRect l="52070"/>
          <a:stretch/>
        </p:blipFill>
        <p:spPr bwMode="auto">
          <a:xfrm>
            <a:off x="6350953" y="2493273"/>
            <a:ext cx="2613535" cy="2382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955630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2403964741"/>
              </p:ext>
            </p:extLst>
          </p:nvPr>
        </p:nvGraphicFramePr>
        <p:xfrm>
          <a:off x="251520" y="862608"/>
          <a:ext cx="8601075" cy="1114425"/>
        </p:xfrm>
        <a:graphic>
          <a:graphicData uri="http://schemas.openxmlformats.org/presentationml/2006/ole">
            <p:oleObj spid="_x0000_s30779" name="文档" r:id="rId15" imgW="8603975" imgH="1125531"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2656881409"/>
              </p:ext>
            </p:extLst>
          </p:nvPr>
        </p:nvGraphicFramePr>
        <p:xfrm>
          <a:off x="251520" y="1582688"/>
          <a:ext cx="8601075" cy="1114425"/>
        </p:xfrm>
        <a:graphic>
          <a:graphicData uri="http://schemas.openxmlformats.org/presentationml/2006/ole">
            <p:oleObj spid="_x0000_s30780" name="文档" r:id="rId16" imgW="8603975" imgH="1125531"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4233791151"/>
              </p:ext>
            </p:extLst>
          </p:nvPr>
        </p:nvGraphicFramePr>
        <p:xfrm>
          <a:off x="179512" y="2449413"/>
          <a:ext cx="6343650" cy="2705100"/>
        </p:xfrm>
        <a:graphic>
          <a:graphicData uri="http://schemas.openxmlformats.org/presentationml/2006/ole">
            <p:oleObj spid="_x0000_s30781" name="文档" r:id="rId17" imgW="6347820" imgH="2716489" progId="Word.Document.12">
              <p:embed/>
            </p:oleObj>
          </a:graphicData>
        </a:graphic>
      </p:graphicFrame>
      <p:pic>
        <p:nvPicPr>
          <p:cNvPr id="20" name="Picture 3" descr="SXT319"/>
          <p:cNvPicPr>
            <a:picLocks noChangeAspect="1" noChangeArrowheads="1"/>
          </p:cNvPicPr>
          <p:nvPr/>
        </p:nvPicPr>
        <p:blipFill rotWithShape="1">
          <a:blip r:embed="rId1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48926"/>
          <a:stretch/>
        </p:blipFill>
        <p:spPr bwMode="auto">
          <a:xfrm>
            <a:off x="6516216" y="2859782"/>
            <a:ext cx="2582676" cy="2124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396444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2184183498"/>
              </p:ext>
            </p:extLst>
          </p:nvPr>
        </p:nvGraphicFramePr>
        <p:xfrm>
          <a:off x="219397" y="2738214"/>
          <a:ext cx="8601075" cy="2219325"/>
        </p:xfrm>
        <a:graphic>
          <a:graphicData uri="http://schemas.openxmlformats.org/presentationml/2006/ole">
            <p:oleObj spid="_x0000_s53264" name="文档" r:id="rId15" imgW="8603975" imgH="2231955" progId="Word.Document.12">
              <p:embed/>
            </p:oleObj>
          </a:graphicData>
        </a:graphic>
      </p:graphicFrame>
      <p:sp>
        <p:nvSpPr>
          <p:cNvPr id="4" name="矩形 3"/>
          <p:cNvSpPr/>
          <p:nvPr/>
        </p:nvSpPr>
        <p:spPr>
          <a:xfrm>
            <a:off x="161946" y="856481"/>
            <a:ext cx="5778206" cy="1892826"/>
          </a:xfrm>
          <a:prstGeom prst="rect">
            <a:avLst/>
          </a:prstGeom>
        </p:spPr>
        <p:txBody>
          <a:bodyPr wrap="square">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的图象如图</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所示，因为函数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在区间</a:t>
            </a:r>
            <a:r>
              <a:rPr lang="en-US" altLang="zh-CN" sz="2600" kern="100" dirty="0">
                <a:latin typeface="IPAPANNEW"/>
                <a:ea typeface="华文细黑"/>
                <a:cs typeface="Times New Roman"/>
              </a:rPr>
              <a:t>[0,1]</a:t>
            </a:r>
            <a:r>
              <a:rPr lang="zh-CN" altLang="zh-CN" sz="2600" kern="100" dirty="0">
                <a:latin typeface="Times New Roman"/>
                <a:ea typeface="华文细黑"/>
                <a:cs typeface="Times New Roman"/>
              </a:rPr>
              <a:t>上单调递增，故</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endParaRPr lang="zh-CN" altLang="zh-CN" sz="1050" kern="100" dirty="0">
              <a:effectLst/>
              <a:latin typeface="宋体"/>
              <a:cs typeface="Courier New"/>
            </a:endParaRPr>
          </a:p>
        </p:txBody>
      </p:sp>
      <p:pic>
        <p:nvPicPr>
          <p:cNvPr id="20" name="Picture 3" descr="SXT319"/>
          <p:cNvPicPr>
            <a:picLocks noChangeAspect="1" noChangeArrowheads="1"/>
          </p:cNvPicPr>
          <p:nvPr/>
        </p:nvPicPr>
        <p:blipFill rotWithShape="1">
          <a:blip r:embed="rId16" cstate="print">
            <a:extLst>
              <a:ext uri="{28A0092B-C50C-407E-A947-70E740481C1C}">
                <a14:useLocalDpi xmlns:a14="http://schemas.microsoft.com/office/drawing/2010/main" xmlns="" val="0"/>
              </a:ext>
            </a:extLst>
          </a:blip>
          <a:srcRect l="55213"/>
          <a:stretch/>
        </p:blipFill>
        <p:spPr bwMode="auto">
          <a:xfrm>
            <a:off x="6398600" y="1000497"/>
            <a:ext cx="2466573" cy="2314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8767011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8" name="任意多边形 17">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19" name="任意多边形 18">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242528154"/>
              </p:ext>
            </p:extLst>
          </p:nvPr>
        </p:nvGraphicFramePr>
        <p:xfrm>
          <a:off x="250825" y="1241301"/>
          <a:ext cx="8601075" cy="1114425"/>
        </p:xfrm>
        <a:graphic>
          <a:graphicData uri="http://schemas.openxmlformats.org/presentationml/2006/ole">
            <p:oleObj spid="_x0000_s48202" name="文档" r:id="rId15" imgW="8603975" imgH="1125531"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2507341474"/>
              </p:ext>
            </p:extLst>
          </p:nvPr>
        </p:nvGraphicFramePr>
        <p:xfrm>
          <a:off x="251520" y="2033389"/>
          <a:ext cx="8601075" cy="1114425"/>
        </p:xfrm>
        <a:graphic>
          <a:graphicData uri="http://schemas.openxmlformats.org/presentationml/2006/ole">
            <p:oleObj spid="_x0000_s48203" name="文档" r:id="rId16" imgW="8603975" imgH="1125531"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1163527813"/>
              </p:ext>
            </p:extLst>
          </p:nvPr>
        </p:nvGraphicFramePr>
        <p:xfrm>
          <a:off x="251520" y="2825477"/>
          <a:ext cx="8601075" cy="1114425"/>
        </p:xfrm>
        <a:graphic>
          <a:graphicData uri="http://schemas.openxmlformats.org/presentationml/2006/ole">
            <p:oleObj spid="_x0000_s48204" name="文档" r:id="rId17" imgW="8603975" imgH="1125531"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475897290"/>
              </p:ext>
            </p:extLst>
          </p:nvPr>
        </p:nvGraphicFramePr>
        <p:xfrm>
          <a:off x="251520" y="3545557"/>
          <a:ext cx="8601075" cy="1114425"/>
        </p:xfrm>
        <a:graphic>
          <a:graphicData uri="http://schemas.openxmlformats.org/presentationml/2006/ole">
            <p:oleObj spid="_x0000_s48205" name="文档" r:id="rId18" imgW="8603975" imgH="1125531"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62264280"/>
              </p:ext>
            </p:extLst>
          </p:nvPr>
        </p:nvGraphicFramePr>
        <p:xfrm>
          <a:off x="179388" y="4155926"/>
          <a:ext cx="2540000" cy="904875"/>
        </p:xfrm>
        <a:graphic>
          <a:graphicData uri="http://schemas.openxmlformats.org/presentationml/2006/ole">
            <p:oleObj spid="_x0000_s48206" name="文档" r:id="rId19" imgW="2539344" imgH="904023" progId="Word.Document.12">
              <p:embed/>
            </p:oleObj>
          </a:graphicData>
        </a:graphic>
      </p:graphicFrame>
    </p:spTree>
    <p:extLst>
      <p:ext uri="{BB962C8B-B14F-4D97-AF65-F5344CB8AC3E}">
        <p14:creationId xmlns:p14="http://schemas.microsoft.com/office/powerpoint/2010/main" xmlns="" val="31697258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19219" y="942856"/>
            <a:ext cx="8476287" cy="2492990"/>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10.</a:t>
            </a:r>
            <a:r>
              <a:rPr lang="zh-CN" altLang="zh-CN" sz="2600" kern="100" dirty="0" smtClean="0">
                <a:latin typeface="Times New Roman"/>
                <a:ea typeface="华文细黑"/>
                <a:cs typeface="Times New Roman"/>
              </a:rPr>
              <a:t>若关于</a:t>
            </a:r>
            <a:r>
              <a:rPr lang="en-US" altLang="zh-CN" sz="2600" i="1" kern="100" dirty="0" smtClean="0">
                <a:latin typeface="Times New Roman"/>
                <a:ea typeface="华文细黑"/>
                <a:cs typeface="Courier New"/>
              </a:rPr>
              <a:t>x</a:t>
            </a:r>
            <a:r>
              <a:rPr lang="zh-CN" altLang="zh-CN" sz="2600" kern="100" dirty="0" smtClean="0">
                <a:latin typeface="Times New Roman"/>
                <a:ea typeface="华文细黑"/>
                <a:cs typeface="Times New Roman"/>
              </a:rPr>
              <a:t>的不等式</a:t>
            </a:r>
            <a:r>
              <a:rPr lang="en-US" altLang="zh-CN" sz="2600" kern="100" dirty="0" smtClean="0">
                <a:latin typeface="Times New Roman"/>
                <a:ea typeface="华文细黑"/>
                <a:cs typeface="Courier New"/>
              </a:rPr>
              <a:t>(2</a:t>
            </a:r>
            <a:r>
              <a:rPr lang="en-US" altLang="zh-CN" sz="2600" i="1" kern="100" dirty="0" smtClean="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r>
              <a:rPr lang="en-US" altLang="zh-CN" sz="2600" kern="100" baseline="30000" dirty="0" smtClean="0">
                <a:latin typeface="Times New Roman"/>
                <a:ea typeface="华文细黑"/>
                <a:cs typeface="Courier New"/>
              </a:rPr>
              <a:t>2</a:t>
            </a:r>
            <a:r>
              <a:rPr lang="en-US" altLang="zh-CN" sz="2600" kern="100" dirty="0" smtClean="0">
                <a:latin typeface="Times New Roman"/>
                <a:ea typeface="华文细黑"/>
                <a:cs typeface="Courier New"/>
              </a:rPr>
              <a:t>&lt;</a:t>
            </a:r>
            <a:r>
              <a:rPr lang="en-US" altLang="zh-CN" sz="2600" i="1" kern="100" dirty="0" smtClean="0">
                <a:latin typeface="Times New Roman"/>
                <a:ea typeface="华文细黑"/>
                <a:cs typeface="Courier New"/>
              </a:rPr>
              <a:t>ax</a:t>
            </a:r>
            <a:r>
              <a:rPr lang="en-US" altLang="zh-CN" sz="2600" kern="100" baseline="30000" dirty="0" smtClean="0">
                <a:latin typeface="Times New Roman"/>
                <a:ea typeface="华文细黑"/>
                <a:cs typeface="Courier New"/>
              </a:rPr>
              <a:t>2</a:t>
            </a:r>
            <a:r>
              <a:rPr lang="zh-CN" altLang="zh-CN" sz="2600" kern="100" dirty="0" smtClean="0">
                <a:latin typeface="Times New Roman"/>
                <a:ea typeface="华文细黑"/>
                <a:cs typeface="Times New Roman"/>
              </a:rPr>
              <a:t>的解集中整数恰好有</a:t>
            </a:r>
            <a:r>
              <a:rPr lang="en-US" altLang="zh-CN" sz="2600" kern="100" dirty="0" smtClean="0">
                <a:latin typeface="Times New Roman"/>
                <a:ea typeface="华文细黑"/>
                <a:cs typeface="Courier New"/>
              </a:rPr>
              <a:t>3</a:t>
            </a:r>
            <a:r>
              <a:rPr lang="zh-CN" altLang="zh-CN" sz="2600" kern="100" dirty="0" smtClean="0">
                <a:latin typeface="Times New Roman"/>
                <a:ea typeface="华文细黑"/>
                <a:cs typeface="Times New Roman"/>
              </a:rPr>
              <a:t>个，则实数</a:t>
            </a:r>
            <a:r>
              <a:rPr lang="en-US" altLang="zh-CN" sz="2600" i="1" kern="100" dirty="0" smtClean="0">
                <a:latin typeface="Times New Roman"/>
                <a:ea typeface="华文细黑"/>
                <a:cs typeface="Courier New"/>
              </a:rPr>
              <a:t>a</a:t>
            </a:r>
            <a:r>
              <a:rPr lang="zh-CN" altLang="zh-CN" sz="2600" kern="100" dirty="0" smtClean="0">
                <a:latin typeface="Times New Roman"/>
                <a:ea typeface="华文细黑"/>
                <a:cs typeface="Times New Roman"/>
              </a:rPr>
              <a:t>的取值范围是</a:t>
            </a:r>
            <a:r>
              <a:rPr lang="en-US" altLang="zh-CN" sz="2600" kern="100" dirty="0" smtClean="0">
                <a:latin typeface="Times New Roman"/>
                <a:ea typeface="华文细黑"/>
                <a:cs typeface="Courier New"/>
              </a:rPr>
              <a:t>__________.</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因为不等式等价于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1&lt;0</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其中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中的</a:t>
            </a:r>
            <a:r>
              <a:rPr lang="en-US" altLang="zh-CN" sz="2600" i="1" kern="100" dirty="0">
                <a:latin typeface="Times New Roman"/>
                <a:ea typeface="华文细黑"/>
                <a:cs typeface="Courier New"/>
              </a:rPr>
              <a:t>Δ</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，且有</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&gt;0</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5" name="任意多边形 34">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5" name="任意多边形 44">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969932342"/>
              </p:ext>
            </p:extLst>
          </p:nvPr>
        </p:nvGraphicFramePr>
        <p:xfrm>
          <a:off x="371475" y="3435846"/>
          <a:ext cx="8591550" cy="1200150"/>
        </p:xfrm>
        <a:graphic>
          <a:graphicData uri="http://schemas.openxmlformats.org/presentationml/2006/ole">
            <p:oleObj spid="_x0000_s9345" name="文档" r:id="rId15" imgW="8594619" imgH="1211334" progId="Word.Document.12">
              <p:embed/>
            </p:oleObj>
          </a:graphicData>
        </a:graphic>
      </p:graphicFrame>
    </p:spTree>
    <p:extLst>
      <p:ext uri="{BB962C8B-B14F-4D97-AF65-F5344CB8AC3E}">
        <p14:creationId xmlns:p14="http://schemas.microsoft.com/office/powerpoint/2010/main" xmlns="" val="22479892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blinds(horizontal)">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blinds(horizontal)">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09694" y="1297574"/>
            <a:ext cx="8476287" cy="61657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则一定有</a:t>
            </a:r>
            <a:r>
              <a:rPr lang="en-US" altLang="zh-CN" sz="2600" kern="100" dirty="0">
                <a:latin typeface="Times New Roman"/>
                <a:ea typeface="华文细黑"/>
                <a:cs typeface="Courier New"/>
              </a:rPr>
              <a:t>{1,2,3}</a:t>
            </a:r>
            <a:r>
              <a:rPr lang="zh-CN" altLang="zh-CN" sz="2600" kern="100" dirty="0">
                <a:latin typeface="Times New Roman"/>
                <a:ea typeface="华文细黑"/>
                <a:cs typeface="Times New Roman"/>
              </a:rPr>
              <a:t>为所求的整数解集</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5" name="任意多边形 34">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5" name="任意多边形 44">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961859066"/>
              </p:ext>
            </p:extLst>
          </p:nvPr>
        </p:nvGraphicFramePr>
        <p:xfrm>
          <a:off x="251520" y="2202185"/>
          <a:ext cx="8591550" cy="1200150"/>
        </p:xfrm>
        <a:graphic>
          <a:graphicData uri="http://schemas.openxmlformats.org/presentationml/2006/ole">
            <p:oleObj spid="_x0000_s50208" name="文档" r:id="rId15" imgW="8594619" imgH="1211334"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329921658"/>
              </p:ext>
            </p:extLst>
          </p:nvPr>
        </p:nvGraphicFramePr>
        <p:xfrm>
          <a:off x="251520" y="3315816"/>
          <a:ext cx="8591550" cy="1200150"/>
        </p:xfrm>
        <a:graphic>
          <a:graphicData uri="http://schemas.openxmlformats.org/presentationml/2006/ole">
            <p:oleObj spid="_x0000_s50209" name="文档" r:id="rId16" imgW="8594619" imgH="1211334" progId="Word.Document.12">
              <p:embed/>
            </p:oleObj>
          </a:graphicData>
        </a:graphic>
      </p:graphicFrame>
    </p:spTree>
    <p:extLst>
      <p:ext uri="{BB962C8B-B14F-4D97-AF65-F5344CB8AC3E}">
        <p14:creationId xmlns:p14="http://schemas.microsoft.com/office/powerpoint/2010/main" xmlns="" val="175944221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6594" y="1145432"/>
            <a:ext cx="9091435" cy="189282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如果函数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在区间</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上有零点，则实数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的取值范围为</a:t>
            </a:r>
            <a:r>
              <a:rPr lang="en-US" altLang="zh-CN" sz="2600" kern="100" dirty="0" smtClean="0">
                <a:latin typeface="Times New Roman"/>
                <a:ea typeface="华文细黑"/>
                <a:cs typeface="Courier New"/>
              </a:rPr>
              <a:t>______________.</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481464350"/>
              </p:ext>
            </p:extLst>
          </p:nvPr>
        </p:nvGraphicFramePr>
        <p:xfrm>
          <a:off x="104775" y="3010247"/>
          <a:ext cx="7553325" cy="2009775"/>
        </p:xfrm>
        <a:graphic>
          <a:graphicData uri="http://schemas.openxmlformats.org/presentationml/2006/ole">
            <p:oleObj spid="_x0000_s31774" name="文档" r:id="rId15" imgW="7556860" imgH="2012762" progId="Word.Document.12">
              <p:embed/>
            </p:oleObj>
          </a:graphicData>
        </a:graphic>
      </p:graphicFrame>
      <p:sp>
        <p:nvSpPr>
          <p:cNvPr id="4" name="矩形 3"/>
          <p:cNvSpPr/>
          <p:nvPr/>
        </p:nvSpPr>
        <p:spPr>
          <a:xfrm>
            <a:off x="35496" y="3689812"/>
            <a:ext cx="4519186"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下面就</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分两种情况讨论：</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26300229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blinds(horizontal)">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259092" y="168999"/>
            <a:ext cx="4600940"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题型一　函数与方程的转化</a:t>
            </a:r>
          </a:p>
        </p:txBody>
      </p:sp>
      <p:sp>
        <p:nvSpPr>
          <p:cNvPr id="11" name="TextBox 10"/>
          <p:cNvSpPr txBox="1"/>
          <p:nvPr/>
        </p:nvSpPr>
        <p:spPr>
          <a:xfrm>
            <a:off x="304825" y="843558"/>
            <a:ext cx="8716082" cy="1892826"/>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1</a:t>
            </a:r>
            <a:r>
              <a:rPr lang="zh-CN" altLang="zh-CN" sz="2600" b="1" kern="100" dirty="0">
                <a:solidFill>
                  <a:srgbClr val="0066FF"/>
                </a:solidFill>
                <a:latin typeface="Times New Roman"/>
                <a:ea typeface="微软雅黑"/>
                <a:cs typeface="Times New Roman"/>
              </a:rPr>
              <a:t>　</a:t>
            </a:r>
            <a:r>
              <a:rPr lang="zh-CN" altLang="zh-CN" sz="2600" kern="100" dirty="0">
                <a:latin typeface="Times New Roman"/>
                <a:ea typeface="华文细黑"/>
                <a:cs typeface="Times New Roman"/>
              </a:rPr>
              <a:t>是否存在这样的实数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，使函数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i="1" kern="100" dirty="0" smtClean="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在区间</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1,3]</a:t>
            </a:r>
            <a:r>
              <a:rPr lang="zh-CN" altLang="zh-CN" sz="2600" kern="100" dirty="0">
                <a:latin typeface="Times New Roman"/>
                <a:ea typeface="华文细黑"/>
                <a:cs typeface="Times New Roman"/>
              </a:rPr>
              <a:t>上恒有一个零点，且只有一个零点？若存在，求出</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的取值范围；若不存在，说明理由</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612739630"/>
              </p:ext>
            </p:extLst>
          </p:nvPr>
        </p:nvGraphicFramePr>
        <p:xfrm>
          <a:off x="323850" y="2850257"/>
          <a:ext cx="8629650" cy="1866900"/>
        </p:xfrm>
        <a:graphic>
          <a:graphicData uri="http://schemas.openxmlformats.org/presentationml/2006/ole">
            <p:oleObj spid="_x0000_s36881" name="文档" r:id="rId3" imgW="8632762" imgH="1875765" progId="Word.Document.12">
              <p:embed/>
            </p:oleObj>
          </a:graphicData>
        </a:graphic>
      </p:graphicFrame>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7" name="任意多边形 16">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2" name="任意多边形 31">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3" name="任意多边形 32">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3758745794"/>
              </p:ext>
            </p:extLst>
          </p:nvPr>
        </p:nvGraphicFramePr>
        <p:xfrm>
          <a:off x="438150" y="1023367"/>
          <a:ext cx="8277225" cy="1466850"/>
        </p:xfrm>
        <a:graphic>
          <a:graphicData uri="http://schemas.openxmlformats.org/presentationml/2006/ole">
            <p:oleObj spid="_x0000_s32816" name="文档" r:id="rId15" imgW="8385196" imgH="1483524"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3359374237"/>
              </p:ext>
            </p:extLst>
          </p:nvPr>
        </p:nvGraphicFramePr>
        <p:xfrm>
          <a:off x="438150" y="2291680"/>
          <a:ext cx="8248650" cy="2800350"/>
        </p:xfrm>
        <a:graphic>
          <a:graphicData uri="http://schemas.openxmlformats.org/presentationml/2006/ole">
            <p:oleObj spid="_x0000_s32817" name="文档" r:id="rId16" imgW="8338778" imgH="2832215" progId="Word.Document.12">
              <p:embed/>
            </p:oleObj>
          </a:graphicData>
        </a:graphic>
      </p:graphicFrame>
    </p:spTree>
    <p:extLst>
      <p:ext uri="{BB962C8B-B14F-4D97-AF65-F5344CB8AC3E}">
        <p14:creationId xmlns:p14="http://schemas.microsoft.com/office/powerpoint/2010/main" xmlns="" val="8393225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7" name="任意多边形 16">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2" name="任意多边形 31">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3" name="任意多边形 32">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2237453281"/>
              </p:ext>
            </p:extLst>
          </p:nvPr>
        </p:nvGraphicFramePr>
        <p:xfrm>
          <a:off x="462785" y="1995686"/>
          <a:ext cx="7486650" cy="1209675"/>
        </p:xfrm>
        <a:graphic>
          <a:graphicData uri="http://schemas.openxmlformats.org/presentationml/2006/ole">
            <p:oleObj spid="_x0000_s59400" name="文档" r:id="rId15" imgW="7490291" imgH="1211334"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2317032464"/>
              </p:ext>
            </p:extLst>
          </p:nvPr>
        </p:nvGraphicFramePr>
        <p:xfrm>
          <a:off x="509275" y="3003798"/>
          <a:ext cx="4057650" cy="1057275"/>
        </p:xfrm>
        <a:graphic>
          <a:graphicData uri="http://schemas.openxmlformats.org/presentationml/2006/ole">
            <p:oleObj spid="_x0000_s59401" name="文档" r:id="rId16" imgW="4062878" imgH="1057570" progId="Word.Document.12">
              <p:embed/>
            </p:oleObj>
          </a:graphicData>
        </a:graphic>
      </p:graphicFrame>
    </p:spTree>
    <p:extLst>
      <p:ext uri="{BB962C8B-B14F-4D97-AF65-F5344CB8AC3E}">
        <p14:creationId xmlns:p14="http://schemas.microsoft.com/office/powerpoint/2010/main" xmlns="" val="7265761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1360" y="798547"/>
            <a:ext cx="8733128"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和</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，其中</a:t>
            </a:r>
            <a:r>
              <a:rPr lang="en-US" altLang="zh-CN" sz="2600" i="1" kern="100" dirty="0" err="1">
                <a:latin typeface="Times New Roman"/>
                <a:ea typeface="华文细黑"/>
                <a:cs typeface="Courier New"/>
              </a:rPr>
              <a:t>a</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R</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的图象相交于不同的两点</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O</a:t>
            </a:r>
            <a:r>
              <a:rPr lang="zh-CN" altLang="zh-CN" sz="2600" kern="100" dirty="0">
                <a:latin typeface="Times New Roman"/>
                <a:ea typeface="华文细黑"/>
                <a:cs typeface="Times New Roman"/>
              </a:rPr>
              <a:t>为坐标原点，试求</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OAB</a:t>
            </a:r>
            <a:r>
              <a:rPr lang="zh-CN" altLang="zh-CN" sz="2600" kern="100" dirty="0">
                <a:latin typeface="Times New Roman"/>
                <a:ea typeface="华文细黑"/>
                <a:cs typeface="Times New Roman"/>
              </a:rPr>
              <a:t>的面积</a:t>
            </a:r>
            <a:r>
              <a:rPr lang="en-US" altLang="zh-CN" sz="2600" i="1" kern="100" dirty="0">
                <a:latin typeface="Times New Roman"/>
                <a:ea typeface="华文细黑"/>
                <a:cs typeface="Courier New"/>
              </a:rPr>
              <a:t>S</a:t>
            </a:r>
            <a:r>
              <a:rPr lang="zh-CN" altLang="zh-CN" sz="2600" kern="100" dirty="0">
                <a:latin typeface="Times New Roman"/>
                <a:ea typeface="华文细黑"/>
                <a:cs typeface="Times New Roman"/>
              </a:rPr>
              <a:t>的最大值</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　</a:t>
            </a:r>
            <a:r>
              <a:rPr lang="zh-CN" altLang="zh-CN" sz="2600" kern="100" dirty="0">
                <a:latin typeface="Times New Roman"/>
                <a:ea typeface="华文细黑"/>
                <a:cs typeface="Times New Roman"/>
              </a:rPr>
              <a:t>依题意，</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整理得</a:t>
            </a:r>
            <a:r>
              <a:rPr lang="en-US" altLang="zh-CN" sz="2600" i="1" kern="100" dirty="0">
                <a:latin typeface="Times New Roman"/>
                <a:ea typeface="华文细黑"/>
                <a:cs typeface="Courier New"/>
              </a:rPr>
              <a:t>ax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的图象相交于不同的两点</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2"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3"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11</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12</a:t>
            </a:r>
            <a:endParaRPr lang="zh-CN" altLang="en-US" sz="2200" kern="1200" dirty="0">
              <a:solidFill>
                <a:srgbClr val="0000FF"/>
              </a:solidFill>
              <a:latin typeface="Broadway" pitchFamily="82" charset="0"/>
              <a:cs typeface="Times New Roman" pitchFamily="18" charset="0"/>
            </a:endParaRPr>
          </a:p>
        </p:txBody>
      </p:sp>
    </p:spTree>
    <p:extLst>
      <p:ext uri="{BB962C8B-B14F-4D97-AF65-F5344CB8AC3E}">
        <p14:creationId xmlns:p14="http://schemas.microsoft.com/office/powerpoint/2010/main" xmlns="" val="32351998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blinds(horizontal)">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4" end="4"/>
                                            </p:txEl>
                                          </p:spTgt>
                                        </p:tgtEl>
                                        <p:attrNameLst>
                                          <p:attrName>style.visibility</p:attrName>
                                        </p:attrNameLst>
                                      </p:cBhvr>
                                      <p:to>
                                        <p:strVal val="visible"/>
                                      </p:to>
                                    </p:set>
                                    <p:animEffect transition="in" filter="blinds(horizontal)">
                                      <p:cBhvr>
                                        <p:cTn id="22"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44029" y="915566"/>
            <a:ext cx="8820459" cy="121674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Δ</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Δ</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a</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1</a:t>
            </a:r>
          </a:p>
          <a:p>
            <a:pPr algn="just">
              <a:lnSpc>
                <a:spcPct val="150000"/>
              </a:lnSpc>
              <a:spcAft>
                <a:spcPts val="0"/>
              </a:spcAft>
            </a:pP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1)&gt;0</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4" name="任意多边形 33">
            <a:hlinkClick r:id="rId3"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11</a:t>
            </a:r>
            <a:endParaRPr lang="zh-CN" altLang="en-US" sz="2200" kern="1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12</a:t>
            </a:r>
            <a:endParaRPr lang="zh-CN" altLang="en-US" sz="2200" kern="1200" dirty="0">
              <a:solidFill>
                <a:srgbClr val="0000FF"/>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118694297"/>
              </p:ext>
            </p:extLst>
          </p:nvPr>
        </p:nvGraphicFramePr>
        <p:xfrm>
          <a:off x="307435" y="2211710"/>
          <a:ext cx="7123113" cy="1085850"/>
        </p:xfrm>
        <a:graphic>
          <a:graphicData uri="http://schemas.openxmlformats.org/presentationml/2006/ole">
            <p:oleObj spid="_x0000_s51232" name="文档" r:id="rId15" imgW="7118943" imgH="1087317" progId="Word.Document.12">
              <p:embed/>
            </p:oleObj>
          </a:graphicData>
        </a:graphic>
      </p:graphicFrame>
      <p:sp>
        <p:nvSpPr>
          <p:cNvPr id="4" name="矩形 3"/>
          <p:cNvSpPr/>
          <p:nvPr/>
        </p:nvSpPr>
        <p:spPr>
          <a:xfrm>
            <a:off x="208454" y="2819267"/>
            <a:ext cx="1555234"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413497325"/>
              </p:ext>
            </p:extLst>
          </p:nvPr>
        </p:nvGraphicFramePr>
        <p:xfrm>
          <a:off x="323528" y="3363838"/>
          <a:ext cx="5521325" cy="1171575"/>
        </p:xfrm>
        <a:graphic>
          <a:graphicData uri="http://schemas.openxmlformats.org/presentationml/2006/ole">
            <p:oleObj spid="_x0000_s51233" name="文档" r:id="rId16" imgW="5519484" imgH="1170124" progId="Word.Document.12">
              <p:embed/>
            </p:oleObj>
          </a:graphicData>
        </a:graphic>
      </p:graphicFrame>
      <p:sp>
        <p:nvSpPr>
          <p:cNvPr id="8" name="矩形 7"/>
          <p:cNvSpPr/>
          <p:nvPr/>
        </p:nvSpPr>
        <p:spPr>
          <a:xfrm>
            <a:off x="209604" y="4299942"/>
            <a:ext cx="5442516" cy="492443"/>
          </a:xfrm>
          <a:prstGeom prst="rect">
            <a:avLst/>
          </a:prstGeom>
        </p:spPr>
        <p:txBody>
          <a:bodyPr wrap="none">
            <a:spAutoFit/>
          </a:bodyPr>
          <a:lstStyle/>
          <a:p>
            <a:r>
              <a:rPr lang="zh-CN" altLang="zh-CN" sz="2600" kern="100" dirty="0">
                <a:latin typeface="Times New Roman"/>
                <a:ea typeface="华文细黑"/>
                <a:cs typeface="Times New Roman"/>
              </a:rPr>
              <a:t>设点</a:t>
            </a:r>
            <a:r>
              <a:rPr lang="en-US" altLang="zh-CN" sz="2600" i="1" kern="100" dirty="0">
                <a:latin typeface="Times New Roman"/>
                <a:ea typeface="华文细黑"/>
              </a:rPr>
              <a:t>O</a:t>
            </a:r>
            <a:r>
              <a:rPr lang="zh-CN" altLang="zh-CN" sz="2600" kern="100" dirty="0">
                <a:latin typeface="Times New Roman"/>
                <a:ea typeface="华文细黑"/>
                <a:cs typeface="Times New Roman"/>
              </a:rPr>
              <a:t>到直线</a:t>
            </a:r>
            <a:r>
              <a:rPr lang="en-US" altLang="zh-CN" sz="2600" i="1" kern="100" dirty="0">
                <a:latin typeface="Times New Roman"/>
                <a:ea typeface="华文细黑"/>
              </a:rPr>
              <a:t>g</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i="1" kern="100" dirty="0">
                <a:latin typeface="Times New Roman"/>
                <a:ea typeface="华文细黑"/>
              </a:rPr>
              <a:t>x</a:t>
            </a:r>
            <a:r>
              <a:rPr lang="zh-CN" altLang="zh-CN" sz="2600" kern="100" dirty="0">
                <a:latin typeface="Times New Roman"/>
                <a:ea typeface="华文细黑"/>
                <a:cs typeface="Times New Roman"/>
              </a:rPr>
              <a:t>－</a:t>
            </a:r>
            <a:r>
              <a:rPr lang="en-US" altLang="zh-CN" sz="2600" i="1" kern="100" dirty="0">
                <a:latin typeface="Times New Roman"/>
                <a:ea typeface="华文细黑"/>
              </a:rPr>
              <a:t>a</a:t>
            </a:r>
            <a:r>
              <a:rPr lang="zh-CN" altLang="zh-CN" sz="2600" kern="100" dirty="0">
                <a:latin typeface="Times New Roman"/>
                <a:ea typeface="华文细黑"/>
                <a:cs typeface="Times New Roman"/>
              </a:rPr>
              <a:t>的距离为</a:t>
            </a:r>
            <a:r>
              <a:rPr lang="en-US" altLang="zh-CN" sz="2600" i="1" kern="100" dirty="0">
                <a:latin typeface="Times New Roman"/>
                <a:ea typeface="华文细黑"/>
              </a:rPr>
              <a:t>d</a:t>
            </a:r>
            <a:r>
              <a:rPr lang="zh-CN" altLang="zh-CN" sz="2600" kern="100" dirty="0">
                <a:latin typeface="Times New Roman"/>
                <a:ea typeface="华文细黑"/>
                <a:cs typeface="Times New Roman"/>
              </a:rPr>
              <a:t>，</a:t>
            </a:r>
            <a:endParaRPr lang="zh-CN" altLang="en-US" sz="2600" dirty="0"/>
          </a:p>
        </p:txBody>
      </p:sp>
    </p:spTree>
    <p:extLst>
      <p:ext uri="{BB962C8B-B14F-4D97-AF65-F5344CB8AC3E}">
        <p14:creationId xmlns:p14="http://schemas.microsoft.com/office/powerpoint/2010/main" xmlns="" val="19660236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hlinkClick r:id="rId3" action="ppaction://hlinksldjump"/>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24" name="矩形 23"/>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1" name="任意多边形 20">
            <a:hlinkClick r:id="rId5" action="ppaction://hlinksldjump"/>
          </p:cNvPr>
          <p:cNvSpPr/>
          <p:nvPr/>
        </p:nvSpPr>
        <p:spPr>
          <a:xfrm>
            <a:off x="2987824"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1</a:t>
            </a:r>
            <a:endParaRPr lang="zh-CN" altLang="en-US" sz="2200" kern="1200" dirty="0">
              <a:solidFill>
                <a:schemeClr val="tx1"/>
              </a:solidFill>
              <a:latin typeface="Broadway" pitchFamily="82" charset="0"/>
              <a:cs typeface="Times New Roman" pitchFamily="18" charset="0"/>
            </a:endParaRPr>
          </a:p>
        </p:txBody>
      </p:sp>
      <p:sp>
        <p:nvSpPr>
          <p:cNvPr id="25" name="任意多边形 24">
            <a:hlinkClick r:id="rId6" action="ppaction://hlinksldjump"/>
          </p:cNvPr>
          <p:cNvSpPr/>
          <p:nvPr/>
        </p:nvSpPr>
        <p:spPr>
          <a:xfrm>
            <a:off x="3470805"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6" name="任意多边形 25">
            <a:hlinkClick r:id="rId7" action="ppaction://hlinksldjump"/>
          </p:cNvPr>
          <p:cNvSpPr/>
          <p:nvPr/>
        </p:nvSpPr>
        <p:spPr>
          <a:xfrm>
            <a:off x="3953786"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3</a:t>
            </a:r>
            <a:endParaRPr lang="zh-CN" altLang="en-US" sz="2200" kern="1200" dirty="0">
              <a:solidFill>
                <a:schemeClr val="tx1"/>
              </a:solidFill>
              <a:latin typeface="Broadway" pitchFamily="82" charset="0"/>
              <a:cs typeface="Times New Roman" pitchFamily="18" charset="0"/>
            </a:endParaRPr>
          </a:p>
        </p:txBody>
      </p:sp>
      <p:sp>
        <p:nvSpPr>
          <p:cNvPr id="27" name="任意多边形 26">
            <a:hlinkClick r:id="rId8" action="ppaction://hlinksldjump"/>
          </p:cNvPr>
          <p:cNvSpPr/>
          <p:nvPr/>
        </p:nvSpPr>
        <p:spPr>
          <a:xfrm>
            <a:off x="4436767"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4</a:t>
            </a:r>
            <a:endParaRPr lang="zh-CN" altLang="en-US" sz="2200" kern="1200" dirty="0">
              <a:solidFill>
                <a:schemeClr val="tx1"/>
              </a:solidFill>
              <a:latin typeface="Broadway" pitchFamily="82" charset="0"/>
              <a:cs typeface="Times New Roman" pitchFamily="18" charset="0"/>
            </a:endParaRPr>
          </a:p>
        </p:txBody>
      </p:sp>
      <p:sp>
        <p:nvSpPr>
          <p:cNvPr id="28" name="任意多边形 27">
            <a:hlinkClick r:id="rId9" action="ppaction://hlinksldjump"/>
          </p:cNvPr>
          <p:cNvSpPr/>
          <p:nvPr/>
        </p:nvSpPr>
        <p:spPr>
          <a:xfrm>
            <a:off x="4919748"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5</a:t>
            </a:r>
            <a:endParaRPr lang="zh-CN" altLang="en-US" sz="2200" kern="1200" dirty="0">
              <a:solidFill>
                <a:schemeClr val="tx1"/>
              </a:solidFill>
              <a:latin typeface="Broadway" pitchFamily="82" charset="0"/>
              <a:cs typeface="Times New Roman" pitchFamily="18" charset="0"/>
            </a:endParaRPr>
          </a:p>
        </p:txBody>
      </p:sp>
      <p:sp>
        <p:nvSpPr>
          <p:cNvPr id="29" name="任意多边形 28">
            <a:hlinkClick r:id="rId10" action="ppaction://hlinksldjump"/>
          </p:cNvPr>
          <p:cNvSpPr/>
          <p:nvPr/>
        </p:nvSpPr>
        <p:spPr>
          <a:xfrm>
            <a:off x="5402729"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6</a:t>
            </a:r>
            <a:endParaRPr lang="zh-CN" altLang="en-US" sz="2200" kern="1200" dirty="0">
              <a:solidFill>
                <a:schemeClr val="tx1"/>
              </a:solidFill>
              <a:latin typeface="Broadway" pitchFamily="82" charset="0"/>
              <a:cs typeface="Times New Roman" pitchFamily="18" charset="0"/>
            </a:endParaRPr>
          </a:p>
        </p:txBody>
      </p:sp>
      <p:sp>
        <p:nvSpPr>
          <p:cNvPr id="30" name="任意多边形 29">
            <a:hlinkClick r:id="rId11" action="ppaction://hlinksldjump"/>
          </p:cNvPr>
          <p:cNvSpPr/>
          <p:nvPr/>
        </p:nvSpPr>
        <p:spPr>
          <a:xfrm>
            <a:off x="5885710"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7</a:t>
            </a:r>
            <a:endParaRPr lang="zh-CN" altLang="en-US" sz="2200" kern="1200" dirty="0">
              <a:solidFill>
                <a:schemeClr val="tx1"/>
              </a:solidFill>
              <a:latin typeface="Broadway" pitchFamily="82" charset="0"/>
              <a:cs typeface="Times New Roman" pitchFamily="18" charset="0"/>
            </a:endParaRPr>
          </a:p>
        </p:txBody>
      </p:sp>
      <p:sp>
        <p:nvSpPr>
          <p:cNvPr id="31" name="任意多边形 30">
            <a:hlinkClick r:id="rId12" action="ppaction://hlinksldjump"/>
          </p:cNvPr>
          <p:cNvSpPr/>
          <p:nvPr/>
        </p:nvSpPr>
        <p:spPr>
          <a:xfrm>
            <a:off x="6368691"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kern="1200" dirty="0" smtClean="0">
                <a:solidFill>
                  <a:schemeClr val="tx1"/>
                </a:solidFill>
                <a:latin typeface="Broadway" pitchFamily="82" charset="0"/>
                <a:cs typeface="Times New Roman" pitchFamily="18" charset="0"/>
              </a:rPr>
              <a:t>8</a:t>
            </a:r>
            <a:endParaRPr lang="zh-CN" altLang="en-US" sz="2200" kern="1200" dirty="0">
              <a:solidFill>
                <a:schemeClr val="tx1"/>
              </a:solidFill>
              <a:latin typeface="Broadway" pitchFamily="82" charset="0"/>
              <a:cs typeface="Times New Roman" pitchFamily="18" charset="0"/>
            </a:endParaRPr>
          </a:p>
        </p:txBody>
      </p:sp>
      <p:sp>
        <p:nvSpPr>
          <p:cNvPr id="32" name="任意多边形 31">
            <a:hlinkClick r:id="rId13" action="ppaction://hlinksldjump"/>
          </p:cNvPr>
          <p:cNvSpPr/>
          <p:nvPr/>
        </p:nvSpPr>
        <p:spPr>
          <a:xfrm>
            <a:off x="6851672" y="235202"/>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9</a:t>
            </a:r>
            <a:endParaRPr lang="zh-CN" altLang="en-US" sz="2200" kern="1200" dirty="0">
              <a:solidFill>
                <a:schemeClr val="tx1"/>
              </a:solidFill>
              <a:latin typeface="Broadway" pitchFamily="82" charset="0"/>
              <a:cs typeface="Times New Roman" pitchFamily="18" charset="0"/>
            </a:endParaRPr>
          </a:p>
        </p:txBody>
      </p:sp>
      <p:sp>
        <p:nvSpPr>
          <p:cNvPr id="33" name="任意多边形 32">
            <a:hlinkClick r:id="rId14" action="ppaction://hlinksldjump"/>
          </p:cNvPr>
          <p:cNvSpPr/>
          <p:nvPr/>
        </p:nvSpPr>
        <p:spPr>
          <a:xfrm>
            <a:off x="7334653"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10</a:t>
            </a:r>
            <a:endParaRPr lang="zh-CN" altLang="en-US" sz="2200" kern="1200" dirty="0">
              <a:solidFill>
                <a:schemeClr val="tx1"/>
              </a:solidFill>
              <a:latin typeface="Broadway" pitchFamily="82" charset="0"/>
              <a:cs typeface="Times New Roman" pitchFamily="18" charset="0"/>
            </a:endParaRPr>
          </a:p>
        </p:txBody>
      </p:sp>
      <p:sp>
        <p:nvSpPr>
          <p:cNvPr id="34" name="任意多边形 33">
            <a:hlinkClick r:id="rId15" action="ppaction://hlinksldjump"/>
          </p:cNvPr>
          <p:cNvSpPr/>
          <p:nvPr/>
        </p:nvSpPr>
        <p:spPr>
          <a:xfrm>
            <a:off x="7949435" y="235202"/>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11</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16" action="ppaction://hlinksldjump"/>
          </p:cNvPr>
          <p:cNvSpPr/>
          <p:nvPr/>
        </p:nvSpPr>
        <p:spPr>
          <a:xfrm>
            <a:off x="8564214" y="235202"/>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12</a:t>
            </a:r>
            <a:endParaRPr lang="zh-CN" altLang="en-US" sz="2200" kern="1200" dirty="0">
              <a:solidFill>
                <a:srgbClr val="0000FF"/>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4115208631"/>
              </p:ext>
            </p:extLst>
          </p:nvPr>
        </p:nvGraphicFramePr>
        <p:xfrm>
          <a:off x="357950" y="771550"/>
          <a:ext cx="6932613" cy="1238250"/>
        </p:xfrm>
        <a:graphic>
          <a:graphicData uri="http://schemas.openxmlformats.org/presentationml/2006/ole">
            <p:oleObj spid="_x0000_s52305" name="文档" r:id="rId17" imgW="6928591" imgH="1240175"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4150019942"/>
              </p:ext>
            </p:extLst>
          </p:nvPr>
        </p:nvGraphicFramePr>
        <p:xfrm>
          <a:off x="323850" y="1529730"/>
          <a:ext cx="6924675" cy="1238250"/>
        </p:xfrm>
        <a:graphic>
          <a:graphicData uri="http://schemas.openxmlformats.org/presentationml/2006/ole">
            <p:oleObj spid="_x0000_s52306" name="文档" r:id="rId18" imgW="6928591" imgH="1240175"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609761116"/>
              </p:ext>
            </p:extLst>
          </p:nvPr>
        </p:nvGraphicFramePr>
        <p:xfrm>
          <a:off x="314003" y="2533253"/>
          <a:ext cx="6924675" cy="1238250"/>
        </p:xfrm>
        <a:graphic>
          <a:graphicData uri="http://schemas.openxmlformats.org/presentationml/2006/ole">
            <p:oleObj spid="_x0000_s52307" name="文档" r:id="rId19" imgW="6928591" imgH="1240175"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1975215610"/>
              </p:ext>
            </p:extLst>
          </p:nvPr>
        </p:nvGraphicFramePr>
        <p:xfrm>
          <a:off x="323528" y="3363838"/>
          <a:ext cx="6924675" cy="1238250"/>
        </p:xfrm>
        <a:graphic>
          <a:graphicData uri="http://schemas.openxmlformats.org/presentationml/2006/ole">
            <p:oleObj spid="_x0000_s52308" name="文档" r:id="rId20" imgW="6928591" imgH="1240175"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110719425"/>
              </p:ext>
            </p:extLst>
          </p:nvPr>
        </p:nvGraphicFramePr>
        <p:xfrm>
          <a:off x="323528" y="4141812"/>
          <a:ext cx="6924675" cy="1238250"/>
        </p:xfrm>
        <a:graphic>
          <a:graphicData uri="http://schemas.openxmlformats.org/presentationml/2006/ole">
            <p:oleObj spid="_x0000_s52309" name="文档" r:id="rId21" imgW="6928591" imgH="1240175" progId="Word.Document.12">
              <p:embed/>
            </p:oleObj>
          </a:graphicData>
        </a:graphic>
      </p:graphicFrame>
    </p:spTree>
    <p:extLst>
      <p:ext uri="{BB962C8B-B14F-4D97-AF65-F5344CB8AC3E}">
        <p14:creationId xmlns:p14="http://schemas.microsoft.com/office/powerpoint/2010/main" xmlns="" val="36693368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62696" y="195486"/>
            <a:ext cx="8629784" cy="249299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有两个不相等的实数根，</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若实数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满足条件，则只需</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(3)</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即可</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1)·(9</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smtClean="0">
                <a:latin typeface="Times New Roman"/>
                <a:ea typeface="华文细黑"/>
                <a:cs typeface="Courier New"/>
              </a:rPr>
              <a:t>)</a:t>
            </a:r>
          </a:p>
          <a:p>
            <a:pPr algn="just">
              <a:lnSpc>
                <a:spcPct val="150000"/>
              </a:lnSpc>
              <a:spcAft>
                <a:spcPts val="0"/>
              </a:spcAft>
            </a:pP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4(1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)(5</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635479920"/>
              </p:ext>
            </p:extLst>
          </p:nvPr>
        </p:nvGraphicFramePr>
        <p:xfrm>
          <a:off x="323528" y="2742803"/>
          <a:ext cx="6778625" cy="1028700"/>
        </p:xfrm>
        <a:graphic>
          <a:graphicData uri="http://schemas.openxmlformats.org/presentationml/2006/ole">
            <p:oleObj spid="_x0000_s37905" name="文档" r:id="rId3" imgW="6776022" imgH="1030355" progId="Word.Document.12">
              <p:embed/>
            </p:oleObj>
          </a:graphicData>
        </a:graphic>
      </p:graphicFrame>
      <p:sp>
        <p:nvSpPr>
          <p:cNvPr id="4" name="矩形 3"/>
          <p:cNvSpPr/>
          <p:nvPr/>
        </p:nvSpPr>
        <p:spPr>
          <a:xfrm>
            <a:off x="251520" y="3419641"/>
            <a:ext cx="8099577" cy="1240341"/>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检验：</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，得</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9840905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linds(horizontal)">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6420" y="519150"/>
            <a:ext cx="8647507" cy="621965"/>
          </a:xfrm>
          <a:prstGeom prst="rect">
            <a:avLst/>
          </a:prstGeom>
          <a:noFill/>
        </p:spPr>
        <p:txBody>
          <a:bodyPr>
            <a:spAutoFit/>
          </a:bodyPr>
          <a:lstStyle/>
          <a:p>
            <a:pPr algn="just">
              <a:lnSpc>
                <a:spcPct val="150000"/>
              </a:lnSpc>
              <a:spcAft>
                <a:spcPts val="0"/>
              </a:spcAft>
            </a:pPr>
            <a:r>
              <a:rPr lang="zh-CN" altLang="zh-CN" sz="2600" kern="100" dirty="0">
                <a:latin typeface="Times New Roman"/>
                <a:ea typeface="华文细黑"/>
                <a:cs typeface="Times New Roman"/>
              </a:rPr>
              <a:t>方程在</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1,3]</a:t>
            </a:r>
            <a:r>
              <a:rPr lang="zh-CN" altLang="zh-CN" sz="2600" kern="100" dirty="0">
                <a:latin typeface="Times New Roman"/>
                <a:ea typeface="华文细黑"/>
                <a:cs typeface="Times New Roman"/>
              </a:rPr>
              <a:t>上有两个实数根，不合题意，故</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292172710"/>
              </p:ext>
            </p:extLst>
          </p:nvPr>
        </p:nvGraphicFramePr>
        <p:xfrm>
          <a:off x="284683" y="1203598"/>
          <a:ext cx="7959725" cy="1162050"/>
        </p:xfrm>
        <a:graphic>
          <a:graphicData uri="http://schemas.openxmlformats.org/presentationml/2006/ole">
            <p:oleObj spid="_x0000_s34884" name="文档" r:id="rId3" imgW="7956635" imgH="1163746"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2445813892"/>
              </p:ext>
            </p:extLst>
          </p:nvPr>
        </p:nvGraphicFramePr>
        <p:xfrm>
          <a:off x="285750" y="2057772"/>
          <a:ext cx="7953375" cy="1162050"/>
        </p:xfrm>
        <a:graphic>
          <a:graphicData uri="http://schemas.openxmlformats.org/presentationml/2006/ole">
            <p:oleObj spid="_x0000_s34885" name="文档" r:id="rId4" imgW="7956635" imgH="1163746"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752502288"/>
              </p:ext>
            </p:extLst>
          </p:nvPr>
        </p:nvGraphicFramePr>
        <p:xfrm>
          <a:off x="261045" y="2849860"/>
          <a:ext cx="7953375" cy="1162050"/>
        </p:xfrm>
        <a:graphic>
          <a:graphicData uri="http://schemas.openxmlformats.org/presentationml/2006/ole">
            <p:oleObj spid="_x0000_s34886" name="文档" r:id="rId5" imgW="7956635" imgH="1163746"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1873207898"/>
              </p:ext>
            </p:extLst>
          </p:nvPr>
        </p:nvGraphicFramePr>
        <p:xfrm>
          <a:off x="251520" y="3651473"/>
          <a:ext cx="7953375" cy="1162050"/>
        </p:xfrm>
        <a:graphic>
          <a:graphicData uri="http://schemas.openxmlformats.org/presentationml/2006/ole">
            <p:oleObj spid="_x0000_s34887" name="文档" r:id="rId6" imgW="7956635" imgH="1163746" progId="Word.Document.12">
              <p:embed/>
            </p:oleObj>
          </a:graphicData>
        </a:graphic>
      </p:graphicFrame>
    </p:spTree>
    <p:extLst>
      <p:ext uri="{BB962C8B-B14F-4D97-AF65-F5344CB8AC3E}">
        <p14:creationId xmlns:p14="http://schemas.microsoft.com/office/powerpoint/2010/main" xmlns="" val="34547729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9512" y="1369289"/>
            <a:ext cx="8629784" cy="2417072"/>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二次函数零点问题或二次函数图象与直线交点个数问题，一般都需转化为二次方程根的存在性及根的分布来解决，解决的方法是列出判别式和有关函数值的不等式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，或用数形结合方法解决</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5868840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73" name="Picture 33" descr="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55733" y="2846583"/>
            <a:ext cx="3277584" cy="1906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107504" y="275306"/>
            <a:ext cx="8891275" cy="1566839"/>
          </a:xfrm>
          <a:prstGeom prst="rect">
            <a:avLst/>
          </a:prstGeom>
          <a:noFill/>
        </p:spPr>
        <p:txBody>
          <a:bodyPr wrap="square" rtlCol="0">
            <a:spAutoFit/>
          </a:bodyPr>
          <a:lstStyle/>
          <a:p>
            <a:pPr algn="just">
              <a:lnSpc>
                <a:spcPct val="200000"/>
              </a:lnSpc>
              <a:spcAft>
                <a:spcPts val="0"/>
              </a:spcAft>
            </a:pPr>
            <a:r>
              <a:rPr lang="zh-CN" altLang="zh-CN" sz="2600" b="1" kern="100" dirty="0">
                <a:solidFill>
                  <a:srgbClr val="0066FF"/>
                </a:solidFill>
                <a:latin typeface="Times New Roman"/>
                <a:ea typeface="微软雅黑"/>
                <a:cs typeface="Times New Roman"/>
              </a:rPr>
              <a:t>变式训练</a:t>
            </a:r>
            <a:r>
              <a:rPr lang="en-US" altLang="zh-CN" sz="2600" b="1" kern="100" dirty="0">
                <a:solidFill>
                  <a:srgbClr val="0066FF"/>
                </a:solidFill>
                <a:latin typeface="Times New Roman"/>
                <a:ea typeface="微软雅黑"/>
                <a:cs typeface="Courier New"/>
              </a:rPr>
              <a:t>1</a:t>
            </a:r>
            <a:r>
              <a:rPr lang="zh-CN" altLang="zh-CN" sz="2600" kern="100" dirty="0">
                <a:latin typeface="Times New Roman"/>
                <a:ea typeface="华文细黑"/>
                <a:cs typeface="Times New Roman"/>
              </a:rPr>
              <a:t>　设定义域为</a:t>
            </a:r>
            <a:r>
              <a:rPr lang="en-US" altLang="zh-CN" sz="2600" b="1" kern="100" dirty="0">
                <a:latin typeface="Times New Roman"/>
                <a:ea typeface="华文细黑"/>
                <a:cs typeface="Courier New"/>
              </a:rPr>
              <a:t>R</a:t>
            </a:r>
            <a:r>
              <a:rPr lang="zh-CN" altLang="zh-CN" sz="2600" kern="100" dirty="0">
                <a:latin typeface="Times New Roman"/>
                <a:ea typeface="华文细黑"/>
                <a:cs typeface="Times New Roman"/>
              </a:rPr>
              <a:t>的函数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p>
          <a:p>
            <a:pPr algn="just">
              <a:lnSpc>
                <a:spcPct val="200000"/>
              </a:lnSpc>
              <a:spcAft>
                <a:spcPts val="0"/>
              </a:spcAft>
            </a:pPr>
            <a:r>
              <a:rPr lang="zh-CN" altLang="zh-CN" sz="2600" kern="100" dirty="0" smtClean="0">
                <a:latin typeface="Times New Roman"/>
                <a:ea typeface="华文细黑"/>
                <a:cs typeface="Times New Roman"/>
              </a:rPr>
              <a:t>则</a:t>
            </a:r>
            <a:r>
              <a:rPr lang="zh-CN" altLang="zh-CN" sz="2600" kern="100" dirty="0">
                <a:latin typeface="Times New Roman"/>
                <a:ea typeface="华文细黑"/>
                <a:cs typeface="Times New Roman"/>
              </a:rPr>
              <a:t>关于</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f</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的零点的个数为</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569740976"/>
              </p:ext>
            </p:extLst>
          </p:nvPr>
        </p:nvGraphicFramePr>
        <p:xfrm>
          <a:off x="5844604" y="215280"/>
          <a:ext cx="3263900" cy="1276350"/>
        </p:xfrm>
        <a:graphic>
          <a:graphicData uri="http://schemas.openxmlformats.org/presentationml/2006/ole">
            <p:oleObj spid="_x0000_s35889" name="文档" r:id="rId4" imgW="3264557" imgH="1276290" progId="Word.Document.12">
              <p:embed/>
            </p:oleObj>
          </a:graphicData>
        </a:graphic>
      </p:graphicFrame>
      <p:sp>
        <p:nvSpPr>
          <p:cNvPr id="4" name="矩形 3"/>
          <p:cNvSpPr/>
          <p:nvPr/>
        </p:nvSpPr>
        <p:spPr>
          <a:xfrm>
            <a:off x="107504" y="1954273"/>
            <a:ext cx="7707559" cy="692497"/>
          </a:xfrm>
          <a:prstGeom prst="rect">
            <a:avLst/>
          </a:prstGeom>
        </p:spPr>
        <p:txBody>
          <a:bodyPr wrap="non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f</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得</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或</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3733707217"/>
              </p:ext>
            </p:extLst>
          </p:nvPr>
        </p:nvGraphicFramePr>
        <p:xfrm>
          <a:off x="5796136" y="1968077"/>
          <a:ext cx="330200" cy="792163"/>
        </p:xfrm>
        <a:graphic>
          <a:graphicData uri="http://schemas.openxmlformats.org/presentationml/2006/ole">
            <p:oleObj spid="_x0000_s35890" name="文档" r:id="rId5" imgW="330913" imgH="792450" progId="Word.Document.12">
              <p:embed/>
            </p:oleObj>
          </a:graphicData>
        </a:graphic>
      </p:graphicFrame>
      <p:sp>
        <p:nvSpPr>
          <p:cNvPr id="7" name="矩形 6"/>
          <p:cNvSpPr/>
          <p:nvPr/>
        </p:nvSpPr>
        <p:spPr>
          <a:xfrm>
            <a:off x="179512" y="2715766"/>
            <a:ext cx="5307948" cy="1816908"/>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如图画出</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的图象，由</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知</a:t>
            </a:r>
            <a:r>
              <a:rPr lang="zh-CN" altLang="zh-CN" sz="2600" kern="100" dirty="0">
                <a:latin typeface="Times New Roman"/>
                <a:ea typeface="华文细黑"/>
                <a:cs typeface="Times New Roman"/>
              </a:rPr>
              <a:t>有</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个根，由</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知有</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个根，故函数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f</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共有</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个零点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1641532402"/>
              </p:ext>
            </p:extLst>
          </p:nvPr>
        </p:nvGraphicFramePr>
        <p:xfrm>
          <a:off x="4520796" y="2748001"/>
          <a:ext cx="339725" cy="800100"/>
        </p:xfrm>
        <a:graphic>
          <a:graphicData uri="http://schemas.openxmlformats.org/presentationml/2006/ole">
            <p:oleObj spid="_x0000_s35891" name="文档" r:id="rId6" imgW="340097" imgH="800010" progId="Word.Document.12">
              <p:embed/>
            </p:oleObj>
          </a:graphicData>
        </a:graphic>
      </p:graphicFrame>
      <p:pic>
        <p:nvPicPr>
          <p:cNvPr id="13" name="Picture 2">
            <a:hlinkClick r:id="rId7" action="ppaction://hlinksldjump"/>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矩形 5"/>
          <p:cNvSpPr/>
          <p:nvPr/>
        </p:nvSpPr>
        <p:spPr>
          <a:xfrm>
            <a:off x="7749014" y="1347614"/>
            <a:ext cx="351378" cy="492443"/>
          </a:xfrm>
          <a:prstGeom prst="rect">
            <a:avLst/>
          </a:prstGeom>
        </p:spPr>
        <p:txBody>
          <a:bodyPr wrap="none">
            <a:spAutoFit/>
          </a:bodyPr>
          <a:lstStyle/>
          <a:p>
            <a:r>
              <a:rPr lang="en-US" altLang="zh-CN" sz="2600" kern="100" dirty="0">
                <a:solidFill>
                  <a:srgbClr val="E36C0A"/>
                </a:solidFill>
                <a:latin typeface="Times New Roman"/>
                <a:ea typeface="华文细黑"/>
              </a:rPr>
              <a:t>7</a:t>
            </a:r>
            <a:endParaRPr lang="zh-CN" altLang="en-US" sz="2600" dirty="0"/>
          </a:p>
        </p:txBody>
      </p:sp>
    </p:spTree>
    <p:extLst>
      <p:ext uri="{BB962C8B-B14F-4D97-AF65-F5344CB8AC3E}">
        <p14:creationId xmlns:p14="http://schemas.microsoft.com/office/powerpoint/2010/main" xmlns="" val="9268762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5873"/>
                                        </p:tgtEl>
                                        <p:attrNameLst>
                                          <p:attrName>style.visibility</p:attrName>
                                        </p:attrNameLst>
                                      </p:cBhvr>
                                      <p:to>
                                        <p:strVal val="visible"/>
                                      </p:to>
                                    </p:set>
                                    <p:animEffect transition="in" filter="blinds(horizontal)">
                                      <p:cBhvr>
                                        <p:cTn id="15" dur="500"/>
                                        <p:tgtEl>
                                          <p:spTgt spid="3587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4413</TotalTime>
  <Words>1751</Words>
  <Application>Microsoft Office PowerPoint</Application>
  <PresentationFormat>全屏显示(16:9)</PresentationFormat>
  <Paragraphs>512</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57" baseType="lpstr">
      <vt:lpstr>Office 主题</vt:lpstr>
      <vt:lpstr>文档</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XKW</cp:lastModifiedBy>
  <cp:revision>559</cp:revision>
  <dcterms:modified xsi:type="dcterms:W3CDTF">2016-03-03T00:38:24Z</dcterms:modified>
</cp:coreProperties>
</file>