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512" r:id="rId2"/>
    <p:sldId id="482" r:id="rId3"/>
    <p:sldId id="365" r:id="rId4"/>
    <p:sldId id="366" r:id="rId5"/>
    <p:sldId id="370" r:id="rId6"/>
    <p:sldId id="483" r:id="rId7"/>
    <p:sldId id="486" r:id="rId8"/>
    <p:sldId id="484" r:id="rId9"/>
    <p:sldId id="537" r:id="rId10"/>
    <p:sldId id="485" r:id="rId11"/>
    <p:sldId id="481" r:id="rId12"/>
    <p:sldId id="491" r:id="rId13"/>
    <p:sldId id="492" r:id="rId14"/>
    <p:sldId id="493" r:id="rId15"/>
    <p:sldId id="494" r:id="rId16"/>
    <p:sldId id="471" r:id="rId17"/>
    <p:sldId id="495" r:id="rId18"/>
    <p:sldId id="529" r:id="rId19"/>
    <p:sldId id="528" r:id="rId20"/>
    <p:sldId id="496" r:id="rId21"/>
    <p:sldId id="502" r:id="rId22"/>
    <p:sldId id="517" r:id="rId23"/>
    <p:sldId id="518" r:id="rId24"/>
    <p:sldId id="373" r:id="rId25"/>
    <p:sldId id="531" r:id="rId26"/>
    <p:sldId id="396" r:id="rId27"/>
    <p:sldId id="398" r:id="rId28"/>
    <p:sldId id="538" r:id="rId29"/>
    <p:sldId id="539" r:id="rId30"/>
    <p:sldId id="399" r:id="rId31"/>
    <p:sldId id="521" r:id="rId32"/>
    <p:sldId id="400" r:id="rId33"/>
    <p:sldId id="540" r:id="rId34"/>
    <p:sldId id="541" r:id="rId35"/>
    <p:sldId id="401" r:id="rId36"/>
    <p:sldId id="522" r:id="rId37"/>
    <p:sldId id="542" r:id="rId38"/>
    <p:sldId id="402" r:id="rId39"/>
    <p:sldId id="523" r:id="rId40"/>
    <p:sldId id="532" r:id="rId41"/>
    <p:sldId id="403" r:id="rId42"/>
    <p:sldId id="506" r:id="rId43"/>
    <p:sldId id="404" r:id="rId44"/>
    <p:sldId id="507" r:id="rId45"/>
    <p:sldId id="405" r:id="rId46"/>
    <p:sldId id="536" r:id="rId47"/>
    <p:sldId id="544" r:id="rId48"/>
    <p:sldId id="411" r:id="rId49"/>
    <p:sldId id="510" r:id="rId50"/>
    <p:sldId id="543" r:id="rId51"/>
    <p:sldId id="414" r:id="rId52"/>
    <p:sldId id="511" r:id="rId5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CC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package" Target="../embeddings/Microsoft_Office_Word___7.docx"/><Relationship Id="rId7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package" Target="../embeddings/Microsoft_Office_Word___9.docx"/><Relationship Id="rId4" Type="http://schemas.openxmlformats.org/officeDocument/2006/relationships/package" Target="../embeddings/Microsoft_Office_Word___8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.docx"/><Relationship Id="rId7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Office_Word___13.docx"/><Relationship Id="rId5" Type="http://schemas.openxmlformats.org/officeDocument/2006/relationships/package" Target="../embeddings/Microsoft_Office_Word___12.docx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16.docx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Office_Word___18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png"/><Relationship Id="rId4" Type="http://schemas.openxmlformats.org/officeDocument/2006/relationships/package" Target="../embeddings/Microsoft_Office_Word___20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package" Target="../embeddings/Microsoft_Office_Word___22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Office_Word___26.docx"/><Relationship Id="rId5" Type="http://schemas.openxmlformats.org/officeDocument/2006/relationships/package" Target="../embeddings/Microsoft_Office_Word___25.docx"/><Relationship Id="rId4" Type="http://schemas.openxmlformats.org/officeDocument/2006/relationships/package" Target="../embeddings/Microsoft_Office_Word___24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package" Target="../embeddings/Microsoft_Office_Word___28.docx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package" Target="../embeddings/Microsoft_Office_Word___30.docx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1.docx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slide" Target="slide4.xml"/><Relationship Id="rId5" Type="http://schemas.openxmlformats.org/officeDocument/2006/relationships/package" Target="../embeddings/Microsoft_Office_Word___33.docx"/><Relationship Id="rId4" Type="http://schemas.openxmlformats.org/officeDocument/2006/relationships/package" Target="../embeddings/Microsoft_Office_Word___32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34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17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6.docx"/><Relationship Id="rId1" Type="http://schemas.openxmlformats.org/officeDocument/2006/relationships/vmlDrawing" Target="../drawings/vmlDrawing17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35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9.png"/><Relationship Id="rId1" Type="http://schemas.openxmlformats.org/officeDocument/2006/relationships/vmlDrawing" Target="../drawings/vmlDrawing18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37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38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5.xml"/><Relationship Id="rId12" Type="http://schemas.openxmlformats.org/officeDocument/2006/relationships/slide" Target="slide4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5.xml"/><Relationship Id="rId5" Type="http://schemas.openxmlformats.org/officeDocument/2006/relationships/slide" Target="slide30.xml"/><Relationship Id="rId10" Type="http://schemas.openxmlformats.org/officeDocument/2006/relationships/slide" Target="slide43.xml"/><Relationship Id="rId4" Type="http://schemas.openxmlformats.org/officeDocument/2006/relationships/slide" Target="slide27.xml"/><Relationship Id="rId9" Type="http://schemas.openxmlformats.org/officeDocument/2006/relationships/slide" Target="slide41.xml"/><Relationship Id="rId1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17" Type="http://schemas.openxmlformats.org/officeDocument/2006/relationships/package" Target="../embeddings/Microsoft_Office_Word___4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0.docx"/><Relationship Id="rId1" Type="http://schemas.openxmlformats.org/officeDocument/2006/relationships/vmlDrawing" Target="../drawings/vmlDrawing20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39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42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4.docx"/><Relationship Id="rId1" Type="http://schemas.openxmlformats.org/officeDocument/2006/relationships/vmlDrawing" Target="../drawings/vmlDrawing22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43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45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17" Type="http://schemas.openxmlformats.org/officeDocument/2006/relationships/package" Target="../embeddings/Microsoft_Office_Word___4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6.docx"/><Relationship Id="rId1" Type="http://schemas.openxmlformats.org/officeDocument/2006/relationships/vmlDrawing" Target="../drawings/vmlDrawing24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image" Target="../media/image62.png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5.xml"/><Relationship Id="rId12" Type="http://schemas.openxmlformats.org/officeDocument/2006/relationships/slide" Target="slide4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5.xml"/><Relationship Id="rId5" Type="http://schemas.openxmlformats.org/officeDocument/2006/relationships/slide" Target="slide30.xml"/><Relationship Id="rId10" Type="http://schemas.openxmlformats.org/officeDocument/2006/relationships/slide" Target="slide43.xml"/><Relationship Id="rId4" Type="http://schemas.openxmlformats.org/officeDocument/2006/relationships/slide" Target="slide27.xml"/><Relationship Id="rId9" Type="http://schemas.openxmlformats.org/officeDocument/2006/relationships/slide" Target="slide4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5.xml"/><Relationship Id="rId12" Type="http://schemas.openxmlformats.org/officeDocument/2006/relationships/slide" Target="slide4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5.xml"/><Relationship Id="rId5" Type="http://schemas.openxmlformats.org/officeDocument/2006/relationships/slide" Target="slide30.xml"/><Relationship Id="rId10" Type="http://schemas.openxmlformats.org/officeDocument/2006/relationships/slide" Target="slide43.xml"/><Relationship Id="rId4" Type="http://schemas.openxmlformats.org/officeDocument/2006/relationships/slide" Target="slide27.xml"/><Relationship Id="rId9" Type="http://schemas.openxmlformats.org/officeDocument/2006/relationships/slide" Target="slide4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4.png"/><Relationship Id="rId1" Type="http://schemas.openxmlformats.org/officeDocument/2006/relationships/vmlDrawing" Target="../drawings/vmlDrawing25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48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49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5.xml"/><Relationship Id="rId12" Type="http://schemas.openxmlformats.org/officeDocument/2006/relationships/slide" Target="slide4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5.xml"/><Relationship Id="rId5" Type="http://schemas.openxmlformats.org/officeDocument/2006/relationships/slide" Target="slide30.xml"/><Relationship Id="rId10" Type="http://schemas.openxmlformats.org/officeDocument/2006/relationships/slide" Target="slide43.xml"/><Relationship Id="rId4" Type="http://schemas.openxmlformats.org/officeDocument/2006/relationships/slide" Target="slide27.xml"/><Relationship Id="rId9" Type="http://schemas.openxmlformats.org/officeDocument/2006/relationships/slide" Target="slide4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18" Type="http://schemas.openxmlformats.org/officeDocument/2006/relationships/package" Target="../embeddings/Microsoft_Office_Word___52.docx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17" Type="http://schemas.openxmlformats.org/officeDocument/2006/relationships/package" Target="../embeddings/Microsoft_Office_Word___51.doc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9.png"/><Relationship Id="rId1" Type="http://schemas.openxmlformats.org/officeDocument/2006/relationships/vmlDrawing" Target="../drawings/vmlDrawing27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50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4.docx"/><Relationship Id="rId1" Type="http://schemas.openxmlformats.org/officeDocument/2006/relationships/vmlDrawing" Target="../drawings/vmlDrawing28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53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5.xml"/><Relationship Id="rId3" Type="http://schemas.openxmlformats.org/officeDocument/2006/relationships/image" Target="../media/image73.png"/><Relationship Id="rId7" Type="http://schemas.openxmlformats.org/officeDocument/2006/relationships/slide" Target="slide30.xml"/><Relationship Id="rId12" Type="http://schemas.openxmlformats.org/officeDocument/2006/relationships/slide" Target="slide43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5.docx"/><Relationship Id="rId1" Type="http://schemas.openxmlformats.org/officeDocument/2006/relationships/vmlDrawing" Target="../drawings/vmlDrawing29.vml"/><Relationship Id="rId6" Type="http://schemas.openxmlformats.org/officeDocument/2006/relationships/slide" Target="slide27.xml"/><Relationship Id="rId11" Type="http://schemas.openxmlformats.org/officeDocument/2006/relationships/slide" Target="slide41.xml"/><Relationship Id="rId5" Type="http://schemas.openxmlformats.org/officeDocument/2006/relationships/slide" Target="slide26.xml"/><Relationship Id="rId15" Type="http://schemas.openxmlformats.org/officeDocument/2006/relationships/slide" Target="slide51.xml"/><Relationship Id="rId10" Type="http://schemas.openxmlformats.org/officeDocument/2006/relationships/slide" Target="slide38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56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57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58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5.xml"/><Relationship Id="rId3" Type="http://schemas.openxmlformats.org/officeDocument/2006/relationships/package" Target="../embeddings/Microsoft_Office_Word___59.docx"/><Relationship Id="rId7" Type="http://schemas.openxmlformats.org/officeDocument/2006/relationships/slide" Target="slide30.xml"/><Relationship Id="rId12" Type="http://schemas.openxmlformats.org/officeDocument/2006/relationships/slide" Target="slide4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slide" Target="slide27.xml"/><Relationship Id="rId11" Type="http://schemas.openxmlformats.org/officeDocument/2006/relationships/slide" Target="slide41.xml"/><Relationship Id="rId5" Type="http://schemas.openxmlformats.org/officeDocument/2006/relationships/slide" Target="slide26.xml"/><Relationship Id="rId15" Type="http://schemas.openxmlformats.org/officeDocument/2006/relationships/slide" Target="slide51.xml"/><Relationship Id="rId10" Type="http://schemas.openxmlformats.org/officeDocument/2006/relationships/slide" Target="slide38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5.xml"/><Relationship Id="rId12" Type="http://schemas.openxmlformats.org/officeDocument/2006/relationships/slide" Target="slide4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5.xml"/><Relationship Id="rId5" Type="http://schemas.openxmlformats.org/officeDocument/2006/relationships/slide" Target="slide30.xml"/><Relationship Id="rId10" Type="http://schemas.openxmlformats.org/officeDocument/2006/relationships/slide" Target="slide43.xml"/><Relationship Id="rId4" Type="http://schemas.openxmlformats.org/officeDocument/2006/relationships/slide" Target="slide27.xml"/><Relationship Id="rId9" Type="http://schemas.openxmlformats.org/officeDocument/2006/relationships/slide" Target="slide41.xml"/><Relationship Id="rId1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1.docx"/><Relationship Id="rId1" Type="http://schemas.openxmlformats.org/officeDocument/2006/relationships/vmlDrawing" Target="../drawings/vmlDrawing34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60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5.xml"/><Relationship Id="rId12" Type="http://schemas.openxmlformats.org/officeDocument/2006/relationships/slide" Target="slide4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5.xml"/><Relationship Id="rId5" Type="http://schemas.openxmlformats.org/officeDocument/2006/relationships/slide" Target="slide30.xml"/><Relationship Id="rId10" Type="http://schemas.openxmlformats.org/officeDocument/2006/relationships/slide" Target="slide43.xml"/><Relationship Id="rId4" Type="http://schemas.openxmlformats.org/officeDocument/2006/relationships/slide" Target="slide27.xml"/><Relationship Id="rId9" Type="http://schemas.openxmlformats.org/officeDocument/2006/relationships/slide" Target="slide4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17" Type="http://schemas.openxmlformats.org/officeDocument/2006/relationships/package" Target="../embeddings/Microsoft_Office_Word___6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2.docx"/><Relationship Id="rId1" Type="http://schemas.openxmlformats.org/officeDocument/2006/relationships/vmlDrawing" Target="../drawings/vmlDrawing35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image" Target="../media/image83.png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18" Type="http://schemas.openxmlformats.org/officeDocument/2006/relationships/package" Target="../embeddings/Microsoft_Office_Word___67.docx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17" Type="http://schemas.openxmlformats.org/officeDocument/2006/relationships/package" Target="../embeddings/Microsoft_Office_Word___6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5.docx"/><Relationship Id="rId1" Type="http://schemas.openxmlformats.org/officeDocument/2006/relationships/vmlDrawing" Target="../drawings/vmlDrawing36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64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8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slide" Target="slide30.xml"/><Relationship Id="rId11" Type="http://schemas.openxmlformats.org/officeDocument/2006/relationships/slide" Target="slide43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68.docx"/><Relationship Id="rId10" Type="http://schemas.openxmlformats.org/officeDocument/2006/relationships/slide" Target="slide41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slide" Target="slide5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5.xml"/><Relationship Id="rId12" Type="http://schemas.openxmlformats.org/officeDocument/2006/relationships/slide" Target="slide48.xml"/><Relationship Id="rId2" Type="http://schemas.openxmlformats.org/officeDocument/2006/relationships/slide" Target="slide24.xml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5.xml"/><Relationship Id="rId5" Type="http://schemas.openxmlformats.org/officeDocument/2006/relationships/slide" Target="slide30.xml"/><Relationship Id="rId15" Type="http://schemas.openxmlformats.org/officeDocument/2006/relationships/image" Target="../media/image4.png"/><Relationship Id="rId10" Type="http://schemas.openxmlformats.org/officeDocument/2006/relationships/slide" Target="slide43.xml"/><Relationship Id="rId4" Type="http://schemas.openxmlformats.org/officeDocument/2006/relationships/slide" Target="slide27.xml"/><Relationship Id="rId9" Type="http://schemas.openxmlformats.org/officeDocument/2006/relationships/slide" Target="slide41.xml"/><Relationship Id="rId1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6.docx"/><Relationship Id="rId4" Type="http://schemas.openxmlformats.org/officeDocument/2006/relationships/package" Target="../embeddings/Microsoft_Office_Word___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/>
          <p:cNvSpPr txBox="1"/>
          <p:nvPr/>
        </p:nvSpPr>
        <p:spPr>
          <a:xfrm>
            <a:off x="35496" y="656109"/>
            <a:ext cx="2537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  </a:t>
            </a: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不等式与线性规划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2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4024" y="3714353"/>
            <a:ext cx="87904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5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如何让“线性规划”不失分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7941" y="1164356"/>
            <a:ext cx="4548119" cy="23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370097"/>
            <a:ext cx="693651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线性约束条件所表示的可行域如图所示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095009"/>
              </p:ext>
            </p:extLst>
          </p:nvPr>
        </p:nvGraphicFramePr>
        <p:xfrm>
          <a:off x="395536" y="1203598"/>
          <a:ext cx="5208588" cy="1571625"/>
        </p:xfrm>
        <a:graphic>
          <a:graphicData uri="http://schemas.openxmlformats.org/presentationml/2006/ole">
            <p:oleObj spid="_x0000_s35901" name="文档" r:id="rId3" imgW="5205349" imgH="1574013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8085786"/>
              </p:ext>
            </p:extLst>
          </p:nvPr>
        </p:nvGraphicFramePr>
        <p:xfrm>
          <a:off x="336525" y="2376661"/>
          <a:ext cx="6035675" cy="1419225"/>
        </p:xfrm>
        <a:graphic>
          <a:graphicData uri="http://schemas.openxmlformats.org/presentationml/2006/ole">
            <p:oleObj spid="_x0000_s35902" name="文档" r:id="rId4" imgW="6033685" imgH="1422957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1640792"/>
              </p:ext>
            </p:extLst>
          </p:nvPr>
        </p:nvGraphicFramePr>
        <p:xfrm>
          <a:off x="323850" y="3733403"/>
          <a:ext cx="8201025" cy="962025"/>
        </p:xfrm>
        <a:graphic>
          <a:graphicData uri="http://schemas.openxmlformats.org/presentationml/2006/ole">
            <p:oleObj spid="_x0000_s35903" name="文档" r:id="rId5" imgW="8204200" imgH="963299" progId="Word.Document.12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251520" y="4258529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5873" name="Picture 33" descr="1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27534"/>
            <a:ext cx="2215011" cy="27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535" y="16899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解决参数问题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7029" y="1158452"/>
            <a:ext cx="8859449" cy="1566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6357371"/>
              </p:ext>
            </p:extLst>
          </p:nvPr>
        </p:nvGraphicFramePr>
        <p:xfrm>
          <a:off x="5076056" y="722212"/>
          <a:ext cx="3578225" cy="1809750"/>
        </p:xfrm>
        <a:graphic>
          <a:graphicData uri="http://schemas.openxmlformats.org/presentationml/2006/ole">
            <p:oleObj spid="_x0000_s56341" name="文档" r:id="rId3" imgW="3578721" imgH="180981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30078" y="2931790"/>
            <a:ext cx="585409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画可行域如图所示，设目标函数</a:t>
            </a:r>
            <a:r>
              <a:rPr lang="en-US" altLang="zh-CN" sz="2600" i="1" kern="100" dirty="0">
                <a:latin typeface="Times New Roman"/>
                <a:ea typeface="华文细黑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，要使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</a:rPr>
              <a:t>z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恒成立，则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，数形结合知，</a:t>
            </a:r>
            <a:endParaRPr lang="zh-CN" altLang="en-US" sz="2600" dirty="0"/>
          </a:p>
        </p:txBody>
      </p:sp>
      <p:pic>
        <p:nvPicPr>
          <p:cNvPr id="56331" name="Picture 11" descr="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818456"/>
            <a:ext cx="2681964" cy="211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0267362"/>
              </p:ext>
            </p:extLst>
          </p:nvPr>
        </p:nvGraphicFramePr>
        <p:xfrm>
          <a:off x="466725" y="2057400"/>
          <a:ext cx="5238750" cy="1104900"/>
        </p:xfrm>
        <a:graphic>
          <a:graphicData uri="http://schemas.openxmlformats.org/presentationml/2006/ole">
            <p:oleObj spid="_x0000_s55352" name="文档" r:id="rId3" imgW="5243132" imgH="1106424" progId="Word.Document.12">
              <p:embed/>
            </p:oleObj>
          </a:graphicData>
        </a:graphic>
      </p:graphicFrame>
      <p:pic>
        <p:nvPicPr>
          <p:cNvPr id="55298" name="Picture 2" descr="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21668"/>
            <a:ext cx="2958596" cy="23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0856313"/>
              </p:ext>
            </p:extLst>
          </p:nvPr>
        </p:nvGraphicFramePr>
        <p:xfrm>
          <a:off x="467544" y="4001988"/>
          <a:ext cx="2044700" cy="1162050"/>
        </p:xfrm>
        <a:graphic>
          <a:graphicData uri="http://schemas.openxmlformats.org/presentationml/2006/ole">
            <p:oleObj spid="_x0000_s55353" name="文档" r:id="rId5" imgW="2044213" imgH="116077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3737157"/>
              </p:ext>
            </p:extLst>
          </p:nvPr>
        </p:nvGraphicFramePr>
        <p:xfrm>
          <a:off x="467544" y="918964"/>
          <a:ext cx="4425950" cy="1200150"/>
        </p:xfrm>
        <a:graphic>
          <a:graphicData uri="http://schemas.openxmlformats.org/presentationml/2006/ole">
            <p:oleObj spid="_x0000_s55354" name="文档" r:id="rId6" imgW="4424511" imgH="127081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9153227"/>
              </p:ext>
            </p:extLst>
          </p:nvPr>
        </p:nvGraphicFramePr>
        <p:xfrm>
          <a:off x="395536" y="3003798"/>
          <a:ext cx="4300537" cy="1084263"/>
        </p:xfrm>
        <a:graphic>
          <a:graphicData uri="http://schemas.openxmlformats.org/presentationml/2006/ole">
            <p:oleObj spid="_x0000_s55355" name="文档" r:id="rId7" imgW="4300728" imgH="10845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85" y="1563638"/>
            <a:ext cx="8512738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所求参数一般为对应直线的系数，最优解的取得可能在某点，也可能是可行域边界上的所有点，要根据情况利用数形结合进行确定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有时还需分类讨论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233" y="339502"/>
            <a:ext cx="8909535" cy="22529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约束条件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A.3            B.2         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         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9816826"/>
              </p:ext>
            </p:extLst>
          </p:nvPr>
        </p:nvGraphicFramePr>
        <p:xfrm>
          <a:off x="7088187" y="28303"/>
          <a:ext cx="2092325" cy="1809750"/>
        </p:xfrm>
        <a:graphic>
          <a:graphicData uri="http://schemas.openxmlformats.org/presentationml/2006/ole">
            <p:oleObj spid="_x0000_s57377" name="文档" r:id="rId3" imgW="2092990" imgH="1809810" progId="Word.Document.12">
              <p:embed/>
            </p:oleObj>
          </a:graphicData>
        </a:graphic>
      </p:graphicFrame>
      <p:pic>
        <p:nvPicPr>
          <p:cNvPr id="57346" name="Picture 2" descr="SXT1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138507"/>
            <a:ext cx="2412999" cy="181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2458329"/>
            <a:ext cx="7603363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不等式组表示的平面区域如图阴影部分所示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2963283"/>
            <a:ext cx="202651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易知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7149643"/>
              </p:ext>
            </p:extLst>
          </p:nvPr>
        </p:nvGraphicFramePr>
        <p:xfrm>
          <a:off x="202033" y="3673996"/>
          <a:ext cx="3863975" cy="1495425"/>
        </p:xfrm>
        <a:graphic>
          <a:graphicData uri="http://schemas.openxmlformats.org/presentationml/2006/ole">
            <p:oleObj spid="_x0000_s57378" name="文档" r:id="rId5" imgW="3862811" imgH="149376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804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339" y="627534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处取得最大值，最大值为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，不满足题意，排除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处取得最大值，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11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97" y="51470"/>
            <a:ext cx="5570756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简单线性规划的综合应用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504" y="995386"/>
            <a:ext cx="8948043" cy="1566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设变量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约束条件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7786151"/>
              </p:ext>
            </p:extLst>
          </p:nvPr>
        </p:nvGraphicFramePr>
        <p:xfrm>
          <a:off x="4663058" y="627534"/>
          <a:ext cx="2759075" cy="1782763"/>
        </p:xfrm>
        <a:graphic>
          <a:graphicData uri="http://schemas.openxmlformats.org/presentationml/2006/ole">
            <p:oleObj spid="_x0000_s58400" name="文档" r:id="rId3" imgW="2758482" imgH="1781077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323282"/>
              </p:ext>
            </p:extLst>
          </p:nvPr>
        </p:nvGraphicFramePr>
        <p:xfrm>
          <a:off x="179512" y="2585492"/>
          <a:ext cx="6216650" cy="2085975"/>
        </p:xfrm>
        <a:graphic>
          <a:graphicData uri="http://schemas.openxmlformats.org/presentationml/2006/ole">
            <p:oleObj spid="_x0000_s58401" name="文档" r:id="rId4" imgW="6217110" imgH="20857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7547572"/>
              </p:ext>
            </p:extLst>
          </p:nvPr>
        </p:nvGraphicFramePr>
        <p:xfrm>
          <a:off x="251520" y="483518"/>
          <a:ext cx="5695950" cy="2895600"/>
        </p:xfrm>
        <a:graphic>
          <a:graphicData uri="http://schemas.openxmlformats.org/presentationml/2006/ole">
            <p:oleObj spid="_x0000_s17456" name="文档" r:id="rId3" imgW="5700120" imgH="2899631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9127955"/>
              </p:ext>
            </p:extLst>
          </p:nvPr>
        </p:nvGraphicFramePr>
        <p:xfrm>
          <a:off x="247650" y="3200772"/>
          <a:ext cx="6286500" cy="1304925"/>
        </p:xfrm>
        <a:graphic>
          <a:graphicData uri="http://schemas.openxmlformats.org/presentationml/2006/ole">
            <p:oleObj spid="_x0000_s17457" name="文档" r:id="rId4" imgW="6290606" imgH="1306510" progId="Word.Document.12">
              <p:embed/>
            </p:oleObj>
          </a:graphicData>
        </a:graphic>
      </p:graphicFrame>
      <p:pic>
        <p:nvPicPr>
          <p:cNvPr id="17437" name="Picture 29" descr="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6554" y="568563"/>
            <a:ext cx="2851670" cy="242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0040120"/>
              </p:ext>
            </p:extLst>
          </p:nvPr>
        </p:nvGraphicFramePr>
        <p:xfrm>
          <a:off x="171797" y="2499742"/>
          <a:ext cx="6848475" cy="1314450"/>
        </p:xfrm>
        <a:graphic>
          <a:graphicData uri="http://schemas.openxmlformats.org/presentationml/2006/ole">
            <p:oleObj spid="_x0000_s39981" name="文档" r:id="rId3" imgW="6852306" imgH="1318047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17233" y="51470"/>
            <a:ext cx="8909535" cy="24707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显然，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的几何意义是可行域内的点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与定点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连线的斜率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由图，可知点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取得最小值；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取得最大值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2103342"/>
              </p:ext>
            </p:extLst>
          </p:nvPr>
        </p:nvGraphicFramePr>
        <p:xfrm>
          <a:off x="179512" y="3777580"/>
          <a:ext cx="6848475" cy="1314450"/>
        </p:xfrm>
        <a:graphic>
          <a:graphicData uri="http://schemas.openxmlformats.org/presentationml/2006/ole">
            <p:oleObj spid="_x0000_s39982" name="文档" r:id="rId4" imgW="6852306" imgH="13166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6106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5792150"/>
              </p:ext>
            </p:extLst>
          </p:nvPr>
        </p:nvGraphicFramePr>
        <p:xfrm>
          <a:off x="323528" y="339502"/>
          <a:ext cx="6848475" cy="1314450"/>
        </p:xfrm>
        <a:graphic>
          <a:graphicData uri="http://schemas.openxmlformats.org/presentationml/2006/ole">
            <p:oleObj spid="_x0000_s41036" name="文档" r:id="rId3" imgW="6852306" imgH="1316244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2867894"/>
              </p:ext>
            </p:extLst>
          </p:nvPr>
        </p:nvGraphicFramePr>
        <p:xfrm>
          <a:off x="323850" y="1275606"/>
          <a:ext cx="6848475" cy="1304925"/>
        </p:xfrm>
        <a:graphic>
          <a:graphicData uri="http://schemas.openxmlformats.org/presentationml/2006/ole">
            <p:oleObj spid="_x0000_s41037" name="文档" r:id="rId4" imgW="6852306" imgH="1318047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2315211"/>
            <a:ext cx="587853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上的增函数，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4338065"/>
              </p:ext>
            </p:extLst>
          </p:nvPr>
        </p:nvGraphicFramePr>
        <p:xfrm>
          <a:off x="323528" y="3067025"/>
          <a:ext cx="6848475" cy="1304925"/>
        </p:xfrm>
        <a:graphic>
          <a:graphicData uri="http://schemas.openxmlformats.org/presentationml/2006/ole">
            <p:oleObj spid="_x0000_s41038" name="文档" r:id="rId5" imgW="6852306" imgH="1318047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5103863"/>
              </p:ext>
            </p:extLst>
          </p:nvPr>
        </p:nvGraphicFramePr>
        <p:xfrm>
          <a:off x="323528" y="3931121"/>
          <a:ext cx="6848475" cy="1304925"/>
        </p:xfrm>
        <a:graphic>
          <a:graphicData uri="http://schemas.openxmlformats.org/presentationml/2006/ole">
            <p:oleObj spid="_x0000_s41039" name="文档" r:id="rId6" imgW="6852306" imgH="131624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9431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1960" y="1275606"/>
            <a:ext cx="8770682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线性规划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也是高考每年必考内容，主要以选择题、填空题的形式考查，题目难度大多数为低、中档，在填空题中出现时难度稍高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二轮复习中，要注重常考题型的反复训练，注意研究新题型的变化点，争取在该题目上做到不误时，不丢分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7712285"/>
              </p:ext>
            </p:extLst>
          </p:nvPr>
        </p:nvGraphicFramePr>
        <p:xfrm>
          <a:off x="311770" y="987574"/>
          <a:ext cx="5340350" cy="1003300"/>
        </p:xfrm>
        <a:graphic>
          <a:graphicData uri="http://schemas.openxmlformats.org/presentationml/2006/ole">
            <p:oleObj spid="_x0000_s18479" name="文档" r:id="rId3" imgW="5338487" imgH="1005119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49723"/>
              </p:ext>
            </p:extLst>
          </p:nvPr>
        </p:nvGraphicFramePr>
        <p:xfrm>
          <a:off x="275927" y="2067694"/>
          <a:ext cx="7464425" cy="1019175"/>
        </p:xfrm>
        <a:graphic>
          <a:graphicData uri="http://schemas.openxmlformats.org/presentationml/2006/ole">
            <p:oleObj spid="_x0000_s18480" name="文档" r:id="rId4" imgW="7461504" imgH="102062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06499" y="2650253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4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820" y="1203598"/>
            <a:ext cx="8646674" cy="241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若变量的约束条件形成一个区域，如圆、三角形、带状图形等，都可考虑用线性规划的方法解决，解决问题的途径是：集中变量的约束条件得到不等式组，画出可行域，确定变量的取值范围，解决具体问题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6898014"/>
              </p:ext>
            </p:extLst>
          </p:nvPr>
        </p:nvGraphicFramePr>
        <p:xfrm>
          <a:off x="497209" y="195486"/>
          <a:ext cx="8323263" cy="2809875"/>
        </p:xfrm>
        <a:graphic>
          <a:graphicData uri="http://schemas.openxmlformats.org/presentationml/2006/ole">
            <p:oleObj spid="_x0000_s45102" name="文档" r:id="rId3" imgW="8318627" imgH="2813828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2602345"/>
            <a:ext cx="5186035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画出可行域如图阴影所示，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5071" name="Picture 15" descr="SXT17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2815" y="2571667"/>
            <a:ext cx="2327617" cy="223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5481851"/>
              </p:ext>
            </p:extLst>
          </p:nvPr>
        </p:nvGraphicFramePr>
        <p:xfrm>
          <a:off x="467544" y="3321397"/>
          <a:ext cx="4960938" cy="1698625"/>
        </p:xfrm>
        <a:graphic>
          <a:graphicData uri="http://schemas.openxmlformats.org/presentationml/2006/ole">
            <p:oleObj spid="_x0000_s45103" name="文档" r:id="rId5" imgW="4957784" imgH="16965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2502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185205"/>
              </p:ext>
            </p:extLst>
          </p:nvPr>
        </p:nvGraphicFramePr>
        <p:xfrm>
          <a:off x="161925" y="843558"/>
          <a:ext cx="8153400" cy="1095375"/>
        </p:xfrm>
        <a:graphic>
          <a:graphicData uri="http://schemas.openxmlformats.org/presentationml/2006/ole">
            <p:oleObj spid="_x0000_s42043" name="文档" r:id="rId3" imgW="8156702" imgH="1097051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3277560"/>
              </p:ext>
            </p:extLst>
          </p:nvPr>
        </p:nvGraphicFramePr>
        <p:xfrm>
          <a:off x="180975" y="1643658"/>
          <a:ext cx="8439150" cy="1314450"/>
        </p:xfrm>
        <a:graphic>
          <a:graphicData uri="http://schemas.openxmlformats.org/presentationml/2006/ole">
            <p:oleObj spid="_x0000_s42044" name="文档" r:id="rId4" imgW="8442050" imgH="1316605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2071315"/>
              </p:ext>
            </p:extLst>
          </p:nvPr>
        </p:nvGraphicFramePr>
        <p:xfrm>
          <a:off x="180975" y="2920008"/>
          <a:ext cx="8439150" cy="1304925"/>
        </p:xfrm>
        <a:graphic>
          <a:graphicData uri="http://schemas.openxmlformats.org/presentationml/2006/ole">
            <p:oleObj spid="_x0000_s42045" name="文档" r:id="rId5" imgW="8442050" imgH="1318047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07504" y="3682465"/>
            <a:ext cx="1351652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7007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4828207"/>
              </p:ext>
            </p:extLst>
          </p:nvPr>
        </p:nvGraphicFramePr>
        <p:xfrm>
          <a:off x="390525" y="1059582"/>
          <a:ext cx="8505825" cy="3533775"/>
        </p:xfrm>
        <a:graphic>
          <a:graphicData uri="http://schemas.openxmlformats.org/presentationml/2006/ole">
            <p:oleObj spid="_x0000_s63505" name="文档" r:id="rId15" imgW="8508979" imgH="35467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0338280"/>
              </p:ext>
            </p:extLst>
          </p:nvPr>
        </p:nvGraphicFramePr>
        <p:xfrm>
          <a:off x="247650" y="1155948"/>
          <a:ext cx="6048375" cy="1847850"/>
        </p:xfrm>
        <a:graphic>
          <a:graphicData uri="http://schemas.openxmlformats.org/presentationml/2006/ole">
            <p:oleObj spid="_x0000_s46118" name="文档" r:id="rId15" imgW="6052397" imgH="1858461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7555446"/>
              </p:ext>
            </p:extLst>
          </p:nvPr>
        </p:nvGraphicFramePr>
        <p:xfrm>
          <a:off x="323528" y="2931790"/>
          <a:ext cx="7742238" cy="1133475"/>
        </p:xfrm>
        <a:graphic>
          <a:graphicData uri="http://schemas.openxmlformats.org/presentationml/2006/ole">
            <p:oleObj spid="_x0000_s46119" name="文档" r:id="rId16" imgW="7737856" imgH="113526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3826481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6099" name="Picture 19" descr="SXT18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6882" y="1131590"/>
            <a:ext cx="2225529" cy="191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0614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8816" y="1059582"/>
            <a:ext cx="882045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约束条件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D.1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6372094"/>
              </p:ext>
            </p:extLst>
          </p:nvPr>
        </p:nvGraphicFramePr>
        <p:xfrm>
          <a:off x="5361810" y="597190"/>
          <a:ext cx="2587625" cy="1782762"/>
        </p:xfrm>
        <a:graphic>
          <a:graphicData uri="http://schemas.openxmlformats.org/presentationml/2006/ole">
            <p:oleObj spid="_x0000_s59411" name="文档" r:id="rId15" imgW="2588414" imgH="178308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4587" y="2725291"/>
            <a:ext cx="624172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约束条件下的可行域如图所示，由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时，截距最大，此时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最大为－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784" y="1779662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endParaRPr lang="zh-CN" altLang="en-US" sz="2600" dirty="0"/>
          </a:p>
        </p:txBody>
      </p:sp>
      <p:pic>
        <p:nvPicPr>
          <p:cNvPr id="59401" name="Picture 9" descr="SXT3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918774"/>
            <a:ext cx="2586241" cy="223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519" y="1206729"/>
            <a:ext cx="87945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不等式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组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解集记为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，有下面四个命题：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673794"/>
              </p:ext>
            </p:extLst>
          </p:nvPr>
        </p:nvGraphicFramePr>
        <p:xfrm>
          <a:off x="4616796" y="987574"/>
          <a:ext cx="2035175" cy="1238250"/>
        </p:xfrm>
        <a:graphic>
          <a:graphicData uri="http://schemas.openxmlformats.org/presentationml/2006/ole">
            <p:oleObj spid="_x0000_s64530" name="文档" r:id="rId15" imgW="2035722" imgH="12379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519" y="843558"/>
            <a:ext cx="87945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其中的真命题是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	B.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	D.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作出不等式组表示的可行域，如图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阴影部分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60418" name="Picture 2" descr="-5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7438" y="3361859"/>
            <a:ext cx="2400626" cy="165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8847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9113566"/>
              </p:ext>
            </p:extLst>
          </p:nvPr>
        </p:nvGraphicFramePr>
        <p:xfrm>
          <a:off x="457730" y="843558"/>
          <a:ext cx="6026150" cy="1495425"/>
        </p:xfrm>
        <a:graphic>
          <a:graphicData uri="http://schemas.openxmlformats.org/presentationml/2006/ole">
            <p:oleObj spid="_x0000_s61492" name="文档" r:id="rId15" imgW="6023970" imgH="149758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8723105"/>
              </p:ext>
            </p:extLst>
          </p:nvPr>
        </p:nvGraphicFramePr>
        <p:xfrm>
          <a:off x="469479" y="1851670"/>
          <a:ext cx="6026150" cy="1495425"/>
        </p:xfrm>
        <a:graphic>
          <a:graphicData uri="http://schemas.openxmlformats.org/presentationml/2006/ole">
            <p:oleObj spid="_x0000_s61493" name="文档" r:id="rId16" imgW="6023970" imgH="1497584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69479" y="2547031"/>
            <a:ext cx="8099577" cy="12488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观察直线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的倾斜程度，可知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u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时取得最小值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4162701"/>
              </p:ext>
            </p:extLst>
          </p:nvPr>
        </p:nvGraphicFramePr>
        <p:xfrm>
          <a:off x="533400" y="3785964"/>
          <a:ext cx="8210550" cy="1162050"/>
        </p:xfrm>
        <a:graphic>
          <a:graphicData uri="http://schemas.openxmlformats.org/presentationml/2006/ole">
            <p:oleObj spid="_x0000_s61494" name="文档" r:id="rId17" imgW="8213556" imgH="1173119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27938" y="4474553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858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常考题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4517895"/>
              </p:ext>
            </p:extLst>
          </p:nvPr>
        </p:nvGraphicFramePr>
        <p:xfrm>
          <a:off x="238125" y="1059582"/>
          <a:ext cx="8820150" cy="2762250"/>
        </p:xfrm>
        <a:graphic>
          <a:graphicData uri="http://schemas.openxmlformats.org/presentationml/2006/ole">
            <p:oleObj spid="_x0000_s21529" name="文档" r:id="rId15" imgW="8823113" imgH="276588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19" y="3363838"/>
            <a:ext cx="70831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1,0]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[0,1]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[0,2]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1,2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215305"/>
              </p:ext>
            </p:extLst>
          </p:nvPr>
        </p:nvGraphicFramePr>
        <p:xfrm>
          <a:off x="539552" y="843558"/>
          <a:ext cx="8439150" cy="1123950"/>
        </p:xfrm>
        <a:graphic>
          <a:graphicData uri="http://schemas.openxmlformats.org/presentationml/2006/ole">
            <p:oleObj spid="_x0000_s22589" name="文档" r:id="rId15" imgW="8442050" imgH="1126973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445582" y="1378209"/>
            <a:ext cx="563922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，易知，过点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有最小值，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；过点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有最大值，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1694739"/>
              </p:ext>
            </p:extLst>
          </p:nvPr>
        </p:nvGraphicFramePr>
        <p:xfrm>
          <a:off x="618703" y="3701515"/>
          <a:ext cx="6905625" cy="1057275"/>
        </p:xfrm>
        <a:graphic>
          <a:graphicData uri="http://schemas.openxmlformats.org/presentationml/2006/ole">
            <p:oleObj spid="_x0000_s22590" name="文档" r:id="rId16" imgW="6909520" imgH="973033" progId="Word.Document.12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611560" y="4258529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2572" name="Picture 44" descr="2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8592" y="1633777"/>
            <a:ext cx="2708081" cy="223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2626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5492202"/>
              </p:ext>
            </p:extLst>
          </p:nvPr>
        </p:nvGraphicFramePr>
        <p:xfrm>
          <a:off x="323850" y="843558"/>
          <a:ext cx="8572500" cy="4191000"/>
        </p:xfrm>
        <a:graphic>
          <a:graphicData uri="http://schemas.openxmlformats.org/presentationml/2006/ole">
            <p:oleObj spid="_x0000_s65554" name="文档" r:id="rId15" imgW="8575548" imgH="419712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62466" name="Picture 2" descr="SXT2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0179" y="832936"/>
            <a:ext cx="2556317" cy="200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4814" y="771550"/>
            <a:ext cx="6025081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不等式组表示的区域如图，则图中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点纵坐标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点纵坐标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2121249"/>
              </p:ext>
            </p:extLst>
          </p:nvPr>
        </p:nvGraphicFramePr>
        <p:xfrm>
          <a:off x="1035720" y="1930121"/>
          <a:ext cx="1054100" cy="1019175"/>
        </p:xfrm>
        <a:graphic>
          <a:graphicData uri="http://schemas.openxmlformats.org/presentationml/2006/ole">
            <p:oleObj spid="_x0000_s62500" name="文档" r:id="rId16" imgW="1054869" imgH="1019250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36341" y="2693634"/>
            <a:ext cx="344357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点横坐标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5116985"/>
              </p:ext>
            </p:extLst>
          </p:nvPr>
        </p:nvGraphicFramePr>
        <p:xfrm>
          <a:off x="342900" y="3212554"/>
          <a:ext cx="8763000" cy="2095500"/>
        </p:xfrm>
        <a:graphic>
          <a:graphicData uri="http://schemas.openxmlformats.org/presentationml/2006/ole">
            <p:oleObj spid="_x0000_s62501" name="文档" r:id="rId17" imgW="8765900" imgH="210793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9445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468" y="1687036"/>
            <a:ext cx="875179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649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503" y="1059582"/>
            <a:ext cx="8647507" cy="3736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某旅行社租用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两种型号的客车安排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名客人旅行，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两种车辆的载客量分别为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人，租金分别为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1 600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辆和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2 400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元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辆，旅行社要求租车总数不超过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辆，且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型车不多于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型车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则租金最少为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A.31 200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B.36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C.36 800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D.38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80300" y="762025"/>
            <a:ext cx="84762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设租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型车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辆，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型车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辆时租金为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2 400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0284586"/>
              </p:ext>
            </p:extLst>
          </p:nvPr>
        </p:nvGraphicFramePr>
        <p:xfrm>
          <a:off x="285750" y="2067694"/>
          <a:ext cx="5676900" cy="2447925"/>
        </p:xfrm>
        <a:graphic>
          <a:graphicData uri="http://schemas.openxmlformats.org/presentationml/2006/ole">
            <p:oleObj spid="_x0000_s66580" name="文档" r:id="rId15" imgW="5681408" imgH="2457278" progId="Word.Document.12">
              <p:embed/>
            </p:oleObj>
          </a:graphicData>
        </a:graphic>
      </p:graphicFrame>
      <p:pic>
        <p:nvPicPr>
          <p:cNvPr id="66571" name="Picture 11" descr="G16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0967" y="1978768"/>
            <a:ext cx="2538600" cy="196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4299942"/>
            <a:ext cx="260199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画出可行域如图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617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2032801"/>
              </p:ext>
            </p:extLst>
          </p:nvPr>
        </p:nvGraphicFramePr>
        <p:xfrm>
          <a:off x="465138" y="1235075"/>
          <a:ext cx="7993062" cy="1339850"/>
        </p:xfrm>
        <a:graphic>
          <a:graphicData uri="http://schemas.openxmlformats.org/presentationml/2006/ole">
            <p:oleObj spid="_x0000_s69650" name="文档" r:id="rId15" imgW="7994777" imgH="134364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40904" y="1923678"/>
            <a:ext cx="5912196" cy="1892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1 600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2 400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36 800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故租金最少为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36 800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035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1520" y="1059582"/>
            <a:ext cx="8561050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5625" y="2211710"/>
            <a:ext cx="840958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表示的点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构成的区域是单位圆及其内部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103" y="3347870"/>
            <a:ext cx="6693865" cy="13650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5" y="1978849"/>
            <a:ext cx="561725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两点，如图所示，易得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5628505"/>
              </p:ext>
            </p:extLst>
          </p:nvPr>
        </p:nvGraphicFramePr>
        <p:xfrm>
          <a:off x="4332445" y="2604220"/>
          <a:ext cx="1016000" cy="827088"/>
        </p:xfrm>
        <a:graphic>
          <a:graphicData uri="http://schemas.openxmlformats.org/presentationml/2006/ole">
            <p:oleObj spid="_x0000_s47148" name="文档" r:id="rId15" imgW="1016169" imgH="827429" progId="Word.Document.12">
              <p:embed/>
            </p:oleObj>
          </a:graphicData>
        </a:graphic>
      </p:graphicFrame>
      <p:pic>
        <p:nvPicPr>
          <p:cNvPr id="22" name="Picture 2" descr="SXT3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3643" y="987574"/>
            <a:ext cx="2450121" cy="17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557353"/>
              </p:ext>
            </p:extLst>
          </p:nvPr>
        </p:nvGraphicFramePr>
        <p:xfrm>
          <a:off x="534739" y="3288506"/>
          <a:ext cx="8213725" cy="1587500"/>
        </p:xfrm>
        <a:graphic>
          <a:graphicData uri="http://schemas.openxmlformats.org/presentationml/2006/ole">
            <p:oleObj spid="_x0000_s47149" name="文档" r:id="rId17" imgW="8213556" imgH="1587353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0423326"/>
              </p:ext>
            </p:extLst>
          </p:nvPr>
        </p:nvGraphicFramePr>
        <p:xfrm>
          <a:off x="464021" y="998984"/>
          <a:ext cx="6772275" cy="1428750"/>
        </p:xfrm>
        <a:graphic>
          <a:graphicData uri="http://schemas.openxmlformats.org/presentationml/2006/ole">
            <p:oleObj spid="_x0000_s47150" name="文档" r:id="rId18" imgW="6776022" imgH="143052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80744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已知约束条件，求目标函数的最值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08306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解决参数问题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261843" y="384873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简单线性规划的综合应用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8114665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8114665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5987647"/>
              </p:ext>
            </p:extLst>
          </p:nvPr>
        </p:nvGraphicFramePr>
        <p:xfrm>
          <a:off x="310083" y="1275606"/>
          <a:ext cx="7934325" cy="1247775"/>
        </p:xfrm>
        <a:graphic>
          <a:graphicData uri="http://schemas.openxmlformats.org/presentationml/2006/ole">
            <p:oleObj spid="_x0000_s67613" name="文档" r:id="rId15" imgW="7937564" imgH="124954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0790786"/>
              </p:ext>
            </p:extLst>
          </p:nvPr>
        </p:nvGraphicFramePr>
        <p:xfrm>
          <a:off x="401141" y="2332087"/>
          <a:ext cx="7934325" cy="1247775"/>
        </p:xfrm>
        <a:graphic>
          <a:graphicData uri="http://schemas.openxmlformats.org/presentationml/2006/ole">
            <p:oleObj spid="_x0000_s67614" name="文档" r:id="rId16" imgW="7937564" imgH="1250991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05092" y="3075806"/>
            <a:ext cx="7363252" cy="13657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13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9524" y="3050261"/>
            <a:ext cx="2808980" cy="204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1360" y="1006624"/>
            <a:ext cx="8733128" cy="191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在平面直角坐标系中，不等式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组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表示的平面区域的面积是</a:t>
            </a:r>
            <a:r>
              <a:rPr lang="en-US" altLang="zh-CN" sz="2600" kern="100" dirty="0">
                <a:latin typeface="Times New Roman"/>
                <a:ea typeface="华文细黑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，则实数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600" kern="100" dirty="0">
                <a:latin typeface="Times New Roman"/>
                <a:ea typeface="华文细黑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7432915"/>
              </p:ext>
            </p:extLst>
          </p:nvPr>
        </p:nvGraphicFramePr>
        <p:xfrm>
          <a:off x="5287310" y="771550"/>
          <a:ext cx="2597150" cy="1782762"/>
        </p:xfrm>
        <a:graphic>
          <a:graphicData uri="http://schemas.openxmlformats.org/presentationml/2006/ole">
            <p:oleObj spid="_x0000_s70674" name="文档" r:id="rId16" imgW="2596557" imgH="178107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2985633"/>
            <a:ext cx="6276729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如图阴影部分为不等式组表示的平面区域，据题意易知平面区域为等腰直角三角形，其中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7504" y="1779662"/>
            <a:ext cx="890953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4|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-250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800" i="1" kern="100" baseline="-250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4|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2|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不合题意，应舍去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878449"/>
              </p:ext>
            </p:extLst>
          </p:nvPr>
        </p:nvGraphicFramePr>
        <p:xfrm>
          <a:off x="4495229" y="1779662"/>
          <a:ext cx="339725" cy="792162"/>
        </p:xfrm>
        <a:graphic>
          <a:graphicData uri="http://schemas.openxmlformats.org/presentationml/2006/ole">
            <p:oleObj spid="_x0000_s68627" name="文档" r:id="rId15" imgW="340097" imgH="79245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24004" y="3210297"/>
            <a:ext cx="1351652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7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6658872"/>
              </p:ext>
            </p:extLst>
          </p:nvPr>
        </p:nvGraphicFramePr>
        <p:xfrm>
          <a:off x="209674" y="915566"/>
          <a:ext cx="8683625" cy="2714625"/>
        </p:xfrm>
        <a:graphic>
          <a:graphicData uri="http://schemas.openxmlformats.org/presentationml/2006/ole">
            <p:oleObj spid="_x0000_s71698" name="文档" r:id="rId15" imgW="8680260" imgH="271865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26961" y="3211397"/>
            <a:ext cx="8909535" cy="18806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在坐标平面内画出题中的不等式组表示的平面区域，所求的圆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是相应的平面区域的边界三角形的内切圆，设所求的圆心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坐标是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1330733"/>
              </p:ext>
            </p:extLst>
          </p:nvPr>
        </p:nvGraphicFramePr>
        <p:xfrm>
          <a:off x="247650" y="1038597"/>
          <a:ext cx="8763000" cy="2181225"/>
        </p:xfrm>
        <a:graphic>
          <a:graphicData uri="http://schemas.openxmlformats.org/presentationml/2006/ole">
            <p:oleObj spid="_x0000_s29744" name="文档" r:id="rId15" imgW="8765900" imgH="218977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17233" y="2877017"/>
            <a:ext cx="890953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由此解得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，相应的圆的半径是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，因此所求的圆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的标准方程是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5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9795058"/>
              </p:ext>
            </p:extLst>
          </p:nvPr>
        </p:nvGraphicFramePr>
        <p:xfrm>
          <a:off x="3792190" y="1078632"/>
          <a:ext cx="2940050" cy="2435225"/>
        </p:xfrm>
        <a:graphic>
          <a:graphicData uri="http://schemas.openxmlformats.org/presentationml/2006/ole">
            <p:oleObj spid="_x0000_s75787" name="文档" r:id="rId3" imgW="2939478" imgH="2435540" progId="Word.Document.12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9694" y="1449652"/>
            <a:ext cx="84762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30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约束条件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目标函数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5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20" y="843558"/>
            <a:ext cx="8345003" cy="17031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，所以直线的斜率为－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，作出可行域，如图，由图象，可知当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取得最大值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3" name="Picture 2" descr="2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43758"/>
            <a:ext cx="2143857" cy="238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5944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8433833"/>
              </p:ext>
            </p:extLst>
          </p:nvPr>
        </p:nvGraphicFramePr>
        <p:xfrm>
          <a:off x="395536" y="968821"/>
          <a:ext cx="5214937" cy="1458913"/>
        </p:xfrm>
        <a:graphic>
          <a:graphicData uri="http://schemas.openxmlformats.org/presentationml/2006/ole">
            <p:oleObj spid="_x0000_s77840" name="文档" r:id="rId15" imgW="5214705" imgH="145936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2139702"/>
            <a:ext cx="811953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，代入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8837844"/>
              </p:ext>
            </p:extLst>
          </p:nvPr>
        </p:nvGraphicFramePr>
        <p:xfrm>
          <a:off x="395536" y="3003798"/>
          <a:ext cx="8851900" cy="954088"/>
        </p:xfrm>
        <a:graphic>
          <a:graphicData uri="http://schemas.openxmlformats.org/presentationml/2006/ole">
            <p:oleObj spid="_x0000_s77841" name="文档" r:id="rId16" imgW="8851540" imgH="953565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3629339"/>
            <a:ext cx="343555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4258529"/>
            <a:ext cx="1351652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962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23300" y="826850"/>
            <a:ext cx="8736690" cy="181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商品的价格之和不小于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商品的价格之和不大于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商品至少需要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3579" y="2667369"/>
            <a:ext cx="8611877" cy="1820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商品的价格为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商品的价格为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元，买</a:t>
            </a:r>
            <a:r>
              <a:rPr lang="en-US" altLang="zh-CN" sz="2600" kern="1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商品与</a:t>
            </a:r>
            <a:r>
              <a:rPr lang="en-US" altLang="zh-CN" sz="2600" kern="100" dirty="0">
                <a:latin typeface="Times New Roman"/>
                <a:ea typeface="华文细黑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商品需要</a:t>
            </a:r>
            <a:r>
              <a:rPr lang="en-US" altLang="zh-CN" sz="2600" i="1" kern="100" dirty="0">
                <a:latin typeface="Times New Roman"/>
                <a:ea typeface="华文细黑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元，则</a:t>
            </a:r>
            <a:r>
              <a:rPr lang="en-US" altLang="zh-CN" sz="2600" i="1" kern="100" dirty="0">
                <a:latin typeface="Times New Roman"/>
                <a:ea typeface="华文细黑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9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满足不等式组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20" name="Picture 11" descr="2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7806" y="1518451"/>
            <a:ext cx="3131615" cy="28385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7725117"/>
              </p:ext>
            </p:extLst>
          </p:nvPr>
        </p:nvGraphicFramePr>
        <p:xfrm>
          <a:off x="217637" y="843558"/>
          <a:ext cx="2778125" cy="2378075"/>
        </p:xfrm>
        <a:graphic>
          <a:graphicData uri="http://schemas.openxmlformats.org/presentationml/2006/ole">
            <p:oleObj spid="_x0000_s32817" name="文档" r:id="rId16" imgW="2777554" imgH="237548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44016" y="2939183"/>
            <a:ext cx="4572000" cy="1535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作出不等式组表示的平面区域，如图所示，其中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8131531"/>
              </p:ext>
            </p:extLst>
          </p:nvPr>
        </p:nvGraphicFramePr>
        <p:xfrm>
          <a:off x="155501" y="4171900"/>
          <a:ext cx="1482725" cy="1003300"/>
        </p:xfrm>
        <a:graphic>
          <a:graphicData uri="http://schemas.openxmlformats.org/presentationml/2006/ole">
            <p:oleObj spid="_x0000_s32818" name="文档" r:id="rId17" imgW="1483300" imgH="100359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928" y="168999"/>
            <a:ext cx="721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已知约束条件，求目标函数的最值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7229" y="1518920"/>
            <a:ext cx="88912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若变量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约束条件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的最大值和最小值分别为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A.5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B.6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C.7         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D.8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2131513"/>
              </p:ext>
            </p:extLst>
          </p:nvPr>
        </p:nvGraphicFramePr>
        <p:xfrm>
          <a:off x="4835649" y="1122065"/>
          <a:ext cx="2120900" cy="1809750"/>
        </p:xfrm>
        <a:graphic>
          <a:graphicData uri="http://schemas.openxmlformats.org/presentationml/2006/ole">
            <p:oleObj spid="_x0000_s36884" name="文档" r:id="rId3" imgW="2120498" imgH="18076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2093378"/>
              </p:ext>
            </p:extLst>
          </p:nvPr>
        </p:nvGraphicFramePr>
        <p:xfrm>
          <a:off x="400050" y="914400"/>
          <a:ext cx="8382000" cy="1076325"/>
        </p:xfrm>
        <a:graphic>
          <a:graphicData uri="http://schemas.openxmlformats.org/presentationml/2006/ole">
            <p:oleObj spid="_x0000_s72769" name="文档" r:id="rId15" imgW="8385196" imgH="107794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3530265"/>
              </p:ext>
            </p:extLst>
          </p:nvPr>
        </p:nvGraphicFramePr>
        <p:xfrm>
          <a:off x="400050" y="1781175"/>
          <a:ext cx="8382000" cy="1076325"/>
        </p:xfrm>
        <a:graphic>
          <a:graphicData uri="http://schemas.openxmlformats.org/presentationml/2006/ole">
            <p:oleObj spid="_x0000_s72770" name="文档" r:id="rId16" imgW="8385196" imgH="1077943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15631" y="2571750"/>
            <a:ext cx="8512738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商品的价格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商品的价格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时，可使买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商品的费用最少，最少费用为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1604409"/>
              </p:ext>
            </p:extLst>
          </p:nvPr>
        </p:nvGraphicFramePr>
        <p:xfrm>
          <a:off x="4082579" y="2567516"/>
          <a:ext cx="482600" cy="819150"/>
        </p:xfrm>
        <a:graphic>
          <a:graphicData uri="http://schemas.openxmlformats.org/presentationml/2006/ole">
            <p:oleObj spid="_x0000_s72771" name="文档" r:id="rId17" imgW="482998" imgH="818910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8689588"/>
              </p:ext>
            </p:extLst>
          </p:nvPr>
        </p:nvGraphicFramePr>
        <p:xfrm>
          <a:off x="7833816" y="2577413"/>
          <a:ext cx="482600" cy="819150"/>
        </p:xfrm>
        <a:graphic>
          <a:graphicData uri="http://schemas.openxmlformats.org/presentationml/2006/ole">
            <p:oleObj spid="_x0000_s72772" name="文档" r:id="rId18" imgW="482998" imgH="818910" progId="Word.Document.12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322943" y="3867894"/>
            <a:ext cx="1620957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22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530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31360" y="1474922"/>
            <a:ext cx="873312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给定区域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上取得最大值或最小值的点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中的点共确定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条不同的直线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7733560"/>
              </p:ext>
            </p:extLst>
          </p:nvPr>
        </p:nvGraphicFramePr>
        <p:xfrm>
          <a:off x="2483768" y="1343397"/>
          <a:ext cx="2282825" cy="1876425"/>
        </p:xfrm>
        <a:graphic>
          <a:graphicData uri="http://schemas.openxmlformats.org/presentationml/2006/ole">
            <p:oleObj spid="_x0000_s73744" name="文档" r:id="rId15" imgW="2283434" imgH="187623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44029" y="771550"/>
            <a:ext cx="8820459" cy="181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线性区域为图中阴影部分，取得最小值时点为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，最大值时点为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，故共可确定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条不同的直线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012" y="4258529"/>
            <a:ext cx="1351652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6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4" name="图片 2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pic>
        <p:nvPicPr>
          <p:cNvPr id="76802" name="Picture 2" descr="2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9307" y="2340060"/>
            <a:ext cx="3200470" cy="239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2696" y="195486"/>
            <a:ext cx="8629784" cy="61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画出可行域，如图阴影部分所示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3147814"/>
            <a:ext cx="8099577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1769404"/>
              </p:ext>
            </p:extLst>
          </p:nvPr>
        </p:nvGraphicFramePr>
        <p:xfrm>
          <a:off x="323528" y="3960837"/>
          <a:ext cx="5883275" cy="1419225"/>
        </p:xfrm>
        <a:graphic>
          <a:graphicData uri="http://schemas.openxmlformats.org/presentationml/2006/ole">
            <p:oleObj spid="_x0000_s37910" name="文档" r:id="rId3" imgW="5881116" imgH="1421155" progId="Word.Document.12">
              <p:embed/>
            </p:oleObj>
          </a:graphicData>
        </a:graphic>
      </p:graphicFrame>
      <p:pic>
        <p:nvPicPr>
          <p:cNvPr id="37900" name="Picture 12" descr="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9695" y="771550"/>
            <a:ext cx="2938449" cy="251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074" y="195486"/>
            <a:ext cx="8647507" cy="6219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0565945"/>
              </p:ext>
            </p:extLst>
          </p:nvPr>
        </p:nvGraphicFramePr>
        <p:xfrm>
          <a:off x="249082" y="843558"/>
          <a:ext cx="7953375" cy="1314450"/>
        </p:xfrm>
        <a:graphic>
          <a:graphicData uri="http://schemas.openxmlformats.org/presentationml/2006/ole">
            <p:oleObj spid="_x0000_s34851" name="文档" r:id="rId3" imgW="7956635" imgH="1316605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43166" y="1779662"/>
            <a:ext cx="882132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4242" y="1131590"/>
            <a:ext cx="8544341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确定平面区域的方法：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直线定界，特殊点定域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线性目标函数在线性可行域中的最值，一般在可行域的顶点处取得，故可先求出可行域的顶点，然后代入比较目标函数的取值即可确定最值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7494" y="1046802"/>
            <a:ext cx="89801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满足约束条件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当目标函数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by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在该约束条件下取到最小值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的最小值为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A.5         B.4          C.            D.2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34850842"/>
              </p:ext>
            </p:extLst>
          </p:nvPr>
        </p:nvGraphicFramePr>
        <p:xfrm>
          <a:off x="7020272" y="874745"/>
          <a:ext cx="2635250" cy="1189038"/>
        </p:xfrm>
        <a:graphic>
          <a:graphicData uri="http://schemas.openxmlformats.org/presentationml/2006/ole">
            <p:oleObj spid="_x0000_s54321" name="文档" r:id="rId3" imgW="2635957" imgH="118881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0730531"/>
              </p:ext>
            </p:extLst>
          </p:nvPr>
        </p:nvGraphicFramePr>
        <p:xfrm>
          <a:off x="367779" y="2639847"/>
          <a:ext cx="531813" cy="593725"/>
        </p:xfrm>
        <a:graphic>
          <a:graphicData uri="http://schemas.openxmlformats.org/presentationml/2006/ole">
            <p:oleObj spid="_x0000_s54322" name="文档" r:id="rId4" imgW="531081" imgH="59427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1585512"/>
              </p:ext>
            </p:extLst>
          </p:nvPr>
        </p:nvGraphicFramePr>
        <p:xfrm>
          <a:off x="2997349" y="3287919"/>
          <a:ext cx="531813" cy="593725"/>
        </p:xfrm>
        <a:graphic>
          <a:graphicData uri="http://schemas.openxmlformats.org/presentationml/2006/ole">
            <p:oleObj spid="_x0000_s54323" name="文档" r:id="rId5" imgW="531081" imgH="59427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7987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1663</Words>
  <Application>Microsoft Office PowerPoint</Application>
  <PresentationFormat>全屏显示(16:9)</PresentationFormat>
  <Paragraphs>488</Paragraphs>
  <Slides>52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566</cp:revision>
  <dcterms:modified xsi:type="dcterms:W3CDTF">2016-03-03T00:39:05Z</dcterms:modified>
</cp:coreProperties>
</file>