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843" r:id="rId3"/>
    <p:sldId id="387" r:id="rId4"/>
    <p:sldId id="805" r:id="rId5"/>
    <p:sldId id="806" r:id="rId6"/>
    <p:sldId id="807" r:id="rId7"/>
    <p:sldId id="506" r:id="rId8"/>
    <p:sldId id="808" r:id="rId9"/>
    <p:sldId id="809" r:id="rId10"/>
    <p:sldId id="810" r:id="rId11"/>
    <p:sldId id="811" r:id="rId12"/>
    <p:sldId id="812" r:id="rId13"/>
    <p:sldId id="813" r:id="rId14"/>
    <p:sldId id="505" r:id="rId15"/>
    <p:sldId id="814" r:id="rId16"/>
    <p:sldId id="507" r:id="rId17"/>
    <p:sldId id="815" r:id="rId18"/>
    <p:sldId id="816" r:id="rId19"/>
    <p:sldId id="655" r:id="rId20"/>
    <p:sldId id="817" r:id="rId21"/>
    <p:sldId id="508" r:id="rId22"/>
    <p:sldId id="509" r:id="rId23"/>
    <p:sldId id="818" r:id="rId24"/>
    <p:sldId id="819" r:id="rId25"/>
    <p:sldId id="826" r:id="rId26"/>
    <p:sldId id="820" r:id="rId27"/>
    <p:sldId id="821" r:id="rId28"/>
    <p:sldId id="822" r:id="rId29"/>
    <p:sldId id="823" r:id="rId30"/>
    <p:sldId id="824" r:id="rId31"/>
    <p:sldId id="827" r:id="rId32"/>
    <p:sldId id="825" r:id="rId33"/>
    <p:sldId id="512" r:id="rId34"/>
    <p:sldId id="513" r:id="rId35"/>
    <p:sldId id="831" r:id="rId36"/>
    <p:sldId id="832" r:id="rId37"/>
    <p:sldId id="828" r:id="rId38"/>
    <p:sldId id="829" r:id="rId39"/>
    <p:sldId id="830" r:id="rId40"/>
    <p:sldId id="746" r:id="rId41"/>
    <p:sldId id="522" r:id="rId42"/>
    <p:sldId id="671" r:id="rId43"/>
    <p:sldId id="676" r:id="rId44"/>
    <p:sldId id="677" r:id="rId45"/>
    <p:sldId id="678" r:id="rId46"/>
    <p:sldId id="679" r:id="rId47"/>
    <p:sldId id="833" r:id="rId48"/>
    <p:sldId id="834" r:id="rId49"/>
    <p:sldId id="750" r:id="rId50"/>
    <p:sldId id="540" r:id="rId51"/>
    <p:sldId id="683" r:id="rId52"/>
    <p:sldId id="684" r:id="rId53"/>
    <p:sldId id="751" r:id="rId54"/>
    <p:sldId id="541" r:id="rId55"/>
    <p:sldId id="835" r:id="rId56"/>
    <p:sldId id="836" r:id="rId57"/>
    <p:sldId id="542" r:id="rId58"/>
    <p:sldId id="752" r:id="rId59"/>
    <p:sldId id="699" r:id="rId60"/>
    <p:sldId id="844" r:id="rId61"/>
    <p:sldId id="839" r:id="rId62"/>
    <p:sldId id="837" r:id="rId63"/>
    <p:sldId id="838" r:id="rId64"/>
    <p:sldId id="700" r:id="rId65"/>
    <p:sldId id="753" r:id="rId66"/>
    <p:sldId id="754" r:id="rId67"/>
    <p:sldId id="701" r:id="rId68"/>
    <p:sldId id="704" r:id="rId69"/>
    <p:sldId id="705" r:id="rId70"/>
    <p:sldId id="706" r:id="rId71"/>
    <p:sldId id="840" r:id="rId72"/>
    <p:sldId id="707" r:id="rId73"/>
    <p:sldId id="841" r:id="rId74"/>
    <p:sldId id="755" r:id="rId75"/>
    <p:sldId id="842" r:id="rId76"/>
    <p:sldId id="708" r:id="rId77"/>
    <p:sldId id="381" r:id="rId7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B00000"/>
    <a:srgbClr val="6BA42C"/>
    <a:srgbClr val="FFFF99"/>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25" d="100"/>
          <a:sy n="125" d="100"/>
        </p:scale>
        <p:origin x="-1458"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3" name="Picture 2" descr="E:\样样样\9\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487204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7204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Picture 2" descr="E:\样样样\9\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0221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5"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7876" y="555526"/>
            <a:ext cx="4152099" cy="523220"/>
          </a:xfrm>
          <a:prstGeom prst="rect">
            <a:avLst/>
          </a:prstGeom>
          <a:noFill/>
        </p:spPr>
        <p:txBody>
          <a:bodyPr wrap="none" rtlCol="0">
            <a:spAutoFit/>
          </a:bodyPr>
          <a:lstStyle/>
          <a:p>
            <a:r>
              <a:rPr lang="zh-CN" altLang="zh-CN" sz="2800" b="1" dirty="0" smtClean="0">
                <a:latin typeface="黑体" pitchFamily="49" charset="-122"/>
                <a:ea typeface="黑体" pitchFamily="49" charset="-122"/>
              </a:rPr>
              <a:t>第</a:t>
            </a:r>
            <a:r>
              <a:rPr lang="zh-CN" altLang="en-US" sz="2800" b="1" dirty="0" smtClean="0">
                <a:latin typeface="黑体" pitchFamily="49" charset="-122"/>
                <a:ea typeface="黑体" pitchFamily="49" charset="-122"/>
              </a:rPr>
              <a:t>三</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a:t>
            </a:r>
            <a:r>
              <a:rPr lang="zh-CN" altLang="en-US" sz="2800" b="1" dirty="0" smtClean="0">
                <a:latin typeface="黑体" pitchFamily="49" charset="-122"/>
                <a:ea typeface="黑体" pitchFamily="49" charset="-122"/>
              </a:rPr>
              <a:t>实用</a:t>
            </a:r>
            <a:r>
              <a:rPr lang="zh-CN" altLang="zh-CN" sz="2800" b="1" dirty="0" smtClean="0">
                <a:latin typeface="黑体" pitchFamily="49" charset="-122"/>
                <a:ea typeface="黑体" pitchFamily="49" charset="-122"/>
              </a:rPr>
              <a:t>类文</a:t>
            </a:r>
            <a:r>
              <a:rPr lang="zh-CN" altLang="en-US" sz="2800" b="1" dirty="0" smtClean="0">
                <a:latin typeface="黑体" pitchFamily="49" charset="-122"/>
                <a:ea typeface="黑体" pitchFamily="49" charset="-122"/>
              </a:rPr>
              <a:t>本</a:t>
            </a:r>
            <a:r>
              <a:rPr lang="zh-CN" altLang="zh-CN" sz="2800" b="1" dirty="0"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6" name="TextBox 5"/>
          <p:cNvSpPr txBox="1"/>
          <p:nvPr/>
        </p:nvSpPr>
        <p:spPr>
          <a:xfrm>
            <a:off x="1064796" y="1779662"/>
            <a:ext cx="6724918" cy="1815882"/>
          </a:xfrm>
          <a:prstGeom prst="rect">
            <a:avLst/>
          </a:prstGeom>
          <a:noFill/>
        </p:spPr>
        <p:txBody>
          <a:bodyPr wrap="none" rtlCol="0">
            <a:spAutoFit/>
          </a:bodyPr>
          <a:lstStyle/>
          <a:p>
            <a:pPr algn="ctr">
              <a:lnSpc>
                <a:spcPct val="200000"/>
              </a:lnSpc>
            </a:pPr>
            <a:r>
              <a:rPr lang="zh-CN" altLang="en-US" sz="3000" b="1" dirty="0">
                <a:solidFill>
                  <a:srgbClr val="00B0F0"/>
                </a:solidFill>
                <a:latin typeface="Times New Roman" pitchFamily="18" charset="0"/>
                <a:ea typeface="微软雅黑" pitchFamily="34" charset="-122"/>
                <a:cs typeface="Times New Roman" pitchFamily="18" charset="0"/>
              </a:rPr>
              <a:t>考点二　筛选整合信息，归纳概括要点</a:t>
            </a:r>
            <a:endParaRPr lang="en-US" altLang="zh-CN" sz="3000" b="1" dirty="0">
              <a:solidFill>
                <a:srgbClr val="00B0F0"/>
              </a:solidFill>
              <a:latin typeface="Times New Roman" pitchFamily="18" charset="0"/>
              <a:ea typeface="微软雅黑" pitchFamily="34" charset="-122"/>
              <a:cs typeface="Times New Roman" pitchFamily="18" charset="0"/>
            </a:endParaRPr>
          </a:p>
          <a:p>
            <a:pPr algn="ctr">
              <a:lnSpc>
                <a:spcPct val="200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爬罗剔抉，化事为理</a:t>
            </a:r>
            <a:endParaRPr lang="zh-CN" altLang="zh-CN" sz="3200" b="1" dirty="0">
              <a:solidFill>
                <a:srgbClr val="FFFF00"/>
              </a:solidFill>
              <a:latin typeface="Times New Roman" pitchFamily="18" charset="0"/>
              <a:ea typeface="微软雅黑" pitchFamily="34" charset="-122"/>
              <a:cs typeface="Times New Roman" pitchFamily="18" charset="0"/>
            </a:endParaRPr>
          </a:p>
        </p:txBody>
      </p:sp>
      <p:sp>
        <p:nvSpPr>
          <p:cNvPr id="8" name="TextBox 7"/>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5" name="矩形 4"/>
          <p:cNvSpPr/>
          <p:nvPr/>
        </p:nvSpPr>
        <p:spPr>
          <a:xfrm>
            <a:off x="107503" y="915566"/>
            <a:ext cx="3262433" cy="1015663"/>
          </a:xfrm>
          <a:prstGeom prst="rect">
            <a:avLst/>
          </a:prstGeom>
        </p:spPr>
        <p:txBody>
          <a:bodyPr wrap="none">
            <a:spAutoFit/>
          </a:bodyPr>
          <a:lstStyle/>
          <a:p>
            <a:pPr lvl="0" algn="ctr">
              <a:lnSpc>
                <a:spcPct val="200000"/>
              </a:lnSpc>
            </a:pPr>
            <a:r>
              <a:rPr lang="zh-CN" altLang="en-US" sz="3000" b="1" dirty="0">
                <a:solidFill>
                  <a:srgbClr val="FF0000"/>
                </a:solidFill>
                <a:latin typeface="Times New Roman" pitchFamily="18" charset="0"/>
                <a:ea typeface="微软雅黑" pitchFamily="34" charset="-122"/>
                <a:cs typeface="Times New Roman" pitchFamily="18" charset="0"/>
              </a:rPr>
              <a:t>专题三</a:t>
            </a:r>
            <a:r>
              <a:rPr lang="zh-CN" altLang="en-US" sz="3000" b="1">
                <a:solidFill>
                  <a:srgbClr val="FF0000"/>
                </a:solidFill>
                <a:latin typeface="Times New Roman" pitchFamily="18" charset="0"/>
                <a:ea typeface="微软雅黑" pitchFamily="34" charset="-122"/>
                <a:cs typeface="Times New Roman" pitchFamily="18" charset="0"/>
              </a:rPr>
              <a:t>　</a:t>
            </a:r>
            <a:r>
              <a:rPr lang="zh-CN" altLang="en-US" sz="3000" b="1" smtClean="0">
                <a:solidFill>
                  <a:srgbClr val="FF0000"/>
                </a:solidFill>
                <a:latin typeface="Times New Roman" pitchFamily="18" charset="0"/>
                <a:ea typeface="微软雅黑" pitchFamily="34" charset="-122"/>
                <a:cs typeface="Times New Roman" pitchFamily="18" charset="0"/>
              </a:rPr>
              <a:t>考点突破</a:t>
            </a:r>
            <a:endParaRPr lang="en-US" altLang="zh-CN" sz="3000" b="1" dirty="0">
              <a:solidFill>
                <a:srgbClr val="FF0000"/>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374" y="539359"/>
            <a:ext cx="8343679"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结论，统万城的沙化，是人类不合理活动的结果。那时，人们普遍认为西北沙漠中很多古城被废弃是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大漠流沙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造成的。而侯仁之却证明，这是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肤浅的广为流传的错误观点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，人类活动才是造成沙化的主要原因。这直接为后来人们治理沙漠打下了认识基础，侯仁之也因此成为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沙漠历史地理研究的先驱</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23808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53332"/>
            <a:ext cx="8886764" cy="4766690"/>
          </a:xfrm>
          <a:prstGeom prst="rect">
            <a:avLst/>
          </a:prstGeom>
          <a:noFill/>
        </p:spPr>
        <p:txBody>
          <a:bodyPr wrap="square" rtlCol="0">
            <a:spAutoFit/>
          </a:bodyPr>
          <a:lstStyle/>
          <a:p>
            <a:pPr algn="just">
              <a:lnSpc>
                <a:spcPct val="135000"/>
              </a:lnSpc>
              <a:spcAft>
                <a:spcPts val="0"/>
              </a:spcAft>
            </a:pPr>
            <a:r>
              <a:rPr lang="en-US" altLang="zh-CN" sz="2500" kern="100" dirty="0" smtClean="0">
                <a:latin typeface="宋体"/>
                <a:ea typeface="华文细黑"/>
                <a:cs typeface="Times New Roman"/>
              </a:rPr>
              <a:t>    ⑦</a:t>
            </a:r>
            <a:r>
              <a:rPr lang="zh-CN" altLang="zh-CN" sz="2500" kern="100" dirty="0">
                <a:latin typeface="Times New Roman"/>
                <a:ea typeface="华文细黑"/>
                <a:cs typeface="Times New Roman"/>
              </a:rPr>
              <a:t>在这次考察中，侯仁之还纠正了一个普遍的说法：榆林三迁，即榆林因流沙侵袭而被迫三次南迁。侯仁之证实，榆林不仅没有三迁，反而在原址五次扩展。古城榆林终于明晰了自己的</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身世</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a:t>
            </a:r>
            <a:endParaRPr lang="zh-CN" altLang="zh-CN" sz="2500" kern="100" dirty="0">
              <a:latin typeface="宋体"/>
              <a:cs typeface="Courier New"/>
            </a:endParaRPr>
          </a:p>
          <a:p>
            <a:pPr>
              <a:lnSpc>
                <a:spcPct val="135000"/>
              </a:lnSpc>
            </a:pPr>
            <a:r>
              <a:rPr lang="en-US" altLang="zh-CN" sz="2500" dirty="0" smtClean="0">
                <a:latin typeface="宋体"/>
                <a:ea typeface="华文细黑"/>
                <a:cs typeface="Times New Roman"/>
              </a:rPr>
              <a:t>    ⑧</a:t>
            </a:r>
            <a:r>
              <a:rPr lang="zh-CN" altLang="zh-CN" sz="2500" dirty="0">
                <a:latin typeface="Times New Roman"/>
                <a:ea typeface="华文细黑"/>
                <a:cs typeface="Times New Roman"/>
              </a:rPr>
              <a:t>在学术生涯中，侯仁之梳理过脉络的城市有很多。承德、</a:t>
            </a:r>
            <a:r>
              <a:rPr lang="zh-CN" altLang="zh-CN" sz="2500" dirty="0" smtClean="0">
                <a:latin typeface="Times New Roman"/>
                <a:ea typeface="华文细黑"/>
                <a:cs typeface="Times New Roman"/>
              </a:rPr>
              <a:t>临淄</a:t>
            </a:r>
            <a:r>
              <a:rPr lang="zh-CN" altLang="zh-CN" sz="2500" dirty="0">
                <a:latin typeface="Times New Roman"/>
                <a:ea typeface="华文细黑"/>
                <a:cs typeface="Times New Roman"/>
              </a:rPr>
              <a:t>、邯郸、芜湖、敦煌</a:t>
            </a:r>
            <a:r>
              <a:rPr lang="en-US" altLang="zh-CN" sz="2500" dirty="0">
                <a:latin typeface="宋体"/>
                <a:ea typeface="华文细黑"/>
                <a:cs typeface="Times New Roman"/>
              </a:rPr>
              <a:t>……</a:t>
            </a:r>
            <a:r>
              <a:rPr lang="zh-CN" altLang="zh-CN" sz="2500" dirty="0">
                <a:latin typeface="Times New Roman"/>
                <a:ea typeface="华文细黑"/>
                <a:cs typeface="Times New Roman"/>
              </a:rPr>
              <a:t>在侯仁之的慧眼下，一个个城市的前世今生或者得以浮现，或者更加丰满。他对许多城市做了深入的研究，充满着热爱。对他而言，北京有着更重要的意义。侯仁之曾说：</a:t>
            </a:r>
            <a:r>
              <a:rPr lang="en-US" altLang="zh-CN" sz="2500" dirty="0">
                <a:latin typeface="宋体"/>
                <a:ea typeface="华文细黑"/>
                <a:cs typeface="Times New Roman"/>
              </a:rPr>
              <a:t>“</a:t>
            </a:r>
            <a:r>
              <a:rPr lang="zh-CN" altLang="zh-CN" sz="2500" dirty="0">
                <a:latin typeface="Times New Roman"/>
                <a:ea typeface="华文细黑"/>
                <a:cs typeface="Times New Roman"/>
              </a:rPr>
              <a:t>我对北京，是知之愈深，爱之弥坚。</a:t>
            </a:r>
            <a:r>
              <a:rPr lang="en-US" altLang="zh-CN" sz="2500" dirty="0">
                <a:latin typeface="宋体"/>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623808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41" y="144328"/>
            <a:ext cx="8682466" cy="4939814"/>
          </a:xfrm>
          <a:prstGeom prst="rect">
            <a:avLst/>
          </a:prstGeom>
          <a:noFill/>
        </p:spPr>
        <p:txBody>
          <a:bodyPr wrap="square" rtlCol="0">
            <a:spAutoFit/>
          </a:bodyPr>
          <a:lstStyle/>
          <a:p>
            <a:pPr algn="just">
              <a:lnSpc>
                <a:spcPct val="140000"/>
              </a:lnSpc>
            </a:pPr>
            <a:r>
              <a:rPr lang="en-US" altLang="zh-CN" sz="2500" dirty="0" smtClean="0">
                <a:latin typeface="宋体"/>
                <a:ea typeface="华文细黑"/>
                <a:cs typeface="Times New Roman"/>
              </a:rPr>
              <a:t>    ⑨</a:t>
            </a:r>
            <a:r>
              <a:rPr lang="zh-CN" altLang="zh-CN" sz="2500" dirty="0">
                <a:latin typeface="Times New Roman"/>
                <a:ea typeface="华文细黑"/>
                <a:cs typeface="Times New Roman"/>
              </a:rPr>
              <a:t>侯仁之在北京定居</a:t>
            </a:r>
            <a:r>
              <a:rPr lang="en-US" altLang="zh-CN" sz="2500" dirty="0">
                <a:latin typeface="Times New Roman"/>
                <a:ea typeface="华文细黑"/>
              </a:rPr>
              <a:t>60</a:t>
            </a:r>
            <a:r>
              <a:rPr lang="zh-CN" altLang="zh-CN" sz="2500" dirty="0">
                <a:latin typeface="Times New Roman"/>
                <a:ea typeface="华文细黑"/>
                <a:cs typeface="Times New Roman"/>
              </a:rPr>
              <a:t>年，为北京倾注了大量心血。比如有</a:t>
            </a:r>
            <a:r>
              <a:rPr lang="en-US" altLang="zh-CN" sz="2500" dirty="0">
                <a:latin typeface="Times New Roman"/>
                <a:ea typeface="华文细黑"/>
              </a:rPr>
              <a:t>800</a:t>
            </a:r>
            <a:r>
              <a:rPr lang="zh-CN" altLang="zh-CN" sz="2500" dirty="0">
                <a:latin typeface="Times New Roman"/>
                <a:ea typeface="华文细黑"/>
                <a:cs typeface="Times New Roman"/>
              </a:rPr>
              <a:t>多年历史的卢沟桥在</a:t>
            </a:r>
            <a:r>
              <a:rPr lang="en-US" altLang="zh-CN" sz="2500" dirty="0">
                <a:latin typeface="Times New Roman"/>
                <a:ea typeface="华文细黑"/>
              </a:rPr>
              <a:t>20</a:t>
            </a:r>
            <a:r>
              <a:rPr lang="zh-CN" altLang="zh-CN" sz="2500" dirty="0">
                <a:latin typeface="Times New Roman"/>
                <a:ea typeface="华文细黑"/>
                <a:cs typeface="Times New Roman"/>
              </a:rPr>
              <a:t>世纪</a:t>
            </a:r>
            <a:r>
              <a:rPr lang="en-US" altLang="zh-CN" sz="2500" dirty="0">
                <a:latin typeface="Times New Roman"/>
                <a:ea typeface="华文细黑"/>
              </a:rPr>
              <a:t>80</a:t>
            </a:r>
            <a:r>
              <a:rPr lang="zh-CN" altLang="zh-CN" sz="2500" dirty="0">
                <a:latin typeface="Times New Roman"/>
                <a:ea typeface="华文细黑"/>
                <a:cs typeface="Times New Roman"/>
              </a:rPr>
              <a:t>年代还是进京要道。卡车、拖拉机往来穿梭，卢沟桥受损严重。侯仁之对此心急如焚。他写了《保护卢沟桥刻不容缓》一文，发表在《北京日报》上。</a:t>
            </a:r>
            <a:r>
              <a:rPr lang="en-US" altLang="zh-CN" sz="2500" dirty="0">
                <a:latin typeface="Times New Roman"/>
                <a:ea typeface="华文细黑"/>
              </a:rPr>
              <a:t>6</a:t>
            </a:r>
            <a:r>
              <a:rPr lang="zh-CN" altLang="zh-CN" sz="2500" dirty="0">
                <a:latin typeface="Times New Roman"/>
                <a:ea typeface="华文细黑"/>
                <a:cs typeface="Times New Roman"/>
              </a:rPr>
              <a:t>天后，北京市政府决定，卢沟桥禁止机动车与兽力车通行。如今，经过多次整修的卢沟桥已经得到妥善保护。侯仁之最为人所知的壮举是保护莲花池。正是因为他的积极奔走，原本要建在莲花池上的北京西客站主楼东移了</a:t>
            </a:r>
            <a:r>
              <a:rPr lang="en-US" altLang="zh-CN" sz="2500" dirty="0">
                <a:latin typeface="Times New Roman"/>
                <a:ea typeface="华文细黑"/>
              </a:rPr>
              <a:t>100</a:t>
            </a:r>
            <a:r>
              <a:rPr lang="zh-CN" altLang="zh-CN" sz="2500" dirty="0">
                <a:latin typeface="Times New Roman"/>
                <a:ea typeface="华文细黑"/>
                <a:cs typeface="Times New Roman"/>
              </a:rPr>
              <a:t>米。</a:t>
            </a:r>
            <a:r>
              <a:rPr lang="en-US" altLang="zh-CN" sz="2500" dirty="0">
                <a:latin typeface="宋体"/>
                <a:ea typeface="华文细黑"/>
                <a:cs typeface="Times New Roman"/>
              </a:rPr>
              <a:t>“</a:t>
            </a:r>
            <a:r>
              <a:rPr lang="zh-CN" altLang="zh-CN" sz="2500" dirty="0">
                <a:latin typeface="Times New Roman"/>
                <a:ea typeface="华文细黑"/>
                <a:cs typeface="Times New Roman"/>
              </a:rPr>
              <a:t>先有莲花池，后有北京城</a:t>
            </a:r>
            <a:r>
              <a:rPr lang="en-US" altLang="zh-CN" sz="2500" dirty="0">
                <a:latin typeface="宋体"/>
                <a:ea typeface="华文细黑"/>
                <a:cs typeface="Times New Roman"/>
              </a:rPr>
              <a:t>”</a:t>
            </a:r>
            <a:r>
              <a:rPr lang="zh-CN" altLang="zh-CN" sz="2500" dirty="0">
                <a:latin typeface="Times New Roman"/>
                <a:ea typeface="华文细黑"/>
                <a:cs typeface="Times New Roman"/>
              </a:rPr>
              <a:t>，北京城的血脉得以保留。</a:t>
            </a:r>
            <a:endParaRPr lang="zh-CN" altLang="zh-CN" sz="2500" kern="100" dirty="0">
              <a:latin typeface="宋体"/>
              <a:cs typeface="Courier New"/>
            </a:endParaRPr>
          </a:p>
        </p:txBody>
      </p:sp>
    </p:spTree>
    <p:extLst>
      <p:ext uri="{BB962C8B-B14F-4D97-AF65-F5344CB8AC3E}">
        <p14:creationId xmlns:p14="http://schemas.microsoft.com/office/powerpoint/2010/main" val="1623808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24" y="394509"/>
            <a:ext cx="8596501" cy="3693319"/>
          </a:xfrm>
          <a:prstGeom prst="rect">
            <a:avLst/>
          </a:prstGeom>
          <a:noFill/>
        </p:spPr>
        <p:txBody>
          <a:bodyPr wrap="square" rtlCol="0">
            <a:spAutoFit/>
          </a:bodyPr>
          <a:lstStyle/>
          <a:p>
            <a:pPr algn="just">
              <a:lnSpc>
                <a:spcPct val="150000"/>
              </a:lnSpc>
            </a:pPr>
            <a:r>
              <a:rPr lang="en-US" altLang="zh-CN" sz="2600" dirty="0" smtClean="0">
                <a:latin typeface="宋体"/>
                <a:ea typeface="华文细黑"/>
                <a:cs typeface="Times New Roman"/>
              </a:rPr>
              <a:t>    ⑩</a:t>
            </a:r>
            <a:r>
              <a:rPr lang="zh-CN" altLang="zh-CN" sz="2600" dirty="0">
                <a:latin typeface="Times New Roman"/>
                <a:ea typeface="华文细黑"/>
                <a:cs typeface="Times New Roman"/>
              </a:rPr>
              <a:t>当然，与他的研究相比，这些事还只能算作</a:t>
            </a:r>
            <a:r>
              <a:rPr lang="en-US" altLang="zh-CN" sz="2600" dirty="0">
                <a:latin typeface="宋体"/>
                <a:ea typeface="华文细黑"/>
                <a:cs typeface="Times New Roman"/>
              </a:rPr>
              <a:t>“</a:t>
            </a:r>
            <a:r>
              <a:rPr lang="zh-CN" altLang="zh-CN" sz="2600" dirty="0">
                <a:latin typeface="Times New Roman"/>
                <a:ea typeface="华文细黑"/>
                <a:cs typeface="Times New Roman"/>
              </a:rPr>
              <a:t>信手为之</a:t>
            </a:r>
            <a:r>
              <a:rPr lang="en-US" altLang="zh-CN" sz="2600" dirty="0">
                <a:latin typeface="宋体"/>
                <a:ea typeface="华文细黑"/>
                <a:cs typeface="Times New Roman"/>
              </a:rPr>
              <a:t>”</a:t>
            </a:r>
            <a:r>
              <a:rPr lang="zh-CN" altLang="zh-CN" sz="2600" dirty="0">
                <a:latin typeface="Times New Roman"/>
                <a:ea typeface="华文细黑"/>
                <a:cs typeface="Times New Roman"/>
              </a:rPr>
              <a:t>。在几十年的学术生涯里，他以历史地理学的眼光，解决了北京城市起源、城址转移、城市发展的特点及其客观规律等关键性问题。可以毫不夸张地说，如果没有侯仁之，人们可能无法充分解读北京的厚重和韵味</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摘编自高毅哲《侯仁之：城市的知音》</a:t>
            </a:r>
            <a:r>
              <a:rPr lang="en-US" altLang="zh-CN" sz="2600" dirty="0">
                <a:latin typeface="Times New Roman"/>
                <a:ea typeface="华文细黑"/>
              </a:rPr>
              <a:t>)</a:t>
            </a:r>
            <a:endParaRPr lang="zh-CN" altLang="zh-CN" sz="1050" kern="100" dirty="0">
              <a:latin typeface="宋体"/>
              <a:cs typeface="Courier New"/>
            </a:endParaRPr>
          </a:p>
        </p:txBody>
      </p:sp>
    </p:spTree>
    <p:extLst>
      <p:ext uri="{BB962C8B-B14F-4D97-AF65-F5344CB8AC3E}">
        <p14:creationId xmlns:p14="http://schemas.microsoft.com/office/powerpoint/2010/main" val="1623808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429" y="123478"/>
            <a:ext cx="8462526" cy="1075872"/>
          </a:xfrm>
          <a:prstGeom prst="rect">
            <a:avLst/>
          </a:prstGeom>
          <a:noFill/>
        </p:spPr>
        <p:txBody>
          <a:bodyPr wrap="square" rtlCol="0">
            <a:spAutoFit/>
          </a:bodyPr>
          <a:lstStyle/>
          <a:p>
            <a:pPr algn="just">
              <a:lnSpc>
                <a:spcPct val="1300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侯仁之被称为</a:t>
            </a:r>
            <a:r>
              <a:rPr lang="en-US" altLang="zh-CN" sz="2600" dirty="0">
                <a:latin typeface="宋体"/>
                <a:ea typeface="华文细黑"/>
                <a:cs typeface="Times New Roman"/>
              </a:rPr>
              <a:t>“</a:t>
            </a:r>
            <a:r>
              <a:rPr lang="zh-CN" altLang="zh-CN" sz="2600" dirty="0">
                <a:latin typeface="Times New Roman"/>
                <a:ea typeface="华文细黑"/>
                <a:cs typeface="Times New Roman"/>
              </a:rPr>
              <a:t>城市的知音</a:t>
            </a:r>
            <a:r>
              <a:rPr lang="en-US" altLang="zh-CN" sz="2600" dirty="0">
                <a:latin typeface="宋体"/>
                <a:ea typeface="华文细黑"/>
                <a:cs typeface="Times New Roman"/>
              </a:rPr>
              <a:t>”</a:t>
            </a:r>
            <a:r>
              <a:rPr lang="zh-CN" altLang="zh-CN" sz="2600" dirty="0">
                <a:latin typeface="Times New Roman"/>
                <a:ea typeface="华文细黑"/>
                <a:cs typeface="Times New Roman"/>
              </a:rPr>
              <a:t>，这在文中体现在哪些方面？请结合文本简要分析。</a:t>
            </a:r>
            <a:endParaRPr lang="zh-CN" altLang="zh-CN" sz="2600" kern="100" dirty="0">
              <a:latin typeface="宋体"/>
              <a:cs typeface="Courier New"/>
            </a:endParaRPr>
          </a:p>
        </p:txBody>
      </p:sp>
      <p:sp>
        <p:nvSpPr>
          <p:cNvPr id="3" name="TextBox 2"/>
          <p:cNvSpPr txBox="1"/>
          <p:nvPr/>
        </p:nvSpPr>
        <p:spPr>
          <a:xfrm>
            <a:off x="353165" y="1270597"/>
            <a:ext cx="8179275" cy="3677417"/>
          </a:xfrm>
          <a:prstGeom prst="rect">
            <a:avLst/>
          </a:prstGeom>
          <a:noFill/>
        </p:spPr>
        <p:txBody>
          <a:bodyPr wrap="square" rtlCol="0">
            <a:spAutoFit/>
          </a:bodyPr>
          <a:lstStyle/>
          <a:p>
            <a:pPr algn="just">
              <a:lnSpc>
                <a:spcPct val="13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dirty="0">
                <a:latin typeface="Times New Roman"/>
                <a:ea typeface="华文细黑"/>
                <a:cs typeface="Times New Roman"/>
              </a:rPr>
              <a:t>本题考查归纳文章内容要点。要结合文本，针对侯仁之对城市研究和城市保护所做的工作进行归纳。</a:t>
            </a:r>
            <a:endParaRPr lang="zh-CN" altLang="zh-CN" sz="2600" kern="100" dirty="0">
              <a:latin typeface="宋体"/>
              <a:cs typeface="Courier New"/>
            </a:endParaRPr>
          </a:p>
          <a:p>
            <a:pPr algn="just">
              <a:lnSpc>
                <a:spcPct val="13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(1)</a:t>
            </a:r>
            <a:r>
              <a:rPr lang="zh-CN" altLang="en-US" sz="2600" kern="100" dirty="0">
                <a:solidFill>
                  <a:schemeClr val="accent6">
                    <a:lumMod val="75000"/>
                  </a:schemeClr>
                </a:solidFill>
                <a:latin typeface="Times New Roman"/>
                <a:ea typeface="华文细黑"/>
                <a:cs typeface="Times New Roman"/>
              </a:rPr>
              <a:t>作为一位历史地理学家，侯仁之对北京等城市充满热爱</a:t>
            </a:r>
            <a:r>
              <a:rPr lang="zh-CN" altLang="en-US"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a:p>
            <a:pPr algn="just">
              <a:lnSpc>
                <a:spcPct val="130000"/>
              </a:lnSpc>
              <a:spcAft>
                <a:spcPts val="0"/>
              </a:spcAft>
            </a:pPr>
            <a:r>
              <a:rPr lang="en-US" altLang="zh-CN" sz="2600" kern="100" dirty="0" smtClean="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Times New Roman"/>
              </a:rPr>
              <a:t>2)</a:t>
            </a:r>
            <a:r>
              <a:rPr lang="zh-CN" altLang="en-US" sz="2600" kern="100" dirty="0">
                <a:solidFill>
                  <a:schemeClr val="accent6">
                    <a:lumMod val="75000"/>
                  </a:schemeClr>
                </a:solidFill>
                <a:latin typeface="Times New Roman"/>
                <a:ea typeface="华文细黑"/>
                <a:cs typeface="Times New Roman"/>
              </a:rPr>
              <a:t>侯仁之对榆林、承德、北京等许多城市进行了深入的研究，发现了它们被埋没的历史</a:t>
            </a:r>
            <a:r>
              <a:rPr lang="zh-CN" altLang="en-US"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a:p>
            <a:pPr algn="just">
              <a:lnSpc>
                <a:spcPct val="130000"/>
              </a:lnSpc>
              <a:spcAft>
                <a:spcPts val="0"/>
              </a:spcAft>
            </a:pPr>
            <a:r>
              <a:rPr lang="en-US" altLang="zh-CN" sz="2600" kern="100" dirty="0" smtClean="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Times New Roman"/>
              </a:rPr>
              <a:t>3)</a:t>
            </a:r>
            <a:r>
              <a:rPr lang="zh-CN" altLang="en-US" sz="2600" kern="100" dirty="0">
                <a:solidFill>
                  <a:schemeClr val="accent6">
                    <a:lumMod val="75000"/>
                  </a:schemeClr>
                </a:solidFill>
                <a:latin typeface="Times New Roman"/>
                <a:ea typeface="华文细黑"/>
                <a:cs typeface="Times New Roman"/>
              </a:rPr>
              <a:t>侯仁之积极参与城市保护工作。</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227" y="354742"/>
            <a:ext cx="8945554" cy="4841262"/>
          </a:xfrm>
          <a:prstGeom prst="rect">
            <a:avLst/>
          </a:prstGeom>
          <a:noFill/>
        </p:spPr>
        <p:txBody>
          <a:bodyPr wrap="square" rtlCol="0">
            <a:spAutoFit/>
          </a:bodyPr>
          <a:lstStyle/>
          <a:p>
            <a:pPr algn="just">
              <a:lnSpc>
                <a:spcPct val="130000"/>
              </a:lnSpc>
              <a:spcAft>
                <a:spcPts val="0"/>
              </a:spcAft>
            </a:pP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一</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审题</a:t>
            </a:r>
            <a:endParaRPr lang="zh-CN" altLang="zh-CN" sz="2400" kern="100" dirty="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筛选并整合文中信息题的审题主要有两点：</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审准信息筛选标准</a:t>
            </a:r>
            <a:endParaRPr lang="zh-CN" altLang="zh-CN" sz="2400" kern="100" dirty="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不少题干列出的筛选标准用语严谨，带有暗示性或暗藏玄机，如理解不透彻，则答案肯定答非所问。需要逐字逐词地阅读，彻底弄清其含义。</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审准筛选范围</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区间</a:t>
            </a:r>
            <a:r>
              <a:rPr lang="en-US" altLang="zh-CN" sz="2400" kern="100" dirty="0">
                <a:latin typeface="Times New Roman"/>
                <a:ea typeface="华文细黑"/>
                <a:cs typeface="Courier New"/>
              </a:rPr>
              <a:t>)</a:t>
            </a:r>
            <a:endParaRPr lang="zh-CN" altLang="zh-CN" sz="2400" kern="100" dirty="0">
              <a:latin typeface="宋体"/>
              <a:cs typeface="Courier New"/>
            </a:endParaRPr>
          </a:p>
          <a:p>
            <a:pPr>
              <a:lnSpc>
                <a:spcPct val="130000"/>
              </a:lnSpc>
            </a:pPr>
            <a:r>
              <a:rPr lang="zh-CN" altLang="zh-CN" sz="2400" dirty="0">
                <a:latin typeface="Times New Roman"/>
                <a:ea typeface="华文细黑"/>
                <a:cs typeface="Times New Roman"/>
              </a:rPr>
              <a:t>把命题所涉及的内容放入原文中，找准相关的信息区间，认真探究相关信息区间的前后文，看清是否有与其并列、承接或递进关系的语句、段落。</a:t>
            </a:r>
            <a:endParaRPr lang="zh-CN" altLang="zh-CN" sz="2400" kern="100" dirty="0">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756812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2860" y="-17641"/>
            <a:ext cx="8729620"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答题</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遵循答题步骤</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第一步，浏览筛选。根据题目要求，浏览全文，搜索相关信息；要依据筛选标准，感知全文，筛选重要信息。</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第二步，比较辨别。对筛选出来的信息，要进行比较辨别，要比出有关与无关，较出事实与结论；要分出主要与次要，辨出现象与本质。通过比较辨别，选取出重要信息，提取出关键信息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900" y="126375"/>
            <a:ext cx="8472883" cy="4893647"/>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第三</a:t>
            </a:r>
            <a:r>
              <a:rPr lang="zh-CN" altLang="zh-CN" sz="2600" kern="100" dirty="0">
                <a:latin typeface="Times New Roman"/>
                <a:ea typeface="华文细黑"/>
                <a:cs typeface="Times New Roman"/>
              </a:rPr>
              <a:t>步，调整组合。</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对提取的重要信息进行调整组合。要依据题干要求，将重要信息进行分类，调整顺序；要按题目要求，用准确的语言进行加工。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详见下面内容</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有效组织答案</a:t>
            </a:r>
            <a:endParaRPr lang="zh-CN" altLang="zh-CN" sz="2600" kern="100" dirty="0">
              <a:latin typeface="宋体"/>
              <a:cs typeface="Courier New"/>
            </a:endParaRPr>
          </a:p>
          <a:p>
            <a:pPr>
              <a:lnSpc>
                <a:spcPct val="150000"/>
              </a:lnSpc>
            </a:pPr>
            <a:r>
              <a:rPr lang="en-US" altLang="zh-CN" sz="2600" dirty="0">
                <a:latin typeface="Times New Roman"/>
                <a:ea typeface="华文细黑"/>
              </a:rPr>
              <a:t>(1)</a:t>
            </a:r>
            <a:r>
              <a:rPr lang="zh-CN" altLang="zh-CN" sz="2600" dirty="0">
                <a:latin typeface="Times New Roman"/>
                <a:ea typeface="华文细黑"/>
                <a:cs typeface="Times New Roman"/>
              </a:rPr>
              <a:t>紧扣题意。选用恰当的句式，选取适宜的角度作答，即如何问就如何答，使</a:t>
            </a:r>
            <a:r>
              <a:rPr lang="en-US" altLang="zh-CN" sz="2600" dirty="0">
                <a:latin typeface="宋体"/>
                <a:ea typeface="华文细黑"/>
                <a:cs typeface="Times New Roman"/>
              </a:rPr>
              <a:t>“</a:t>
            </a:r>
            <a:r>
              <a:rPr lang="zh-CN" altLang="zh-CN" sz="2600" dirty="0">
                <a:latin typeface="Times New Roman"/>
                <a:ea typeface="华文细黑"/>
                <a:cs typeface="Times New Roman"/>
              </a:rPr>
              <a:t>答</a:t>
            </a:r>
            <a:r>
              <a:rPr lang="en-US" altLang="zh-CN" sz="2600" dirty="0">
                <a:latin typeface="宋体"/>
                <a:ea typeface="华文细黑"/>
                <a:cs typeface="Times New Roman"/>
              </a:rPr>
              <a:t>”</a:t>
            </a:r>
            <a:r>
              <a:rPr lang="zh-CN" altLang="zh-CN" sz="2600" dirty="0">
                <a:latin typeface="Times New Roman"/>
                <a:ea typeface="华文细黑"/>
                <a:cs typeface="Times New Roman"/>
              </a:rPr>
              <a:t>与</a:t>
            </a:r>
            <a:r>
              <a:rPr lang="en-US" altLang="zh-CN" sz="2600" dirty="0">
                <a:latin typeface="宋体"/>
                <a:ea typeface="华文细黑"/>
                <a:cs typeface="Times New Roman"/>
              </a:rPr>
              <a:t>“</a:t>
            </a:r>
            <a:r>
              <a:rPr lang="zh-CN" altLang="zh-CN" sz="2600" dirty="0">
                <a:latin typeface="Times New Roman"/>
                <a:ea typeface="华文细黑"/>
                <a:cs typeface="Times New Roman"/>
              </a:rPr>
              <a:t>问</a:t>
            </a:r>
            <a:r>
              <a:rPr lang="en-US" altLang="zh-CN" sz="2600" dirty="0">
                <a:latin typeface="宋体"/>
                <a:ea typeface="华文细黑"/>
                <a:cs typeface="Times New Roman"/>
              </a:rPr>
              <a:t>”</a:t>
            </a:r>
            <a:r>
              <a:rPr lang="zh-CN" altLang="zh-CN" sz="2600" dirty="0">
                <a:latin typeface="Times New Roman"/>
                <a:ea typeface="华文细黑"/>
                <a:cs typeface="Times New Roman"/>
              </a:rPr>
              <a:t>有直接的关联性。很多考生只知机械地摘录原文中的句子，虽然摘录的句子中有答案所需要的内容，但不是从命题人所</a:t>
            </a:r>
            <a:r>
              <a:rPr lang="en-US" altLang="zh-CN" sz="2600" dirty="0">
                <a:latin typeface="宋体"/>
                <a:ea typeface="华文细黑"/>
                <a:cs typeface="Times New Roman"/>
              </a:rPr>
              <a:t>“</a:t>
            </a:r>
            <a:r>
              <a:rPr lang="zh-CN" altLang="zh-CN" sz="2600" dirty="0">
                <a:latin typeface="Times New Roman"/>
                <a:ea typeface="华文细黑"/>
                <a:cs typeface="Times New Roman"/>
              </a:rPr>
              <a:t>问</a:t>
            </a:r>
            <a:r>
              <a:rPr lang="en-US" altLang="zh-CN" sz="2600" dirty="0">
                <a:latin typeface="宋体"/>
                <a:ea typeface="华文细黑"/>
                <a:cs typeface="Times New Roman"/>
              </a:rPr>
              <a:t>”</a:t>
            </a:r>
            <a:r>
              <a:rPr lang="zh-CN" altLang="zh-CN" sz="2600" dirty="0">
                <a:latin typeface="Times New Roman"/>
                <a:ea typeface="华文细黑"/>
                <a:cs typeface="Times New Roman"/>
              </a:rPr>
              <a:t>的</a:t>
            </a:r>
            <a:r>
              <a:rPr lang="zh-CN" altLang="zh-CN" sz="2600" dirty="0" smtClean="0">
                <a:latin typeface="Times New Roman"/>
                <a:ea typeface="华文细黑"/>
                <a:cs typeface="Times New Roman"/>
              </a:rPr>
              <a:t>角度</a:t>
            </a:r>
            <a:endParaRPr lang="zh-CN" altLang="en-US" sz="2600" dirty="0"/>
          </a:p>
        </p:txBody>
      </p:sp>
    </p:spTree>
    <p:extLst>
      <p:ext uri="{BB962C8B-B14F-4D97-AF65-F5344CB8AC3E}">
        <p14:creationId xmlns:p14="http://schemas.microsoft.com/office/powerpoint/2010/main" val="2526586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1535" y="-12918"/>
            <a:ext cx="8557612" cy="5079339"/>
          </a:xfrm>
          <a:prstGeom prst="rect">
            <a:avLst/>
          </a:prstGeom>
        </p:spPr>
        <p:txBody>
          <a:bodyPr>
            <a:spAutoFit/>
          </a:bodyPr>
          <a:lstStyle/>
          <a:p>
            <a:pPr algn="just">
              <a:lnSpc>
                <a:spcPct val="140000"/>
              </a:lnSpc>
              <a:spcAft>
                <a:spcPts val="0"/>
              </a:spcAft>
            </a:pPr>
            <a:r>
              <a:rPr lang="zh-CN" altLang="zh-CN" sz="2600" dirty="0" smtClean="0">
                <a:latin typeface="Times New Roman"/>
                <a:ea typeface="华文细黑"/>
                <a:cs typeface="Times New Roman"/>
              </a:rPr>
              <a:t>回答</a:t>
            </a:r>
            <a:r>
              <a:rPr lang="zh-CN" altLang="zh-CN" sz="2600" dirty="0">
                <a:latin typeface="Times New Roman"/>
                <a:ea typeface="华文细黑"/>
                <a:cs typeface="Times New Roman"/>
              </a:rPr>
              <a:t>的，致使答案不到位，甚至答非所问。因此，一般不宜一字不差地摘录原文，而应该严格紧扣题干要求，将题干要求与文中的已知信息重新进行组合，使之成为全面、凝练、流畅而切合要求的答案</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en-US" altLang="zh-CN" sz="2600" dirty="0">
                <a:latin typeface="Times New Roman"/>
                <a:ea typeface="华文细黑"/>
              </a:rPr>
              <a:t>(2)</a:t>
            </a:r>
            <a:r>
              <a:rPr lang="zh-CN" altLang="zh-CN" sz="2600" dirty="0">
                <a:latin typeface="Times New Roman"/>
                <a:ea typeface="华文细黑"/>
                <a:cs typeface="Times New Roman"/>
              </a:rPr>
              <a:t>善于利用文中的关键词句。一般来说，答案中涉及的一些关键词语、句子就在原文中，考生应抓住这些重要的词句，进行有效的提取、重组，这样组织起来的答案，一般都和标准答案比较贴近。如果弃文中的重要词句不用，完全用自己的话去回答，绝对不是明智的做法。</a:t>
            </a:r>
            <a:endParaRPr lang="zh-CN" altLang="en-US" sz="2600" dirty="0"/>
          </a:p>
        </p:txBody>
      </p:sp>
    </p:spTree>
    <p:extLst>
      <p:ext uri="{BB962C8B-B14F-4D97-AF65-F5344CB8AC3E}">
        <p14:creationId xmlns:p14="http://schemas.microsoft.com/office/powerpoint/2010/main" val="3503526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955" y="-92546"/>
            <a:ext cx="8596501" cy="5221942"/>
          </a:xfrm>
          <a:prstGeom prst="rect">
            <a:avLst/>
          </a:prstGeom>
          <a:noFill/>
        </p:spPr>
        <p:txBody>
          <a:bodyPr wrap="square" rtlCol="0">
            <a:spAutoFit/>
          </a:bodyPr>
          <a:lstStyle/>
          <a:p>
            <a:pPr algn="just">
              <a:lnSpc>
                <a:spcPts val="5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整合概括。需要高度概括的题目，组织答案时首先要整合文中的相关信息，在原文中找出相关段落所传达信息的共同点，然后利用文中附着信息共同点的那些具体的、形象化的词句，把它们转换为抽象的、概括性的语言，即为所需答案。另外，筛选就是归纳，即将具体、零散的东西，归纳并梳理成简明扼要或抽象具体的要点，不能什么都照抄原文。确实能摘抄的，也要适当加以转换。概括的内容如果不止一点，往往要分点列举。文章的信息往往是</a:t>
            </a:r>
            <a:r>
              <a:rPr lang="zh-CN" altLang="zh-CN" sz="2600" dirty="0" smtClean="0">
                <a:latin typeface="Times New Roman"/>
                <a:ea typeface="华文细黑"/>
                <a:cs typeface="Times New Roman"/>
              </a:rPr>
              <a:t>零散</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hlinkClick r:id="rId2" action="ppaction://hlinksldjump"/>
          </p:cNvPr>
          <p:cNvSpPr/>
          <p:nvPr/>
        </p:nvSpPr>
        <p:spPr>
          <a:xfrm>
            <a:off x="2267744" y="1923678"/>
            <a:ext cx="4854214" cy="552074"/>
          </a:xfrm>
          <a:prstGeom prst="rect">
            <a:avLst/>
          </a:prstGeom>
        </p:spPr>
        <p:txBody>
          <a:bodyPr wrap="none">
            <a:spAutoFit/>
          </a:bodyPr>
          <a:lstStyle/>
          <a:p>
            <a:pPr>
              <a:lnSpc>
                <a:spcPts val="4000"/>
              </a:lnSpc>
            </a:pPr>
            <a:r>
              <a:rPr lang="en-US" altLang="zh-CN" sz="2600" b="1" dirty="0">
                <a:solidFill>
                  <a:srgbClr val="0070C0"/>
                </a:solidFill>
                <a:latin typeface="宋体" pitchFamily="2" charset="-122"/>
                <a:ea typeface="微软雅黑" pitchFamily="34" charset="-122"/>
              </a:rPr>
              <a:t>Ⅰ</a:t>
            </a:r>
            <a:r>
              <a:rPr lang="zh-CN" altLang="en-US" sz="2600" b="1" dirty="0">
                <a:solidFill>
                  <a:srgbClr val="0070C0"/>
                </a:solidFill>
                <a:latin typeface="宋体" pitchFamily="2" charset="-122"/>
                <a:ea typeface="微软雅黑" pitchFamily="34" charset="-122"/>
              </a:rPr>
              <a:t>　如何筛选并整合文中的信息</a:t>
            </a:r>
          </a:p>
        </p:txBody>
      </p:sp>
      <p:sp>
        <p:nvSpPr>
          <p:cNvPr id="5" name="矩形 4">
            <a:hlinkClick r:id="rId3" action="ppaction://hlinksldjump"/>
          </p:cNvPr>
          <p:cNvSpPr/>
          <p:nvPr/>
        </p:nvSpPr>
        <p:spPr>
          <a:xfrm>
            <a:off x="2267744" y="2811764"/>
            <a:ext cx="4187365" cy="552074"/>
          </a:xfrm>
          <a:prstGeom prst="rect">
            <a:avLst/>
          </a:prstGeom>
        </p:spPr>
        <p:txBody>
          <a:bodyPr wrap="none">
            <a:spAutoFit/>
          </a:bodyPr>
          <a:lstStyle/>
          <a:p>
            <a:pPr>
              <a:lnSpc>
                <a:spcPts val="4000"/>
              </a:lnSpc>
            </a:pPr>
            <a:r>
              <a:rPr lang="en-US" altLang="zh-CN" sz="2600" b="1" dirty="0">
                <a:solidFill>
                  <a:srgbClr val="0070C0"/>
                </a:solidFill>
                <a:latin typeface="宋体" pitchFamily="2" charset="-122"/>
                <a:ea typeface="微软雅黑" pitchFamily="34" charset="-122"/>
              </a:rPr>
              <a:t>Ⅱ</a:t>
            </a:r>
            <a:r>
              <a:rPr lang="zh-CN" altLang="en-US" sz="2600" b="1" dirty="0">
                <a:solidFill>
                  <a:srgbClr val="0070C0"/>
                </a:solidFill>
                <a:latin typeface="宋体" pitchFamily="2" charset="-122"/>
                <a:ea typeface="微软雅黑" pitchFamily="34" charset="-122"/>
              </a:rPr>
              <a:t>　如何归纳概括内容要点</a:t>
            </a:r>
          </a:p>
        </p:txBody>
      </p:sp>
    </p:spTree>
    <p:extLst>
      <p:ext uri="{BB962C8B-B14F-4D97-AF65-F5344CB8AC3E}">
        <p14:creationId xmlns:p14="http://schemas.microsoft.com/office/powerpoint/2010/main" val="1321579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809" y="411510"/>
            <a:ext cx="8769291" cy="4085210"/>
          </a:xfrm>
          <a:prstGeom prst="rect">
            <a:avLst/>
          </a:prstGeom>
          <a:noFill/>
        </p:spPr>
        <p:txBody>
          <a:bodyPr wrap="square" rtlCol="0">
            <a:spAutoFit/>
          </a:bodyPr>
          <a:lstStyle/>
          <a:p>
            <a:pPr algn="just">
              <a:lnSpc>
                <a:spcPts val="5000"/>
              </a:lnSpc>
              <a:spcAft>
                <a:spcPts val="0"/>
              </a:spcAft>
            </a:pPr>
            <a:r>
              <a:rPr lang="zh-CN" altLang="zh-CN" sz="2600" dirty="0" smtClean="0">
                <a:latin typeface="Times New Roman"/>
                <a:ea typeface="华文细黑"/>
                <a:cs typeface="Times New Roman"/>
              </a:rPr>
              <a:t>的</a:t>
            </a:r>
            <a:r>
              <a:rPr lang="zh-CN" altLang="zh-CN" sz="2600" dirty="0">
                <a:latin typeface="Times New Roman"/>
                <a:ea typeface="华文细黑"/>
                <a:cs typeface="Times New Roman"/>
              </a:rPr>
              <a:t>，我们筛选就要归纳、替换，把记叙性的语言转换为评价性的语言，这样的筛选才是真正意义上的筛选，没有归纳的筛选叫摘抄</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50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因分赋点，列点分条陈述。要特别防止过度答题，即考生怕漏掉答题要点而信奉</a:t>
            </a:r>
            <a:r>
              <a:rPr lang="en-US" altLang="zh-CN" sz="2600" dirty="0">
                <a:latin typeface="宋体"/>
                <a:ea typeface="华文细黑"/>
                <a:cs typeface="Times New Roman"/>
              </a:rPr>
              <a:t>“</a:t>
            </a:r>
            <a:r>
              <a:rPr lang="zh-CN" altLang="zh-CN" sz="2600" dirty="0">
                <a:latin typeface="Times New Roman"/>
                <a:ea typeface="华文细黑"/>
                <a:cs typeface="Times New Roman"/>
              </a:rPr>
              <a:t>多答比少答好</a:t>
            </a:r>
            <a:r>
              <a:rPr lang="en-US" altLang="zh-CN" sz="2600" dirty="0">
                <a:latin typeface="宋体"/>
                <a:ea typeface="华文细黑"/>
                <a:cs typeface="Times New Roman"/>
              </a:rPr>
              <a:t>”</a:t>
            </a:r>
            <a:r>
              <a:rPr lang="zh-CN" altLang="zh-CN" sz="2600" dirty="0">
                <a:latin typeface="Times New Roman"/>
                <a:ea typeface="华文细黑"/>
                <a:cs typeface="Times New Roman"/>
              </a:rPr>
              <a:t>的原则，过度答题，以致出现写出的答案让阅卷老师</a:t>
            </a:r>
            <a:r>
              <a:rPr lang="en-US" altLang="zh-CN" sz="2600" dirty="0">
                <a:latin typeface="宋体"/>
                <a:ea typeface="华文细黑"/>
                <a:cs typeface="Times New Roman"/>
              </a:rPr>
              <a:t>“</a:t>
            </a:r>
            <a:r>
              <a:rPr lang="zh-CN" altLang="zh-CN" sz="2600" dirty="0">
                <a:latin typeface="Times New Roman"/>
                <a:ea typeface="华文细黑"/>
                <a:cs typeface="Times New Roman"/>
              </a:rPr>
              <a:t>二次筛选</a:t>
            </a:r>
            <a:r>
              <a:rPr lang="en-US" altLang="zh-CN" sz="2600" dirty="0">
                <a:latin typeface="宋体"/>
                <a:ea typeface="华文细黑"/>
                <a:cs typeface="Times New Roman"/>
              </a:rPr>
              <a:t>”</a:t>
            </a:r>
            <a:r>
              <a:rPr lang="zh-CN" altLang="zh-CN" sz="2600" dirty="0">
                <a:latin typeface="Times New Roman"/>
                <a:ea typeface="华文细黑"/>
                <a:cs typeface="Times New Roman"/>
              </a:rPr>
              <a:t>的情况。</a:t>
            </a:r>
            <a:endParaRPr lang="zh-CN" altLang="zh-CN" sz="2600" kern="100" dirty="0">
              <a:latin typeface="宋体"/>
              <a:cs typeface="Courier New"/>
            </a:endParaRPr>
          </a:p>
        </p:txBody>
      </p:sp>
    </p:spTree>
    <p:extLst>
      <p:ext uri="{BB962C8B-B14F-4D97-AF65-F5344CB8AC3E}">
        <p14:creationId xmlns:p14="http://schemas.microsoft.com/office/powerpoint/2010/main" val="790631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89" y="173989"/>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三、如何对筛选出来的信息进行有效整合</a:t>
            </a:r>
          </a:p>
          <a:p>
            <a:pPr algn="just">
              <a:lnSpc>
                <a:spcPct val="150000"/>
              </a:lnSpc>
              <a:spcAft>
                <a:spcPts val="0"/>
              </a:spcAft>
            </a:pPr>
            <a:r>
              <a:rPr lang="en-US" altLang="zh-CN" sz="2600" kern="100" dirty="0" smtClean="0">
                <a:solidFill>
                  <a:srgbClr val="00B0F0"/>
                </a:solidFill>
                <a:latin typeface="Times New Roman"/>
                <a:ea typeface="华文细黑"/>
                <a:cs typeface="Courier New"/>
              </a:rPr>
              <a:t>(</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Courier New"/>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罗哲文</a:t>
            </a:r>
            <a:r>
              <a:rPr lang="en-US" altLang="zh-CN" sz="2600" kern="100" dirty="0">
                <a:latin typeface="Times New Roman"/>
                <a:ea typeface="华文细黑"/>
                <a:cs typeface="Courier New"/>
              </a:rPr>
              <a:t>(1924—2012)</a:t>
            </a:r>
            <a:r>
              <a:rPr lang="zh-CN" altLang="zh-CN" sz="2600" kern="100" dirty="0">
                <a:latin typeface="Times New Roman"/>
                <a:ea typeface="华文细黑"/>
                <a:cs typeface="Times New Roman"/>
              </a:rPr>
              <a:t>，中国古建筑学家。下面是中央</a:t>
            </a:r>
            <a:r>
              <a:rPr lang="zh-CN" altLang="zh-CN" sz="2600" kern="100" dirty="0" smtClean="0">
                <a:latin typeface="Times New Roman"/>
                <a:ea typeface="华文细黑"/>
                <a:cs typeface="Times New Roman"/>
              </a:rPr>
              <a:t>电</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视</a:t>
            </a:r>
            <a:r>
              <a:rPr lang="zh-CN" altLang="zh-CN" sz="2600" kern="100" dirty="0">
                <a:latin typeface="Times New Roman"/>
                <a:ea typeface="华文细黑"/>
                <a:cs typeface="Times New Roman"/>
              </a:rPr>
              <a:t>台《大家》栏目在罗哲文先生生前对他的访谈节选。</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主持人</a:t>
            </a:r>
            <a:r>
              <a:rPr lang="zh-CN" altLang="zh-CN" sz="2600" kern="100" dirty="0">
                <a:latin typeface="Times New Roman"/>
                <a:ea typeface="华文细黑"/>
                <a:cs typeface="Times New Roman"/>
              </a:rPr>
              <a:t>：在您选择职业的年代，建筑学可算是一种不入流的行当，您为什么选择了学习建筑学？</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罗哲文</a:t>
            </a:r>
            <a:r>
              <a:rPr lang="zh-CN" altLang="zh-CN" sz="2600" dirty="0">
                <a:latin typeface="Times New Roman"/>
                <a:ea typeface="华文细黑"/>
                <a:cs typeface="Times New Roman"/>
              </a:rPr>
              <a:t>：从我当年进入营造学社学习建筑到现在，按一般老百姓的话，可以说我和建筑学有缘分，或者说这是一</a:t>
            </a:r>
            <a:r>
              <a:rPr lang="zh-CN" altLang="zh-CN" sz="2600" dirty="0" smtClean="0">
                <a:latin typeface="Times New Roman"/>
                <a:ea typeface="华文细黑"/>
                <a:cs typeface="Times New Roman"/>
              </a:rPr>
              <a:t>个</a:t>
            </a:r>
            <a:endParaRPr lang="zh-CN" altLang="zh-CN" sz="260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54367"/>
            <a:ext cx="8769291" cy="4893647"/>
          </a:xfrm>
          <a:prstGeom prst="rect">
            <a:avLst/>
          </a:prstGeom>
          <a:noFill/>
        </p:spPr>
        <p:txBody>
          <a:bodyPr wrap="square" rtlCol="0">
            <a:spAutoFit/>
          </a:bodyPr>
          <a:lstStyle/>
          <a:p>
            <a:pPr>
              <a:lnSpc>
                <a:spcPct val="150000"/>
              </a:lnSpc>
            </a:pPr>
            <a:r>
              <a:rPr lang="zh-CN" altLang="zh-CN" sz="2600" dirty="0">
                <a:latin typeface="Times New Roman"/>
                <a:ea typeface="华文细黑"/>
                <a:cs typeface="Times New Roman"/>
              </a:rPr>
              <a:t>从偶然到必然的过程。说偶然，是因为抗战时期，营造学社迁到了我的老家四川宜宾，要是迁到别的地方去了，我这辈子可能就不会做这个工作了。说必然，是因为我从小就喜欢做手工，我还很喜欢工艺、画画什么的</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主持人</a:t>
            </a:r>
            <a:r>
              <a:rPr lang="zh-CN" altLang="zh-CN" sz="2600" dirty="0">
                <a:latin typeface="Times New Roman"/>
                <a:ea typeface="华文细黑"/>
                <a:cs typeface="Times New Roman"/>
              </a:rPr>
              <a:t>：著名的建筑学家梁思成先生是您的老师，您现在所从事的古建筑保护研究，有哪些观念是梁先生带给您的</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罗哲文</a:t>
            </a:r>
            <a:r>
              <a:rPr lang="zh-CN" altLang="zh-CN" sz="2600" dirty="0">
                <a:latin typeface="Times New Roman"/>
                <a:ea typeface="华文细黑"/>
                <a:cs typeface="Times New Roman"/>
              </a:rPr>
              <a:t>：他有一个观点，中国的新建筑要</a:t>
            </a:r>
            <a:r>
              <a:rPr lang="en-US" altLang="zh-CN" sz="2600" dirty="0">
                <a:latin typeface="宋体"/>
                <a:ea typeface="华文细黑"/>
                <a:cs typeface="Times New Roman"/>
              </a:rPr>
              <a:t>“</a:t>
            </a:r>
            <a:r>
              <a:rPr lang="zh-CN" altLang="zh-CN" sz="2600" dirty="0">
                <a:latin typeface="Times New Roman"/>
                <a:ea typeface="华文细黑"/>
                <a:cs typeface="Times New Roman"/>
              </a:rPr>
              <a:t>中而新</a:t>
            </a:r>
            <a:r>
              <a:rPr lang="en-US" altLang="zh-CN" sz="2600" dirty="0">
                <a:latin typeface="宋体"/>
                <a:ea typeface="华文细黑"/>
                <a:cs typeface="Times New Roman"/>
              </a:rPr>
              <a:t>”</a:t>
            </a:r>
            <a:r>
              <a:rPr lang="zh-CN" altLang="zh-CN" sz="2600" dirty="0">
                <a:latin typeface="Times New Roman"/>
                <a:ea typeface="华文细黑"/>
                <a:cs typeface="Times New Roman"/>
              </a:rPr>
              <a:t>，就是说既要中国式又要有新创造。他这个观点给我留下的</a:t>
            </a:r>
            <a:r>
              <a:rPr lang="zh-CN" altLang="zh-CN" sz="2600" dirty="0" smtClean="0">
                <a:latin typeface="Times New Roman"/>
                <a:ea typeface="华文细黑"/>
                <a:cs typeface="Times New Roman"/>
              </a:rPr>
              <a:t>印</a:t>
            </a:r>
            <a:endParaRPr lang="zh-CN" altLang="zh-CN" sz="260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222483"/>
            <a:ext cx="8769291" cy="4293483"/>
          </a:xfrm>
          <a:prstGeom prst="rect">
            <a:avLst/>
          </a:prstGeom>
          <a:noFill/>
        </p:spPr>
        <p:txBody>
          <a:bodyPr wrap="square" rtlCol="0">
            <a:spAutoFit/>
          </a:bodyPr>
          <a:lstStyle/>
          <a:p>
            <a:pPr>
              <a:lnSpc>
                <a:spcPct val="150000"/>
              </a:lnSpc>
            </a:pPr>
            <a:r>
              <a:rPr lang="zh-CN" altLang="zh-CN" sz="2600" dirty="0">
                <a:latin typeface="Times New Roman"/>
                <a:ea typeface="华文细黑"/>
                <a:cs typeface="Times New Roman"/>
              </a:rPr>
              <a:t>象</a:t>
            </a:r>
            <a:r>
              <a:rPr lang="zh-CN" altLang="zh-CN" sz="2600" dirty="0" smtClean="0">
                <a:latin typeface="Times New Roman"/>
                <a:ea typeface="华文细黑"/>
                <a:cs typeface="Times New Roman"/>
              </a:rPr>
              <a:t>很深，所以我现在也在宣传，新建筑一定要中国式，要体现中国古建筑的优秀传统，同时也一定要有创新。梁思成先生临终前嘱托我</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文物保护的事情，你一定要做好</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，这个重托我一直记在心里，永远也不敢忘掉。</a:t>
            </a:r>
            <a:endParaRPr lang="en-US" altLang="zh-CN" sz="2600" dirty="0" smtClean="0">
              <a:latin typeface="Times New Roman"/>
              <a:ea typeface="华文细黑"/>
              <a:cs typeface="Times New Roman"/>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主持人</a:t>
            </a:r>
            <a:r>
              <a:rPr lang="zh-CN" altLang="zh-CN" sz="2600" dirty="0">
                <a:latin typeface="Times New Roman"/>
                <a:ea typeface="华文细黑"/>
                <a:cs typeface="Times New Roman"/>
              </a:rPr>
              <a:t>：</a:t>
            </a:r>
            <a:r>
              <a:rPr lang="en-US" altLang="zh-CN" sz="2600" dirty="0">
                <a:latin typeface="Times New Roman"/>
                <a:ea typeface="华文细黑"/>
              </a:rPr>
              <a:t>2003</a:t>
            </a:r>
            <a:r>
              <a:rPr lang="zh-CN" altLang="zh-CN" sz="2600" dirty="0">
                <a:latin typeface="Times New Roman"/>
                <a:ea typeface="华文细黑"/>
                <a:cs typeface="Times New Roman"/>
              </a:rPr>
              <a:t>年，您在</a:t>
            </a:r>
            <a:r>
              <a:rPr lang="en-US" altLang="zh-CN" sz="2600" dirty="0">
                <a:latin typeface="Times New Roman"/>
                <a:ea typeface="华文细黑"/>
              </a:rPr>
              <a:t>80</a:t>
            </a:r>
            <a:r>
              <a:rPr lang="zh-CN" altLang="zh-CN" sz="2600" dirty="0">
                <a:latin typeface="Times New Roman"/>
                <a:ea typeface="华文细黑"/>
                <a:cs typeface="Times New Roman"/>
              </a:rPr>
              <a:t>岁高龄的时候穿越了罗布泊。很多人都说，您是穿越罗布泊年龄最大的人。您为什么要在这样的高龄做这样的事？</a:t>
            </a:r>
            <a:endParaRPr lang="zh-CN" altLang="zh-CN" sz="2600" kern="100" dirty="0">
              <a:latin typeface="宋体"/>
              <a:cs typeface="Courier New"/>
            </a:endParaRPr>
          </a:p>
        </p:txBody>
      </p:sp>
    </p:spTree>
    <p:extLst>
      <p:ext uri="{BB962C8B-B14F-4D97-AF65-F5344CB8AC3E}">
        <p14:creationId xmlns:p14="http://schemas.microsoft.com/office/powerpoint/2010/main" val="2456855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0538"/>
            <a:ext cx="8769291" cy="4893647"/>
          </a:xfrm>
          <a:prstGeom prst="rect">
            <a:avLst/>
          </a:prstGeom>
          <a:noFill/>
        </p:spPr>
        <p:txBody>
          <a:bodyPr wrap="square" rtlCol="0">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罗哲文</a:t>
            </a:r>
            <a:r>
              <a:rPr lang="zh-CN" altLang="zh-CN" sz="2600" dirty="0">
                <a:latin typeface="Times New Roman"/>
                <a:ea typeface="华文细黑"/>
                <a:cs typeface="Times New Roman"/>
              </a:rPr>
              <a:t>：我们的主要目的是去考察和寻访汉长城。几十年前，我刚接触到长城的时候，看到一些关于长城的书，其中一本写了从玉门关到库尔勒的这段长城，并说这段长城跟玉门关以东的长城不一样。从那时起我就想亲自来看一看到底是怎么回事</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主持人</a:t>
            </a:r>
            <a:r>
              <a:rPr lang="zh-CN" altLang="zh-CN" sz="2600" kern="100" dirty="0">
                <a:latin typeface="Times New Roman"/>
                <a:ea typeface="华文细黑"/>
                <a:cs typeface="Times New Roman"/>
              </a:rPr>
              <a:t>：考察这段长城有什么特别的意义吗？</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罗哲文</a:t>
            </a:r>
            <a:r>
              <a:rPr lang="zh-CN" altLang="zh-CN" sz="2600" kern="100" dirty="0">
                <a:latin typeface="Times New Roman"/>
                <a:ea typeface="华文细黑"/>
                <a:cs typeface="Times New Roman"/>
              </a:rPr>
              <a:t>：这段长城对研究整个长城来说太重要了，绝对不能缺了这一块儿。过去曾经有个错误的说法，认为长城</a:t>
            </a:r>
            <a:r>
              <a:rPr lang="zh-CN" altLang="zh-CN" sz="2600" kern="100" dirty="0" smtClean="0">
                <a:latin typeface="Times New Roman"/>
                <a:ea typeface="华文细黑"/>
                <a:cs typeface="Times New Roman"/>
              </a:rPr>
              <a:t>是</a:t>
            </a:r>
            <a:endParaRPr lang="zh-CN" altLang="zh-CN" sz="2600" kern="100" dirty="0">
              <a:latin typeface="宋体"/>
              <a:cs typeface="Courier New"/>
            </a:endParaRPr>
          </a:p>
        </p:txBody>
      </p:sp>
    </p:spTree>
    <p:extLst>
      <p:ext uri="{BB962C8B-B14F-4D97-AF65-F5344CB8AC3E}">
        <p14:creationId xmlns:p14="http://schemas.microsoft.com/office/powerpoint/2010/main" val="1580290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445" y="195486"/>
            <a:ext cx="8945554" cy="4708981"/>
          </a:xfrm>
          <a:prstGeom prst="rect">
            <a:avLst/>
          </a:prstGeom>
          <a:noFill/>
        </p:spPr>
        <p:txBody>
          <a:bodyPr wrap="square" rtlCol="0">
            <a:spAutoFit/>
          </a:bodyPr>
          <a:lstStyle/>
          <a:p>
            <a:pPr>
              <a:lnSpc>
                <a:spcPct val="150000"/>
              </a:lnSpc>
            </a:pPr>
            <a:r>
              <a:rPr lang="zh-CN" altLang="zh-CN" sz="2500" kern="100" dirty="0" smtClean="0">
                <a:latin typeface="Times New Roman"/>
                <a:ea typeface="华文细黑"/>
                <a:cs typeface="Times New Roman"/>
              </a:rPr>
              <a:t>防御扰掠的，目的在于封闭，但我认为长城是中国最早的对外开放的见证。汉武帝的时候，打通了丝绸之路，那时的长城就是为了保护丝绸之路的畅通，所以到了新疆库尔勒以西，城墙就没有了，修建了一个一个烽火台。当时丝绸之路上荒无人烟，来往的商旅不可能带够整个行程的粮食。此外还有马匹的问题，到了烽火台，商旅可以补充粮食，更换交通工具。</a:t>
            </a:r>
            <a:endParaRPr lang="zh-CN" altLang="zh-CN" sz="2500" kern="100" dirty="0" smtClean="0">
              <a:latin typeface="宋体"/>
              <a:cs typeface="Courier New"/>
            </a:endParaRPr>
          </a:p>
          <a:p>
            <a:pPr>
              <a:lnSpc>
                <a:spcPct val="150000"/>
              </a:lnSpc>
            </a:pPr>
            <a:r>
              <a:rPr lang="en-US" altLang="zh-CN" sz="2500" dirty="0" smtClean="0">
                <a:latin typeface="Times New Roman"/>
                <a:ea typeface="华文细黑"/>
                <a:cs typeface="Times New Roman"/>
              </a:rPr>
              <a:t>        </a:t>
            </a:r>
            <a:r>
              <a:rPr lang="zh-CN" altLang="zh-CN" sz="2500" dirty="0" smtClean="0">
                <a:latin typeface="Times New Roman"/>
                <a:ea typeface="华文细黑"/>
                <a:cs typeface="Times New Roman"/>
              </a:rPr>
              <a:t>主持人：到目前为止，您跟长城打交道有多少年了？一共去过长城多少次？</a:t>
            </a:r>
            <a:endParaRPr lang="zh-CN" altLang="zh-CN" sz="2500" kern="100" dirty="0">
              <a:latin typeface="宋体"/>
              <a:cs typeface="Courier New"/>
            </a:endParaRPr>
          </a:p>
        </p:txBody>
      </p:sp>
    </p:spTree>
    <p:extLst>
      <p:ext uri="{BB962C8B-B14F-4D97-AF65-F5344CB8AC3E}">
        <p14:creationId xmlns:p14="http://schemas.microsoft.com/office/powerpoint/2010/main" val="1701256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126375"/>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罗哲文</a:t>
            </a:r>
            <a:r>
              <a:rPr lang="zh-CN" altLang="zh-CN" sz="2600" kern="100" dirty="0">
                <a:latin typeface="Times New Roman"/>
                <a:ea typeface="华文细黑"/>
                <a:cs typeface="Times New Roman"/>
              </a:rPr>
              <a:t>：我跟长城打交道快</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年了。像八达岭、山海关，去的次数都记不清了，可能有一百次以上了。</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主持人</a:t>
            </a:r>
            <a:r>
              <a:rPr lang="zh-CN" altLang="zh-CN" sz="2600" kern="100" dirty="0">
                <a:latin typeface="Times New Roman"/>
                <a:ea typeface="华文细黑"/>
                <a:cs typeface="Times New Roman"/>
              </a:rPr>
              <a:t>：实地考察中，您有没有遇到过危险？</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罗哲文</a:t>
            </a:r>
            <a:r>
              <a:rPr lang="zh-CN" altLang="zh-CN" sz="2600" kern="100" dirty="0">
                <a:latin typeface="Times New Roman"/>
                <a:ea typeface="华文细黑"/>
                <a:cs typeface="Times New Roman"/>
              </a:rPr>
              <a:t>：遇到的太多了。差不多十多年前我去考察长城，那儿有个地方非常危险，人很难攀上去，我上去的时候还背着相机，结果脚下一滑，差一点摔下去没命了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主持人</a:t>
            </a:r>
            <a:r>
              <a:rPr lang="zh-CN" altLang="zh-CN" sz="2600" dirty="0">
                <a:latin typeface="Times New Roman"/>
                <a:ea typeface="华文细黑"/>
                <a:cs typeface="Times New Roman"/>
              </a:rPr>
              <a:t>：现在很多人都称您是中国古建筑方面的一代大师了。</a:t>
            </a:r>
            <a:endParaRPr lang="zh-CN" altLang="zh-CN" sz="2600" kern="100" dirty="0">
              <a:effectLst/>
              <a:latin typeface="宋体"/>
              <a:cs typeface="Courier New"/>
            </a:endParaRPr>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12347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罗哲文</a:t>
            </a:r>
            <a:r>
              <a:rPr lang="zh-CN" altLang="zh-CN" sz="2600" kern="100" dirty="0">
                <a:latin typeface="Times New Roman"/>
                <a:ea typeface="华文细黑"/>
                <a:cs typeface="Times New Roman"/>
              </a:rPr>
              <a:t>：这个我不敢当，不能说是古建筑大师，我没有什么了不起的。我觉得自己就是沧海一粟，是大海里面的一滴水。</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主持人</a:t>
            </a:r>
            <a:r>
              <a:rPr lang="zh-CN" altLang="zh-CN" sz="2600" kern="100" dirty="0">
                <a:latin typeface="Times New Roman"/>
                <a:ea typeface="华文细黑"/>
                <a:cs typeface="Times New Roman"/>
              </a:rPr>
              <a:t>：对于年轻一代从事古建筑保护的人，您觉得他们最需要学习的是什么</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罗哲文</a:t>
            </a:r>
            <a:r>
              <a:rPr lang="zh-CN" altLang="zh-CN" sz="2600" dirty="0">
                <a:latin typeface="Times New Roman"/>
                <a:ea typeface="华文细黑"/>
                <a:cs typeface="Times New Roman"/>
              </a:rPr>
              <a:t>：我觉得基本技术一定要学到。搞建筑首先你要画出图来，所以画图功夫一定得有。写文章介绍建筑的结构，你得有基本勘察文献的能力。当时我们做研究，从哪一本</a:t>
            </a:r>
            <a:r>
              <a:rPr lang="zh-CN" altLang="zh-CN" sz="2600" dirty="0" smtClean="0">
                <a:latin typeface="Times New Roman"/>
                <a:ea typeface="华文细黑"/>
                <a:cs typeface="Times New Roman"/>
              </a:rPr>
              <a:t>书</a:t>
            </a:r>
            <a:endParaRPr lang="zh-CN" altLang="zh-CN" sz="2600" kern="100" dirty="0">
              <a:effectLst/>
              <a:latin typeface="宋体"/>
              <a:cs typeface="Courier New"/>
            </a:endParaRPr>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11495"/>
            <a:ext cx="8769291" cy="4893647"/>
          </a:xfrm>
          <a:prstGeom prst="rect">
            <a:avLst/>
          </a:prstGeom>
          <a:noFill/>
        </p:spPr>
        <p:txBody>
          <a:bodyPr wrap="square" rtlCol="0">
            <a:spAutoFit/>
          </a:bodyPr>
          <a:lstStyle/>
          <a:p>
            <a:pPr algn="just">
              <a:lnSpc>
                <a:spcPct val="150000"/>
              </a:lnSpc>
              <a:spcAft>
                <a:spcPts val="0"/>
              </a:spcAft>
            </a:pPr>
            <a:r>
              <a:rPr lang="zh-CN" altLang="zh-CN" sz="2600" dirty="0">
                <a:latin typeface="Times New Roman"/>
                <a:ea typeface="华文细黑"/>
                <a:cs typeface="Times New Roman"/>
              </a:rPr>
              <a:t>上</a:t>
            </a:r>
            <a:r>
              <a:rPr lang="zh-CN" altLang="zh-CN" sz="2600" dirty="0" smtClean="0">
                <a:latin typeface="Times New Roman"/>
                <a:ea typeface="华文细黑"/>
                <a:cs typeface="Times New Roman"/>
              </a:rPr>
              <a:t>看到</a:t>
            </a:r>
            <a:r>
              <a:rPr lang="zh-CN" altLang="zh-CN" sz="2600" dirty="0">
                <a:latin typeface="Times New Roman"/>
                <a:ea typeface="华文细黑"/>
                <a:cs typeface="Times New Roman"/>
              </a:rPr>
              <a:t>可以引下来的资料，都必须要查原书，不能不经考证就用。像这种基本功年轻人要学，不能偷巧。必须认真，首先要把基本技能、基本理论学好</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主持人</a:t>
            </a:r>
            <a:r>
              <a:rPr lang="zh-CN" altLang="zh-CN" sz="2600" kern="100" dirty="0">
                <a:latin typeface="Times New Roman"/>
                <a:ea typeface="华文细黑"/>
                <a:cs typeface="Times New Roman"/>
              </a:rPr>
              <a:t>：在古建筑保护中，您最担心、最忧虑的事情是什么？</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罗哲文</a:t>
            </a:r>
            <a:r>
              <a:rPr lang="zh-CN" altLang="zh-CN" sz="2600" dirty="0">
                <a:latin typeface="Times New Roman"/>
                <a:ea typeface="华文细黑"/>
                <a:cs typeface="Times New Roman"/>
              </a:rPr>
              <a:t>：最担心的就是技术的传承，特别是工艺的传承。我认为工匠特别重要，没有工匠不行。另外就是材料，可是现在很多人忽略了这一块儿，很多工艺失传了。</a:t>
            </a:r>
            <a:endParaRPr lang="zh-CN" altLang="zh-CN" sz="2600" kern="100" dirty="0">
              <a:latin typeface="宋体"/>
              <a:cs typeface="Courier New"/>
            </a:endParaRPr>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2546"/>
            <a:ext cx="8769291" cy="5286062"/>
          </a:xfrm>
          <a:prstGeom prst="rect">
            <a:avLst/>
          </a:prstGeom>
          <a:noFill/>
        </p:spPr>
        <p:txBody>
          <a:bodyPr wrap="square" rtlCol="0">
            <a:spAutoFit/>
          </a:bodyPr>
          <a:lstStyle/>
          <a:p>
            <a:pPr algn="just">
              <a:lnSpc>
                <a:spcPct val="150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主持人</a:t>
            </a:r>
            <a:r>
              <a:rPr lang="zh-CN" altLang="zh-CN" sz="2500" kern="100" dirty="0">
                <a:latin typeface="Times New Roman"/>
                <a:ea typeface="华文细黑"/>
                <a:cs typeface="Times New Roman"/>
              </a:rPr>
              <a:t>：您搞了一辈子古建筑研究，在您看来，建筑是什么？</a:t>
            </a:r>
            <a:endParaRPr lang="zh-CN" altLang="zh-CN" sz="2500" kern="100" dirty="0">
              <a:latin typeface="宋体"/>
              <a:cs typeface="Courier New"/>
            </a:endParaRPr>
          </a:p>
          <a:p>
            <a:pPr>
              <a:lnSpc>
                <a:spcPct val="150000"/>
              </a:lnSpc>
            </a:pPr>
            <a:r>
              <a:rPr lang="en-US" altLang="zh-CN" sz="2500" dirty="0" smtClean="0">
                <a:latin typeface="Times New Roman"/>
                <a:ea typeface="华文细黑"/>
                <a:cs typeface="Times New Roman"/>
              </a:rPr>
              <a:t>        </a:t>
            </a:r>
            <a:r>
              <a:rPr lang="zh-CN" altLang="zh-CN" sz="2500" dirty="0" smtClean="0">
                <a:latin typeface="Times New Roman"/>
                <a:ea typeface="华文细黑"/>
                <a:cs typeface="Times New Roman"/>
              </a:rPr>
              <a:t>罗哲文</a:t>
            </a:r>
            <a:r>
              <a:rPr lang="zh-CN" altLang="zh-CN" sz="2500" dirty="0">
                <a:latin typeface="Times New Roman"/>
                <a:ea typeface="华文细黑"/>
                <a:cs typeface="Times New Roman"/>
              </a:rPr>
              <a:t>：建筑是凝固的音乐，外国人管它叫石头的史书，我说是木石的史书。中国建筑跟外国的还不一样，外国的建筑主要是石头，我们中国主要是木建的，所以是木石的史书，是一个综合的艺术，是历史的见证。历史有两个历史，一个是文字的历史，还有一个是实物的历史。缺少了实物，就没有东西验证文字的历史了。所以文物的价值就在于它是历史的见证</a:t>
            </a:r>
            <a:r>
              <a:rPr lang="zh-CN" altLang="zh-CN" sz="2500" dirty="0" smtClean="0">
                <a:latin typeface="Times New Roman"/>
                <a:ea typeface="华文细黑"/>
                <a:cs typeface="Times New Roman"/>
              </a:rPr>
              <a:t>。</a:t>
            </a:r>
            <a:r>
              <a:rPr lang="en-US" altLang="zh-CN" sz="2500" dirty="0" smtClean="0">
                <a:latin typeface="Times New Roman"/>
                <a:ea typeface="华文细黑"/>
                <a:cs typeface="Times New Roman"/>
              </a:rPr>
              <a:t/>
            </a:r>
            <a:br>
              <a:rPr lang="en-US" altLang="zh-CN" sz="2500" dirty="0" smtClean="0">
                <a:latin typeface="Times New Roman"/>
                <a:ea typeface="华文细黑"/>
                <a:cs typeface="Times New Roman"/>
              </a:rPr>
            </a:br>
            <a:r>
              <a:rPr lang="en-US" altLang="zh-CN" sz="2500" dirty="0" smtClean="0">
                <a:latin typeface="Times New Roman"/>
                <a:ea typeface="华文细黑"/>
                <a:cs typeface="Times New Roman"/>
              </a:rPr>
              <a:t>                          </a:t>
            </a:r>
            <a:r>
              <a:rPr lang="en-US" altLang="zh-CN" sz="2500" dirty="0" smtClean="0">
                <a:latin typeface="Times New Roman"/>
                <a:ea typeface="华文细黑"/>
              </a:rPr>
              <a:t>(</a:t>
            </a:r>
            <a:r>
              <a:rPr lang="zh-CN" altLang="zh-CN" sz="2500" dirty="0">
                <a:latin typeface="Times New Roman"/>
                <a:ea typeface="华文细黑"/>
                <a:cs typeface="Times New Roman"/>
              </a:rPr>
              <a:t>选自《大家》，商务印书馆，</a:t>
            </a:r>
            <a:r>
              <a:rPr lang="en-US" altLang="zh-CN" sz="2500" dirty="0">
                <a:latin typeface="Times New Roman"/>
                <a:ea typeface="华文细黑"/>
              </a:rPr>
              <a:t>2005</a:t>
            </a:r>
            <a:r>
              <a:rPr lang="zh-CN" altLang="zh-CN" sz="2500" dirty="0">
                <a:latin typeface="Times New Roman"/>
                <a:ea typeface="华文细黑"/>
                <a:cs typeface="Times New Roman"/>
              </a:rPr>
              <a:t>年，有删改</a:t>
            </a:r>
            <a:r>
              <a:rPr lang="en-US" altLang="zh-CN" sz="2500" dirty="0">
                <a:latin typeface="Times New Roman"/>
                <a:ea typeface="华文细黑"/>
              </a:rPr>
              <a:t>)</a:t>
            </a:r>
            <a:endParaRPr lang="zh-CN" altLang="zh-CN" sz="2500" kern="100" dirty="0">
              <a:latin typeface="宋体"/>
              <a:cs typeface="Courier New"/>
            </a:endParaRPr>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24" y="771550"/>
            <a:ext cx="8596501" cy="4351769"/>
          </a:xfrm>
          <a:prstGeom prst="rect">
            <a:avLst/>
          </a:prstGeom>
          <a:noFill/>
        </p:spPr>
        <p:txBody>
          <a:bodyPr wrap="square" rtlCol="0">
            <a:spAutoFit/>
          </a:bodyPr>
          <a:lstStyle/>
          <a:p>
            <a:pPr algn="just">
              <a:lnSpc>
                <a:spcPct val="135000"/>
              </a:lnSpc>
            </a:pPr>
            <a:r>
              <a:rPr lang="zh-CN" altLang="en-US" sz="2600" kern="100" dirty="0">
                <a:solidFill>
                  <a:srgbClr val="0000FF"/>
                </a:solidFill>
                <a:latin typeface="Times New Roman"/>
                <a:ea typeface="华文细黑"/>
                <a:cs typeface="Times New Roman"/>
              </a:rPr>
              <a:t>一、筛选并整合文中的信息应具备两种意识</a:t>
            </a:r>
            <a:endParaRPr lang="zh-CN" altLang="zh-CN" sz="2600" kern="100" dirty="0">
              <a:solidFill>
                <a:srgbClr val="0000FF"/>
              </a:solidFill>
              <a:latin typeface="Times New Roman"/>
              <a:ea typeface="华文细黑"/>
              <a:cs typeface="Times New Roman"/>
            </a:endParaRPr>
          </a:p>
          <a:p>
            <a:pPr algn="just">
              <a:lnSpc>
                <a:spcPct val="135000"/>
              </a:lnSpc>
              <a:spcAft>
                <a:spcPts val="0"/>
              </a:spcAft>
            </a:pPr>
            <a:r>
              <a:rPr lang="en-US" altLang="zh-CN" sz="2600" dirty="0">
                <a:latin typeface="宋体"/>
                <a:ea typeface="华文细黑"/>
                <a:cs typeface="Times New Roman"/>
              </a:rPr>
              <a:t>“</a:t>
            </a:r>
            <a:r>
              <a:rPr lang="zh-CN" altLang="zh-CN" sz="2600" dirty="0">
                <a:latin typeface="Times New Roman"/>
                <a:ea typeface="华文细黑"/>
                <a:cs typeface="Times New Roman"/>
              </a:rPr>
              <a:t>筛选并整合文中的信息</a:t>
            </a:r>
            <a:r>
              <a:rPr lang="en-US" altLang="zh-CN" sz="2600" dirty="0">
                <a:latin typeface="宋体"/>
                <a:ea typeface="华文细黑"/>
                <a:cs typeface="Times New Roman"/>
              </a:rPr>
              <a:t>”</a:t>
            </a:r>
            <a:r>
              <a:rPr lang="zh-CN" altLang="zh-CN" sz="2600" dirty="0">
                <a:latin typeface="Times New Roman"/>
                <a:ea typeface="华文细黑"/>
                <a:cs typeface="Times New Roman"/>
              </a:rPr>
              <a:t>考点里应包括三个关键词：标准、筛选、整合。所谓</a:t>
            </a:r>
            <a:r>
              <a:rPr lang="en-US" altLang="zh-CN" sz="2600" dirty="0">
                <a:latin typeface="宋体"/>
                <a:ea typeface="华文细黑"/>
                <a:cs typeface="Times New Roman"/>
              </a:rPr>
              <a:t>“</a:t>
            </a:r>
            <a:r>
              <a:rPr lang="zh-CN" altLang="zh-CN" sz="2600" dirty="0">
                <a:latin typeface="Times New Roman"/>
                <a:ea typeface="华文细黑"/>
                <a:cs typeface="Times New Roman"/>
              </a:rPr>
              <a:t>标准</a:t>
            </a:r>
            <a:r>
              <a:rPr lang="en-US" altLang="zh-CN" sz="2600" dirty="0">
                <a:latin typeface="宋体"/>
                <a:ea typeface="华文细黑"/>
                <a:cs typeface="Times New Roman"/>
              </a:rPr>
              <a:t>”</a:t>
            </a:r>
            <a:r>
              <a:rPr lang="zh-CN" altLang="zh-CN" sz="2600" dirty="0">
                <a:latin typeface="Times New Roman"/>
                <a:ea typeface="华文细黑"/>
                <a:cs typeface="Times New Roman"/>
              </a:rPr>
              <a:t>，就是在</a:t>
            </a:r>
            <a:r>
              <a:rPr lang="en-US" altLang="zh-CN" sz="2600" dirty="0">
                <a:latin typeface="宋体"/>
                <a:ea typeface="华文细黑"/>
                <a:cs typeface="Times New Roman"/>
              </a:rPr>
              <a:t>“</a:t>
            </a:r>
            <a:r>
              <a:rPr lang="zh-CN" altLang="zh-CN" sz="2600" dirty="0">
                <a:latin typeface="Times New Roman"/>
                <a:ea typeface="华文细黑"/>
                <a:cs typeface="Times New Roman"/>
              </a:rPr>
              <a:t>筛选</a:t>
            </a:r>
            <a:r>
              <a:rPr lang="en-US" altLang="zh-CN" sz="2600" dirty="0">
                <a:latin typeface="宋体"/>
                <a:ea typeface="华文细黑"/>
                <a:cs typeface="Times New Roman"/>
              </a:rPr>
              <a:t>”</a:t>
            </a:r>
            <a:r>
              <a:rPr lang="zh-CN" altLang="zh-CN" sz="2600" dirty="0">
                <a:latin typeface="Times New Roman"/>
                <a:ea typeface="华文细黑"/>
                <a:cs typeface="Times New Roman"/>
              </a:rPr>
              <a:t>前需要明白的目的、要求和方向。这是很重要的一步。所谓</a:t>
            </a:r>
            <a:r>
              <a:rPr lang="en-US" altLang="zh-CN" sz="2600" dirty="0">
                <a:latin typeface="宋体"/>
                <a:ea typeface="华文细黑"/>
                <a:cs typeface="Times New Roman"/>
              </a:rPr>
              <a:t>“</a:t>
            </a:r>
            <a:r>
              <a:rPr lang="zh-CN" altLang="zh-CN" sz="2600" dirty="0">
                <a:latin typeface="Times New Roman"/>
                <a:ea typeface="华文细黑"/>
                <a:cs typeface="Times New Roman"/>
              </a:rPr>
              <a:t>筛选</a:t>
            </a:r>
            <a:r>
              <a:rPr lang="en-US" altLang="zh-CN" sz="2600" dirty="0">
                <a:latin typeface="宋体"/>
                <a:ea typeface="华文细黑"/>
                <a:cs typeface="Times New Roman"/>
              </a:rPr>
              <a:t>”</a:t>
            </a:r>
            <a:r>
              <a:rPr lang="zh-CN" altLang="zh-CN" sz="2600" dirty="0">
                <a:latin typeface="Times New Roman"/>
                <a:ea typeface="华文细黑"/>
                <a:cs typeface="Times New Roman"/>
              </a:rPr>
              <a:t>，就是根据</a:t>
            </a:r>
            <a:r>
              <a:rPr lang="en-US" altLang="zh-CN" sz="2600" dirty="0">
                <a:latin typeface="宋体"/>
                <a:ea typeface="华文细黑"/>
                <a:cs typeface="Times New Roman"/>
              </a:rPr>
              <a:t>“</a:t>
            </a:r>
            <a:r>
              <a:rPr lang="zh-CN" altLang="zh-CN" sz="2600" dirty="0">
                <a:latin typeface="Times New Roman"/>
                <a:ea typeface="华文细黑"/>
                <a:cs typeface="Times New Roman"/>
              </a:rPr>
              <a:t>标准</a:t>
            </a:r>
            <a:r>
              <a:rPr lang="en-US" altLang="zh-CN" sz="2600" dirty="0">
                <a:latin typeface="宋体"/>
                <a:ea typeface="华文细黑"/>
                <a:cs typeface="Times New Roman"/>
              </a:rPr>
              <a:t>”</a:t>
            </a:r>
            <a:r>
              <a:rPr lang="zh-CN" altLang="zh-CN" sz="2600" dirty="0">
                <a:latin typeface="Times New Roman"/>
                <a:ea typeface="华文细黑"/>
                <a:cs typeface="Times New Roman"/>
              </a:rPr>
              <a:t>，经过辨别，把相关信息提取出来。</a:t>
            </a:r>
            <a:r>
              <a:rPr lang="en-US" altLang="zh-CN" sz="2600" dirty="0">
                <a:latin typeface="宋体"/>
                <a:ea typeface="华文细黑"/>
                <a:cs typeface="Times New Roman"/>
              </a:rPr>
              <a:t>“</a:t>
            </a:r>
            <a:r>
              <a:rPr lang="zh-CN" altLang="zh-CN" sz="2600" dirty="0">
                <a:latin typeface="Times New Roman"/>
                <a:ea typeface="华文细黑"/>
                <a:cs typeface="Times New Roman"/>
              </a:rPr>
              <a:t>筛选</a:t>
            </a:r>
            <a:r>
              <a:rPr lang="en-US" altLang="zh-CN" sz="2600" dirty="0">
                <a:latin typeface="宋体"/>
                <a:ea typeface="华文细黑"/>
                <a:cs typeface="Times New Roman"/>
              </a:rPr>
              <a:t>”</a:t>
            </a:r>
            <a:r>
              <a:rPr lang="zh-CN" altLang="zh-CN" sz="2600" dirty="0">
                <a:latin typeface="Times New Roman"/>
                <a:ea typeface="华文细黑"/>
                <a:cs typeface="Times New Roman"/>
              </a:rPr>
              <a:t>说明文本中信息较杂，需要根据问题核心作出选择和辨别。所谓</a:t>
            </a:r>
            <a:r>
              <a:rPr lang="en-US" altLang="zh-CN" sz="2600" dirty="0">
                <a:latin typeface="宋体"/>
                <a:ea typeface="华文细黑"/>
                <a:cs typeface="Times New Roman"/>
              </a:rPr>
              <a:t>“</a:t>
            </a:r>
            <a:r>
              <a:rPr lang="zh-CN" altLang="zh-CN" sz="2600" dirty="0">
                <a:latin typeface="Times New Roman"/>
                <a:ea typeface="华文细黑"/>
                <a:cs typeface="Times New Roman"/>
              </a:rPr>
              <a:t>整合</a:t>
            </a:r>
            <a:r>
              <a:rPr lang="en-US" altLang="zh-CN" sz="2600" dirty="0">
                <a:latin typeface="宋体"/>
                <a:ea typeface="华文细黑"/>
                <a:cs typeface="Times New Roman"/>
              </a:rPr>
              <a:t>”</a:t>
            </a:r>
            <a:r>
              <a:rPr lang="zh-CN" altLang="zh-CN" sz="2600" dirty="0">
                <a:latin typeface="Times New Roman"/>
                <a:ea typeface="华文细黑"/>
                <a:cs typeface="Times New Roman"/>
              </a:rPr>
              <a:t>，就是</a:t>
            </a:r>
            <a:r>
              <a:rPr lang="zh-CN" altLang="zh-CN" sz="2600" dirty="0" smtClean="0">
                <a:latin typeface="Times New Roman"/>
                <a:ea typeface="华文细黑"/>
                <a:cs typeface="Times New Roman"/>
              </a:rPr>
              <a:t>根据</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标准</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，将文中相关的而又分散的信息集中起来，并加以处理。</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整合</a:t>
            </a:r>
            <a:r>
              <a:rPr lang="en-US" altLang="zh-CN" sz="2600" dirty="0" smtClean="0">
                <a:latin typeface="宋体"/>
                <a:ea typeface="华文细黑"/>
                <a:cs typeface="Times New Roman"/>
              </a:rPr>
              <a:t>”</a:t>
            </a:r>
            <a:endParaRPr lang="zh-CN" altLang="zh-CN" sz="1050" kern="100" dirty="0">
              <a:latin typeface="宋体"/>
              <a:cs typeface="Courier New"/>
            </a:endParaRPr>
          </a:p>
        </p:txBody>
      </p:sp>
      <p:sp>
        <p:nvSpPr>
          <p:cNvPr id="3" name="TextBox 20"/>
          <p:cNvSpPr txBox="1">
            <a:spLocks noChangeArrowheads="1"/>
          </p:cNvSpPr>
          <p:nvPr/>
        </p:nvSpPr>
        <p:spPr bwMode="auto">
          <a:xfrm>
            <a:off x="3549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700" dirty="0">
                <a:solidFill>
                  <a:srgbClr val="FFFF00"/>
                </a:solidFill>
                <a:latin typeface="黑体" pitchFamily="2" charset="-122"/>
                <a:ea typeface="黑体" pitchFamily="2" charset="-122"/>
              </a:rPr>
              <a:t>Ⅰ</a:t>
            </a:r>
            <a:r>
              <a:rPr lang="zh-CN" altLang="en-US" sz="2700" dirty="0">
                <a:solidFill>
                  <a:srgbClr val="FFFF00"/>
                </a:solidFill>
                <a:latin typeface="黑体" pitchFamily="2" charset="-122"/>
                <a:ea typeface="黑体" pitchFamily="2" charset="-122"/>
              </a:rPr>
              <a:t>　如何筛选并整合文中的信息</a:t>
            </a:r>
            <a:endParaRPr lang="zh-CN" altLang="zh-CN" sz="27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83796"/>
            <a:ext cx="8769291" cy="615746"/>
          </a:xfrm>
          <a:prstGeom prst="rect">
            <a:avLst/>
          </a:prstGeom>
          <a:noFill/>
        </p:spPr>
        <p:txBody>
          <a:bodyPr wrap="square" rtlCol="0">
            <a:spAutoFit/>
          </a:bodyPr>
          <a:lstStyle/>
          <a:p>
            <a:pPr>
              <a:lnSpc>
                <a:spcPct val="150000"/>
              </a:lnSpc>
            </a:pPr>
            <a:r>
              <a:rPr lang="en-US" altLang="zh-CN" sz="2600" dirty="0">
                <a:latin typeface="Times New Roman"/>
                <a:ea typeface="华文细黑"/>
              </a:rPr>
              <a:t>2.</a:t>
            </a:r>
            <a:r>
              <a:rPr lang="zh-CN" altLang="zh-CN" sz="2600" dirty="0">
                <a:latin typeface="Times New Roman"/>
                <a:ea typeface="华文细黑"/>
                <a:cs typeface="Times New Roman"/>
              </a:rPr>
              <a:t>在古建筑保护上，罗哲文先生持哪些看法？</a:t>
            </a:r>
            <a:endParaRPr lang="zh-CN" altLang="zh-CN" sz="2600" kern="100" dirty="0">
              <a:latin typeface="宋体"/>
              <a:cs typeface="Courier New"/>
            </a:endParaRPr>
          </a:p>
        </p:txBody>
      </p:sp>
      <p:sp>
        <p:nvSpPr>
          <p:cNvPr id="3" name="矩形 2"/>
          <p:cNvSpPr/>
          <p:nvPr/>
        </p:nvSpPr>
        <p:spPr>
          <a:xfrm>
            <a:off x="251520" y="907946"/>
            <a:ext cx="8472883" cy="3693319"/>
          </a:xfrm>
          <a:prstGeom prst="rect">
            <a:avLst/>
          </a:prstGeom>
        </p:spPr>
        <p:txBody>
          <a:bodyPr>
            <a:spAutoFit/>
          </a:bodyPr>
          <a:lstStyle/>
          <a:p>
            <a:pPr>
              <a:lnSpc>
                <a:spcPct val="150000"/>
              </a:lnSpc>
            </a:pPr>
            <a:r>
              <a:rPr lang="zh-CN" altLang="zh-CN" sz="2500" kern="100" dirty="0" smtClean="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本题考查概括作品内容的能力。做本题首先要找到</a:t>
            </a:r>
            <a:r>
              <a:rPr lang="en-US" altLang="zh-CN" sz="2600" dirty="0">
                <a:latin typeface="宋体"/>
                <a:ea typeface="华文细黑"/>
                <a:cs typeface="Times New Roman"/>
              </a:rPr>
              <a:t>“</a:t>
            </a:r>
            <a:r>
              <a:rPr lang="zh-CN" altLang="zh-CN" sz="2600" dirty="0">
                <a:latin typeface="Times New Roman"/>
                <a:ea typeface="华文细黑"/>
                <a:cs typeface="Times New Roman"/>
              </a:rPr>
              <a:t>古建筑保护</a:t>
            </a:r>
            <a:r>
              <a:rPr lang="en-US" altLang="zh-CN" sz="2600" dirty="0">
                <a:latin typeface="宋体"/>
                <a:ea typeface="华文细黑"/>
                <a:cs typeface="Times New Roman"/>
              </a:rPr>
              <a:t>”</a:t>
            </a:r>
            <a:r>
              <a:rPr lang="zh-CN" altLang="zh-CN" sz="2600" dirty="0">
                <a:latin typeface="Times New Roman"/>
                <a:ea typeface="华文细黑"/>
                <a:cs typeface="Times New Roman"/>
              </a:rPr>
              <a:t>这个关键词在文中的位置，确定答题区间，然后再梳理相关要点</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500" kern="100" dirty="0">
                <a:solidFill>
                  <a:srgbClr val="0000FF"/>
                </a:solidFill>
                <a:latin typeface="Times New Roman"/>
                <a:ea typeface="华文细黑"/>
                <a:cs typeface="Times New Roman"/>
              </a:rPr>
              <a:t>答案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有基本技术，会画图，有画图功夫；</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掌握基本理论，有勘察文献的能力；</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要重视技术的传承，特别是工艺的传承，工匠和材料很重要。</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227" y="502171"/>
            <a:ext cx="8945554" cy="4453463"/>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在实际答题过程中，不少考生只知道抄录，至多是选择性抄录，导致写出来的答案让阅卷老师</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二次筛选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。这充分说明了考生对筛选出来的信息没有加工，或者说只是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粗加工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。那么，如何进行有效加工呢？</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舍与取</a:t>
            </a:r>
            <a:endParaRPr lang="zh-CN" altLang="zh-CN" sz="1000" kern="100" dirty="0">
              <a:latin typeface="宋体"/>
              <a:cs typeface="Courier New"/>
            </a:endParaRPr>
          </a:p>
          <a:p>
            <a:pPr>
              <a:lnSpc>
                <a:spcPct val="150000"/>
              </a:lnSpc>
            </a:pPr>
            <a:r>
              <a:rPr lang="zh-CN" altLang="zh-CN" sz="2400" dirty="0">
                <a:latin typeface="Times New Roman"/>
                <a:ea typeface="华文细黑"/>
                <a:cs typeface="Times New Roman"/>
              </a:rPr>
              <a:t>舍去无用、次要信息，提取有用、主要信息，尤其要把最符合题干要求的关键词语摘取出来。只要能把关键信息提取出来，其他都可舍去。</a:t>
            </a:r>
            <a:endParaRPr lang="zh-CN" altLang="zh-CN" sz="2400" kern="100" dirty="0">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8486652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13111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分与合</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对于信息最集中的段落，采取分层提取的方法。</a:t>
            </a:r>
            <a:endParaRPr lang="zh-CN" altLang="zh-CN" sz="1050" kern="100" dirty="0">
              <a:latin typeface="宋体"/>
              <a:cs typeface="Courier New"/>
            </a:endParaRPr>
          </a:p>
          <a:p>
            <a:pPr algn="just">
              <a:lnSpc>
                <a:spcPct val="150000"/>
              </a:lnSpc>
              <a:spcAft>
                <a:spcPts val="0"/>
              </a:spcAft>
            </a:pPr>
            <a:r>
              <a:rPr lang="zh-CN" altLang="zh-CN" sz="2500" kern="100" dirty="0">
                <a:solidFill>
                  <a:srgbClr val="0000FF"/>
                </a:solidFill>
                <a:latin typeface="Times New Roman"/>
                <a:ea typeface="华文细黑"/>
                <a:cs typeface="Times New Roman"/>
              </a:rPr>
              <a:t>示例</a:t>
            </a:r>
            <a:r>
              <a:rPr lang="zh-CN" altLang="zh-CN" sz="2600" kern="100" dirty="0">
                <a:latin typeface="Times New Roman"/>
                <a:ea typeface="华文细黑"/>
                <a:cs typeface="Times New Roman"/>
              </a:rPr>
              <a:t>：阅读下面一段文字，思考问题。</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而</a:t>
            </a:r>
            <a:r>
              <a:rPr lang="zh-CN" altLang="zh-CN" sz="2600" dirty="0">
                <a:latin typeface="Times New Roman"/>
                <a:ea typeface="华文细黑"/>
                <a:cs typeface="Times New Roman"/>
              </a:rPr>
              <a:t>我们之所以不能直接观测到暗物质，是因为暗物质不与电磁力相互作用，而且在推测的暗物质成分中，其是由一种大质量弱相互作用的粒子构成，这种粒子与普通物质的相互作用非常的弱，只能产生较小的能量，很难被现有科技水平的观测工具探测到。</a:t>
            </a:r>
            <a:endParaRPr lang="zh-CN" altLang="zh-CN" sz="2600" kern="100" dirty="0">
              <a:latin typeface="宋体"/>
              <a:cs typeface="Courier New"/>
            </a:endParaRPr>
          </a:p>
        </p:txBody>
      </p:sp>
    </p:spTree>
    <p:extLst>
      <p:ext uri="{BB962C8B-B14F-4D97-AF65-F5344CB8AC3E}">
        <p14:creationId xmlns:p14="http://schemas.microsoft.com/office/powerpoint/2010/main" val="1369069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1470"/>
            <a:ext cx="8511387" cy="5101397"/>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暗物质不能被直接观测到的原因有哪些？</a:t>
            </a:r>
            <a:endParaRPr lang="zh-CN" altLang="zh-CN" sz="1000" kern="100" dirty="0">
              <a:latin typeface="宋体"/>
              <a:cs typeface="Courier New"/>
            </a:endParaRPr>
          </a:p>
          <a:p>
            <a:pPr algn="just">
              <a:lnSpc>
                <a:spcPct val="150000"/>
              </a:lnSpc>
              <a:spcAft>
                <a:spcPts val="0"/>
              </a:spcAft>
            </a:pPr>
            <a:r>
              <a:rPr lang="zh-CN" altLang="zh-CN" sz="2500" kern="100" dirty="0">
                <a:solidFill>
                  <a:srgbClr val="0000FF"/>
                </a:solidFill>
                <a:latin typeface="Times New Roman"/>
                <a:ea typeface="华文细黑"/>
                <a:cs typeface="Times New Roman"/>
              </a:rPr>
              <a:t>分析</a:t>
            </a:r>
            <a:r>
              <a:rPr lang="zh-CN" altLang="zh-CN" sz="2400" kern="100" dirty="0">
                <a:latin typeface="Times New Roman"/>
                <a:ea typeface="华文细黑"/>
                <a:cs typeface="Times New Roman"/>
              </a:rPr>
              <a:t>：所给段落是一个因果复句，答案在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因</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因</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句以</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而且</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为界分为两个层次，从两个角度说明原因。于是分层提取为：</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暗物质不与电磁力相互作用；</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暗物质由一种大质量弱相互作用的粒子构成，现有科技水平的观测工具很难探测到这种粒子与普通物质弱相互作用时产生的较小的能量。</a:t>
            </a:r>
            <a:endParaRPr lang="zh-CN" altLang="zh-CN" sz="1000" kern="100" dirty="0">
              <a:latin typeface="宋体"/>
              <a:cs typeface="Courier New"/>
            </a:endParaRPr>
          </a:p>
          <a:p>
            <a:pPr>
              <a:lnSpc>
                <a:spcPct val="150000"/>
              </a:lnSpc>
            </a:pPr>
            <a:r>
              <a:rPr lang="en-US" altLang="zh-CN" sz="2400" dirty="0">
                <a:latin typeface="Times New Roman"/>
                <a:ea typeface="华文细黑"/>
              </a:rPr>
              <a:t>(2)</a:t>
            </a:r>
            <a:r>
              <a:rPr lang="zh-CN" altLang="zh-CN" sz="2400" dirty="0">
                <a:latin typeface="Times New Roman"/>
                <a:ea typeface="华文细黑"/>
                <a:cs typeface="Times New Roman"/>
              </a:rPr>
              <a:t>对于同一类较分散的信息采取合并、归类的办法。如题干中出现了</a:t>
            </a:r>
            <a:r>
              <a:rPr lang="en-US" altLang="zh-CN" sz="2400" dirty="0">
                <a:latin typeface="宋体"/>
                <a:ea typeface="华文细黑"/>
                <a:cs typeface="Times New Roman"/>
              </a:rPr>
              <a:t>“</a:t>
            </a:r>
            <a:r>
              <a:rPr lang="zh-CN" altLang="zh-CN" sz="2400" dirty="0">
                <a:latin typeface="Times New Roman"/>
                <a:ea typeface="华文细黑"/>
                <a:cs typeface="Times New Roman"/>
              </a:rPr>
              <a:t>表现在哪些方面</a:t>
            </a:r>
            <a:r>
              <a:rPr lang="en-US" altLang="zh-CN" sz="2400" dirty="0">
                <a:latin typeface="宋体"/>
                <a:ea typeface="华文细黑"/>
                <a:cs typeface="Times New Roman"/>
              </a:rPr>
              <a:t>”“</a:t>
            </a:r>
            <a:r>
              <a:rPr lang="zh-CN" altLang="zh-CN" sz="2400" dirty="0">
                <a:latin typeface="Times New Roman"/>
                <a:ea typeface="华文细黑"/>
                <a:cs typeface="Times New Roman"/>
              </a:rPr>
              <a:t>哪些方面体现了</a:t>
            </a:r>
            <a:r>
              <a:rPr lang="en-US" altLang="zh-CN" sz="2400" dirty="0">
                <a:latin typeface="宋体"/>
                <a:ea typeface="华文细黑"/>
                <a:cs typeface="Times New Roman"/>
              </a:rPr>
              <a:t>……”</a:t>
            </a:r>
            <a:r>
              <a:rPr lang="zh-CN" altLang="zh-CN" sz="2400" dirty="0">
                <a:latin typeface="Times New Roman"/>
                <a:ea typeface="华文细黑"/>
                <a:cs typeface="Times New Roman"/>
              </a:rPr>
              <a:t>等用语，一般都要求将信息归类，归到某一方面中去。</a:t>
            </a:r>
            <a:endParaRPr lang="zh-CN" altLang="zh-CN" sz="25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23478"/>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与转</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在保留关键信息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关键词语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的前提下适当添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一些词语，使信息转为合乎答案要求的文字。转，有时要将否定性信息转为肯定性信息，将侧面信息转为正面信息。</a:t>
            </a:r>
            <a:endParaRPr lang="zh-CN" altLang="zh-CN" sz="1050" kern="100" dirty="0">
              <a:latin typeface="宋体"/>
              <a:cs typeface="Courier New"/>
            </a:endParaRPr>
          </a:p>
          <a:p>
            <a:pPr algn="just">
              <a:lnSpc>
                <a:spcPct val="150000"/>
              </a:lnSpc>
              <a:spcAft>
                <a:spcPts val="0"/>
              </a:spcAft>
            </a:pPr>
            <a:r>
              <a:rPr lang="zh-CN" altLang="zh-CN" sz="2500" kern="100" dirty="0">
                <a:solidFill>
                  <a:srgbClr val="0000FF"/>
                </a:solidFill>
                <a:latin typeface="Times New Roman"/>
                <a:ea typeface="华文细黑"/>
                <a:cs typeface="Times New Roman"/>
              </a:rPr>
              <a:t>示例</a:t>
            </a:r>
            <a:r>
              <a:rPr lang="zh-CN" altLang="zh-CN" sz="2600" kern="100" dirty="0">
                <a:latin typeface="Times New Roman"/>
                <a:ea typeface="华文细黑"/>
                <a:cs typeface="Times New Roman"/>
              </a:rPr>
              <a:t>：阅读下面一段文字，思考问题。</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谢希德</a:t>
            </a:r>
            <a:r>
              <a:rPr lang="zh-CN" altLang="zh-CN" sz="2600" dirty="0">
                <a:latin typeface="Times New Roman"/>
                <a:ea typeface="华文细黑"/>
                <a:cs typeface="Times New Roman"/>
              </a:rPr>
              <a:t>一直密切关注着国内外物理学研究的动态，努力探索真知。上世纪</a:t>
            </a:r>
            <a:r>
              <a:rPr lang="en-US" altLang="zh-CN" sz="2600" dirty="0">
                <a:latin typeface="Times New Roman"/>
                <a:ea typeface="华文细黑"/>
              </a:rPr>
              <a:t>70</a:t>
            </a:r>
            <a:r>
              <a:rPr lang="zh-CN" altLang="zh-CN" sz="2600" dirty="0">
                <a:latin typeface="Times New Roman"/>
                <a:ea typeface="华文细黑"/>
                <a:cs typeface="Times New Roman"/>
              </a:rPr>
              <a:t>年代后期，她开始思索一个奥妙而又实际的问题</a:t>
            </a:r>
            <a:r>
              <a:rPr lang="en-US" altLang="zh-CN" sz="2600" dirty="0">
                <a:latin typeface="Times New Roman"/>
                <a:ea typeface="华文细黑"/>
              </a:rPr>
              <a:t>——</a:t>
            </a:r>
            <a:r>
              <a:rPr lang="zh-CN" altLang="zh-CN" sz="2600" dirty="0">
                <a:latin typeface="Times New Roman"/>
                <a:ea typeface="华文细黑"/>
                <a:cs typeface="Times New Roman"/>
              </a:rPr>
              <a:t>怎样使钢材不生锈？是什么起到抗</a:t>
            </a:r>
            <a:r>
              <a:rPr lang="zh-CN" altLang="zh-CN" sz="2600" dirty="0" smtClean="0">
                <a:latin typeface="Times New Roman"/>
                <a:ea typeface="华文细黑"/>
                <a:cs typeface="Times New Roman"/>
              </a:rPr>
              <a:t>腐蚀</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18755"/>
            <a:ext cx="8682466" cy="4893647"/>
          </a:xfrm>
          <a:prstGeom prst="rect">
            <a:avLst/>
          </a:prstGeom>
          <a:noFill/>
        </p:spPr>
        <p:txBody>
          <a:bodyPr wrap="square" rtlCol="0">
            <a:spAutoFit/>
          </a:bodyPr>
          <a:lstStyle/>
          <a:p>
            <a:pPr algn="just">
              <a:lnSpc>
                <a:spcPct val="150000"/>
              </a:lnSpc>
              <a:spcAft>
                <a:spcPts val="0"/>
              </a:spcAft>
            </a:pPr>
            <a:r>
              <a:rPr lang="zh-CN" altLang="zh-CN" sz="2600" dirty="0">
                <a:latin typeface="Times New Roman"/>
                <a:ea typeface="华文细黑"/>
                <a:cs typeface="Times New Roman"/>
              </a:rPr>
              <a:t>的护层作用？世界上一些国家每年因腐蚀而报废的钢材达上千万吨，中国也面临着同样的问题。怎样才能使我国有限的钢材发挥更大的作用？这就要涉足表面物理。专长在半导体和固体物理研究的谢希德，如果继续从事她的研究，可以说既省力又稳妥，还可以尽快出成果；如果另辟蹊径转入新领域，即使付出艰辛的劳动，五年十载能否取得显著成绩仍是个未知数。然而，她是一个进取心很强的人，表面物理亟待研究，哪怕付出</a:t>
            </a:r>
            <a:r>
              <a:rPr lang="en-US" altLang="zh-CN" sz="2600" dirty="0">
                <a:latin typeface="Times New Roman"/>
                <a:ea typeface="华文细黑"/>
              </a:rPr>
              <a:t>10</a:t>
            </a:r>
            <a:r>
              <a:rPr lang="zh-CN" altLang="zh-CN" sz="2600" dirty="0">
                <a:latin typeface="Times New Roman"/>
                <a:ea typeface="华文细黑"/>
                <a:cs typeface="Times New Roman"/>
              </a:rPr>
              <a:t>倍、</a:t>
            </a:r>
            <a:r>
              <a:rPr lang="en-US" altLang="zh-CN" sz="2600" dirty="0">
                <a:latin typeface="Times New Roman"/>
                <a:ea typeface="华文细黑"/>
              </a:rPr>
              <a:t>20</a:t>
            </a:r>
            <a:r>
              <a:rPr lang="zh-CN" altLang="zh-CN" sz="2600" dirty="0">
                <a:latin typeface="Times New Roman"/>
                <a:ea typeface="华文细黑"/>
                <a:cs typeface="Times New Roman"/>
              </a:rPr>
              <a:t>倍的努力，也要</a:t>
            </a:r>
            <a:r>
              <a:rPr lang="zh-CN" altLang="zh-CN" sz="2600" dirty="0" smtClean="0">
                <a:latin typeface="Times New Roman"/>
                <a:ea typeface="华文细黑"/>
                <a:cs typeface="Times New Roman"/>
              </a:rPr>
              <a:t>勇</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897301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374" y="702732"/>
            <a:ext cx="8343679" cy="3093154"/>
          </a:xfrm>
          <a:prstGeom prst="rect">
            <a:avLst/>
          </a:prstGeom>
          <a:noFill/>
        </p:spPr>
        <p:txBody>
          <a:bodyPr wrap="square" rtlCol="0">
            <a:spAutoFit/>
          </a:bodyPr>
          <a:lstStyle/>
          <a:p>
            <a:pPr algn="just">
              <a:lnSpc>
                <a:spcPct val="150000"/>
              </a:lnSpc>
              <a:spcAft>
                <a:spcPts val="0"/>
              </a:spcAft>
            </a:pPr>
            <a:r>
              <a:rPr lang="zh-CN" altLang="zh-CN" sz="2600" dirty="0" smtClean="0">
                <a:latin typeface="Times New Roman"/>
                <a:ea typeface="华文细黑"/>
                <a:cs typeface="Times New Roman"/>
              </a:rPr>
              <a:t>闯</a:t>
            </a:r>
            <a:r>
              <a:rPr lang="zh-CN" altLang="zh-CN" sz="2600" dirty="0">
                <a:latin typeface="Times New Roman"/>
                <a:ea typeface="华文细黑"/>
                <a:cs typeface="Times New Roman"/>
              </a:rPr>
              <a:t>难关，有所创造。作为学界前辈，她也要借此鼓励年轻人去开拓这个前景广阔的新领域。谢希德率领她的团队，经过认真细致的研究，一点一滴地积累经验，使复旦大学的表面物理研究达到了世界水平</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rPr>
              <a:t>                                                (</a:t>
            </a:r>
            <a:r>
              <a:rPr lang="zh-CN" altLang="zh-CN" sz="2600" dirty="0">
                <a:latin typeface="Times New Roman"/>
                <a:ea typeface="华文细黑"/>
                <a:cs typeface="Times New Roman"/>
              </a:rPr>
              <a:t>节选自《谢希德的诚与真》</a:t>
            </a:r>
            <a:r>
              <a:rPr lang="en-US" altLang="zh-CN" sz="2600" dirty="0">
                <a:latin typeface="Times New Roman"/>
                <a:ea typeface="华文细黑"/>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6493330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371242"/>
            <a:ext cx="8682466"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谢希德转而从事自己不熟悉的表面物理研究，有哪些方面的原因？请简要分析。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请看信息文字与答案之间的添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与转对应关系：</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信息文字</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世界上一些国家每年因腐蚀而报废的钢材达上千万吨，中国也面临着同样的问题。怎样才能使我国有限的钢材发挥更大的作用？这就要涉足表面物理。</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68382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95486"/>
            <a:ext cx="8682466" cy="4893647"/>
          </a:xfrm>
          <a:prstGeom prst="rect">
            <a:avLst/>
          </a:prstGeom>
          <a:noFill/>
        </p:spPr>
        <p:txBody>
          <a:bodyPr wrap="square" rtlCol="0">
            <a:spAutoFit/>
          </a:bodyPr>
          <a:lstStyle/>
          <a:p>
            <a:pPr algn="just">
              <a:lnSpc>
                <a:spcPct val="150000"/>
              </a:lnSpc>
              <a:spcAft>
                <a:spcPts val="0"/>
              </a:spcAft>
            </a:pPr>
            <a:r>
              <a:rPr lang="zh-CN" altLang="zh-CN" sz="2500" kern="100" dirty="0">
                <a:solidFill>
                  <a:srgbClr val="0000FF"/>
                </a:solidFill>
                <a:latin typeface="Times New Roman"/>
                <a:ea typeface="华文细黑"/>
                <a:cs typeface="Times New Roman"/>
              </a:rPr>
              <a:t>得出答案</a:t>
            </a:r>
          </a:p>
          <a:p>
            <a:pPr algn="just">
              <a:lnSpc>
                <a:spcPct val="150000"/>
              </a:lnSpc>
              <a:spcAft>
                <a:spcPts val="0"/>
              </a:spcAft>
            </a:pPr>
            <a:r>
              <a:rPr lang="zh-CN" altLang="zh-CN" sz="2600" kern="100" dirty="0">
                <a:latin typeface="Times New Roman"/>
                <a:ea typeface="华文细黑"/>
                <a:cs typeface="Times New Roman"/>
              </a:rPr>
              <a:t>这项研究可以解决钢材腐蚀的问题，节约能源，对国家建设有重要意义。</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信息文字</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然而，她是一个进取心很强的人，表面物理亟待研究，哪怕付出</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倍、</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倍的努力，也要勇闯难关，有所创造。</a:t>
            </a:r>
            <a:endParaRPr lang="zh-CN" altLang="zh-CN" sz="1050" kern="100" dirty="0">
              <a:latin typeface="宋体"/>
              <a:cs typeface="Courier New"/>
            </a:endParaRPr>
          </a:p>
          <a:p>
            <a:pPr algn="just">
              <a:lnSpc>
                <a:spcPct val="150000"/>
              </a:lnSpc>
              <a:spcAft>
                <a:spcPts val="0"/>
              </a:spcAft>
            </a:pPr>
            <a:r>
              <a:rPr lang="zh-CN" altLang="zh-CN" sz="2500" kern="100" dirty="0">
                <a:solidFill>
                  <a:srgbClr val="0000FF"/>
                </a:solidFill>
                <a:latin typeface="Times New Roman"/>
                <a:ea typeface="华文细黑"/>
                <a:cs typeface="Times New Roman"/>
              </a:rPr>
              <a:t>得出答案</a:t>
            </a:r>
          </a:p>
          <a:p>
            <a:pPr algn="just">
              <a:lnSpc>
                <a:spcPct val="150000"/>
              </a:lnSpc>
              <a:spcAft>
                <a:spcPts val="0"/>
              </a:spcAft>
            </a:pPr>
            <a:r>
              <a:rPr lang="zh-CN" altLang="zh-CN" sz="2600" kern="100" dirty="0">
                <a:latin typeface="Times New Roman"/>
                <a:ea typeface="华文细黑"/>
                <a:cs typeface="Times New Roman"/>
              </a:rPr>
              <a:t>作为科学家，积极进取，勇于创新，转入科研新领域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68382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411510"/>
            <a:ext cx="8682466" cy="3070071"/>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信息文字</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作为学界前辈，她也要借此鼓励年轻人去开拓这个前景广阔的新领域</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500" kern="100" dirty="0">
                <a:solidFill>
                  <a:srgbClr val="0000FF"/>
                </a:solidFill>
                <a:latin typeface="Times New Roman"/>
                <a:ea typeface="华文细黑"/>
                <a:cs typeface="Times New Roman"/>
              </a:rPr>
              <a:t>得出答案</a:t>
            </a:r>
          </a:p>
          <a:p>
            <a:pPr>
              <a:lnSpc>
                <a:spcPct val="150000"/>
              </a:lnSpc>
            </a:pPr>
            <a:r>
              <a:rPr lang="zh-CN" altLang="zh-CN" sz="2600" dirty="0">
                <a:latin typeface="Times New Roman"/>
                <a:ea typeface="华文细黑"/>
                <a:cs typeface="Times New Roman"/>
              </a:rPr>
              <a:t>作为学界前辈，可以借此鼓励年轻人，开拓科研新领域。</a:t>
            </a:r>
            <a:endParaRPr lang="zh-CN" altLang="zh-CN" sz="2600" kern="100" dirty="0">
              <a:solidFill>
                <a:schemeClr val="accent6">
                  <a:lumMod val="75000"/>
                </a:schemeClr>
              </a:solidFill>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168382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39" y="339502"/>
            <a:ext cx="9035010" cy="4635243"/>
          </a:xfrm>
          <a:prstGeom prst="rect">
            <a:avLst/>
          </a:prstGeom>
          <a:noFill/>
        </p:spPr>
        <p:txBody>
          <a:bodyPr wrap="square" rtlCol="0">
            <a:spAutoFit/>
          </a:bodyPr>
          <a:lstStyle/>
          <a:p>
            <a:pPr algn="just">
              <a:lnSpc>
                <a:spcPct val="150000"/>
              </a:lnSpc>
              <a:spcAft>
                <a:spcPts val="0"/>
              </a:spcAft>
            </a:pPr>
            <a:r>
              <a:rPr lang="zh-CN" altLang="zh-CN" sz="2500" dirty="0">
                <a:latin typeface="Times New Roman"/>
                <a:ea typeface="华文细黑"/>
                <a:cs typeface="Times New Roman"/>
              </a:rPr>
              <a:t>说明需要对筛选出来的信息进行提取、压缩、合并或者删减、替换，只有这样，才能保证信息的全面、准确、简练</a:t>
            </a:r>
            <a:r>
              <a:rPr lang="zh-CN" altLang="zh-CN" sz="2500" dirty="0" smtClean="0">
                <a:latin typeface="Times New Roman"/>
                <a:ea typeface="华文细黑"/>
                <a:cs typeface="Times New Roman"/>
              </a:rPr>
              <a:t>。</a:t>
            </a:r>
            <a:endParaRPr lang="en-US" altLang="zh-CN" sz="2500" dirty="0" smtClean="0">
              <a:latin typeface="Times New Roman"/>
              <a:ea typeface="华文细黑"/>
              <a:cs typeface="Times New Roman"/>
            </a:endParaRPr>
          </a:p>
          <a:p>
            <a:pPr algn="just">
              <a:lnSpc>
                <a:spcPct val="150000"/>
              </a:lnSpc>
              <a:spcAft>
                <a:spcPts val="0"/>
              </a:spcAft>
            </a:pPr>
            <a:r>
              <a:rPr lang="zh-CN" altLang="zh-CN" sz="2500" kern="100" dirty="0">
                <a:latin typeface="Times New Roman"/>
                <a:ea typeface="华文细黑"/>
                <a:cs typeface="Times New Roman"/>
              </a:rPr>
              <a:t>筛选、整合信息看似只是找、整、写几个步骤，但要保证信息的全面、准确、简练，除要掌握基本的做题方法外，还需有：</a:t>
            </a:r>
            <a:endParaRPr lang="zh-CN" altLang="zh-CN" sz="2500" kern="100" dirty="0">
              <a:latin typeface="宋体"/>
              <a:cs typeface="Courier New"/>
            </a:endParaRPr>
          </a:p>
          <a:p>
            <a:pPr>
              <a:lnSpc>
                <a:spcPct val="150000"/>
              </a:lnSpc>
            </a:pPr>
            <a:r>
              <a:rPr lang="en-US" altLang="zh-CN" sz="2500" dirty="0">
                <a:latin typeface="Times New Roman"/>
                <a:ea typeface="华文细黑"/>
              </a:rPr>
              <a:t>(1)</a:t>
            </a:r>
            <a:r>
              <a:rPr lang="zh-CN" altLang="zh-CN" sz="2500" dirty="0">
                <a:latin typeface="Times New Roman"/>
                <a:ea typeface="华文细黑"/>
                <a:cs typeface="Times New Roman"/>
              </a:rPr>
              <a:t>统观意识。首先必须从整体上把握文本。做题前一定要通读全文，学会整理阅读印象：</a:t>
            </a:r>
            <a:r>
              <a:rPr lang="en-US" altLang="zh-CN" sz="2500" dirty="0">
                <a:latin typeface="宋体"/>
                <a:ea typeface="华文细黑"/>
                <a:cs typeface="Times New Roman"/>
              </a:rPr>
              <a:t>①</a:t>
            </a:r>
            <a:r>
              <a:rPr lang="zh-CN" altLang="zh-CN" sz="2500" dirty="0">
                <a:latin typeface="Times New Roman"/>
                <a:ea typeface="华文细黑"/>
                <a:cs typeface="Times New Roman"/>
              </a:rPr>
              <a:t>文本主要说的是什么问题；</a:t>
            </a:r>
            <a:r>
              <a:rPr lang="en-US" altLang="zh-CN" sz="2500" dirty="0">
                <a:latin typeface="宋体"/>
                <a:ea typeface="华文细黑"/>
                <a:cs typeface="Times New Roman"/>
              </a:rPr>
              <a:t>②</a:t>
            </a:r>
            <a:r>
              <a:rPr lang="zh-CN" altLang="zh-CN" sz="2500" dirty="0">
                <a:latin typeface="Times New Roman"/>
                <a:ea typeface="华文细黑"/>
                <a:cs typeface="Times New Roman"/>
              </a:rPr>
              <a:t>作者的立场、观点、态度是怎样的；</a:t>
            </a:r>
            <a:r>
              <a:rPr lang="en-US" altLang="zh-CN" sz="2500" dirty="0">
                <a:latin typeface="宋体"/>
                <a:ea typeface="华文细黑"/>
                <a:cs typeface="Times New Roman"/>
              </a:rPr>
              <a:t>③</a:t>
            </a:r>
            <a:r>
              <a:rPr lang="zh-CN" altLang="zh-CN" sz="2500" dirty="0">
                <a:latin typeface="Times New Roman"/>
                <a:ea typeface="华文细黑"/>
                <a:cs typeface="Times New Roman"/>
              </a:rPr>
              <a:t>文本是按照怎样的顺序布局谋篇、组织文章的，段落之间的关系如何。</a:t>
            </a:r>
            <a:endParaRPr lang="zh-CN" altLang="zh-CN" sz="2500" kern="100" dirty="0">
              <a:latin typeface="宋体"/>
              <a:cs typeface="Courier New"/>
            </a:endParaRPr>
          </a:p>
        </p:txBody>
      </p:sp>
    </p:spTree>
    <p:extLst>
      <p:ext uri="{BB962C8B-B14F-4D97-AF65-F5344CB8AC3E}">
        <p14:creationId xmlns:p14="http://schemas.microsoft.com/office/powerpoint/2010/main" val="2226320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963" y="870848"/>
            <a:ext cx="8596501" cy="61574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一、归纳概括内容要点的两个意识和两种基本形式</a:t>
            </a:r>
          </a:p>
        </p:txBody>
      </p:sp>
      <p:sp>
        <p:nvSpPr>
          <p:cNvPr id="3" name="TextBox 20"/>
          <p:cNvSpPr txBox="1">
            <a:spLocks noChangeArrowheads="1"/>
          </p:cNvSpPr>
          <p:nvPr/>
        </p:nvSpPr>
        <p:spPr bwMode="auto">
          <a:xfrm>
            <a:off x="35445" y="104314"/>
            <a:ext cx="8208963"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700" dirty="0">
                <a:solidFill>
                  <a:srgbClr val="FFFF00"/>
                </a:solidFill>
                <a:latin typeface="黑体" pitchFamily="2" charset="-122"/>
                <a:ea typeface="黑体" pitchFamily="2" charset="-122"/>
              </a:rPr>
              <a:t>Ⅱ</a:t>
            </a:r>
            <a:r>
              <a:rPr lang="zh-CN" altLang="en-US" sz="2700" dirty="0">
                <a:solidFill>
                  <a:srgbClr val="FFFF00"/>
                </a:solidFill>
                <a:latin typeface="黑体" pitchFamily="2" charset="-122"/>
                <a:ea typeface="黑体" pitchFamily="2" charset="-122"/>
              </a:rPr>
              <a:t>　如何归纳概括内容要点</a:t>
            </a:r>
            <a:endParaRPr lang="zh-CN" altLang="zh-CN" sz="2700" dirty="0">
              <a:solidFill>
                <a:srgbClr val="FFFF00"/>
              </a:solidFill>
              <a:latin typeface="黑体" pitchFamily="2" charset="-122"/>
              <a:ea typeface="黑体" pitchFamily="2" charset="-122"/>
            </a:endParaRPr>
          </a:p>
        </p:txBody>
      </p:sp>
      <p:sp>
        <p:nvSpPr>
          <p:cNvPr id="5" name="矩形 4"/>
          <p:cNvSpPr/>
          <p:nvPr/>
        </p:nvSpPr>
        <p:spPr>
          <a:xfrm>
            <a:off x="62362" y="1334323"/>
            <a:ext cx="9174918"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卷轴</a:t>
            </a:r>
            <a:r>
              <a:rPr lang="zh-CN" altLang="zh-CN" sz="2600" dirty="0">
                <a:latin typeface="Times New Roman"/>
                <a:ea typeface="华文细黑"/>
                <a:cs typeface="Times New Roman"/>
              </a:rPr>
              <a:t>提供的形制，保障了舒卷的权力和自由，而在长幅横式的卷轴作品中，舒卷过程本身就是观看活动的一个介入因素：它拒绝对全幅作即时性的呈现，而对观看范围进行必要的控制，使观看成为一个历时性的过程。具体而言，这类作品展示时，作品左侧部分随着观看的进行被陆续打开，与此同时，右侧</a:t>
            </a:r>
            <a:r>
              <a:rPr lang="zh-CN" altLang="zh-CN" sz="2600" dirty="0" smtClean="0">
                <a:latin typeface="Times New Roman"/>
                <a:ea typeface="华文细黑"/>
                <a:cs typeface="Times New Roman"/>
              </a:rPr>
              <a:t>部</a:t>
            </a:r>
            <a:endParaRPr lang="zh-CN" altLang="en-US" sz="2600" dirty="0"/>
          </a:p>
        </p:txBody>
      </p:sp>
    </p:spTree>
    <p:extLst>
      <p:ext uri="{BB962C8B-B14F-4D97-AF65-F5344CB8AC3E}">
        <p14:creationId xmlns:p14="http://schemas.microsoft.com/office/powerpoint/2010/main" val="30898768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069" y="51470"/>
            <a:ext cx="8421395" cy="4829271"/>
          </a:xfrm>
          <a:prstGeom prst="rect">
            <a:avLst/>
          </a:prstGeom>
          <a:noFill/>
        </p:spPr>
        <p:txBody>
          <a:bodyPr wrap="square" rtlCol="0">
            <a:spAutoFit/>
          </a:bodyPr>
          <a:lstStyle/>
          <a:p>
            <a:pPr>
              <a:lnSpc>
                <a:spcPct val="150000"/>
              </a:lnSpc>
            </a:pPr>
            <a:r>
              <a:rPr lang="zh-CN" altLang="zh-CN" sz="2600" dirty="0">
                <a:latin typeface="Times New Roman"/>
                <a:ea typeface="华文细黑"/>
                <a:cs typeface="Times New Roman"/>
              </a:rPr>
              <a:t>分则被不断收起，观看者视野所及，就是</a:t>
            </a:r>
            <a:r>
              <a:rPr lang="en-US" altLang="zh-CN" sz="2600" dirty="0">
                <a:latin typeface="宋体"/>
                <a:ea typeface="华文细黑"/>
                <a:cs typeface="Times New Roman"/>
              </a:rPr>
              <a:t>“</a:t>
            </a:r>
            <a:r>
              <a:rPr lang="zh-CN" altLang="zh-CN" sz="2600" dirty="0">
                <a:latin typeface="Times New Roman"/>
                <a:ea typeface="华文细黑"/>
                <a:cs typeface="Times New Roman"/>
              </a:rPr>
              <a:t>舒</a:t>
            </a:r>
            <a:r>
              <a:rPr lang="en-US" altLang="zh-CN" sz="2600" dirty="0">
                <a:latin typeface="宋体"/>
                <a:ea typeface="华文细黑"/>
                <a:cs typeface="Times New Roman"/>
              </a:rPr>
              <a:t>”</a:t>
            </a:r>
            <a:r>
              <a:rPr lang="zh-CN" altLang="zh-CN" sz="2600" dirty="0">
                <a:latin typeface="Times New Roman"/>
                <a:ea typeface="华文细黑"/>
                <a:cs typeface="Times New Roman"/>
              </a:rPr>
              <a:t>和</a:t>
            </a:r>
            <a:r>
              <a:rPr lang="en-US" altLang="zh-CN" sz="2600" dirty="0">
                <a:latin typeface="宋体"/>
                <a:ea typeface="华文细黑"/>
                <a:cs typeface="Times New Roman"/>
              </a:rPr>
              <a:t>“</a:t>
            </a:r>
            <a:r>
              <a:rPr lang="zh-CN" altLang="zh-CN" sz="2600" dirty="0">
                <a:latin typeface="Times New Roman"/>
                <a:ea typeface="华文细黑"/>
                <a:cs typeface="Times New Roman"/>
              </a:rPr>
              <a:t>卷</a:t>
            </a:r>
            <a:r>
              <a:rPr lang="en-US" altLang="zh-CN" sz="2600" dirty="0">
                <a:latin typeface="宋体"/>
                <a:ea typeface="华文细黑"/>
                <a:cs typeface="Times New Roman"/>
              </a:rPr>
              <a:t>”</a:t>
            </a:r>
            <a:r>
              <a:rPr lang="zh-CN" altLang="zh-CN" sz="2600" dirty="0">
                <a:latin typeface="Times New Roman"/>
                <a:ea typeface="华文细黑"/>
                <a:cs typeface="Times New Roman"/>
              </a:rPr>
              <a:t>所呈现的自然范围</a:t>
            </a:r>
            <a:r>
              <a:rPr lang="en-US" altLang="zh-CN" sz="2600" dirty="0">
                <a:latin typeface="Times New Roman"/>
                <a:ea typeface="华文细黑"/>
              </a:rPr>
              <a:t>(</a:t>
            </a:r>
            <a:r>
              <a:rPr lang="zh-CN" altLang="zh-CN" sz="2600" dirty="0">
                <a:latin typeface="Times New Roman"/>
                <a:ea typeface="华文细黑"/>
                <a:cs typeface="Times New Roman"/>
              </a:rPr>
              <a:t>约为一个手臂的长度</a:t>
            </a:r>
            <a:r>
              <a:rPr lang="en-US" altLang="zh-CN" sz="2600" dirty="0">
                <a:latin typeface="Times New Roman"/>
                <a:ea typeface="华文细黑"/>
              </a:rPr>
              <a:t>)</a:t>
            </a:r>
            <a:r>
              <a:rPr lang="zh-CN" altLang="zh-CN" sz="2600" dirty="0">
                <a:latin typeface="Times New Roman"/>
                <a:ea typeface="华文细黑"/>
                <a:cs typeface="Times New Roman"/>
              </a:rPr>
              <a:t>。这种观看方式，要求作品在展示过程中体现出</a:t>
            </a:r>
            <a:r>
              <a:rPr lang="en-US" altLang="zh-CN" sz="2600" dirty="0">
                <a:latin typeface="宋体"/>
                <a:ea typeface="华文细黑"/>
                <a:cs typeface="Times New Roman"/>
              </a:rPr>
              <a:t>“</a:t>
            </a:r>
            <a:r>
              <a:rPr lang="zh-CN" altLang="zh-CN" sz="2600" dirty="0">
                <a:latin typeface="Times New Roman"/>
                <a:ea typeface="华文细黑"/>
                <a:cs typeface="Times New Roman"/>
              </a:rPr>
              <a:t>段落感</a:t>
            </a:r>
            <a:r>
              <a:rPr lang="en-US" altLang="zh-CN" sz="2600" dirty="0">
                <a:latin typeface="宋体"/>
                <a:ea typeface="华文细黑"/>
                <a:cs typeface="Times New Roman"/>
              </a:rPr>
              <a:t>”</a:t>
            </a:r>
            <a:r>
              <a:rPr lang="zh-CN" altLang="zh-CN" sz="2600" dirty="0">
                <a:latin typeface="Times New Roman"/>
                <a:ea typeface="华文细黑"/>
                <a:cs typeface="Times New Roman"/>
              </a:rPr>
              <a:t>，以使观看者视野中的图像保持一个相对完整而又不完全重复的空间。这样的段落空间是逐步呈现和不断变换的，因而是由时间统领和支配之下的空间。这是此类卷轴作品与静态展示的油画作品的重要差别</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节选自姜勇《舒卷的粉墙》，有删改</a:t>
            </a:r>
            <a:r>
              <a:rPr lang="en-US" altLang="zh-CN" sz="2600" dirty="0">
                <a:latin typeface="Times New Roman"/>
                <a:ea typeface="华文细黑"/>
              </a:rPr>
              <a:t>)</a:t>
            </a:r>
            <a:endParaRPr lang="zh-CN" altLang="en-US" sz="2600" dirty="0"/>
          </a:p>
        </p:txBody>
      </p:sp>
    </p:spTree>
    <p:extLst>
      <p:ext uri="{BB962C8B-B14F-4D97-AF65-F5344CB8AC3E}">
        <p14:creationId xmlns:p14="http://schemas.microsoft.com/office/powerpoint/2010/main" val="191750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525" y="195486"/>
            <a:ext cx="8850971" cy="3293209"/>
          </a:xfrm>
          <a:prstGeom prst="rect">
            <a:avLst/>
          </a:prstGeom>
          <a:noFill/>
        </p:spPr>
        <p:txBody>
          <a:bodyPr wrap="square" rtlCol="0">
            <a:spAutoFit/>
          </a:bodyPr>
          <a:lstStyle/>
          <a:p>
            <a:pPr algn="just">
              <a:lnSpc>
                <a:spcPct val="2000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概括该段的主要内容</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200000"/>
              </a:lnSpc>
            </a:pPr>
            <a:r>
              <a:rPr lang="zh-CN" altLang="zh-CN" sz="2600" kern="1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解答此题时首先要仔细阅读该段，把握其大意，然后用准确、简洁的语言加以概括。</a:t>
            </a:r>
            <a:endParaRPr lang="zh-CN" altLang="zh-CN" sz="2600" kern="100" dirty="0">
              <a:latin typeface="宋体"/>
              <a:cs typeface="Courier New"/>
            </a:endParaRPr>
          </a:p>
          <a:p>
            <a:pPr algn="just">
              <a:lnSpc>
                <a:spcPct val="20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卷轴的形制使观看长幅横式卷轴作品成为历时性过程</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12421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918"/>
            <a:ext cx="8682466" cy="5133713"/>
          </a:xfrm>
          <a:prstGeom prst="rect">
            <a:avLst/>
          </a:prstGeom>
          <a:noFill/>
        </p:spPr>
        <p:txBody>
          <a:bodyPr wrap="square" rtlCol="0">
            <a:spAutoFit/>
          </a:bodyPr>
          <a:lstStyle/>
          <a:p>
            <a:pPr algn="just">
              <a:lnSpc>
                <a:spcPct val="140000"/>
              </a:lnSpc>
              <a:spcAft>
                <a:spcPts val="0"/>
              </a:spcAft>
            </a:pPr>
            <a:r>
              <a:rPr lang="en-US" altLang="zh-CN" sz="2600" kern="100" dirty="0">
                <a:solidFill>
                  <a:srgbClr val="00B0F0"/>
                </a:solidFill>
                <a:latin typeface="Times New Roman"/>
                <a:ea typeface="华文细黑"/>
                <a:cs typeface="Courier New"/>
              </a:rPr>
              <a:t>(2012 ·</a:t>
            </a:r>
            <a:r>
              <a:rPr lang="zh-CN" altLang="en-US" sz="2600" kern="100" dirty="0" smtClean="0">
                <a:solidFill>
                  <a:srgbClr val="00B0F0"/>
                </a:solidFill>
                <a:latin typeface="Times New Roman"/>
                <a:ea typeface="华文细黑"/>
                <a:cs typeface="Courier New"/>
              </a:rPr>
              <a:t>山东</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古怪的重水</a:t>
            </a:r>
            <a:endParaRPr lang="zh-CN" altLang="zh-CN" sz="105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叶永烈</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重水</a:t>
            </a:r>
            <a:r>
              <a:rPr lang="zh-CN" altLang="zh-CN" sz="2600" kern="100" dirty="0">
                <a:latin typeface="Times New Roman"/>
                <a:ea typeface="华文细黑"/>
                <a:cs typeface="Times New Roman"/>
              </a:rPr>
              <a:t>，是制造原子弹过程中的重要角色！它能有效地减慢中子的速度，把快中子变为热中子，并且它本身不吸收中子，不会减少中子的数目。因此，重水是非常理想的中子减速剂，它能使链式反应进行下去，实现原子弹的爆炸。重水因之成为举足轻重的战略物资。当年德国人在失去重水之后，整个制造原子弹的计划不得不推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9645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069" y="222483"/>
            <a:ext cx="8511387"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第二次世界大战</a:t>
            </a:r>
            <a:r>
              <a:rPr lang="zh-CN" altLang="zh-CN" sz="2600" kern="100" dirty="0">
                <a:latin typeface="Times New Roman"/>
                <a:ea typeface="华文细黑"/>
                <a:cs typeface="Times New Roman"/>
              </a:rPr>
              <a:t>之后，人们将原子能应用在工农业生产上，建造了原子能反应堆。在原子能反应堆中，同样要用到中子减速剂，用到重水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在</a:t>
            </a:r>
            <a:r>
              <a:rPr lang="zh-CN" altLang="zh-CN" sz="2600" dirty="0">
                <a:latin typeface="Times New Roman"/>
                <a:ea typeface="华文细黑"/>
                <a:cs typeface="Times New Roman"/>
              </a:rPr>
              <a:t>制成原子弹之后，人们又发明了氢弹。制造氢弹的主要原料是氘和氚，氘来自重水。这样一来，重水更是身价百倍。氢弹爆炸，实际上就是氘和氚进行激烈的热核反应，在一瞬间释放出巨大的聚变能。</a:t>
            </a:r>
            <a:endParaRPr lang="zh-CN" altLang="zh-CN" sz="2600" kern="100" dirty="0">
              <a:latin typeface="宋体"/>
              <a:cs typeface="Courier New"/>
            </a:endParaRPr>
          </a:p>
        </p:txBody>
      </p:sp>
    </p:spTree>
    <p:extLst>
      <p:ext uri="{BB962C8B-B14F-4D97-AF65-F5344CB8AC3E}">
        <p14:creationId xmlns:p14="http://schemas.microsoft.com/office/powerpoint/2010/main" val="5578672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356" y="123478"/>
            <a:ext cx="8427116"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人们</a:t>
            </a:r>
            <a:r>
              <a:rPr lang="zh-CN" altLang="zh-CN" sz="2600" kern="100" dirty="0">
                <a:latin typeface="Times New Roman"/>
                <a:ea typeface="华文细黑"/>
                <a:cs typeface="Times New Roman"/>
              </a:rPr>
              <a:t>现在正努力探索控制热核反应，把它应用于工农业生产，建造热核反应发电站。这种新型发电站与原子反应堆相比具有许多优点，比如环境污染少，热核反应产生的能量很大，发电量大，更重要的是，原料取之不尽，用之不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在江湖河海的水中，有数以万吨计的重水，可以大量提取氘。正因为这样，如今重水被人们誉为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未来的燃料</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选自《百年百篇经典科普》，有删改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077" y="51470"/>
            <a:ext cx="8511387" cy="4953664"/>
          </a:xfrm>
          <a:prstGeom prst="rect">
            <a:avLst/>
          </a:prstGeom>
          <a:noFill/>
        </p:spPr>
        <p:txBody>
          <a:bodyPr wrap="square" rtlCol="0">
            <a:spAutoFit/>
          </a:bodyPr>
          <a:lstStyle/>
          <a:p>
            <a:pPr algn="just">
              <a:lnSpc>
                <a:spcPct val="135000"/>
              </a:lnSpc>
              <a:spcAft>
                <a:spcPts val="0"/>
              </a:spcAft>
            </a:pPr>
            <a:r>
              <a:rPr lang="en-US" altLang="zh-CN" sz="2600" dirty="0" smtClean="0">
                <a:latin typeface="Times New Roman"/>
                <a:ea typeface="华文细黑"/>
              </a:rPr>
              <a:t>2.</a:t>
            </a:r>
            <a:r>
              <a:rPr lang="zh-CN" altLang="zh-CN" sz="2600" dirty="0" smtClean="0">
                <a:latin typeface="Times New Roman"/>
                <a:ea typeface="华文细黑"/>
                <a:cs typeface="Times New Roman"/>
              </a:rPr>
              <a:t>请从文中概括出重水的主要用途。</a:t>
            </a:r>
            <a:endParaRPr lang="en-US" altLang="zh-CN" sz="2600" dirty="0" smtClean="0">
              <a:latin typeface="Times New Roman"/>
              <a:ea typeface="华文细黑"/>
              <a:cs typeface="Times New Roman"/>
            </a:endParaRPr>
          </a:p>
          <a:p>
            <a:pPr>
              <a:lnSpc>
                <a:spcPct val="135000"/>
              </a:lnSpc>
            </a:pPr>
            <a:r>
              <a:rPr lang="zh-CN" altLang="zh-CN" sz="2600" kern="100" dirty="0" smtClean="0">
                <a:solidFill>
                  <a:srgbClr val="0000FF"/>
                </a:solidFill>
                <a:latin typeface="Times New Roman"/>
                <a:ea typeface="华文细黑"/>
                <a:cs typeface="Times New Roman"/>
              </a:rPr>
              <a:t>解析</a:t>
            </a:r>
            <a:r>
              <a:rPr lang="zh-CN" altLang="zh-CN" sz="2600" dirty="0" smtClean="0">
                <a:latin typeface="Times New Roman"/>
                <a:ea typeface="华文细黑"/>
                <a:cs typeface="Times New Roman"/>
              </a:rPr>
              <a:t>　本题考查筛选并整合文中的信息并概括文意。文章介绍重水的用途，概括出各段中心即可得到答案。</a:t>
            </a:r>
            <a:endParaRPr lang="en-US" altLang="zh-CN" sz="2600" dirty="0" smtClean="0">
              <a:latin typeface="Times New Roman"/>
              <a:ea typeface="华文细黑"/>
              <a:cs typeface="Times New Roman"/>
            </a:endParaRPr>
          </a:p>
          <a:p>
            <a:pPr algn="just">
              <a:lnSpc>
                <a:spcPct val="13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示例一</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用作制造原子弹的中子减速剂；在原子能反应堆中用作中子减速剂；提取氘，用于制造氢弹；提取氘，可以应用于热核反应发电。</a:t>
            </a:r>
            <a:endParaRPr lang="zh-CN" altLang="zh-CN" sz="2600" kern="100" dirty="0">
              <a:solidFill>
                <a:schemeClr val="accent6">
                  <a:lumMod val="75000"/>
                </a:schemeClr>
              </a:solidFill>
              <a:latin typeface="宋体"/>
              <a:cs typeface="Courier New"/>
            </a:endParaRPr>
          </a:p>
          <a:p>
            <a:pPr algn="just">
              <a:lnSpc>
                <a:spcPct val="135000"/>
              </a:lnSpc>
              <a:spcAft>
                <a:spcPts val="0"/>
              </a:spcAft>
            </a:pP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示例二</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作为中子减速剂，用于制造原子弹或建造原子能反应堆；作为提取氘的原料，用来制造氢弹或</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将</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应用于建造热核反应发电站。</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311" y="811614"/>
            <a:ext cx="8511387" cy="341632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应具备的两个意识</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相对的整体意识。</a:t>
            </a:r>
            <a:endParaRPr lang="zh-CN" altLang="zh-CN" sz="1000" kern="100" dirty="0">
              <a:latin typeface="宋体"/>
              <a:cs typeface="Courier New"/>
            </a:endParaRPr>
          </a:p>
          <a:p>
            <a:pPr algn="just">
              <a:lnSpc>
                <a:spcPct val="150000"/>
              </a:lnSpc>
              <a:spcAft>
                <a:spcPts val="0"/>
              </a:spcAft>
            </a:pPr>
            <a:r>
              <a:rPr lang="zh-CN" altLang="zh-CN" sz="2400" kern="100" dirty="0">
                <a:latin typeface="Times New Roman"/>
                <a:ea typeface="华文细黑"/>
                <a:cs typeface="Times New Roman"/>
              </a:rPr>
              <a:t>阅读题中的整体意识首先是要通观全篇，把握全文内容，领会全文主旨。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相对的整体意识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就是辩证地看待整体与部分的关系。从本质上说，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相对的整体意识</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就是把较小的语言单位放到较大的语言单位中去思考</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9185537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95486"/>
            <a:ext cx="8945554" cy="4524315"/>
          </a:xfrm>
          <a:prstGeom prst="rect">
            <a:avLst/>
          </a:prstGeom>
          <a:noFill/>
        </p:spPr>
        <p:txBody>
          <a:bodyPr wrap="square" rtlCol="0">
            <a:spAutoFit/>
          </a:bodyPr>
          <a:lstStyle/>
          <a:p>
            <a:pPr algn="just">
              <a:lnSpc>
                <a:spcPct val="150000"/>
              </a:lnSpc>
              <a:spcAft>
                <a:spcPts val="0"/>
              </a:spcAft>
            </a:pPr>
            <a:r>
              <a:rPr lang="en-US" altLang="zh-CN" sz="2400" kern="100" dirty="0" smtClean="0">
                <a:latin typeface="Times New Roman"/>
                <a:ea typeface="华文细黑"/>
                <a:cs typeface="Courier New"/>
              </a:rPr>
              <a:t>(</a:t>
            </a: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灵活的原文意识。</a:t>
            </a:r>
            <a:endParaRPr lang="zh-CN" altLang="zh-CN" sz="1000" kern="100" dirty="0">
              <a:latin typeface="宋体"/>
              <a:cs typeface="Courier New"/>
            </a:endParaRPr>
          </a:p>
          <a:p>
            <a:pPr>
              <a:lnSpc>
                <a:spcPct val="150000"/>
              </a:lnSpc>
            </a:pPr>
            <a:r>
              <a:rPr lang="en-US" altLang="zh-CN" sz="2400" dirty="0">
                <a:latin typeface="宋体"/>
                <a:ea typeface="华文细黑"/>
                <a:cs typeface="Times New Roman"/>
              </a:rPr>
              <a:t>“</a:t>
            </a:r>
            <a:r>
              <a:rPr lang="zh-CN" altLang="zh-CN" sz="2400" dirty="0">
                <a:latin typeface="Times New Roman"/>
                <a:ea typeface="华文细黑"/>
                <a:cs typeface="Times New Roman"/>
              </a:rPr>
              <a:t>原文意识</a:t>
            </a:r>
            <a:r>
              <a:rPr lang="en-US" altLang="zh-CN" sz="2400" dirty="0">
                <a:latin typeface="宋体"/>
                <a:ea typeface="华文细黑"/>
                <a:cs typeface="Times New Roman"/>
              </a:rPr>
              <a:t>”</a:t>
            </a:r>
            <a:r>
              <a:rPr lang="zh-CN" altLang="zh-CN" sz="2400" dirty="0">
                <a:latin typeface="Times New Roman"/>
                <a:ea typeface="华文细黑"/>
                <a:cs typeface="Times New Roman"/>
              </a:rPr>
              <a:t>就是在归纳概括过程中仔细推敲上下文，在原文中找依据，找理由，找答案。高考实用类文本阅读属于理解性阅读，无论是解释语句含意，归纳概括文意，还是评价表达技巧，均须着眼于原文，在原文中找答案，这是解答阅读试题的基本思想方法。如阅读传记作品要关注原文中传主具有典型意义的事件和细节；阅读访谈关键是迅速把握访谈的话题、理清访谈的线索，以此归纳出访谈的主要内容。</a:t>
            </a:r>
            <a:endParaRPr lang="zh-CN" altLang="zh-CN" sz="2400" kern="100" dirty="0">
              <a:latin typeface="宋体"/>
              <a:cs typeface="Courier New"/>
            </a:endParaRPr>
          </a:p>
        </p:txBody>
      </p:sp>
    </p:spTree>
    <p:extLst>
      <p:ext uri="{BB962C8B-B14F-4D97-AF65-F5344CB8AC3E}">
        <p14:creationId xmlns:p14="http://schemas.microsoft.com/office/powerpoint/2010/main" val="912546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665" y="123478"/>
            <a:ext cx="8856984"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归纳概括内容要点的两种基本形式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归纳段落内容要点。</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归纳段落内容要点以分析词语、句子为基础，因此，对重要词语、句子的理解，对不同句子恰当组合</a:t>
            </a:r>
            <a:r>
              <a:rPr lang="en-US" altLang="zh-CN" sz="2600" dirty="0">
                <a:latin typeface="Times New Roman"/>
                <a:ea typeface="华文细黑"/>
              </a:rPr>
              <a:t>(</a:t>
            </a:r>
            <a:r>
              <a:rPr lang="zh-CN" altLang="zh-CN" sz="2600" dirty="0">
                <a:latin typeface="Times New Roman"/>
                <a:ea typeface="华文细黑"/>
                <a:cs typeface="Times New Roman"/>
              </a:rPr>
              <a:t>或相加或合并</a:t>
            </a:r>
            <a:r>
              <a:rPr lang="en-US" altLang="zh-CN" sz="2600" dirty="0">
                <a:latin typeface="Times New Roman"/>
                <a:ea typeface="华文细黑"/>
              </a:rPr>
              <a:t>)</a:t>
            </a:r>
            <a:r>
              <a:rPr lang="zh-CN" altLang="zh-CN" sz="2600" dirty="0">
                <a:latin typeface="Times New Roman"/>
                <a:ea typeface="华文细黑"/>
                <a:cs typeface="Times New Roman"/>
              </a:rPr>
              <a:t>的理解，对句间内在关系的分析，就显得尤为重要。要准确把握段落的中心意思，首先要弄清句与句之间的关系。有的段落有中心句，有的段落却没有，没有中心句的就要归纳、概括出段落的要点或中心意思。</a:t>
            </a:r>
            <a:endParaRPr lang="zh-CN" altLang="zh-CN" sz="2600" kern="100" dirty="0">
              <a:effectLst/>
              <a:latin typeface="宋体"/>
              <a:cs typeface="Courier New"/>
            </a:endParaRPr>
          </a:p>
        </p:txBody>
      </p:sp>
    </p:spTree>
    <p:extLst>
      <p:ext uri="{BB962C8B-B14F-4D97-AF65-F5344CB8AC3E}">
        <p14:creationId xmlns:p14="http://schemas.microsoft.com/office/powerpoint/2010/main" val="571404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39" y="178760"/>
            <a:ext cx="9035010" cy="4841262"/>
          </a:xfrm>
          <a:prstGeom prst="rect">
            <a:avLst/>
          </a:prstGeom>
          <a:noFill/>
        </p:spPr>
        <p:txBody>
          <a:bodyPr wrap="square" rtlCol="0">
            <a:spAutoFit/>
          </a:bodyPr>
          <a:lstStyle/>
          <a:p>
            <a:pPr algn="just">
              <a:lnSpc>
                <a:spcPct val="130000"/>
              </a:lnSpc>
              <a:spcAft>
                <a:spcPts val="0"/>
              </a:spcAft>
            </a:pPr>
            <a:r>
              <a:rPr lang="zh-CN" altLang="zh-CN" sz="2400" kern="100" dirty="0">
                <a:latin typeface="Times New Roman"/>
                <a:ea typeface="华文细黑"/>
                <a:cs typeface="Times New Roman"/>
              </a:rPr>
              <a:t>如果缺乏统观意识，没有理清基本思路，就不能很好地把握内容重点，就容易为局部问题所牵引，先入为主，出现疏漏。</a:t>
            </a:r>
            <a:endParaRPr lang="zh-CN" altLang="zh-CN" sz="10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结构意识。考生在实际做题中出现的遗漏信息要点的问题看似是粗心马虎所致，实际上与他们不会分析文章结构层次，不懂得通过文章结构、语句层次的变化来把握文意有极大的关系。考生往往缺乏对文章逐段逐层阅读理解的耐心，喜欢跳跃性阅读，对应题目寻章摘句，这就容易出现片面、肤浅、不准确的问题。</a:t>
            </a:r>
            <a:endParaRPr lang="zh-CN" altLang="zh-CN" sz="1000" kern="100" dirty="0">
              <a:latin typeface="宋体"/>
              <a:cs typeface="Courier New"/>
            </a:endParaRPr>
          </a:p>
          <a:p>
            <a:pPr>
              <a:lnSpc>
                <a:spcPct val="130000"/>
              </a:lnSpc>
            </a:pPr>
            <a:r>
              <a:rPr lang="zh-CN" altLang="zh-CN" sz="2400" dirty="0">
                <a:latin typeface="Times New Roman"/>
                <a:ea typeface="华文细黑"/>
                <a:cs typeface="Times New Roman"/>
              </a:rPr>
              <a:t>强化文本结构意识并以此进行阅读，有利于重点语段的准确把握，也有利于做好中心语句、关键信息的筛选把握，达到准确解读，正确、具体解答的目的。</a:t>
            </a:r>
            <a:endParaRPr lang="zh-CN" altLang="zh-CN" sz="2500" kern="100" dirty="0">
              <a:latin typeface="宋体"/>
              <a:cs typeface="Courier New"/>
            </a:endParaRPr>
          </a:p>
        </p:txBody>
      </p:sp>
    </p:spTree>
    <p:extLst>
      <p:ext uri="{BB962C8B-B14F-4D97-AF65-F5344CB8AC3E}">
        <p14:creationId xmlns:p14="http://schemas.microsoft.com/office/powerpoint/2010/main" val="24483729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198" y="-20538"/>
            <a:ext cx="8856984" cy="507164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归纳层次内容要点。</a:t>
            </a:r>
            <a:endParaRPr lang="zh-CN" altLang="zh-CN" sz="1050" kern="100" dirty="0">
              <a:latin typeface="宋体"/>
              <a:cs typeface="Courier New"/>
            </a:endParaRPr>
          </a:p>
          <a:p>
            <a:pPr>
              <a:lnSpc>
                <a:spcPct val="140000"/>
              </a:lnSpc>
            </a:pPr>
            <a:r>
              <a:rPr lang="zh-CN" altLang="zh-CN" sz="2600" dirty="0">
                <a:latin typeface="Times New Roman"/>
                <a:ea typeface="华文细黑"/>
                <a:cs typeface="Times New Roman"/>
              </a:rPr>
              <a:t>层次是指作者写文章时安排材料、表达思想感情的顺序。层次与段落关系密切又有区别，层次是依据思想内容划分的，段落是依据文字表达划分的。在一篇文章中有时层次与段落一致，有时是互有大小。常见的是一个层次包含若干段落，因此归纳层次内容要点要以归纳段意为基础，在分析段与段之间关系的基础上，或理清事件顺序，或理清论证说理的逻辑，或理清说明顺序等等。明确具体层次的内容，然后用准确、简洁的语言对其内容进行归纳。</a:t>
            </a:r>
            <a:endParaRPr lang="en-US" altLang="zh-CN" sz="2600" kern="100" dirty="0" smtClean="0">
              <a:latin typeface="Times New Roman"/>
              <a:ea typeface="华文细黑"/>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51470"/>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二、掌握化事为理</a:t>
            </a:r>
            <a:r>
              <a:rPr lang="en-US" altLang="zh-CN" sz="2600" kern="100" dirty="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化实为虚</a:t>
            </a:r>
            <a:r>
              <a:rPr lang="en-US" altLang="zh-CN" sz="2600" kern="100" dirty="0">
                <a:solidFill>
                  <a:srgbClr val="0000FF"/>
                </a:solidFill>
                <a:latin typeface="Times New Roman"/>
                <a:ea typeface="华文细黑"/>
                <a:cs typeface="Times New Roman"/>
              </a:rPr>
              <a:t>)</a:t>
            </a:r>
            <a:r>
              <a:rPr lang="zh-CN" altLang="zh-CN" sz="2600" kern="100" dirty="0">
                <a:solidFill>
                  <a:srgbClr val="0000FF"/>
                </a:solidFill>
                <a:latin typeface="Times New Roman"/>
                <a:ea typeface="华文细黑"/>
                <a:cs typeface="Times New Roman"/>
              </a:rPr>
              <a:t>的概括</a:t>
            </a:r>
            <a:r>
              <a:rPr lang="zh-CN" altLang="zh-CN" sz="2600" kern="100" dirty="0" smtClean="0">
                <a:solidFill>
                  <a:srgbClr val="0000FF"/>
                </a:solidFill>
                <a:latin typeface="Times New Roman"/>
                <a:ea typeface="华文细黑"/>
                <a:cs typeface="Times New Roman"/>
              </a:rPr>
              <a:t>方法</a:t>
            </a:r>
            <a:endParaRPr lang="en-US" altLang="zh-CN" sz="2600"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Courier New"/>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宗岱</a:t>
            </a:r>
            <a:r>
              <a:rPr lang="zh-CN" altLang="zh-CN" sz="2600" dirty="0">
                <a:latin typeface="Times New Roman"/>
                <a:ea typeface="华文细黑"/>
                <a:cs typeface="Times New Roman"/>
              </a:rPr>
              <a:t>喜好辩论。对于他，辩论简直是练武术，手、腿、头、眼、身一齐参加。若一面走路一面辩论，他这种姿势尤为显著：跟上他的脚步，和跟上他的谈话速度一样不容易，辩论得越激烈，他走得越快。他尖声喊叫，他打手势，他踢腿。若在室内，也完全照样。辩论的缘由呢，为字句，为文体，为象征主义</a:t>
            </a:r>
            <a:r>
              <a:rPr lang="en-US" altLang="zh-CN" sz="2600" dirty="0">
                <a:latin typeface="宋体"/>
                <a:ea typeface="华文细黑"/>
                <a:cs typeface="Times New Roman"/>
              </a:rPr>
              <a:t>……</a:t>
            </a:r>
            <a:r>
              <a:rPr lang="zh-CN" altLang="zh-CN" sz="2600" dirty="0">
                <a:latin typeface="Times New Roman"/>
                <a:ea typeface="华文细黑"/>
                <a:cs typeface="Times New Roman"/>
              </a:rPr>
              <a:t>而最难对付的往往就是为某两位诗人</a:t>
            </a:r>
            <a:r>
              <a:rPr lang="zh-CN" altLang="zh-CN" sz="2600" dirty="0" smtClean="0">
                <a:latin typeface="Times New Roman"/>
                <a:ea typeface="华文细黑"/>
                <a:cs typeface="Times New Roman"/>
              </a:rPr>
              <a:t>的</a:t>
            </a:r>
            <a:endParaRPr lang="zh-CN" altLang="zh-CN" sz="26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51470"/>
            <a:ext cx="8769291" cy="5078313"/>
          </a:xfrm>
          <a:prstGeom prst="rect">
            <a:avLst/>
          </a:prstGeom>
          <a:noFill/>
        </p:spPr>
        <p:txBody>
          <a:bodyPr wrap="square" rtlCol="0">
            <a:spAutoFit/>
          </a:bodyPr>
          <a:lstStyle/>
          <a:p>
            <a:pPr>
              <a:lnSpc>
                <a:spcPct val="150000"/>
              </a:lnSpc>
            </a:pPr>
            <a:r>
              <a:rPr lang="zh-CN" altLang="zh-CN" sz="2400" dirty="0">
                <a:latin typeface="Times New Roman"/>
                <a:ea typeface="华文细黑"/>
                <a:cs typeface="Times New Roman"/>
              </a:rPr>
              <a:t>功过优劣。要是不跟宗岱谈话，你就再也猜不着一个话题的爆炸性有多大。多么简单的题目，也会把火车烧起来。因此，跟他谈话，能叫你真正筋疲力尽。说是谈话，时间长了就不是谈话了，老是打一场架才算完</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a:p>
            <a:pPr>
              <a:lnSpc>
                <a:spcPct val="150000"/>
              </a:lnSpc>
            </a:pP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对</a:t>
            </a:r>
            <a:r>
              <a:rPr lang="zh-CN" altLang="zh-CN" sz="2400" dirty="0">
                <a:latin typeface="Times New Roman"/>
                <a:ea typeface="华文细黑"/>
                <a:cs typeface="Times New Roman"/>
              </a:rPr>
              <a:t>文学，宗岱最有兴趣。他崇拜的是陶渊明、法雷芮、蒙坦、莎士比亚、拉辛和巴斯加。他们的著作，他读起来永远放不下。法雷芮的诗，他极喜欢，但我们若听他朗读，却往往无法注意诗句的美妙，而全被他朗读的架势吸引了</a:t>
            </a:r>
            <a:r>
              <a:rPr lang="en-US" altLang="zh-CN" sz="2400" dirty="0">
                <a:latin typeface="Times New Roman"/>
                <a:ea typeface="华文细黑"/>
              </a:rPr>
              <a:t>——</a:t>
            </a:r>
            <a:r>
              <a:rPr lang="zh-CN" altLang="zh-CN" sz="2400" dirty="0">
                <a:latin typeface="Times New Roman"/>
                <a:ea typeface="华文细黑"/>
                <a:cs typeface="Times New Roman"/>
              </a:rPr>
              <a:t>令人很容易幻想着自己正在听一个宗教狂的狂热宣传。</a:t>
            </a:r>
            <a:endParaRPr lang="zh-CN" altLang="zh-CN" sz="24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728" y="446579"/>
            <a:ext cx="8427116" cy="3939540"/>
          </a:xfrm>
          <a:prstGeom prst="rect">
            <a:avLst/>
          </a:prstGeom>
          <a:noFill/>
        </p:spPr>
        <p:txBody>
          <a:bodyPr wrap="square" rtlCol="0">
            <a:spAutoFit/>
          </a:bodyPr>
          <a:lstStyle/>
          <a:p>
            <a:pPr algn="just">
              <a:lnSpc>
                <a:spcPts val="5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旁人</a:t>
            </a:r>
            <a:r>
              <a:rPr lang="zh-CN" altLang="zh-CN" sz="2600" dirty="0">
                <a:latin typeface="Times New Roman"/>
                <a:ea typeface="华文细黑"/>
                <a:cs typeface="Times New Roman"/>
              </a:rPr>
              <a:t>看来，宗岱的翻译简直是件苦差，纸上的文字仿佛都和他有仇，他一个一个地计较，死盯着不放，不独一字字地译，连节奏和用韵都力求和原作一致。他这样难为自己几近傻气，但他译的蒙坦的随笔及莎士比亚十四行诗是公认的接近原著，只怕无人能与之媲美的</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5000"/>
              </a:lnSpc>
              <a:spcAft>
                <a:spcPts val="0"/>
              </a:spcAft>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节选自温源宁《梁宗岱先生》</a:t>
            </a:r>
            <a:r>
              <a:rPr lang="en-US" altLang="zh-CN" sz="2600" dirty="0">
                <a:latin typeface="Times New Roman"/>
                <a:ea typeface="华文细黑"/>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442527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9310" y="419130"/>
            <a:ext cx="8462526"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这三段文字写出了梁宗岱在文学活动中的哪些性格特点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kern="1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从文章中描写梁宗岱的内容来分析他的性格特点</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有激情</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热情</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执着</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求真、好胜</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直率</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真挚</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严谨</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认真、一丝不苟</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意思对即可</a:t>
            </a:r>
            <a:r>
              <a:rPr lang="en-US" altLang="zh-CN" sz="2600" kern="100" dirty="0">
                <a:solidFill>
                  <a:schemeClr val="accent6">
                    <a:lumMod val="75000"/>
                  </a:schemeClr>
                </a:solidFill>
                <a:latin typeface="Times New Roman"/>
                <a:ea typeface="华文细黑"/>
                <a:cs typeface="Courier New"/>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619914"/>
            <a:ext cx="8511387" cy="4454233"/>
          </a:xfrm>
          <a:prstGeom prst="rect">
            <a:avLst/>
          </a:prstGeom>
          <a:noFill/>
        </p:spPr>
        <p:txBody>
          <a:bodyPr wrap="square" rtlCol="0">
            <a:spAutoFit/>
          </a:bodyPr>
          <a:lstStyle/>
          <a:p>
            <a:pPr algn="just">
              <a:lnSpc>
                <a:spcPct val="150000"/>
              </a:lnSpc>
              <a:spcAft>
                <a:spcPts val="0"/>
              </a:spcAft>
            </a:pPr>
            <a:r>
              <a:rPr lang="zh-CN" altLang="zh-CN" sz="2400" dirty="0">
                <a:latin typeface="Times New Roman"/>
                <a:ea typeface="华文细黑"/>
                <a:cs typeface="Times New Roman"/>
              </a:rPr>
              <a:t>归纳概括有两种：一种是对事情的归纳，一种是对事理的概括。像</a:t>
            </a:r>
            <a:r>
              <a:rPr lang="en-US" altLang="zh-CN" sz="2400" dirty="0">
                <a:latin typeface="宋体"/>
                <a:ea typeface="华文细黑"/>
                <a:cs typeface="Times New Roman"/>
              </a:rPr>
              <a:t>“</a:t>
            </a:r>
            <a:r>
              <a:rPr lang="zh-CN" altLang="zh-CN" sz="2400" dirty="0">
                <a:latin typeface="Times New Roman"/>
                <a:ea typeface="华文细黑"/>
                <a:cs typeface="Times New Roman"/>
              </a:rPr>
              <a:t>概括</a:t>
            </a:r>
            <a:r>
              <a:rPr lang="en-US" altLang="zh-CN" sz="2400" dirty="0">
                <a:latin typeface="宋体"/>
                <a:ea typeface="华文细黑"/>
                <a:cs typeface="Times New Roman"/>
              </a:rPr>
              <a:t>××</a:t>
            </a:r>
            <a:r>
              <a:rPr lang="zh-CN" altLang="zh-CN" sz="2400" dirty="0">
                <a:latin typeface="Times New Roman"/>
                <a:ea typeface="华文细黑"/>
                <a:cs typeface="Times New Roman"/>
              </a:rPr>
              <a:t>的贡献</a:t>
            </a:r>
            <a:r>
              <a:rPr lang="en-US" altLang="zh-CN" sz="2400" dirty="0">
                <a:latin typeface="Times New Roman"/>
                <a:ea typeface="华文细黑"/>
              </a:rPr>
              <a:t>(</a:t>
            </a:r>
            <a:r>
              <a:rPr lang="zh-CN" altLang="zh-CN" sz="2400" dirty="0">
                <a:latin typeface="Times New Roman"/>
                <a:ea typeface="华文细黑"/>
                <a:cs typeface="Times New Roman"/>
              </a:rPr>
              <a:t>成就</a:t>
            </a:r>
            <a:r>
              <a:rPr lang="en-US" altLang="zh-CN" sz="2400" dirty="0">
                <a:latin typeface="Times New Roman"/>
                <a:ea typeface="华文细黑"/>
              </a:rPr>
              <a:t>)</a:t>
            </a:r>
            <a:r>
              <a:rPr lang="en-US" altLang="zh-CN" sz="2400" dirty="0">
                <a:latin typeface="宋体"/>
                <a:ea typeface="华文细黑"/>
                <a:cs typeface="Times New Roman"/>
              </a:rPr>
              <a:t>”</a:t>
            </a:r>
            <a:r>
              <a:rPr lang="zh-CN" altLang="zh-CN" sz="2400" dirty="0">
                <a:latin typeface="Times New Roman"/>
                <a:ea typeface="华文细黑"/>
                <a:cs typeface="Times New Roman"/>
              </a:rPr>
              <a:t>题，是对事情的归纳。而像</a:t>
            </a:r>
            <a:r>
              <a:rPr lang="en-US" altLang="zh-CN" sz="2400" dirty="0">
                <a:latin typeface="宋体"/>
                <a:ea typeface="华文细黑"/>
                <a:cs typeface="Times New Roman"/>
              </a:rPr>
              <a:t>“</a:t>
            </a:r>
            <a:r>
              <a:rPr lang="zh-CN" altLang="zh-CN" sz="2400" dirty="0">
                <a:latin typeface="Times New Roman"/>
                <a:ea typeface="华文细黑"/>
                <a:cs typeface="Times New Roman"/>
              </a:rPr>
              <a:t>概括</a:t>
            </a:r>
            <a:r>
              <a:rPr lang="en-US" altLang="zh-CN" sz="2400" dirty="0">
                <a:latin typeface="宋体"/>
                <a:ea typeface="华文细黑"/>
                <a:cs typeface="Times New Roman"/>
              </a:rPr>
              <a:t>××</a:t>
            </a:r>
            <a:r>
              <a:rPr lang="zh-CN" altLang="zh-CN" sz="2400" dirty="0">
                <a:latin typeface="Times New Roman"/>
                <a:ea typeface="华文细黑"/>
                <a:cs typeface="Times New Roman"/>
              </a:rPr>
              <a:t>成就</a:t>
            </a:r>
            <a:r>
              <a:rPr lang="en-US" altLang="zh-CN" sz="2400" dirty="0">
                <a:latin typeface="Times New Roman"/>
                <a:ea typeface="华文细黑"/>
              </a:rPr>
              <a:t>(</a:t>
            </a:r>
            <a:r>
              <a:rPr lang="zh-CN" altLang="zh-CN" sz="2400" dirty="0">
                <a:latin typeface="Times New Roman"/>
                <a:ea typeface="华文细黑"/>
                <a:cs typeface="Times New Roman"/>
              </a:rPr>
              <a:t>成功</a:t>
            </a:r>
            <a:r>
              <a:rPr lang="en-US" altLang="zh-CN" sz="2400" dirty="0">
                <a:latin typeface="Times New Roman"/>
                <a:ea typeface="华文细黑"/>
              </a:rPr>
              <a:t>)</a:t>
            </a:r>
            <a:r>
              <a:rPr lang="zh-CN" altLang="zh-CN" sz="2400" dirty="0">
                <a:latin typeface="Times New Roman"/>
                <a:ea typeface="华文细黑"/>
                <a:cs typeface="Times New Roman"/>
              </a:rPr>
              <a:t>的原因</a:t>
            </a:r>
            <a:r>
              <a:rPr lang="en-US" altLang="zh-CN" sz="2400" dirty="0">
                <a:latin typeface="宋体"/>
                <a:ea typeface="华文细黑"/>
                <a:cs typeface="Times New Roman"/>
              </a:rPr>
              <a:t>”“</a:t>
            </a:r>
            <a:r>
              <a:rPr lang="zh-CN" altLang="zh-CN" sz="2400" dirty="0">
                <a:latin typeface="Times New Roman"/>
                <a:ea typeface="华文细黑"/>
                <a:cs typeface="Times New Roman"/>
              </a:rPr>
              <a:t>概括</a:t>
            </a:r>
            <a:r>
              <a:rPr lang="en-US" altLang="zh-CN" sz="2400" dirty="0">
                <a:latin typeface="宋体"/>
                <a:ea typeface="华文细黑"/>
                <a:cs typeface="Times New Roman"/>
              </a:rPr>
              <a:t>××</a:t>
            </a:r>
            <a:r>
              <a:rPr lang="zh-CN" altLang="zh-CN" sz="2400" dirty="0">
                <a:latin typeface="Times New Roman"/>
                <a:ea typeface="华文细黑"/>
                <a:cs typeface="Times New Roman"/>
              </a:rPr>
              <a:t>的个性品质</a:t>
            </a:r>
            <a:r>
              <a:rPr lang="en-US" altLang="zh-CN" sz="2400" dirty="0">
                <a:latin typeface="宋体"/>
                <a:ea typeface="华文细黑"/>
                <a:cs typeface="Times New Roman"/>
              </a:rPr>
              <a:t>”</a:t>
            </a:r>
            <a:r>
              <a:rPr lang="zh-CN" altLang="zh-CN" sz="2400" dirty="0">
                <a:latin typeface="Times New Roman"/>
                <a:ea typeface="华文细黑"/>
                <a:cs typeface="Times New Roman"/>
              </a:rPr>
              <a:t>，不仅有对事情的归纳，是实；还有对事理的概括，是虚，这种</a:t>
            </a:r>
            <a:r>
              <a:rPr lang="en-US" altLang="zh-CN" sz="2400" dirty="0">
                <a:latin typeface="宋体"/>
                <a:ea typeface="华文细黑"/>
                <a:cs typeface="Times New Roman"/>
              </a:rPr>
              <a:t>“</a:t>
            </a:r>
            <a:r>
              <a:rPr lang="zh-CN" altLang="zh-CN" sz="2400" dirty="0">
                <a:latin typeface="Times New Roman"/>
                <a:ea typeface="华文细黑"/>
                <a:cs typeface="Times New Roman"/>
              </a:rPr>
              <a:t>虚</a:t>
            </a:r>
            <a:r>
              <a:rPr lang="en-US" altLang="zh-CN" sz="2400" dirty="0">
                <a:latin typeface="宋体"/>
                <a:ea typeface="华文细黑"/>
                <a:cs typeface="Times New Roman"/>
              </a:rPr>
              <a:t>”</a:t>
            </a:r>
            <a:r>
              <a:rPr lang="zh-CN" altLang="zh-CN" sz="2400" dirty="0">
                <a:latin typeface="Times New Roman"/>
                <a:ea typeface="华文细黑"/>
                <a:cs typeface="Times New Roman"/>
              </a:rPr>
              <a:t>不是从原文观点词句中提取出来，而是从一些具体事情中</a:t>
            </a:r>
            <a:r>
              <a:rPr lang="en-US" altLang="zh-CN" sz="2400" dirty="0">
                <a:latin typeface="宋体"/>
                <a:ea typeface="华文细黑"/>
                <a:cs typeface="Times New Roman"/>
              </a:rPr>
              <a:t>“</a:t>
            </a:r>
            <a:r>
              <a:rPr lang="zh-CN" altLang="zh-CN" sz="2400" dirty="0">
                <a:latin typeface="Times New Roman"/>
                <a:ea typeface="华文细黑"/>
                <a:cs typeface="Times New Roman"/>
              </a:rPr>
              <a:t>分析提炼</a:t>
            </a:r>
            <a:r>
              <a:rPr lang="en-US" altLang="zh-CN" sz="2400" dirty="0">
                <a:latin typeface="宋体"/>
                <a:ea typeface="华文细黑"/>
                <a:cs typeface="Times New Roman"/>
              </a:rPr>
              <a:t>”</a:t>
            </a:r>
            <a:r>
              <a:rPr lang="zh-CN" altLang="zh-CN" sz="2400" dirty="0">
                <a:latin typeface="Times New Roman"/>
                <a:ea typeface="华文细黑"/>
                <a:cs typeface="Times New Roman"/>
              </a:rPr>
              <a:t>。分析提炼的过程，就是将具体的内容概念化，将含蓄的内容明白化，将形象的内容抽象化，这就是</a:t>
            </a:r>
            <a:r>
              <a:rPr lang="en-US" altLang="zh-CN" sz="2400" dirty="0">
                <a:latin typeface="宋体"/>
                <a:ea typeface="华文细黑"/>
                <a:cs typeface="Times New Roman"/>
              </a:rPr>
              <a:t>“</a:t>
            </a:r>
            <a:r>
              <a:rPr lang="zh-CN" altLang="zh-CN" sz="2400" dirty="0">
                <a:latin typeface="Times New Roman"/>
                <a:ea typeface="华文细黑"/>
                <a:cs typeface="Times New Roman"/>
              </a:rPr>
              <a:t>化事为理</a:t>
            </a:r>
            <a:r>
              <a:rPr lang="en-US" altLang="zh-CN" sz="2400" dirty="0">
                <a:latin typeface="宋体"/>
                <a:ea typeface="华文细黑"/>
                <a:cs typeface="Times New Roman"/>
              </a:rPr>
              <a:t>”</a:t>
            </a:r>
            <a:r>
              <a:rPr lang="en-US" altLang="zh-CN" sz="2400" dirty="0">
                <a:latin typeface="Times New Roman"/>
                <a:ea typeface="华文细黑"/>
              </a:rPr>
              <a:t>(</a:t>
            </a:r>
            <a:r>
              <a:rPr lang="zh-CN" altLang="zh-CN" sz="2400" dirty="0">
                <a:latin typeface="Times New Roman"/>
                <a:ea typeface="华文细黑"/>
                <a:cs typeface="Times New Roman"/>
              </a:rPr>
              <a:t>化实为虚</a:t>
            </a:r>
            <a:r>
              <a:rPr lang="en-US" altLang="zh-CN" sz="2400" dirty="0">
                <a:latin typeface="Times New Roman"/>
                <a:ea typeface="华文细黑"/>
              </a:rPr>
              <a:t>)</a:t>
            </a:r>
            <a:r>
              <a:rPr lang="zh-CN" altLang="zh-CN" sz="2400" dirty="0">
                <a:latin typeface="Times New Roman"/>
                <a:ea typeface="华文细黑"/>
                <a:cs typeface="Times New Roman"/>
              </a:rPr>
              <a:t>的过程。</a:t>
            </a:r>
            <a:endParaRPr lang="zh-CN" altLang="zh-CN" sz="1000" kern="100" dirty="0">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6571998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58716"/>
            <a:ext cx="8511387"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文章</a:t>
            </a:r>
            <a:r>
              <a:rPr lang="zh-CN" altLang="zh-CN" sz="2600" kern="100" dirty="0" smtClean="0">
                <a:latin typeface="Times New Roman"/>
                <a:ea typeface="华文细黑"/>
                <a:cs typeface="Times New Roman"/>
              </a:rPr>
              <a:t>：《先生之风山高水长》</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原文略</a:t>
            </a:r>
            <a:r>
              <a:rPr lang="en-US" altLang="zh-CN" sz="2600" kern="100" dirty="0" smtClean="0">
                <a:latin typeface="Times New Roman"/>
                <a:ea typeface="华文细黑"/>
                <a:cs typeface="Courier New"/>
              </a:rPr>
              <a:t>)</a:t>
            </a:r>
            <a:endParaRPr lang="zh-CN"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题目</a:t>
            </a:r>
            <a:r>
              <a:rPr lang="zh-CN" altLang="zh-CN" sz="2600" kern="100" dirty="0" smtClean="0">
                <a:latin typeface="Times New Roman"/>
                <a:ea typeface="华文细黑"/>
                <a:cs typeface="Times New Roman"/>
              </a:rPr>
              <a:t>：金开诚先生有哪些值得世人学习的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风范</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？请用自己的语言分条归纳。</a:t>
            </a:r>
            <a:endParaRPr lang="zh-CN"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分析</a:t>
            </a:r>
            <a:r>
              <a:rPr lang="zh-CN" altLang="zh-CN" sz="2600" kern="100" dirty="0" smtClean="0">
                <a:latin typeface="Times New Roman"/>
                <a:ea typeface="华文细黑"/>
                <a:cs typeface="Times New Roman"/>
              </a:rPr>
              <a:t>：下面看看如何将筛选出的金先生的六件典型事件加以</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分析提炼</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smtClean="0">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例题指导</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17099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23478"/>
            <a:ext cx="8733982" cy="4773614"/>
          </a:xfrm>
          <a:prstGeom prst="rect">
            <a:avLst/>
          </a:prstGeom>
        </p:spPr>
        <p:txBody>
          <a:bodyPr>
            <a:spAutoFit/>
          </a:bodyPr>
          <a:lstStyle/>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《金开诚文集》</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出版时，他的眼睛不好，已不能自己校对，仍然对排版错字盯得很紧。从他的身上我深刻地体会到什么叫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校字如仇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。金先生备课超出常人地认真，讲稿上写满细细密密的小字，而且对着镜子录音练习讲授，他几乎把自己讲课的每一段内容都背下来。</a:t>
            </a:r>
            <a:endParaRPr lang="zh-CN" altLang="zh-CN" sz="2600" kern="100" dirty="0">
              <a:latin typeface="宋体"/>
              <a:cs typeface="Courier New"/>
            </a:endParaRPr>
          </a:p>
          <a:p>
            <a:pPr algn="just">
              <a:lnSpc>
                <a:spcPct val="140000"/>
              </a:lnSpc>
              <a:spcAft>
                <a:spcPts val="0"/>
              </a:spcAft>
            </a:pPr>
            <a:r>
              <a:rPr lang="zh-CN" altLang="en-US" sz="2600" kern="100" dirty="0" smtClean="0">
                <a:solidFill>
                  <a:srgbClr val="0000FF"/>
                </a:solidFill>
                <a:latin typeface="Times New Roman"/>
                <a:ea typeface="华文细黑"/>
                <a:cs typeface="Times New Roman"/>
              </a:rPr>
              <a:t>化事为理</a:t>
            </a:r>
            <a:r>
              <a:rPr lang="zh-CN" altLang="en-US" sz="2600" kern="100" dirty="0">
                <a:latin typeface="Times New Roman"/>
                <a:ea typeface="华文细黑"/>
                <a:cs typeface="Courier New"/>
              </a:rPr>
              <a:t>：自己校对，对错字盯得紧，可见金先生做学问严谨；备课超常认真，背讲课内容，说明金先生兢兢业业，从而概括出金先生“风范”之“治学严谨”</a:t>
            </a:r>
            <a:r>
              <a:rPr lang="zh-CN" altLang="en-US" sz="2600" kern="100" dirty="0" smtClean="0">
                <a:latin typeface="Times New Roman"/>
                <a:ea typeface="华文细黑"/>
                <a:cs typeface="Courier New"/>
              </a:rPr>
              <a:t>。</a:t>
            </a:r>
            <a:endParaRPr lang="en-US" altLang="zh-CN" sz="2600" kern="100" dirty="0" smtClean="0">
              <a:latin typeface="Times New Roman"/>
              <a:ea typeface="华文细黑"/>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23478"/>
            <a:ext cx="8561888" cy="4893647"/>
          </a:xfrm>
          <a:prstGeom prst="rect">
            <a:avLst/>
          </a:prstGeom>
        </p:spPr>
        <p:txBody>
          <a:bodyPr>
            <a:spAutoFit/>
          </a:bodyPr>
          <a:lstStyle/>
          <a:p>
            <a:pPr algn="just">
              <a:lnSpc>
                <a:spcPct val="150000"/>
              </a:lnSpc>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像金先生这样德高望重的教授，很多已经不上大课。但他在北京大学书法所授课期间，却坚持连续几天上大课。记得每次上课后我送他回家，见他坐在后车座上，面色憔悴，极度疲劳。</a:t>
            </a:r>
            <a:endParaRPr lang="zh-CN" altLang="zh-CN" sz="105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化事为理</a:t>
            </a:r>
            <a:r>
              <a:rPr lang="zh-CN" altLang="zh-CN" sz="2600" kern="100" dirty="0">
                <a:latin typeface="Times New Roman"/>
                <a:ea typeface="华文细黑"/>
                <a:cs typeface="Times New Roman"/>
              </a:rPr>
              <a:t>：德高望重坚持上课，连续上大课足可以说明金先生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热爱教育事业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热爱教育事业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还不全是值得世人学习的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，再从具体到一般概括出</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敬业</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zh-CN" altLang="zh-CN" sz="2600" kern="100" dirty="0" smtClean="0">
                <a:latin typeface="Times New Roman"/>
                <a:ea typeface="华文细黑"/>
                <a:cs typeface="Times New Roman"/>
              </a:rPr>
              <a:t>勤</a:t>
            </a:r>
            <a:r>
              <a:rPr lang="zh-CN" altLang="zh-CN" sz="2600" kern="100" dirty="0">
                <a:latin typeface="Times New Roman"/>
                <a:ea typeface="华文细黑"/>
                <a:cs typeface="Times New Roman"/>
              </a:rPr>
              <a:t>业</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5646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8252" y="454258"/>
            <a:ext cx="8393185" cy="3493264"/>
          </a:xfrm>
          <a:prstGeom prst="rect">
            <a:avLst/>
          </a:prstGeom>
        </p:spPr>
        <p:txBody>
          <a:bodyPr>
            <a:spAutoFit/>
          </a:bodyPr>
          <a:lstStyle/>
          <a:p>
            <a:pPr algn="just">
              <a:lnSpc>
                <a:spcPct val="170000"/>
              </a:lnSpc>
              <a:spcAft>
                <a:spcPts val="0"/>
              </a:spcAft>
            </a:pPr>
            <a:r>
              <a:rPr lang="zh-CN" altLang="en-US" sz="2600" kern="100" dirty="0">
                <a:latin typeface="宋体"/>
                <a:ea typeface="华文细黑"/>
                <a:cs typeface="Times New Roman"/>
              </a:rPr>
              <a:t>③他善于从语词句篇章的细处入手做学问，从文辞的考辨到书写自己的思想，其学问是由小及大，由具体</a:t>
            </a:r>
            <a:r>
              <a:rPr lang="zh-CN" altLang="en-US" sz="2600" kern="100" dirty="0" smtClean="0">
                <a:latin typeface="宋体"/>
                <a:ea typeface="华文细黑"/>
                <a:cs typeface="Times New Roman"/>
              </a:rPr>
              <a:t>而</a:t>
            </a:r>
            <a:r>
              <a:rPr lang="en-US" altLang="zh-CN" sz="2600" kern="100" dirty="0" smtClean="0">
                <a:latin typeface="宋体"/>
                <a:ea typeface="华文细黑"/>
                <a:cs typeface="Times New Roman"/>
              </a:rPr>
              <a:t/>
            </a:r>
            <a:br>
              <a:rPr lang="en-US" altLang="zh-CN" sz="2600" kern="100" dirty="0" smtClean="0">
                <a:latin typeface="宋体"/>
                <a:ea typeface="华文细黑"/>
                <a:cs typeface="Times New Roman"/>
              </a:rPr>
            </a:br>
            <a:r>
              <a:rPr lang="zh-CN" altLang="en-US" sz="2600" kern="100" dirty="0" smtClean="0">
                <a:latin typeface="宋体"/>
                <a:ea typeface="华文细黑"/>
                <a:cs typeface="Times New Roman"/>
              </a:rPr>
              <a:t>广博</a:t>
            </a:r>
            <a:r>
              <a:rPr lang="zh-CN" altLang="en-US" sz="2600" kern="100" dirty="0">
                <a:latin typeface="宋体"/>
                <a:ea typeface="华文细黑"/>
                <a:cs typeface="Times New Roman"/>
              </a:rPr>
              <a:t>。</a:t>
            </a:r>
            <a:endParaRPr lang="zh-CN" altLang="zh-CN" sz="1050" kern="100" dirty="0">
              <a:latin typeface="宋体"/>
              <a:cs typeface="Courier New"/>
            </a:endParaRPr>
          </a:p>
          <a:p>
            <a:pPr algn="just">
              <a:lnSpc>
                <a:spcPct val="170000"/>
              </a:lnSpc>
              <a:spcAft>
                <a:spcPts val="0"/>
              </a:spcAft>
            </a:pPr>
            <a:r>
              <a:rPr lang="zh-CN" altLang="zh-CN" sz="2600" kern="100" dirty="0" smtClean="0">
                <a:solidFill>
                  <a:srgbClr val="0000FF"/>
                </a:solidFill>
                <a:latin typeface="Times New Roman"/>
                <a:ea typeface="华文细黑"/>
                <a:cs typeface="Times New Roman"/>
              </a:rPr>
              <a:t>化事为理</a:t>
            </a:r>
            <a:r>
              <a:rPr lang="zh-CN" altLang="zh-CN" sz="2600" kern="100" dirty="0" smtClean="0">
                <a:latin typeface="Times New Roman"/>
                <a:ea typeface="华文细黑"/>
                <a:cs typeface="Times New Roman"/>
              </a:rPr>
              <a:t>：</a:t>
            </a:r>
            <a:r>
              <a:rPr lang="zh-CN" altLang="en-US" sz="2600" kern="100" dirty="0">
                <a:latin typeface="Times New Roman"/>
                <a:ea typeface="华文细黑"/>
                <a:cs typeface="Times New Roman"/>
              </a:rPr>
              <a:t>文章从细处着手，注意文辞考辨，学问注重积累，这一切都可以用</a:t>
            </a:r>
            <a:r>
              <a:rPr lang="zh-CN" altLang="en-US" sz="2600" kern="100" dirty="0">
                <a:latin typeface="+mj-ea"/>
                <a:ea typeface="+mj-ea"/>
                <a:cs typeface="Times New Roman"/>
              </a:rPr>
              <a:t>“</a:t>
            </a:r>
            <a:r>
              <a:rPr lang="zh-CN" altLang="en-US" sz="2600" kern="100" dirty="0">
                <a:latin typeface="Times New Roman"/>
                <a:ea typeface="华文细黑"/>
                <a:cs typeface="Times New Roman"/>
              </a:rPr>
              <a:t>务真求实</a:t>
            </a:r>
            <a:r>
              <a:rPr lang="zh-CN" altLang="en-US" sz="2600" kern="100" dirty="0">
                <a:latin typeface="+mj-ea"/>
                <a:ea typeface="+mj-ea"/>
                <a:cs typeface="Times New Roman"/>
              </a:rPr>
              <a:t>”</a:t>
            </a:r>
            <a:r>
              <a:rPr lang="zh-CN" altLang="en-US" sz="2600" kern="100" dirty="0">
                <a:latin typeface="Times New Roman"/>
                <a:ea typeface="华文细黑"/>
                <a:cs typeface="Times New Roman"/>
              </a:rPr>
              <a:t>来概括。</a:t>
            </a:r>
            <a:endParaRPr lang="zh-CN" altLang="zh-CN" sz="1050" kern="100" dirty="0">
              <a:latin typeface="宋体"/>
              <a:cs typeface="Courier New"/>
            </a:endParaRPr>
          </a:p>
        </p:txBody>
      </p:sp>
    </p:spTree>
    <p:extLst>
      <p:ext uri="{BB962C8B-B14F-4D97-AF65-F5344CB8AC3E}">
        <p14:creationId xmlns:p14="http://schemas.microsoft.com/office/powerpoint/2010/main" val="385948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7987" y="131118"/>
            <a:ext cx="8596501" cy="4893647"/>
          </a:xfrm>
          <a:prstGeom prst="rect">
            <a:avLst/>
          </a:prstGeom>
          <a:noFill/>
        </p:spPr>
        <p:txBody>
          <a:bodyPr wrap="square" rtlCol="0">
            <a:spAutoFit/>
          </a:bodyPr>
          <a:lstStyle/>
          <a:p>
            <a:pPr algn="just">
              <a:lnSpc>
                <a:spcPct val="150000"/>
              </a:lnSpc>
            </a:pPr>
            <a:r>
              <a:rPr lang="zh-CN" altLang="en-US" sz="2600" kern="100" dirty="0">
                <a:solidFill>
                  <a:srgbClr val="0000FF"/>
                </a:solidFill>
                <a:latin typeface="Times New Roman"/>
                <a:ea typeface="华文细黑"/>
                <a:cs typeface="Times New Roman"/>
              </a:rPr>
              <a:t>二、筛选并整合文中信息题的审题答题规范</a:t>
            </a:r>
            <a:endParaRPr lang="zh-CN" altLang="zh-CN" sz="2600"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600" kern="100" dirty="0">
                <a:solidFill>
                  <a:srgbClr val="00B0F0"/>
                </a:solidFill>
                <a:latin typeface="Times New Roman"/>
                <a:ea typeface="华文细黑"/>
                <a:cs typeface="Courier New"/>
              </a:rPr>
              <a:t>(2014•</a:t>
            </a:r>
            <a:r>
              <a:rPr lang="zh-CN" altLang="en-US" sz="2600" kern="100" dirty="0">
                <a:solidFill>
                  <a:srgbClr val="00B0F0"/>
                </a:solidFill>
                <a:latin typeface="Times New Roman"/>
                <a:ea typeface="华文细黑"/>
                <a:cs typeface="Courier New"/>
              </a:rPr>
              <a:t>辽宁</a:t>
            </a:r>
            <a:r>
              <a:rPr lang="en-US" altLang="zh-CN" sz="2600" kern="100" dirty="0" smtClean="0">
                <a:solidFill>
                  <a:srgbClr val="00B0F0"/>
                </a:solidFill>
                <a:latin typeface="Times New Roman"/>
                <a:ea typeface="华文细黑"/>
                <a:cs typeface="Courier New"/>
              </a:rPr>
              <a:t>)</a:t>
            </a:r>
            <a:r>
              <a:rPr lang="zh-CN" altLang="en-US" sz="2600" dirty="0">
                <a:latin typeface="宋体"/>
                <a:ea typeface="华文细黑"/>
                <a:cs typeface="Times New Roman"/>
              </a:rPr>
              <a:t>阅读下面的文字，完成文后题目</a:t>
            </a:r>
            <a:r>
              <a:rPr lang="zh-CN" altLang="en-US" sz="2600" dirty="0" smtClean="0">
                <a:latin typeface="宋体"/>
                <a:ea typeface="华文细黑"/>
                <a:cs typeface="Times New Roman"/>
              </a:rPr>
              <a:t>。</a:t>
            </a:r>
            <a:endParaRPr lang="en-US" altLang="zh-CN" sz="2600" dirty="0" smtClean="0">
              <a:latin typeface="宋体"/>
              <a:ea typeface="华文细黑"/>
              <a:cs typeface="Times New Roman"/>
            </a:endParaRPr>
          </a:p>
          <a:p>
            <a:pPr algn="ctr">
              <a:lnSpc>
                <a:spcPct val="150000"/>
              </a:lnSpc>
              <a:spcAft>
                <a:spcPts val="0"/>
              </a:spcAft>
            </a:pPr>
            <a:r>
              <a:rPr lang="zh-CN" altLang="zh-CN" sz="2600" kern="100" dirty="0">
                <a:latin typeface="Times New Roman"/>
                <a:ea typeface="华文细黑"/>
                <a:cs typeface="Times New Roman"/>
              </a:rPr>
              <a:t>侯仁之：城市的知音</a:t>
            </a:r>
            <a:endParaRPr lang="zh-CN" altLang="zh-CN" sz="2600" kern="100" dirty="0">
              <a:latin typeface="宋体"/>
              <a:cs typeface="Courier New"/>
            </a:endParaRPr>
          </a:p>
          <a:p>
            <a:pPr>
              <a:lnSpc>
                <a:spcPct val="150000"/>
              </a:lnSpc>
            </a:pPr>
            <a:r>
              <a:rPr lang="en-US" altLang="zh-CN" sz="2600" dirty="0" smtClean="0">
                <a:latin typeface="宋体"/>
                <a:ea typeface="华文细黑"/>
                <a:cs typeface="Times New Roman"/>
              </a:rPr>
              <a:t>    ①</a:t>
            </a:r>
            <a:r>
              <a:rPr lang="en-US" altLang="zh-CN" sz="2600" dirty="0">
                <a:latin typeface="Times New Roman"/>
                <a:ea typeface="华文细黑"/>
              </a:rPr>
              <a:t>1932</a:t>
            </a:r>
            <a:r>
              <a:rPr lang="zh-CN" altLang="zh-CN" sz="2600" dirty="0">
                <a:latin typeface="Times New Roman"/>
                <a:ea typeface="华文细黑"/>
                <a:cs typeface="Times New Roman"/>
              </a:rPr>
              <a:t>年，</a:t>
            </a:r>
            <a:r>
              <a:rPr lang="en-US" altLang="zh-CN" sz="2600" dirty="0">
                <a:latin typeface="宋体"/>
                <a:ea typeface="华文细黑"/>
                <a:cs typeface="Times New Roman"/>
              </a:rPr>
              <a:t>“</a:t>
            </a:r>
            <a:r>
              <a:rPr lang="zh-CN" altLang="zh-CN" sz="2600" dirty="0">
                <a:latin typeface="Times New Roman"/>
                <a:ea typeface="华文细黑"/>
                <a:cs typeface="Times New Roman"/>
              </a:rPr>
              <a:t>一</a:t>
            </a:r>
            <a:r>
              <a:rPr lang="en-US" altLang="zh-CN" sz="2600" dirty="0">
                <a:latin typeface="Times New Roman"/>
                <a:ea typeface="华文细黑"/>
              </a:rPr>
              <a:t>·</a:t>
            </a:r>
            <a:r>
              <a:rPr lang="zh-CN" altLang="zh-CN" sz="2600" dirty="0">
                <a:latin typeface="Times New Roman"/>
                <a:ea typeface="华文细黑"/>
                <a:cs typeface="Times New Roman"/>
              </a:rPr>
              <a:t>二八淞沪抗战</a:t>
            </a:r>
            <a:r>
              <a:rPr lang="en-US" altLang="zh-CN" sz="2600" dirty="0">
                <a:latin typeface="宋体"/>
                <a:ea typeface="华文细黑"/>
                <a:cs typeface="Times New Roman"/>
              </a:rPr>
              <a:t>”</a:t>
            </a:r>
            <a:r>
              <a:rPr lang="zh-CN" altLang="zh-CN" sz="2600" dirty="0">
                <a:latin typeface="Times New Roman"/>
                <a:ea typeface="华文细黑"/>
                <a:cs typeface="Times New Roman"/>
              </a:rPr>
              <a:t>以失败告终，</a:t>
            </a:r>
            <a:r>
              <a:rPr lang="en-US" altLang="zh-CN" sz="2600" dirty="0">
                <a:latin typeface="Times New Roman"/>
                <a:ea typeface="华文细黑"/>
              </a:rPr>
              <a:t>20</a:t>
            </a:r>
            <a:r>
              <a:rPr lang="zh-CN" altLang="zh-CN" sz="2600" dirty="0">
                <a:latin typeface="Times New Roman"/>
                <a:ea typeface="华文细黑"/>
                <a:cs typeface="Times New Roman"/>
              </a:rPr>
              <a:t>岁的侯仁之在苦闷中彷徨。弟弟侯硕之的一句话，让他下定决心放弃曾想从事的医学，投考历史专业。弟弟的那句话是：</a:t>
            </a:r>
            <a:r>
              <a:rPr lang="en-US" altLang="zh-CN" sz="2600" dirty="0">
                <a:latin typeface="宋体"/>
                <a:ea typeface="华文细黑"/>
                <a:cs typeface="Times New Roman"/>
              </a:rPr>
              <a:t>“</a:t>
            </a:r>
            <a:r>
              <a:rPr lang="zh-CN" altLang="zh-CN" sz="2600" dirty="0">
                <a:latin typeface="Times New Roman"/>
                <a:ea typeface="华文细黑"/>
                <a:cs typeface="Times New Roman"/>
              </a:rPr>
              <a:t>学医，只能给个人看病。学历史，可给社会治病！</a:t>
            </a:r>
            <a:r>
              <a:rPr lang="en-US" altLang="zh-CN" sz="2600" dirty="0">
                <a:latin typeface="宋体"/>
                <a:ea typeface="华文细黑"/>
                <a:cs typeface="Times New Roman"/>
              </a:rPr>
              <a:t>”</a:t>
            </a:r>
            <a:r>
              <a:rPr lang="zh-CN" altLang="zh-CN" sz="2600" dirty="0">
                <a:latin typeface="Times New Roman"/>
                <a:ea typeface="华文细黑"/>
                <a:cs typeface="Times New Roman"/>
              </a:rPr>
              <a:t>这一年，侯仁之考取燕京大学历史专业。</a:t>
            </a:r>
            <a:endParaRPr lang="zh-CN" altLang="zh-CN" sz="2600" kern="100" dirty="0">
              <a:latin typeface="宋体"/>
              <a:cs typeface="Courier New"/>
            </a:endParaRPr>
          </a:p>
        </p:txBody>
      </p:sp>
    </p:spTree>
    <p:extLst>
      <p:ext uri="{BB962C8B-B14F-4D97-AF65-F5344CB8AC3E}">
        <p14:creationId xmlns:p14="http://schemas.microsoft.com/office/powerpoint/2010/main" val="632857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8252" y="759419"/>
            <a:ext cx="8393185" cy="3493264"/>
          </a:xfrm>
          <a:prstGeom prst="rect">
            <a:avLst/>
          </a:prstGeom>
        </p:spPr>
        <p:txBody>
          <a:bodyPr>
            <a:spAutoFit/>
          </a:bodyPr>
          <a:lstStyle/>
          <a:p>
            <a:pPr algn="just">
              <a:lnSpc>
                <a:spcPct val="17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他把自己的晚年献给了东方文化和中国思想的重建大业，站在中国立场上为中国文化发展做贡献。</a:t>
            </a:r>
            <a:endParaRPr lang="zh-CN" altLang="zh-CN" sz="1050" kern="100" dirty="0">
              <a:latin typeface="宋体"/>
              <a:cs typeface="Courier New"/>
            </a:endParaRPr>
          </a:p>
          <a:p>
            <a:pPr algn="just">
              <a:lnSpc>
                <a:spcPct val="170000"/>
              </a:lnSpc>
              <a:spcAft>
                <a:spcPts val="0"/>
              </a:spcAft>
            </a:pPr>
            <a:r>
              <a:rPr lang="zh-CN" altLang="zh-CN" sz="2600" kern="100" dirty="0">
                <a:solidFill>
                  <a:srgbClr val="0000FF"/>
                </a:solidFill>
                <a:latin typeface="Times New Roman"/>
                <a:ea typeface="华文细黑"/>
                <a:cs typeface="Times New Roman"/>
              </a:rPr>
              <a:t>化事为理</a:t>
            </a:r>
            <a:r>
              <a:rPr lang="zh-CN" altLang="zh-CN" sz="2600" kern="100" dirty="0">
                <a:latin typeface="Times New Roman"/>
                <a:ea typeface="华文细黑"/>
                <a:cs typeface="Times New Roman"/>
              </a:rPr>
              <a:t>：辛苦了大半辈子，晚年还勤耕不息，只要有东方文化和中国思想，就有他奉献的身影，这种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执着奉献</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3365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8252" y="987574"/>
            <a:ext cx="8393185" cy="3493264"/>
          </a:xfrm>
          <a:prstGeom prst="rect">
            <a:avLst/>
          </a:prstGeom>
        </p:spPr>
        <p:txBody>
          <a:bodyPr>
            <a:spAutoFit/>
          </a:bodyPr>
          <a:lstStyle/>
          <a:p>
            <a:pPr algn="just">
              <a:lnSpc>
                <a:spcPct val="17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金先生在无锡一所大学任书法所所长，经常为无锡大众讲演。他自豪地说自己开创了一个先例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a:t>
            </a:r>
            <a:r>
              <a:rPr lang="zh-CN" altLang="zh-CN" sz="2600" kern="100" dirty="0" smtClean="0">
                <a:latin typeface="Times New Roman"/>
                <a:ea typeface="华文细黑"/>
                <a:cs typeface="Times New Roman"/>
              </a:rPr>
              <a:t>收费</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zh-CN" altLang="zh-CN" sz="2600" kern="100" dirty="0" smtClean="0">
                <a:latin typeface="Times New Roman"/>
                <a:ea typeface="华文细黑"/>
                <a:cs typeface="Times New Roman"/>
              </a:rPr>
              <a:t>讲演</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70000"/>
              </a:lnSpc>
              <a:spcAft>
                <a:spcPts val="0"/>
              </a:spcAft>
            </a:pPr>
            <a:r>
              <a:rPr lang="zh-CN" altLang="zh-CN" sz="2600" kern="100" dirty="0">
                <a:solidFill>
                  <a:srgbClr val="0000FF"/>
                </a:solidFill>
                <a:latin typeface="Times New Roman"/>
                <a:ea typeface="华文细黑"/>
                <a:cs typeface="Times New Roman"/>
              </a:rPr>
              <a:t>化事为理</a:t>
            </a:r>
            <a:r>
              <a:rPr lang="zh-CN" altLang="zh-CN" sz="2600" kern="100" dirty="0">
                <a:latin typeface="Times New Roman"/>
                <a:ea typeface="华文细黑"/>
                <a:cs typeface="Times New Roman"/>
              </a:rPr>
              <a:t>：在铜臭味浓重的今天，金先生仍能坚持免费讲演，用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淡泊利益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来概括这件事是最好不过的了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3130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58430"/>
            <a:ext cx="8561888" cy="4573560"/>
          </a:xfrm>
          <a:prstGeom prst="rect">
            <a:avLst/>
          </a:prstGeom>
        </p:spPr>
        <p:txBody>
          <a:bodyPr>
            <a:spAutoFit/>
          </a:bodyPr>
          <a:lstStyle/>
          <a:p>
            <a:pPr algn="just">
              <a:lnSpc>
                <a:spcPct val="14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金先生认为，学生论文出了问题，老师有重大责任，为人为学，必须战战兢兢，如履薄冰。先生为了看论文特意买了个高倍放大镜，逐字逐句地读。发现论文的问题后，他把这个学生叫来，提了近百条意见。</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化事为理</a:t>
            </a:r>
            <a:r>
              <a:rPr lang="zh-CN" altLang="zh-CN" sz="2600" kern="100" dirty="0">
                <a:latin typeface="Times New Roman"/>
                <a:ea typeface="华文细黑"/>
                <a:cs typeface="Times New Roman"/>
              </a:rPr>
              <a:t>：现在不少大学教授很忙，忙得无暇顾及学生的作业，但金先生认为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教不好，师之惰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，他要尽自己全部心思去对待自己的工作，不能误人子弟，这种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尽责尽力</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1858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3906" y="318884"/>
            <a:ext cx="8477117" cy="1892826"/>
          </a:xfrm>
          <a:prstGeom prst="rect">
            <a:avLst/>
          </a:prstGeom>
        </p:spPr>
        <p:txBody>
          <a:bodyPr>
            <a:spAutoFit/>
          </a:bodyPr>
          <a:lstStyle/>
          <a:p>
            <a:pPr algn="just">
              <a:lnSpc>
                <a:spcPct val="150000"/>
              </a:lnSpc>
            </a:pPr>
            <a:r>
              <a:rPr lang="zh-CN" altLang="zh-CN" sz="2600" dirty="0">
                <a:latin typeface="Times New Roman"/>
                <a:ea typeface="华文细黑"/>
                <a:cs typeface="Times New Roman"/>
              </a:rPr>
              <a:t>至此，从事到理，得到我们想要的答案：</a:t>
            </a:r>
            <a:endParaRPr lang="zh-CN" altLang="zh-CN" sz="1050" kern="100" dirty="0">
              <a:latin typeface="宋体"/>
              <a:cs typeface="Courier New"/>
            </a:endParaRPr>
          </a:p>
          <a:p>
            <a:pPr algn="just">
              <a:lnSpc>
                <a:spcPct val="150000"/>
              </a:lnSpc>
              <a:spcAft>
                <a:spcPts val="0"/>
              </a:spcAft>
            </a:pPr>
            <a:r>
              <a:rPr lang="en-US" altLang="zh-CN" sz="2600" dirty="0" smtClean="0">
                <a:latin typeface="宋体"/>
                <a:ea typeface="华文细黑"/>
                <a:cs typeface="Times New Roman"/>
              </a:rPr>
              <a:t>①</a:t>
            </a:r>
            <a:r>
              <a:rPr lang="zh-CN" altLang="zh-CN" sz="2600" dirty="0">
                <a:latin typeface="Times New Roman"/>
                <a:ea typeface="华文细黑"/>
                <a:cs typeface="Times New Roman"/>
              </a:rPr>
              <a:t>治学严谨，</a:t>
            </a:r>
            <a:r>
              <a:rPr lang="en-US" altLang="zh-CN" sz="2600" dirty="0">
                <a:latin typeface="宋体"/>
                <a:ea typeface="华文细黑"/>
                <a:cs typeface="Times New Roman"/>
              </a:rPr>
              <a:t>②</a:t>
            </a:r>
            <a:r>
              <a:rPr lang="zh-CN" altLang="zh-CN" sz="2600" dirty="0">
                <a:latin typeface="Times New Roman"/>
                <a:ea typeface="华文细黑"/>
                <a:cs typeface="Times New Roman"/>
              </a:rPr>
              <a:t>敬业勤业，</a:t>
            </a:r>
            <a:r>
              <a:rPr lang="en-US" altLang="zh-CN" sz="2600" dirty="0">
                <a:latin typeface="宋体"/>
                <a:ea typeface="华文细黑"/>
                <a:cs typeface="Times New Roman"/>
              </a:rPr>
              <a:t>③</a:t>
            </a:r>
            <a:r>
              <a:rPr lang="zh-CN" altLang="zh-CN" sz="2600" dirty="0">
                <a:latin typeface="Times New Roman"/>
                <a:ea typeface="华文细黑"/>
                <a:cs typeface="Times New Roman"/>
              </a:rPr>
              <a:t>务真求实，</a:t>
            </a:r>
            <a:r>
              <a:rPr lang="en-US" altLang="zh-CN" sz="2600" dirty="0">
                <a:latin typeface="宋体"/>
                <a:ea typeface="华文细黑"/>
                <a:cs typeface="Times New Roman"/>
              </a:rPr>
              <a:t>④</a:t>
            </a:r>
            <a:r>
              <a:rPr lang="zh-CN" altLang="zh-CN" sz="2600" dirty="0">
                <a:latin typeface="Times New Roman"/>
                <a:ea typeface="华文细黑"/>
                <a:cs typeface="Times New Roman"/>
              </a:rPr>
              <a:t>执着奉献，</a:t>
            </a:r>
            <a:r>
              <a:rPr lang="en-US" altLang="zh-CN" sz="2600" dirty="0">
                <a:latin typeface="宋体"/>
                <a:ea typeface="华文细黑"/>
                <a:cs typeface="Times New Roman"/>
              </a:rPr>
              <a:t>⑤</a:t>
            </a:r>
            <a:r>
              <a:rPr lang="zh-CN" altLang="zh-CN" sz="2600" dirty="0">
                <a:latin typeface="Times New Roman"/>
                <a:ea typeface="华文细黑"/>
                <a:cs typeface="Times New Roman"/>
              </a:rPr>
              <a:t>淡泊利益，</a:t>
            </a:r>
            <a:r>
              <a:rPr lang="en-US" altLang="zh-CN" sz="2600" dirty="0">
                <a:latin typeface="宋体"/>
                <a:ea typeface="华文细黑"/>
                <a:cs typeface="Times New Roman"/>
              </a:rPr>
              <a:t>⑥</a:t>
            </a:r>
            <a:r>
              <a:rPr lang="zh-CN" altLang="zh-CN" sz="2600" dirty="0">
                <a:latin typeface="Times New Roman"/>
                <a:ea typeface="华文细黑"/>
                <a:cs typeface="Times New Roman"/>
              </a:rPr>
              <a:t>尽责尽力。</a:t>
            </a:r>
            <a:endParaRPr lang="zh-CN" altLang="zh-CN" sz="1050" kern="100" dirty="0">
              <a:latin typeface="宋体"/>
              <a:cs typeface="Courier New"/>
            </a:endParaRPr>
          </a:p>
        </p:txBody>
      </p:sp>
    </p:spTree>
    <p:extLst>
      <p:ext uri="{BB962C8B-B14F-4D97-AF65-F5344CB8AC3E}">
        <p14:creationId xmlns:p14="http://schemas.microsoft.com/office/powerpoint/2010/main" val="24185893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654531"/>
            <a:ext cx="8821322" cy="4293483"/>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阅读</a:t>
            </a:r>
            <a:r>
              <a:rPr lang="zh-CN" altLang="zh-CN" sz="2600" kern="100" dirty="0">
                <a:latin typeface="Times New Roman"/>
                <a:ea typeface="华文细黑"/>
                <a:cs typeface="Times New Roman"/>
              </a:rPr>
              <a:t>下面的文字，完成文后题目。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忆夏志清</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夏志清</a:t>
            </a:r>
            <a:r>
              <a:rPr lang="zh-CN" altLang="zh-CN" sz="2600" kern="100" dirty="0">
                <a:latin typeface="Times New Roman"/>
                <a:ea typeface="华文细黑"/>
                <a:cs typeface="Times New Roman"/>
              </a:rPr>
              <a:t>走了，在</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年的岁尾。随着他的离去，一个文学批评的夏志清时代似乎正在隐退。</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夏先生</a:t>
            </a:r>
            <a:r>
              <a:rPr lang="zh-CN" altLang="zh-CN" sz="2600" dirty="0">
                <a:latin typeface="Times New Roman"/>
                <a:ea typeface="华文细黑"/>
                <a:cs typeface="Times New Roman"/>
              </a:rPr>
              <a:t>最广为人知的作品就是《中国现代小说史》。这是一本很有态度的文学史。在冷战时期，夏志清没有受到政治势力的影响，而完全依据文学审美作出了自己的评价。</a:t>
            </a:r>
            <a:r>
              <a:rPr lang="zh-CN" altLang="zh-CN" sz="2600" dirty="0" smtClean="0">
                <a:latin typeface="Times New Roman"/>
                <a:ea typeface="华文细黑"/>
                <a:cs typeface="Times New Roman"/>
              </a:rPr>
              <a:t>在</a:t>
            </a:r>
            <a:endParaRPr lang="zh-CN" altLang="zh-CN" sz="1050" kern="100" dirty="0">
              <a:latin typeface="宋体"/>
              <a:cs typeface="Courier New"/>
            </a:endParaRPr>
          </a:p>
        </p:txBody>
      </p:sp>
      <p:sp>
        <p:nvSpPr>
          <p:cNvPr id="3" name="矩形 2"/>
          <p:cNvSpPr/>
          <p:nvPr/>
        </p:nvSpPr>
        <p:spPr>
          <a:xfrm>
            <a:off x="107504" y="63083"/>
            <a:ext cx="5186035"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三、掌握“点面结合”的答题方法</a:t>
            </a:r>
          </a:p>
        </p:txBody>
      </p:sp>
    </p:spTree>
    <p:extLst>
      <p:ext uri="{BB962C8B-B14F-4D97-AF65-F5344CB8AC3E}">
        <p14:creationId xmlns:p14="http://schemas.microsoft.com/office/powerpoint/2010/main" val="14305050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836" y="411510"/>
            <a:ext cx="8821322" cy="4378996"/>
          </a:xfrm>
          <a:prstGeom prst="rect">
            <a:avLst/>
          </a:prstGeom>
        </p:spPr>
        <p:txBody>
          <a:bodyPr>
            <a:spAutoFit/>
          </a:bodyPr>
          <a:lstStyle/>
          <a:p>
            <a:pPr>
              <a:lnSpc>
                <a:spcPct val="150000"/>
              </a:lnSpc>
            </a:pPr>
            <a:r>
              <a:rPr lang="zh-CN" altLang="zh-CN" sz="2600" dirty="0">
                <a:latin typeface="Times New Roman"/>
                <a:ea typeface="华文细黑"/>
                <a:cs typeface="Times New Roman"/>
              </a:rPr>
              <a:t>他</a:t>
            </a:r>
            <a:r>
              <a:rPr lang="zh-CN" altLang="zh-CN" sz="2600" dirty="0" smtClean="0">
                <a:latin typeface="Times New Roman"/>
                <a:ea typeface="华文细黑"/>
                <a:cs typeface="Times New Roman"/>
              </a:rPr>
              <a:t>看来</a:t>
            </a:r>
            <a:r>
              <a:rPr lang="zh-CN" altLang="zh-CN" sz="2600" dirty="0">
                <a:latin typeface="Times New Roman"/>
                <a:ea typeface="华文细黑"/>
                <a:cs typeface="Times New Roman"/>
              </a:rPr>
              <a:t>，文学的判断力至关重要。而他的判断，除了欧洲古典主义、英美形式主义的评价尺度外，还体现出敢于裁断、挑战流俗的批评勇气和言之成理、落笔审慎的批评态度</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夏志清</a:t>
            </a:r>
            <a:r>
              <a:rPr lang="zh-CN" altLang="zh-CN" sz="2600" dirty="0">
                <a:latin typeface="Times New Roman"/>
                <a:ea typeface="华文细黑"/>
                <a:cs typeface="Times New Roman"/>
              </a:rPr>
              <a:t>是在阅读了乔伊斯、普鲁斯特等现代小说之后再看五四小说，眼光颇高，他也没有像一般的史书那样四平八稳、缺乏观点，而是在书中明确表达了喜欢与不喜欢，好小说与坏小说，甚至鲜说</a:t>
            </a:r>
            <a:r>
              <a:rPr lang="en-US" altLang="zh-CN" sz="2600" dirty="0">
                <a:latin typeface="宋体"/>
                <a:ea typeface="华文细黑"/>
                <a:cs typeface="Times New Roman"/>
              </a:rPr>
              <a:t>“</a:t>
            </a:r>
            <a:r>
              <a:rPr lang="zh-CN" altLang="zh-CN" sz="2600" dirty="0">
                <a:latin typeface="Times New Roman"/>
                <a:ea typeface="华文细黑"/>
                <a:cs typeface="Times New Roman"/>
              </a:rPr>
              <a:t>之一</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3732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3744" y="123478"/>
            <a:ext cx="8647507"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夏志清</a:t>
            </a:r>
            <a:r>
              <a:rPr lang="zh-CN" altLang="zh-CN" sz="2600" kern="100" dirty="0">
                <a:latin typeface="Times New Roman"/>
                <a:ea typeface="华文细黑"/>
                <a:cs typeface="Times New Roman"/>
              </a:rPr>
              <a:t>的学生之一、著名学者刘绍铭曾说：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《中国现代小说史》让人佩服的地方倒不在其史料丰富，而在于夏志清作为一位文学评论家的见识。他当年盛赞的几位作家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张爱玲、沈从文、钱钟书、周作人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后来的文学地位日渐被重视，到今天仍然有许多读者。</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        2007</a:t>
            </a:r>
            <a:r>
              <a:rPr lang="zh-CN" altLang="zh-CN" sz="2600" kern="100" dirty="0">
                <a:latin typeface="Times New Roman"/>
                <a:ea typeface="华文细黑"/>
                <a:cs typeface="Times New Roman"/>
              </a:rPr>
              <a:t>年底，学者李凤亮曾在朱崇科的陪同下去夏先生纽约寓所与其作了数小时学术访谈，事后整理成两万字长稿，从洛杉矶寄给他。一个月后李凤亮接到夏志清的</a:t>
            </a:r>
            <a:r>
              <a:rPr lang="zh-CN" altLang="zh-CN" sz="2600" kern="100" dirty="0" smtClean="0">
                <a:latin typeface="Times New Roman"/>
                <a:ea typeface="华文细黑"/>
                <a:cs typeface="Times New Roman"/>
              </a:rPr>
              <a:t>修改</a:t>
            </a:r>
            <a:endParaRPr lang="zh-CN" altLang="zh-CN" sz="1050" kern="100" dirty="0">
              <a:effectLst/>
              <a:latin typeface="宋体"/>
              <a:cs typeface="Courier New"/>
            </a:endParaRPr>
          </a:p>
        </p:txBody>
      </p:sp>
    </p:spTree>
    <p:extLst>
      <p:ext uri="{BB962C8B-B14F-4D97-AF65-F5344CB8AC3E}">
        <p14:creationId xmlns:p14="http://schemas.microsoft.com/office/powerpoint/2010/main" val="33740477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2455" y="707475"/>
            <a:ext cx="8310084"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稿，夏先生对访谈中一些过头话都作了认真仔细的修改。朱崇科回忆说：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当时已经</a:t>
            </a:r>
            <a:r>
              <a:rPr lang="en-US" altLang="zh-CN" sz="2600" kern="100" dirty="0">
                <a:latin typeface="Times New Roman"/>
                <a:ea typeface="华文细黑"/>
                <a:cs typeface="Courier New"/>
              </a:rPr>
              <a:t>86</a:t>
            </a:r>
            <a:r>
              <a:rPr lang="zh-CN" altLang="zh-CN" sz="2600" kern="100" dirty="0">
                <a:latin typeface="Times New Roman"/>
                <a:ea typeface="华文细黑"/>
                <a:cs typeface="Times New Roman"/>
              </a:rPr>
              <a:t>岁的夏先生精神矍铄，是一个坦率机智的人，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言无忌。不管是表扬，还是批评，他都口无遮拦。他经常毫无保留地自我表扬，他经常重复的话是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我聪明得一塌糊涂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429494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46943"/>
            <a:ext cx="8733982" cy="5066965"/>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夏先生</a:t>
            </a:r>
            <a:r>
              <a:rPr lang="zh-CN" altLang="zh-CN" sz="2600" kern="100" dirty="0">
                <a:latin typeface="Times New Roman"/>
                <a:ea typeface="华文细黑"/>
                <a:cs typeface="Times New Roman"/>
              </a:rPr>
              <a:t>自哥伦比亚大学退休，选中了青年学者王德威为接班人。夏先生几十年来一直对他爱护有加，大力栽培，两人情同父子。</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日，王德威去疗养院看望了夏志清。王德威回忆说：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我去看他的时候，他正在吃东西，抱怨三明治太不好吃了。这时医生来了，他当着大家的面直截了当问医生：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我到底怎么样？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医生说：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你很好。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你别讲假话了，我们都是现代人，我不相信这套的。我已经永垂不朽了，因为我写了《中国现代小说史》。哈哈！</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790574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5036" y="870848"/>
            <a:ext cx="8310084" cy="2492990"/>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夏志清</a:t>
            </a:r>
            <a:r>
              <a:rPr lang="zh-CN" altLang="zh-CN" sz="2600" kern="100" dirty="0">
                <a:latin typeface="Times New Roman"/>
                <a:ea typeface="华文细黑"/>
                <a:cs typeface="Times New Roman"/>
              </a:rPr>
              <a:t>的离去，留下文学批评史上一段绝唱。正是因为他激越不羁的批评个性，形成了他批评的独到发现与巨大冲击力。今天文学批评界所缺的，不是裹脚布式的长篇大论，恰是那种批评的真诚甚至偏见。</a:t>
            </a:r>
            <a:endParaRPr lang="zh-CN" altLang="zh-CN" sz="1050" kern="100" dirty="0">
              <a:effectLst/>
              <a:latin typeface="宋体"/>
              <a:cs typeface="Courier New"/>
            </a:endParaRPr>
          </a:p>
        </p:txBody>
      </p:sp>
    </p:spTree>
    <p:extLst>
      <p:ext uri="{BB962C8B-B14F-4D97-AF65-F5344CB8AC3E}">
        <p14:creationId xmlns:p14="http://schemas.microsoft.com/office/powerpoint/2010/main" val="182389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24" y="-20538"/>
            <a:ext cx="8596501" cy="4953664"/>
          </a:xfrm>
          <a:prstGeom prst="rect">
            <a:avLst/>
          </a:prstGeom>
          <a:noFill/>
        </p:spPr>
        <p:txBody>
          <a:bodyPr wrap="square" rtlCol="0">
            <a:spAutoFit/>
          </a:bodyPr>
          <a:lstStyle/>
          <a:p>
            <a:pPr algn="just">
              <a:lnSpc>
                <a:spcPct val="135000"/>
              </a:lnSpc>
              <a:spcAft>
                <a:spcPts val="0"/>
              </a:spcAft>
            </a:pPr>
            <a:r>
              <a:rPr lang="en-US" altLang="zh-CN" sz="2600" kern="100" dirty="0" smtClean="0">
                <a:latin typeface="宋体"/>
                <a:ea typeface="华文细黑"/>
                <a:cs typeface="Times New Roman"/>
              </a:rPr>
              <a:t>    ②</a:t>
            </a:r>
            <a:r>
              <a:rPr lang="en-US" altLang="zh-CN" sz="2600" kern="100" dirty="0" smtClean="0">
                <a:latin typeface="Times New Roman"/>
                <a:ea typeface="华文细黑"/>
                <a:cs typeface="Courier New"/>
              </a:rPr>
              <a:t>1937</a:t>
            </a:r>
            <a:r>
              <a:rPr lang="zh-CN" altLang="zh-CN" sz="2600" kern="100" dirty="0" smtClean="0">
                <a:latin typeface="Times New Roman"/>
                <a:ea typeface="华文细黑"/>
                <a:cs typeface="Times New Roman"/>
              </a:rPr>
              <a:t>年抗战爆发后北平沦陷，燕京大学成为沟通沦陷区、解放区和大后方的秘密通道。当时正在读研究生的侯仁之承担了将爱国学生送往解放区或大后方的工作。抗战胜利一年后，侯仁之前往英国利物浦大学求学。</a:t>
            </a:r>
            <a:endParaRPr lang="zh-CN" altLang="zh-CN" sz="1050" kern="100" dirty="0" smtClean="0">
              <a:latin typeface="宋体"/>
              <a:cs typeface="Courier New"/>
            </a:endParaRPr>
          </a:p>
          <a:p>
            <a:pPr algn="just">
              <a:lnSpc>
                <a:spcPct val="135000"/>
              </a:lnSpc>
              <a:spcAft>
                <a:spcPts val="0"/>
              </a:spcAft>
            </a:pPr>
            <a:r>
              <a:rPr lang="en-US" altLang="zh-CN" sz="2600" kern="100" dirty="0" smtClean="0">
                <a:latin typeface="宋体"/>
                <a:ea typeface="华文细黑"/>
                <a:cs typeface="Times New Roman"/>
              </a:rPr>
              <a:t>    ③</a:t>
            </a:r>
            <a:r>
              <a:rPr lang="zh-CN" altLang="zh-CN" sz="2600" kern="100" dirty="0" smtClean="0">
                <a:latin typeface="Times New Roman"/>
                <a:ea typeface="华文细黑"/>
                <a:cs typeface="Times New Roman"/>
              </a:rPr>
              <a:t>在英国期间，侯仁之逐渐接受了历史地理学的理念。他意识到，沿革地理存在明显的局限性。</a:t>
            </a:r>
            <a:r>
              <a:rPr lang="en-US" altLang="zh-CN" sz="2600" kern="100" dirty="0" smtClean="0">
                <a:latin typeface="Times New Roman"/>
                <a:ea typeface="华文细黑"/>
                <a:cs typeface="Courier New"/>
              </a:rPr>
              <a:t>1949</a:t>
            </a:r>
            <a:r>
              <a:rPr lang="zh-CN" altLang="zh-CN" sz="2600" kern="100" dirty="0" smtClean="0">
                <a:latin typeface="Times New Roman"/>
                <a:ea typeface="华文细黑"/>
                <a:cs typeface="Times New Roman"/>
              </a:rPr>
              <a:t>年，侯仁之学成归国，并将历史地理学引入中国。从此，一个新的、科学的历史地理学学科逐步建立起来，侯仁之成为公认的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中国历史地理学第一人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483518"/>
            <a:ext cx="8561888" cy="616579"/>
          </a:xfrm>
          <a:prstGeom prst="rect">
            <a:avLst/>
          </a:prstGeom>
        </p:spPr>
        <p:txBody>
          <a:bodyPr>
            <a:spAutoFit/>
          </a:bodyPr>
          <a:lstStyle/>
          <a:p>
            <a:pPr algn="just">
              <a:lnSpc>
                <a:spcPct val="150000"/>
              </a:lnSpc>
              <a:spcAft>
                <a:spcPts val="0"/>
              </a:spcAft>
            </a:pPr>
            <a:r>
              <a:rPr lang="en-US" altLang="zh-CN" sz="2600" dirty="0">
                <a:latin typeface="Times New Roman"/>
                <a:ea typeface="华文细黑"/>
              </a:rPr>
              <a:t>4.</a:t>
            </a:r>
            <a:r>
              <a:rPr lang="zh-CN" altLang="zh-CN" sz="2600" dirty="0">
                <a:latin typeface="Times New Roman"/>
                <a:ea typeface="华文细黑"/>
                <a:cs typeface="Times New Roman"/>
              </a:rPr>
              <a:t>文章是从哪两个方面追忆夏志清先生的？请作简要分析。</a:t>
            </a:r>
            <a:endParaRPr lang="zh-CN" altLang="zh-CN" sz="1050" kern="100" dirty="0">
              <a:effectLst/>
              <a:latin typeface="宋体"/>
              <a:cs typeface="Courier New"/>
            </a:endParaRPr>
          </a:p>
        </p:txBody>
      </p:sp>
      <p:sp>
        <p:nvSpPr>
          <p:cNvPr id="3" name="矩形 2"/>
          <p:cNvSpPr/>
          <p:nvPr/>
        </p:nvSpPr>
        <p:spPr>
          <a:xfrm>
            <a:off x="323528" y="1371224"/>
            <a:ext cx="8472883"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生活态度上：童真乐观，直面人生，幽默风趣，较为自负。</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学术研究上：西为中用，见解独特，治学严谨，奖掖后进。</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4430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382" y="971407"/>
            <a:ext cx="8343679" cy="3616567"/>
          </a:xfrm>
          <a:prstGeom prst="rect">
            <a:avLst/>
          </a:prstGeom>
          <a:noFill/>
        </p:spPr>
        <p:txBody>
          <a:bodyPr wrap="square" rtlCol="0">
            <a:spAutoFit/>
          </a:bodyPr>
          <a:lstStyle/>
          <a:p>
            <a:pPr algn="just">
              <a:lnSpc>
                <a:spcPct val="150000"/>
              </a:lnSpc>
              <a:spcAft>
                <a:spcPts val="0"/>
              </a:spcAft>
            </a:pPr>
            <a:r>
              <a:rPr lang="en-US" altLang="zh-CN" sz="2600" dirty="0">
                <a:latin typeface="宋体"/>
                <a:ea typeface="华文细黑"/>
                <a:cs typeface="Times New Roman"/>
              </a:rPr>
              <a:t>“</a:t>
            </a:r>
            <a:r>
              <a:rPr lang="zh-CN" altLang="zh-CN" sz="2600" dirty="0">
                <a:latin typeface="Times New Roman"/>
                <a:ea typeface="华文细黑"/>
                <a:cs typeface="Times New Roman"/>
              </a:rPr>
              <a:t>点面结合</a:t>
            </a:r>
            <a:r>
              <a:rPr lang="en-US" altLang="zh-CN" sz="2600" dirty="0">
                <a:latin typeface="宋体"/>
                <a:ea typeface="华文细黑"/>
                <a:cs typeface="Times New Roman"/>
              </a:rPr>
              <a:t>”</a:t>
            </a:r>
            <a:r>
              <a:rPr lang="zh-CN" altLang="zh-CN" sz="2600" dirty="0">
                <a:latin typeface="Times New Roman"/>
                <a:ea typeface="华文细黑"/>
                <a:cs typeface="Times New Roman"/>
              </a:rPr>
              <a:t>是实用类文本阅读答题中很重要的答题方法，尤其适用于筛选、概括类题目，题干中常有</a:t>
            </a:r>
            <a:r>
              <a:rPr lang="en-US" altLang="zh-CN" sz="2600" dirty="0">
                <a:latin typeface="宋体"/>
                <a:ea typeface="华文细黑"/>
                <a:cs typeface="Times New Roman"/>
              </a:rPr>
              <a:t>“</a:t>
            </a:r>
            <a:r>
              <a:rPr lang="zh-CN" altLang="zh-CN" sz="2600" dirty="0">
                <a:latin typeface="Times New Roman"/>
                <a:ea typeface="华文细黑"/>
                <a:cs typeface="Times New Roman"/>
              </a:rPr>
              <a:t>表现在哪些方面</a:t>
            </a:r>
            <a:r>
              <a:rPr lang="en-US" altLang="zh-CN" sz="2600" dirty="0">
                <a:latin typeface="宋体"/>
                <a:ea typeface="华文细黑"/>
                <a:cs typeface="Times New Roman"/>
              </a:rPr>
              <a:t>”“</a:t>
            </a:r>
            <a:r>
              <a:rPr lang="zh-CN" altLang="zh-CN" sz="2600" dirty="0">
                <a:latin typeface="Times New Roman"/>
                <a:ea typeface="华文细黑"/>
                <a:cs typeface="Times New Roman"/>
              </a:rPr>
              <a:t>哪些方面表现出来</a:t>
            </a:r>
            <a:r>
              <a:rPr lang="en-US" altLang="zh-CN" sz="2600" dirty="0">
                <a:latin typeface="宋体"/>
                <a:ea typeface="华文细黑"/>
                <a:cs typeface="Times New Roman"/>
              </a:rPr>
              <a:t>”“……</a:t>
            </a:r>
            <a:r>
              <a:rPr lang="zh-CN" altLang="zh-CN" sz="2600" dirty="0">
                <a:latin typeface="Times New Roman"/>
                <a:ea typeface="华文细黑"/>
                <a:cs typeface="Times New Roman"/>
              </a:rPr>
              <a:t>追忆</a:t>
            </a:r>
            <a:r>
              <a:rPr lang="en-US" altLang="zh-CN" sz="2600" dirty="0">
                <a:latin typeface="宋体"/>
                <a:ea typeface="华文细黑"/>
                <a:cs typeface="Times New Roman"/>
              </a:rPr>
              <a:t>……”</a:t>
            </a:r>
            <a:r>
              <a:rPr lang="zh-CN" altLang="zh-CN" sz="2600" dirty="0">
                <a:latin typeface="Times New Roman"/>
                <a:ea typeface="华文细黑"/>
                <a:cs typeface="Times New Roman"/>
              </a:rPr>
              <a:t>等词语。所谓</a:t>
            </a:r>
            <a:r>
              <a:rPr lang="en-US" altLang="zh-CN" sz="2600" dirty="0">
                <a:latin typeface="宋体"/>
                <a:ea typeface="华文细黑"/>
                <a:cs typeface="Times New Roman"/>
              </a:rPr>
              <a:t>“</a:t>
            </a:r>
            <a:r>
              <a:rPr lang="zh-CN" altLang="zh-CN" sz="2600" dirty="0">
                <a:latin typeface="Times New Roman"/>
                <a:ea typeface="华文细黑"/>
                <a:cs typeface="Times New Roman"/>
              </a:rPr>
              <a:t>点</a:t>
            </a:r>
            <a:r>
              <a:rPr lang="en-US" altLang="zh-CN" sz="2600" dirty="0">
                <a:latin typeface="宋体"/>
                <a:ea typeface="华文细黑"/>
                <a:cs typeface="Times New Roman"/>
              </a:rPr>
              <a:t>”</a:t>
            </a:r>
            <a:r>
              <a:rPr lang="zh-CN" altLang="zh-CN" sz="2600" dirty="0">
                <a:latin typeface="Times New Roman"/>
                <a:ea typeface="华文细黑"/>
                <a:cs typeface="Times New Roman"/>
              </a:rPr>
              <a:t>，就是一个个具体答题点；所谓</a:t>
            </a:r>
            <a:r>
              <a:rPr lang="en-US" altLang="zh-CN" sz="2600" dirty="0">
                <a:latin typeface="宋体"/>
                <a:ea typeface="华文细黑"/>
                <a:cs typeface="Times New Roman"/>
              </a:rPr>
              <a:t>“</a:t>
            </a:r>
            <a:r>
              <a:rPr lang="zh-CN" altLang="zh-CN" sz="2600" dirty="0">
                <a:latin typeface="Times New Roman"/>
                <a:ea typeface="华文细黑"/>
                <a:cs typeface="Times New Roman"/>
              </a:rPr>
              <a:t>面</a:t>
            </a:r>
            <a:r>
              <a:rPr lang="en-US" altLang="zh-CN" sz="2600" dirty="0">
                <a:latin typeface="宋体"/>
                <a:ea typeface="华文细黑"/>
                <a:cs typeface="Times New Roman"/>
              </a:rPr>
              <a:t>”</a:t>
            </a:r>
            <a:r>
              <a:rPr lang="zh-CN" altLang="zh-CN" sz="2600" dirty="0">
                <a:latin typeface="Times New Roman"/>
                <a:ea typeface="华文细黑"/>
                <a:cs typeface="Times New Roman"/>
              </a:rPr>
              <a:t>，就是能够把</a:t>
            </a:r>
            <a:r>
              <a:rPr lang="en-US" altLang="zh-CN" sz="2600" dirty="0">
                <a:latin typeface="宋体"/>
                <a:ea typeface="华文细黑"/>
                <a:cs typeface="Times New Roman"/>
              </a:rPr>
              <a:t>“</a:t>
            </a:r>
            <a:r>
              <a:rPr lang="zh-CN" altLang="zh-CN" sz="2600" dirty="0">
                <a:latin typeface="Times New Roman"/>
                <a:ea typeface="华文细黑"/>
                <a:cs typeface="Times New Roman"/>
              </a:rPr>
              <a:t>点</a:t>
            </a:r>
            <a:r>
              <a:rPr lang="en-US" altLang="zh-CN" sz="2600" dirty="0">
                <a:latin typeface="宋体"/>
                <a:ea typeface="华文细黑"/>
                <a:cs typeface="Times New Roman"/>
              </a:rPr>
              <a:t>”</a:t>
            </a:r>
            <a:r>
              <a:rPr lang="zh-CN" altLang="zh-CN" sz="2600" dirty="0">
                <a:latin typeface="Times New Roman"/>
                <a:ea typeface="华文细黑"/>
                <a:cs typeface="Times New Roman"/>
              </a:rPr>
              <a:t>合并在一起的概括角度。用此法的模式为</a:t>
            </a:r>
            <a:r>
              <a:rPr lang="en-US" altLang="zh-CN" sz="2600" dirty="0">
                <a:latin typeface="宋体"/>
                <a:ea typeface="华文细黑"/>
                <a:cs typeface="Times New Roman"/>
              </a:rPr>
              <a:t>“</a:t>
            </a:r>
            <a:r>
              <a:rPr lang="zh-CN" altLang="zh-CN" sz="2600" dirty="0">
                <a:latin typeface="Times New Roman"/>
                <a:ea typeface="华文细黑"/>
                <a:cs typeface="Times New Roman"/>
              </a:rPr>
              <a:t>先</a:t>
            </a:r>
            <a:r>
              <a:rPr lang="en-US" altLang="zh-CN" sz="2600" dirty="0">
                <a:latin typeface="宋体"/>
                <a:ea typeface="华文细黑"/>
                <a:cs typeface="Times New Roman"/>
              </a:rPr>
              <a:t>‘</a:t>
            </a:r>
            <a:r>
              <a:rPr lang="zh-CN" altLang="zh-CN" sz="2600" dirty="0">
                <a:latin typeface="Times New Roman"/>
                <a:ea typeface="华文细黑"/>
                <a:cs typeface="Times New Roman"/>
              </a:rPr>
              <a:t>面</a:t>
            </a:r>
            <a:r>
              <a:rPr lang="en-US" altLang="zh-CN" sz="2600" dirty="0">
                <a:latin typeface="宋体"/>
                <a:ea typeface="华文细黑"/>
                <a:cs typeface="Times New Roman"/>
              </a:rPr>
              <a:t>’</a:t>
            </a:r>
            <a:r>
              <a:rPr lang="zh-CN" altLang="zh-CN" sz="2600" dirty="0">
                <a:latin typeface="Times New Roman"/>
                <a:ea typeface="华文细黑"/>
                <a:cs typeface="Times New Roman"/>
              </a:rPr>
              <a:t>后</a:t>
            </a:r>
            <a:r>
              <a:rPr lang="en-US" altLang="zh-CN" sz="2600" dirty="0">
                <a:latin typeface="宋体"/>
                <a:ea typeface="华文细黑"/>
                <a:cs typeface="Times New Roman"/>
              </a:rPr>
              <a:t>‘</a:t>
            </a:r>
            <a:r>
              <a:rPr lang="zh-CN" altLang="zh-CN" sz="2600" dirty="0">
                <a:latin typeface="Times New Roman"/>
                <a:ea typeface="华文细黑"/>
                <a:cs typeface="Times New Roman"/>
              </a:rPr>
              <a:t>点</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a:latin typeface="宋体"/>
              <a:cs typeface="Courier New"/>
            </a:endParaRPr>
          </a:p>
        </p:txBody>
      </p:sp>
      <p:sp>
        <p:nvSpPr>
          <p:cNvPr id="3" name="矩形 2"/>
          <p:cNvSpPr/>
          <p:nvPr/>
        </p:nvSpPr>
        <p:spPr>
          <a:xfrm>
            <a:off x="35496" y="-92546"/>
            <a:ext cx="2185214" cy="669414"/>
          </a:xfrm>
          <a:prstGeom prst="rect">
            <a:avLst/>
          </a:prstGeom>
        </p:spPr>
        <p:txBody>
          <a:bodyPr wrap="none">
            <a:spAutoFit/>
          </a:bodyPr>
          <a:lstStyle/>
          <a:p>
            <a:pPr lvl="0" algn="just">
              <a:lnSpc>
                <a:spcPts val="4500"/>
              </a:lnSpc>
            </a:pPr>
            <a:r>
              <a:rPr lang="zh-CN" altLang="zh-CN" sz="2600" kern="100" dirty="0">
                <a:solidFill>
                  <a:srgbClr val="E36C0A"/>
                </a:solidFill>
                <a:latin typeface="Times New Roman"/>
                <a:ea typeface="华文细黑"/>
                <a:cs typeface="Times New Roman"/>
              </a:rPr>
              <a:t>【精要点拨】</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1620250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68" y="51470"/>
            <a:ext cx="8994136" cy="489364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会用</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上位概念</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来概括，就会使</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面</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不</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大</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也不</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smtClean="0">
              <a:latin typeface="宋体"/>
              <a:cs typeface="Courier New"/>
            </a:endParaRPr>
          </a:p>
          <a:p>
            <a:pPr>
              <a:lnSpc>
                <a:spcPct val="150000"/>
              </a:lnSpc>
            </a:pPr>
            <a:r>
              <a:rPr lang="zh-CN" altLang="zh-CN" sz="2600" dirty="0" smtClean="0">
                <a:latin typeface="Times New Roman"/>
                <a:ea typeface="华文细黑"/>
                <a:cs typeface="Times New Roman"/>
              </a:rPr>
              <a:t>把筛选出来的信息加以删、减、截、留、换，还只是叫</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整合</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不是真正意义上的概括。概括要求把有关内容提升到它们的上一层次的概念，即上位概念之中，如把对天空、山川、植被等的描写称为自然景观的描写，把对建筑、道路、碑刻等的描写称为人文景观的描写等。概括，不是简单地罗列文段中的重要词语，重复文段中的某些内容，而是有所提</a:t>
            </a:r>
            <a:endParaRPr lang="zh-CN" altLang="en-US" sz="2600" dirty="0"/>
          </a:p>
        </p:txBody>
      </p:sp>
    </p:spTree>
    <p:extLst>
      <p:ext uri="{BB962C8B-B14F-4D97-AF65-F5344CB8AC3E}">
        <p14:creationId xmlns:p14="http://schemas.microsoft.com/office/powerpoint/2010/main" val="3929325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588" y="382968"/>
            <a:ext cx="8816916" cy="3628942"/>
          </a:xfrm>
          <a:prstGeom prst="rect">
            <a:avLst/>
          </a:prstGeom>
        </p:spPr>
        <p:txBody>
          <a:bodyPr>
            <a:spAutoFit/>
          </a:bodyPr>
          <a:lstStyle/>
          <a:p>
            <a:pPr algn="just">
              <a:lnSpc>
                <a:spcPct val="150000"/>
              </a:lnSpc>
              <a:spcAft>
                <a:spcPts val="0"/>
              </a:spcAft>
            </a:pPr>
            <a:r>
              <a:rPr lang="zh-CN" altLang="zh-CN" sz="2600" dirty="0" smtClean="0">
                <a:latin typeface="Times New Roman"/>
                <a:ea typeface="华文细黑"/>
                <a:cs typeface="Times New Roman"/>
              </a:rPr>
              <a:t>升，使用较高层次的概念来概括。如已故的香港名人邵逸夫生前在电影界中建设影视基地，拍摄了不少人们喜闻乐见的电影；又投资电视领域，开设电视台，拍摄风靡一时的电视剧。如果对他这些成就进行概括，那就可以用</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上位概念</a:t>
            </a:r>
            <a:r>
              <a:rPr lang="en-US" altLang="zh-CN" sz="2600" dirty="0" smtClean="0">
                <a:latin typeface="宋体"/>
                <a:ea typeface="华文细黑"/>
                <a:cs typeface="Times New Roman"/>
              </a:rPr>
              <a:t>”</a:t>
            </a:r>
            <a:r>
              <a:rPr lang="en-US" altLang="zh-CN" sz="2600" dirty="0" smtClean="0">
                <a:latin typeface="Times New Roman"/>
                <a:ea typeface="华文细黑"/>
              </a:rPr>
              <a:t>——</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影视领域成就卓越</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概括。</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上位概念</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概括法在实用类文本中用得特别普遍。</a:t>
            </a:r>
            <a:endParaRPr lang="zh-CN" altLang="en-US" sz="2600" dirty="0"/>
          </a:p>
        </p:txBody>
      </p:sp>
    </p:spTree>
    <p:extLst>
      <p:ext uri="{BB962C8B-B14F-4D97-AF65-F5344CB8AC3E}">
        <p14:creationId xmlns:p14="http://schemas.microsoft.com/office/powerpoint/2010/main" val="21030300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073" y="995507"/>
            <a:ext cx="8310084" cy="301640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上位概念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哪里找？有时文段内自有这种概念，摘取出来当然好。更多的时候是用自己的语言组织的，这就特别需要整体把握，高瞻远瞩，不纠缠于细枝末节；还要注意多个内容的相同点、相异点，这一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往往就是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上位概念</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827269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362" y="611367"/>
            <a:ext cx="8647507" cy="361656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概括要善于因事见理、化事为理，具有一定的理性认知能力。因为无论是传记还是其他实用类文本，其一大特点是立足于事实，事情的叙述在文本中占有很大的篇幅。要善于透过事实，用理性的认知加以分析，概括出传主的人格、品质特点，因事见理、化事为理的能力在这类题型中特别重要。</a:t>
            </a:r>
            <a:endParaRPr lang="zh-CN" altLang="zh-CN" sz="1050" kern="100" dirty="0">
              <a:effectLst/>
              <a:latin typeface="宋体"/>
              <a:cs typeface="Courier New"/>
            </a:endParaRPr>
          </a:p>
        </p:txBody>
      </p:sp>
    </p:spTree>
    <p:extLst>
      <p:ext uri="{BB962C8B-B14F-4D97-AF65-F5344CB8AC3E}">
        <p14:creationId xmlns:p14="http://schemas.microsoft.com/office/powerpoint/2010/main" val="29175363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7990" y="515551"/>
            <a:ext cx="8647507" cy="241623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筛选信息一定要准、全，这是使用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点面结合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法的基础。没有信息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作基础，就无法支撑起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。一般而言，一个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有多个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要列全，且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一致。</a:t>
            </a:r>
            <a:endParaRPr lang="zh-CN" altLang="zh-CN" sz="1050" kern="100" dirty="0">
              <a:effectLst/>
              <a:latin typeface="宋体"/>
              <a:cs typeface="Courier New"/>
            </a:endParaRPr>
          </a:p>
        </p:txBody>
      </p:sp>
      <p:grpSp>
        <p:nvGrpSpPr>
          <p:cNvPr id="7" name="组合 6"/>
          <p:cNvGrpSpPr/>
          <p:nvPr/>
        </p:nvGrpSpPr>
        <p:grpSpPr>
          <a:xfrm rot="5400000">
            <a:off x="8388567" y="4398743"/>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7507179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a:solidFill>
                  <a:srgbClr val="C00000"/>
                </a:solidFill>
                <a:effectLst>
                  <a:reflection blurRad="25400" stA="30000" endPos="30000" dist="50800" dir="5400000" sy="-100000" algn="bl" rotWithShape="0"/>
                </a:effectLst>
                <a:latin typeface="微软雅黑" pitchFamily="34" charset="-122"/>
                <a:ea typeface="微软雅黑" pitchFamily="34" charset="-122"/>
              </a:rPr>
              <a:t>谢谢观看</a:t>
            </a: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7030A0"/>
                </a:solidFill>
                <a:latin typeface="微软雅黑" pitchFamily="34" charset="-122"/>
                <a:ea typeface="微软雅黑" pitchFamily="34" charset="-122"/>
              </a:rPr>
              <a:t>更多精彩内容请登录</a:t>
            </a:r>
            <a:r>
              <a:rPr lang="en-US" altLang="zh-CN" sz="2400" b="1" dirty="0">
                <a:solidFill>
                  <a:srgbClr val="7030A0"/>
                </a:solidFill>
                <a:latin typeface="微软雅黑" pitchFamily="34" charset="-122"/>
                <a:ea typeface="微软雅黑" pitchFamily="34" charset="-122"/>
              </a:rPr>
              <a:t>www.91taoke.com</a:t>
            </a:r>
            <a:endParaRPr lang="zh-CN" altLang="en-US" sz="24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306854"/>
            <a:ext cx="8596501"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④</a:t>
            </a:r>
            <a:r>
              <a:rPr lang="zh-CN" altLang="zh-CN" sz="2600" kern="100" dirty="0">
                <a:latin typeface="Times New Roman"/>
                <a:ea typeface="华文细黑"/>
                <a:cs typeface="Times New Roman"/>
              </a:rPr>
              <a:t>要搞好历史地理学的研究，大量的实地调查必不可少。在张家口考察期间，侯仁之发现一段长城与众不同。深感疑惑的侯仁之回来后立刻查资料，最终确认这是明后期沿着长城开设的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马市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。如今这种贸易已消失在历史中，但却由遗留的建筑记录下来。从此，他的研究兴趣由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历史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，而野外考察和考古研究，也成为贯穿他学术生涯的重要内容。</a:t>
            </a:r>
            <a:endParaRPr lang="zh-CN" altLang="zh-CN" sz="1050" kern="100" dirty="0">
              <a:effectLst/>
              <a:latin typeface="宋体"/>
              <a:cs typeface="Courier New"/>
            </a:endParaRPr>
          </a:p>
        </p:txBody>
      </p:sp>
    </p:spTree>
    <p:extLst>
      <p:ext uri="{BB962C8B-B14F-4D97-AF65-F5344CB8AC3E}">
        <p14:creationId xmlns:p14="http://schemas.microsoft.com/office/powerpoint/2010/main" val="1623808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24" y="195486"/>
            <a:ext cx="8596501" cy="4893647"/>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宋体"/>
                <a:ea typeface="华文细黑"/>
                <a:cs typeface="Times New Roman"/>
              </a:rPr>
              <a:t>    ⑤</a:t>
            </a:r>
            <a:r>
              <a:rPr lang="en-US" altLang="zh-CN" sz="2600" kern="100" dirty="0">
                <a:latin typeface="Times New Roman"/>
                <a:ea typeface="华文细黑"/>
                <a:cs typeface="Courier New"/>
              </a:rPr>
              <a:t>1958</a:t>
            </a:r>
            <a:r>
              <a:rPr lang="zh-CN" altLang="zh-CN" sz="2600" kern="100" dirty="0">
                <a:latin typeface="Times New Roman"/>
                <a:ea typeface="华文细黑"/>
                <a:cs typeface="Times New Roman"/>
              </a:rPr>
              <a:t>年，侯仁之开始了沙漠研究。当时有人认为，沙漠地区不仅文献资料少，而且调查访问都很困难，难以开展历史地理研究。侯仁之反驳道：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必须勇敢打破旧传统，坚决走出小书房，跳出旧书堆。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此后数年，侯仁之多次奔赴西北沙漠进行考察。</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⑥</a:t>
            </a:r>
            <a:r>
              <a:rPr lang="en-US" altLang="zh-CN" sz="2600" kern="100" dirty="0">
                <a:latin typeface="Times New Roman"/>
                <a:ea typeface="华文细黑"/>
                <a:cs typeface="Courier New"/>
              </a:rPr>
              <a:t>1964</a:t>
            </a:r>
            <a:r>
              <a:rPr lang="zh-CN" altLang="zh-CN" sz="2600" kern="100" dirty="0">
                <a:latin typeface="Times New Roman"/>
                <a:ea typeface="华文细黑"/>
                <a:cs typeface="Times New Roman"/>
              </a:rPr>
              <a:t>年夏天，侯仁之在陕北榆林附近的沙漠中考察统万城。统万城是</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世纪一个少数民族小王朝的都城，已在沙漠中沉寂了千年。经过细致的调查研究，侯仁之</a:t>
            </a:r>
            <a:r>
              <a:rPr lang="zh-CN" altLang="zh-CN" sz="2600" kern="100" dirty="0" smtClean="0">
                <a:latin typeface="Times New Roman"/>
                <a:ea typeface="华文细黑"/>
                <a:cs typeface="Times New Roman"/>
              </a:rPr>
              <a:t>得出</a:t>
            </a:r>
            <a:endParaRPr lang="zh-CN" altLang="zh-CN" sz="1050" kern="100" dirty="0">
              <a:effectLst/>
              <a:latin typeface="宋体"/>
              <a:cs typeface="Courier New"/>
            </a:endParaRPr>
          </a:p>
        </p:txBody>
      </p:sp>
    </p:spTree>
    <p:extLst>
      <p:ext uri="{BB962C8B-B14F-4D97-AF65-F5344CB8AC3E}">
        <p14:creationId xmlns:p14="http://schemas.microsoft.com/office/powerpoint/2010/main" val="1623808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2425</TotalTime>
  <Words>7206</Words>
  <Application>Microsoft Office PowerPoint</Application>
  <PresentationFormat>全屏显示(16:9)</PresentationFormat>
  <Paragraphs>203</Paragraphs>
  <Slides>77</Slides>
  <Notes>0</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186</cp:revision>
  <dcterms:created xsi:type="dcterms:W3CDTF">2014-12-15T01:46:29Z</dcterms:created>
  <dcterms:modified xsi:type="dcterms:W3CDTF">2015-04-15T08:21:21Z</dcterms:modified>
</cp:coreProperties>
</file>