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6" r:id="rId2"/>
  </p:sldMasterIdLst>
  <p:notesMasterIdLst>
    <p:notesMasterId r:id="rId142"/>
  </p:notesMasterIdLst>
  <p:sldIdLst>
    <p:sldId id="256" r:id="rId3"/>
    <p:sldId id="387" r:id="rId4"/>
    <p:sldId id="753" r:id="rId5"/>
    <p:sldId id="505" r:id="rId6"/>
    <p:sldId id="506" r:id="rId7"/>
    <p:sldId id="754" r:id="rId8"/>
    <p:sldId id="507" r:id="rId9"/>
    <p:sldId id="655" r:id="rId10"/>
    <p:sldId id="508" r:id="rId11"/>
    <p:sldId id="509" r:id="rId12"/>
    <p:sldId id="512" r:id="rId13"/>
    <p:sldId id="738" r:id="rId14"/>
    <p:sldId id="514" r:id="rId15"/>
    <p:sldId id="743" r:id="rId16"/>
    <p:sldId id="516" r:id="rId17"/>
    <p:sldId id="517" r:id="rId18"/>
    <p:sldId id="755" r:id="rId19"/>
    <p:sldId id="742" r:id="rId20"/>
    <p:sldId id="696" r:id="rId21"/>
    <p:sldId id="756" r:id="rId22"/>
    <p:sldId id="697" r:id="rId23"/>
    <p:sldId id="757" r:id="rId24"/>
    <p:sldId id="656" r:id="rId25"/>
    <p:sldId id="662" r:id="rId26"/>
    <p:sldId id="663" r:id="rId27"/>
    <p:sldId id="664" r:id="rId28"/>
    <p:sldId id="744" r:id="rId29"/>
    <p:sldId id="665" r:id="rId30"/>
    <p:sldId id="745" r:id="rId31"/>
    <p:sldId id="758" r:id="rId32"/>
    <p:sldId id="759" r:id="rId33"/>
    <p:sldId id="669" r:id="rId34"/>
    <p:sldId id="760" r:id="rId35"/>
    <p:sldId id="521" r:id="rId36"/>
    <p:sldId id="747" r:id="rId37"/>
    <p:sldId id="746" r:id="rId38"/>
    <p:sldId id="522" r:id="rId39"/>
    <p:sldId id="671" r:id="rId40"/>
    <p:sldId id="670" r:id="rId41"/>
    <p:sldId id="672" r:id="rId42"/>
    <p:sldId id="761" r:id="rId43"/>
    <p:sldId id="749" r:id="rId44"/>
    <p:sldId id="538" r:id="rId45"/>
    <p:sldId id="673" r:id="rId46"/>
    <p:sldId id="676" r:id="rId47"/>
    <p:sldId id="677" r:id="rId48"/>
    <p:sldId id="678" r:id="rId49"/>
    <p:sldId id="679" r:id="rId50"/>
    <p:sldId id="750" r:id="rId51"/>
    <p:sldId id="762" r:id="rId52"/>
    <p:sldId id="766" r:id="rId53"/>
    <p:sldId id="763" r:id="rId54"/>
    <p:sldId id="764" r:id="rId55"/>
    <p:sldId id="767" r:id="rId56"/>
    <p:sldId id="540" r:id="rId57"/>
    <p:sldId id="683" r:id="rId58"/>
    <p:sldId id="684" r:id="rId59"/>
    <p:sldId id="768" r:id="rId60"/>
    <p:sldId id="751" r:id="rId61"/>
    <p:sldId id="769" r:id="rId62"/>
    <p:sldId id="541" r:id="rId63"/>
    <p:sldId id="542" r:id="rId64"/>
    <p:sldId id="770" r:id="rId65"/>
    <p:sldId id="699" r:id="rId66"/>
    <p:sldId id="700" r:id="rId67"/>
    <p:sldId id="771" r:id="rId68"/>
    <p:sldId id="701" r:id="rId69"/>
    <p:sldId id="702" r:id="rId70"/>
    <p:sldId id="772" r:id="rId71"/>
    <p:sldId id="703" r:id="rId72"/>
    <p:sldId id="704" r:id="rId73"/>
    <p:sldId id="773" r:id="rId74"/>
    <p:sldId id="774" r:id="rId75"/>
    <p:sldId id="775" r:id="rId76"/>
    <p:sldId id="705" r:id="rId77"/>
    <p:sldId id="776" r:id="rId78"/>
    <p:sldId id="706" r:id="rId79"/>
    <p:sldId id="707" r:id="rId80"/>
    <p:sldId id="708" r:id="rId81"/>
    <p:sldId id="711" r:id="rId82"/>
    <p:sldId id="714" r:id="rId83"/>
    <p:sldId id="777" r:id="rId84"/>
    <p:sldId id="778" r:id="rId85"/>
    <p:sldId id="715" r:id="rId86"/>
    <p:sldId id="716" r:id="rId87"/>
    <p:sldId id="718" r:id="rId88"/>
    <p:sldId id="719" r:id="rId89"/>
    <p:sldId id="721" r:id="rId90"/>
    <p:sldId id="722" r:id="rId91"/>
    <p:sldId id="779" r:id="rId92"/>
    <p:sldId id="723" r:id="rId93"/>
    <p:sldId id="780" r:id="rId94"/>
    <p:sldId id="822" r:id="rId95"/>
    <p:sldId id="781" r:id="rId96"/>
    <p:sldId id="782" r:id="rId97"/>
    <p:sldId id="823" r:id="rId98"/>
    <p:sldId id="783" r:id="rId99"/>
    <p:sldId id="824" r:id="rId100"/>
    <p:sldId id="784" r:id="rId101"/>
    <p:sldId id="785" r:id="rId102"/>
    <p:sldId id="789" r:id="rId103"/>
    <p:sldId id="825" r:id="rId104"/>
    <p:sldId id="790" r:id="rId105"/>
    <p:sldId id="791" r:id="rId106"/>
    <p:sldId id="792" r:id="rId107"/>
    <p:sldId id="793" r:id="rId108"/>
    <p:sldId id="794" r:id="rId109"/>
    <p:sldId id="795" r:id="rId110"/>
    <p:sldId id="796" r:id="rId111"/>
    <p:sldId id="797" r:id="rId112"/>
    <p:sldId id="798" r:id="rId113"/>
    <p:sldId id="800" r:id="rId114"/>
    <p:sldId id="801" r:id="rId115"/>
    <p:sldId id="802" r:id="rId116"/>
    <p:sldId id="826" r:id="rId117"/>
    <p:sldId id="827" r:id="rId118"/>
    <p:sldId id="828" r:id="rId119"/>
    <p:sldId id="803" r:id="rId120"/>
    <p:sldId id="804" r:id="rId121"/>
    <p:sldId id="805" r:id="rId122"/>
    <p:sldId id="829" r:id="rId123"/>
    <p:sldId id="810" r:id="rId124"/>
    <p:sldId id="830" r:id="rId125"/>
    <p:sldId id="811" r:id="rId126"/>
    <p:sldId id="812" r:id="rId127"/>
    <p:sldId id="813" r:id="rId128"/>
    <p:sldId id="814" r:id="rId129"/>
    <p:sldId id="815" r:id="rId130"/>
    <p:sldId id="816" r:id="rId131"/>
    <p:sldId id="817" r:id="rId132"/>
    <p:sldId id="818" r:id="rId133"/>
    <p:sldId id="819" r:id="rId134"/>
    <p:sldId id="821" r:id="rId135"/>
    <p:sldId id="724" r:id="rId136"/>
    <p:sldId id="725" r:id="rId137"/>
    <p:sldId id="831" r:id="rId138"/>
    <p:sldId id="726" r:id="rId139"/>
    <p:sldId id="727" r:id="rId140"/>
    <p:sldId id="381" r:id="rId141"/>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CC"/>
    <a:srgbClr val="0000FF"/>
    <a:srgbClr val="B00000"/>
    <a:srgbClr val="6BA42C"/>
    <a:srgbClr val="FFFF99"/>
    <a:srgbClr val="D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DCAF9ED-07DC-4A11-8D7F-57B35C25682E}" styleName="中度样式 1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085" autoAdjust="0"/>
    <p:restoredTop sz="61172" autoAdjust="0"/>
  </p:normalViewPr>
  <p:slideViewPr>
    <p:cSldViewPr>
      <p:cViewPr>
        <p:scale>
          <a:sx n="100" d="100"/>
          <a:sy n="100" d="100"/>
        </p:scale>
        <p:origin x="-1644" y="-94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12" Type="http://schemas.openxmlformats.org/officeDocument/2006/relationships/slide" Target="slides/slide110.xml"/><Relationship Id="rId133" Type="http://schemas.openxmlformats.org/officeDocument/2006/relationships/slide" Target="slides/slide131.xml"/><Relationship Id="rId138" Type="http://schemas.openxmlformats.org/officeDocument/2006/relationships/slide" Target="slides/slide136.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28" Type="http://schemas.openxmlformats.org/officeDocument/2006/relationships/slide" Target="slides/slide126.xml"/><Relationship Id="rId144" Type="http://schemas.openxmlformats.org/officeDocument/2006/relationships/viewProps" Target="viewProps.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113" Type="http://schemas.openxmlformats.org/officeDocument/2006/relationships/slide" Target="slides/slide111.xml"/><Relationship Id="rId118" Type="http://schemas.openxmlformats.org/officeDocument/2006/relationships/slide" Target="slides/slide116.xml"/><Relationship Id="rId134" Type="http://schemas.openxmlformats.org/officeDocument/2006/relationships/slide" Target="slides/slide132.xml"/><Relationship Id="rId139" Type="http://schemas.openxmlformats.org/officeDocument/2006/relationships/slide" Target="slides/slide137.xml"/><Relationship Id="rId80" Type="http://schemas.openxmlformats.org/officeDocument/2006/relationships/slide" Target="slides/slide78.xml"/><Relationship Id="rId85" Type="http://schemas.openxmlformats.org/officeDocument/2006/relationships/slide" Target="slides/slide83.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103" Type="http://schemas.openxmlformats.org/officeDocument/2006/relationships/slide" Target="slides/slide101.xml"/><Relationship Id="rId108" Type="http://schemas.openxmlformats.org/officeDocument/2006/relationships/slide" Target="slides/slide106.xml"/><Relationship Id="rId116" Type="http://schemas.openxmlformats.org/officeDocument/2006/relationships/slide" Target="slides/slide114.xml"/><Relationship Id="rId124" Type="http://schemas.openxmlformats.org/officeDocument/2006/relationships/slide" Target="slides/slide122.xml"/><Relationship Id="rId129" Type="http://schemas.openxmlformats.org/officeDocument/2006/relationships/slide" Target="slides/slide127.xml"/><Relationship Id="rId137" Type="http://schemas.openxmlformats.org/officeDocument/2006/relationships/slide" Target="slides/slide13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11" Type="http://schemas.openxmlformats.org/officeDocument/2006/relationships/slide" Target="slides/slide109.xml"/><Relationship Id="rId132" Type="http://schemas.openxmlformats.org/officeDocument/2006/relationships/slide" Target="slides/slide130.xml"/><Relationship Id="rId140" Type="http://schemas.openxmlformats.org/officeDocument/2006/relationships/slide" Target="slides/slide138.xml"/><Relationship Id="rId14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slide" Target="slides/slide104.xml"/><Relationship Id="rId114" Type="http://schemas.openxmlformats.org/officeDocument/2006/relationships/slide" Target="slides/slide112.xml"/><Relationship Id="rId119" Type="http://schemas.openxmlformats.org/officeDocument/2006/relationships/slide" Target="slides/slide117.xml"/><Relationship Id="rId127" Type="http://schemas.openxmlformats.org/officeDocument/2006/relationships/slide" Target="slides/slide12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130" Type="http://schemas.openxmlformats.org/officeDocument/2006/relationships/slide" Target="slides/slide128.xml"/><Relationship Id="rId135" Type="http://schemas.openxmlformats.org/officeDocument/2006/relationships/slide" Target="slides/slide133.xml"/><Relationship Id="rId143"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slide" Target="slides/slide118.xml"/><Relationship Id="rId125" Type="http://schemas.openxmlformats.org/officeDocument/2006/relationships/slide" Target="slides/slide123.xml"/><Relationship Id="rId141" Type="http://schemas.openxmlformats.org/officeDocument/2006/relationships/slide" Target="slides/slide139.xml"/><Relationship Id="rId146" Type="http://schemas.openxmlformats.org/officeDocument/2006/relationships/tableStyles" Target="tableStyles.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131" Type="http://schemas.openxmlformats.org/officeDocument/2006/relationships/slide" Target="slides/slide129.xml"/><Relationship Id="rId136" Type="http://schemas.openxmlformats.org/officeDocument/2006/relationships/slide" Target="slides/slide134.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26" Type="http://schemas.openxmlformats.org/officeDocument/2006/relationships/slide" Target="slides/slide124.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slide" Target="slides/slide119.xml"/><Relationship Id="rId14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317F828-438E-4637-8BF3-0E718175E1CF}" type="datetimeFigureOut">
              <a:rPr lang="zh-CN" altLang="en-US" smtClean="0"/>
              <a:t>2015/4/14</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339DDC2-D618-46FF-B4C4-EFF6652E8FC4}" type="slidenum">
              <a:rPr lang="zh-CN" altLang="en-US" smtClean="0"/>
              <a:t>‹#›</a:t>
            </a:fld>
            <a:endParaRPr lang="zh-CN" altLang="en-US"/>
          </a:p>
        </p:txBody>
      </p:sp>
    </p:spTree>
    <p:extLst>
      <p:ext uri="{BB962C8B-B14F-4D97-AF65-F5344CB8AC3E}">
        <p14:creationId xmlns:p14="http://schemas.microsoft.com/office/powerpoint/2010/main" val="287636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3" name="Picture 2" descr="E:\样样样\9\1-.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545" y="4244"/>
            <a:ext cx="9128911" cy="51350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039983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pic>
        <p:nvPicPr>
          <p:cNvPr id="2" name="Picture 3" descr="E:\样样样\7\3-.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545" y="4244"/>
            <a:ext cx="9128911" cy="51350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890818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40880394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5_标题幻灯片">
    <p:spTree>
      <p:nvGrpSpPr>
        <p:cNvPr id="1" name=""/>
        <p:cNvGrpSpPr/>
        <p:nvPr/>
      </p:nvGrpSpPr>
      <p:grpSpPr>
        <a:xfrm>
          <a:off x="0" y="0"/>
          <a:ext cx="0" cy="0"/>
          <a:chOff x="0" y="0"/>
          <a:chExt cx="0" cy="0"/>
        </a:xfrm>
      </p:grpSpPr>
      <p:pic>
        <p:nvPicPr>
          <p:cNvPr id="13314" name="Picture 2" descr="E:\样样样\7\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545" y="4244"/>
            <a:ext cx="9128911" cy="5135013"/>
          </a:xfrm>
          <a:prstGeom prst="rect">
            <a:avLst/>
          </a:prstGeom>
          <a:noFill/>
          <a:extLst>
            <a:ext uri="{909E8E84-426E-40DD-AFC4-6F175D3DCCD1}">
              <a14:hiddenFill xmlns:a14="http://schemas.microsoft.com/office/drawing/2010/main">
                <a:solidFill>
                  <a:srgbClr val="FFFFFF"/>
                </a:solidFill>
              </a14:hiddenFill>
            </a:ext>
          </a:extLst>
        </p:spPr>
      </p:pic>
      <p:pic>
        <p:nvPicPr>
          <p:cNvPr id="2" name="图片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428158546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39913363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pic>
        <p:nvPicPr>
          <p:cNvPr id="2" name="Picture 3" descr="E:\样样样\7\3-.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545" y="4244"/>
            <a:ext cx="9128911" cy="51350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352890"/>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05874782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标题幻灯片">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57601748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slideLayout" Target="../slideLayouts/slideLayout6.xml"/><Relationship Id="rId1" Type="http://schemas.openxmlformats.org/officeDocument/2006/relationships/slideLayout" Target="../slideLayouts/slideLayout5.xml"/><Relationship Id="rId5" Type="http://schemas.openxmlformats.org/officeDocument/2006/relationships/theme" Target="../theme/theme2.xml"/><Relationship Id="rId4"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422395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5" r:id="rId4"/>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43665147"/>
      </p:ext>
    </p:extLst>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539552" y="771550"/>
            <a:ext cx="4152099" cy="523220"/>
          </a:xfrm>
          <a:prstGeom prst="rect">
            <a:avLst/>
          </a:prstGeom>
          <a:noFill/>
        </p:spPr>
        <p:txBody>
          <a:bodyPr wrap="none" rtlCol="0">
            <a:spAutoFit/>
          </a:bodyPr>
          <a:lstStyle/>
          <a:p>
            <a:r>
              <a:rPr lang="zh-CN" altLang="zh-CN" sz="2800" b="1" dirty="0" smtClean="0">
                <a:latin typeface="黑体" pitchFamily="49" charset="-122"/>
                <a:ea typeface="黑体" pitchFamily="49" charset="-122"/>
              </a:rPr>
              <a:t>第</a:t>
            </a:r>
            <a:r>
              <a:rPr lang="zh-CN" altLang="en-US" sz="2800" b="1" dirty="0" smtClean="0">
                <a:latin typeface="黑体" pitchFamily="49" charset="-122"/>
                <a:ea typeface="黑体" pitchFamily="49" charset="-122"/>
              </a:rPr>
              <a:t>三</a:t>
            </a:r>
            <a:r>
              <a:rPr lang="zh-CN" altLang="zh-CN" sz="2800" b="1" dirty="0" smtClean="0">
                <a:latin typeface="黑体" pitchFamily="49" charset="-122"/>
                <a:ea typeface="黑体" pitchFamily="49" charset="-122"/>
              </a:rPr>
              <a:t>章</a:t>
            </a:r>
            <a:r>
              <a:rPr lang="zh-CN" altLang="zh-CN" sz="2800" b="1" dirty="0">
                <a:latin typeface="黑体" pitchFamily="49" charset="-122"/>
                <a:ea typeface="黑体" pitchFamily="49" charset="-122"/>
              </a:rPr>
              <a:t>　</a:t>
            </a:r>
            <a:r>
              <a:rPr lang="zh-CN" altLang="en-US" sz="2800" b="1" dirty="0" smtClean="0">
                <a:latin typeface="黑体" pitchFamily="49" charset="-122"/>
                <a:ea typeface="黑体" pitchFamily="49" charset="-122"/>
              </a:rPr>
              <a:t>实用</a:t>
            </a:r>
            <a:r>
              <a:rPr lang="zh-CN" altLang="zh-CN" sz="2800" b="1" dirty="0" smtClean="0">
                <a:latin typeface="黑体" pitchFamily="49" charset="-122"/>
                <a:ea typeface="黑体" pitchFamily="49" charset="-122"/>
              </a:rPr>
              <a:t>类文</a:t>
            </a:r>
            <a:r>
              <a:rPr lang="zh-CN" altLang="en-US" sz="2800" b="1" dirty="0" smtClean="0">
                <a:latin typeface="黑体" pitchFamily="49" charset="-122"/>
                <a:ea typeface="黑体" pitchFamily="49" charset="-122"/>
              </a:rPr>
              <a:t>本</a:t>
            </a:r>
            <a:r>
              <a:rPr lang="zh-CN" altLang="zh-CN" sz="2800" b="1" dirty="0" smtClean="0">
                <a:latin typeface="黑体" pitchFamily="49" charset="-122"/>
                <a:ea typeface="黑体" pitchFamily="49" charset="-122"/>
              </a:rPr>
              <a:t>阅读</a:t>
            </a:r>
            <a:endParaRPr lang="zh-CN" altLang="en-US" sz="2800" b="1" dirty="0">
              <a:latin typeface="黑体" pitchFamily="49" charset="-122"/>
              <a:ea typeface="黑体" pitchFamily="49" charset="-122"/>
            </a:endParaRPr>
          </a:p>
        </p:txBody>
      </p:sp>
      <p:sp>
        <p:nvSpPr>
          <p:cNvPr id="6" name="TextBox 5"/>
          <p:cNvSpPr txBox="1"/>
          <p:nvPr/>
        </p:nvSpPr>
        <p:spPr>
          <a:xfrm>
            <a:off x="1834237" y="1556018"/>
            <a:ext cx="5186035" cy="1631216"/>
          </a:xfrm>
          <a:prstGeom prst="rect">
            <a:avLst/>
          </a:prstGeom>
          <a:noFill/>
        </p:spPr>
        <p:txBody>
          <a:bodyPr wrap="none" rtlCol="0">
            <a:spAutoFit/>
          </a:bodyPr>
          <a:lstStyle/>
          <a:p>
            <a:pPr algn="ctr">
              <a:lnSpc>
                <a:spcPct val="150000"/>
              </a:lnSpc>
            </a:pPr>
            <a:r>
              <a:rPr lang="zh-CN" altLang="zh-CN" sz="3000" b="1" dirty="0" smtClean="0">
                <a:solidFill>
                  <a:srgbClr val="00B0F0"/>
                </a:solidFill>
                <a:latin typeface="Times New Roman" pitchFamily="18" charset="0"/>
                <a:ea typeface="微软雅黑" pitchFamily="34" charset="-122"/>
                <a:cs typeface="Times New Roman" pitchFamily="18" charset="0"/>
              </a:rPr>
              <a:t>专题</a:t>
            </a:r>
            <a:r>
              <a:rPr lang="zh-CN" altLang="en-US" sz="3000" b="1" dirty="0">
                <a:solidFill>
                  <a:srgbClr val="00B0F0"/>
                </a:solidFill>
                <a:latin typeface="Times New Roman" pitchFamily="18" charset="0"/>
                <a:ea typeface="微软雅黑" pitchFamily="34" charset="-122"/>
                <a:cs typeface="Times New Roman" pitchFamily="18" charset="0"/>
              </a:rPr>
              <a:t>二</a:t>
            </a:r>
            <a:r>
              <a:rPr lang="zh-CN" altLang="zh-CN" sz="3000" b="1" dirty="0">
                <a:solidFill>
                  <a:srgbClr val="00B0F0"/>
                </a:solidFill>
                <a:latin typeface="Times New Roman" pitchFamily="18" charset="0"/>
                <a:ea typeface="微软雅黑" pitchFamily="34" charset="-122"/>
                <a:cs typeface="Times New Roman" pitchFamily="18" charset="0"/>
              </a:rPr>
              <a:t>　真题真练</a:t>
            </a:r>
            <a:endParaRPr lang="en-US" altLang="zh-CN" sz="3000" b="1" dirty="0">
              <a:solidFill>
                <a:srgbClr val="00B0F0"/>
              </a:solidFill>
              <a:latin typeface="Times New Roman" pitchFamily="18" charset="0"/>
              <a:ea typeface="微软雅黑" pitchFamily="34" charset="-122"/>
              <a:cs typeface="Times New Roman" pitchFamily="18" charset="0"/>
            </a:endParaRPr>
          </a:p>
          <a:p>
            <a:pPr algn="ctr">
              <a:lnSpc>
                <a:spcPct val="200000"/>
              </a:lnSpc>
            </a:pPr>
            <a:r>
              <a:rPr lang="en-US" altLang="zh-CN" sz="2600" b="1" dirty="0">
                <a:solidFill>
                  <a:srgbClr val="7030A0"/>
                </a:solidFill>
                <a:latin typeface="Times New Roman" pitchFamily="18" charset="0"/>
                <a:ea typeface="微软雅黑" pitchFamily="34" charset="-122"/>
                <a:cs typeface="Times New Roman" pitchFamily="18" charset="0"/>
              </a:rPr>
              <a:t>——</a:t>
            </a:r>
            <a:r>
              <a:rPr lang="zh-CN" altLang="zh-CN" sz="2600" b="1" dirty="0" smtClean="0">
                <a:solidFill>
                  <a:srgbClr val="7030A0"/>
                </a:solidFill>
                <a:latin typeface="Times New Roman" pitchFamily="18" charset="0"/>
                <a:ea typeface="微软雅黑" pitchFamily="34" charset="-122"/>
                <a:cs typeface="Times New Roman" pitchFamily="18" charset="0"/>
              </a:rPr>
              <a:t>精做</a:t>
            </a:r>
            <a:r>
              <a:rPr lang="zh-CN" altLang="en-US" sz="2600" b="1" dirty="0" smtClean="0">
                <a:solidFill>
                  <a:srgbClr val="7030A0"/>
                </a:solidFill>
                <a:latin typeface="Times New Roman" pitchFamily="18" charset="0"/>
                <a:ea typeface="微软雅黑" pitchFamily="34" charset="-122"/>
                <a:cs typeface="Times New Roman" pitchFamily="18" charset="0"/>
              </a:rPr>
              <a:t>新标</a:t>
            </a:r>
            <a:r>
              <a:rPr lang="zh-CN" altLang="zh-CN" sz="2600" b="1" dirty="0" smtClean="0">
                <a:solidFill>
                  <a:srgbClr val="7030A0"/>
                </a:solidFill>
                <a:latin typeface="Times New Roman" pitchFamily="18" charset="0"/>
                <a:ea typeface="微软雅黑" pitchFamily="34" charset="-122"/>
                <a:cs typeface="Times New Roman" pitchFamily="18" charset="0"/>
              </a:rPr>
              <a:t>真</a:t>
            </a:r>
            <a:r>
              <a:rPr lang="zh-CN" altLang="zh-CN" sz="2600" b="1" dirty="0">
                <a:solidFill>
                  <a:srgbClr val="7030A0"/>
                </a:solidFill>
                <a:latin typeface="Times New Roman" pitchFamily="18" charset="0"/>
                <a:ea typeface="微软雅黑" pitchFamily="34" charset="-122"/>
                <a:cs typeface="Times New Roman" pitchFamily="18" charset="0"/>
              </a:rPr>
              <a:t>题，把握复习方向</a:t>
            </a:r>
            <a:endParaRPr lang="zh-CN" altLang="zh-CN" sz="3200" b="1" dirty="0">
              <a:solidFill>
                <a:srgbClr val="FFFF00"/>
              </a:solidFill>
              <a:latin typeface="Times New Roman" pitchFamily="18" charset="0"/>
              <a:ea typeface="微软雅黑" pitchFamily="34" charset="-122"/>
              <a:cs typeface="Times New Roman" pitchFamily="18" charset="0"/>
            </a:endParaRPr>
          </a:p>
        </p:txBody>
      </p:sp>
      <p:sp>
        <p:nvSpPr>
          <p:cNvPr id="8" name="TextBox 7"/>
          <p:cNvSpPr txBox="1"/>
          <p:nvPr/>
        </p:nvSpPr>
        <p:spPr>
          <a:xfrm>
            <a:off x="7020272" y="51470"/>
            <a:ext cx="1980029" cy="523220"/>
          </a:xfrm>
          <a:prstGeom prst="rect">
            <a:avLst/>
          </a:prstGeom>
          <a:noFill/>
        </p:spPr>
        <p:txBody>
          <a:bodyPr wrap="none" rtlCol="0">
            <a:spAutoFit/>
          </a:bodyPr>
          <a:lstStyle/>
          <a:p>
            <a:r>
              <a:rPr lang="zh-CN" altLang="en-US" sz="2800" dirty="0" smtClean="0">
                <a:solidFill>
                  <a:schemeClr val="bg1">
                    <a:lumMod val="50000"/>
                  </a:schemeClr>
                </a:solidFill>
                <a:latin typeface="汉仪大黑简" pitchFamily="49" charset="-122"/>
                <a:ea typeface="汉仪大黑简" pitchFamily="49" charset="-122"/>
              </a:rPr>
              <a:t>现代文阅读</a:t>
            </a:r>
            <a:endParaRPr lang="zh-CN" altLang="en-US" sz="2800" dirty="0">
              <a:solidFill>
                <a:schemeClr val="bg1">
                  <a:lumMod val="50000"/>
                </a:schemeClr>
              </a:solidFill>
              <a:latin typeface="汉仪大黑简" pitchFamily="49" charset="-122"/>
              <a:ea typeface="汉仪大黑简" pitchFamily="49" charset="-122"/>
            </a:endParaRPr>
          </a:p>
        </p:txBody>
      </p:sp>
    </p:spTree>
    <p:extLst>
      <p:ext uri="{BB962C8B-B14F-4D97-AF65-F5344CB8AC3E}">
        <p14:creationId xmlns:p14="http://schemas.microsoft.com/office/powerpoint/2010/main" val="40513586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1892" y="24232"/>
            <a:ext cx="8769291" cy="5133713"/>
          </a:xfrm>
          <a:prstGeom prst="rect">
            <a:avLst/>
          </a:prstGeom>
          <a:noFill/>
        </p:spPr>
        <p:txBody>
          <a:bodyPr wrap="square" rtlCol="0">
            <a:spAutoFit/>
          </a:bodyPr>
          <a:lstStyle/>
          <a:p>
            <a:pPr algn="just">
              <a:lnSpc>
                <a:spcPct val="140000"/>
              </a:lnSpc>
              <a:spcAft>
                <a:spcPts val="0"/>
              </a:spcAft>
            </a:pPr>
            <a:r>
              <a:rPr lang="zh-CN" altLang="zh-CN" sz="2600" kern="100" dirty="0">
                <a:latin typeface="Times New Roman"/>
                <a:ea typeface="华文细黑"/>
                <a:cs typeface="Times New Roman"/>
              </a:rPr>
              <a:t>化。还有对画与钱的关系，黄宾虹一生力避卖画，多以画赠友人知己，虽有润笔，与他的名气相比也很低，他一直严守传统士大夫不言阿堵的精神，过着清寂的学人生活；而张大千却有着对金钱的开通看法和潇洒追求，有过极高的润格，也卖商品画，出手阔绰。不同的人生态度最终体现在他们的画中，黄宾虹的画是典型的恪守传统的雅正的士夫画，张大千的画则有趋向民间、时尚的意趣。两人都是一代宗师，只是在境界上和被认可的领域不同而已。</a:t>
            </a:r>
            <a:endParaRPr lang="zh-CN" altLang="zh-CN" sz="1050" kern="100" dirty="0">
              <a:latin typeface="宋体"/>
              <a:cs typeface="Courier New"/>
            </a:endParaRPr>
          </a:p>
          <a:p>
            <a:pPr>
              <a:lnSpc>
                <a:spcPct val="140000"/>
              </a:lnSpc>
            </a:pPr>
            <a:r>
              <a:rPr lang="en-US" altLang="zh-CN" sz="2600" dirty="0" smtClean="0">
                <a:latin typeface="Times New Roman"/>
                <a:ea typeface="华文细黑"/>
              </a:rPr>
              <a:t>                                  (</a:t>
            </a:r>
            <a:r>
              <a:rPr lang="zh-CN" altLang="zh-CN" sz="2600" dirty="0">
                <a:latin typeface="Times New Roman"/>
                <a:ea typeface="华文细黑"/>
                <a:cs typeface="Times New Roman"/>
              </a:rPr>
              <a:t>摘编自吴晶《画之大者</a:t>
            </a:r>
            <a:r>
              <a:rPr lang="en-US" altLang="zh-CN" sz="2600" dirty="0">
                <a:latin typeface="Times New Roman"/>
                <a:ea typeface="华文细黑"/>
              </a:rPr>
              <a:t>——</a:t>
            </a:r>
            <a:r>
              <a:rPr lang="zh-CN" altLang="zh-CN" sz="2600" dirty="0">
                <a:latin typeface="Times New Roman"/>
                <a:ea typeface="华文细黑"/>
                <a:cs typeface="Times New Roman"/>
              </a:rPr>
              <a:t>黄宾虹传》</a:t>
            </a:r>
            <a:r>
              <a:rPr lang="en-US" altLang="zh-CN" sz="2600" dirty="0">
                <a:latin typeface="Times New Roman"/>
                <a:ea typeface="华文细黑"/>
              </a:rPr>
              <a:t>)</a:t>
            </a:r>
            <a:endParaRPr lang="zh-CN" altLang="zh-CN" sz="2600" kern="100" dirty="0">
              <a:latin typeface="宋体"/>
              <a:cs typeface="Courier New"/>
            </a:endParaRPr>
          </a:p>
        </p:txBody>
      </p:sp>
    </p:spTree>
    <p:extLst>
      <p:ext uri="{BB962C8B-B14F-4D97-AF65-F5344CB8AC3E}">
        <p14:creationId xmlns:p14="http://schemas.microsoft.com/office/powerpoint/2010/main" val="2495133781"/>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79512" y="195486"/>
            <a:ext cx="8733982" cy="3298339"/>
          </a:xfrm>
          <a:prstGeom prst="rect">
            <a:avLst/>
          </a:prstGeom>
        </p:spPr>
        <p:txBody>
          <a:bodyPr>
            <a:spAutoFit/>
          </a:bodyPr>
          <a:lstStyle/>
          <a:p>
            <a:pPr algn="just">
              <a:lnSpc>
                <a:spcPts val="5000"/>
              </a:lnSpc>
              <a:spcAft>
                <a:spcPts val="0"/>
              </a:spcAft>
            </a:pPr>
            <a:r>
              <a:rPr lang="en-US" altLang="zh-CN" sz="2600" dirty="0" smtClean="0">
                <a:latin typeface="宋体"/>
                <a:ea typeface="华文细黑"/>
                <a:cs typeface="Times New Roman"/>
              </a:rPr>
              <a:t>    ②</a:t>
            </a:r>
            <a:r>
              <a:rPr lang="en-US" altLang="zh-CN" sz="2600" dirty="0">
                <a:latin typeface="Times New Roman"/>
                <a:ea typeface="华文细黑"/>
              </a:rPr>
              <a:t>1918</a:t>
            </a:r>
            <a:r>
              <a:rPr lang="zh-CN" altLang="zh-CN" sz="2600" dirty="0">
                <a:latin typeface="Times New Roman"/>
                <a:ea typeface="华文细黑"/>
                <a:cs typeface="Times New Roman"/>
              </a:rPr>
              <a:t>年，玻尔的老师卢瑟福邀请他赴英国工作。他在回信中说：</a:t>
            </a:r>
            <a:r>
              <a:rPr lang="en-US" altLang="zh-CN" sz="2600" dirty="0">
                <a:latin typeface="宋体"/>
                <a:ea typeface="华文细黑"/>
                <a:cs typeface="Times New Roman"/>
              </a:rPr>
              <a:t>“</a:t>
            </a:r>
            <a:r>
              <a:rPr lang="zh-CN" altLang="zh-CN" sz="2600" dirty="0">
                <a:latin typeface="Times New Roman"/>
                <a:ea typeface="华文细黑"/>
                <a:cs typeface="Times New Roman"/>
              </a:rPr>
              <a:t>虽然哥本哈根大学在财力、人员、能力和实验室管理上，都达不到英国的水平，但我立志尽力帮助丹麦发展自己的物理学研究工作</a:t>
            </a:r>
            <a:r>
              <a:rPr lang="en-US" altLang="zh-CN" sz="2600" dirty="0">
                <a:latin typeface="宋体"/>
                <a:ea typeface="华文细黑"/>
                <a:cs typeface="Times New Roman"/>
              </a:rPr>
              <a:t>……</a:t>
            </a:r>
            <a:r>
              <a:rPr lang="zh-CN" altLang="zh-CN" sz="2600" dirty="0">
                <a:latin typeface="Times New Roman"/>
                <a:ea typeface="华文细黑"/>
                <a:cs typeface="Times New Roman"/>
              </a:rPr>
              <a:t>我的职责是在这里尽我的全部力量。</a:t>
            </a:r>
            <a:r>
              <a:rPr lang="en-US" altLang="zh-CN" sz="2600" dirty="0" smtClean="0">
                <a:latin typeface="宋体"/>
                <a:ea typeface="华文细黑"/>
                <a:cs typeface="Times New Roman"/>
              </a:rPr>
              <a:t>”                 </a:t>
            </a:r>
            <a:r>
              <a:rPr lang="en-US" altLang="zh-CN" sz="2600" dirty="0" smtClean="0">
                <a:latin typeface="Times New Roman"/>
                <a:ea typeface="华文细黑"/>
              </a:rPr>
              <a:t>(</a:t>
            </a:r>
            <a:r>
              <a:rPr lang="zh-CN" altLang="zh-CN" sz="2600" dirty="0">
                <a:latin typeface="Times New Roman"/>
                <a:ea typeface="华文细黑"/>
                <a:cs typeface="Times New Roman"/>
              </a:rPr>
              <a:t>摘自戈革《玻尔集》</a:t>
            </a:r>
            <a:r>
              <a:rPr lang="en-US" altLang="zh-CN" sz="2600" dirty="0">
                <a:latin typeface="Times New Roman"/>
                <a:ea typeface="华文细黑"/>
              </a:rPr>
              <a:t>)</a:t>
            </a:r>
            <a:endParaRPr lang="zh-CN" altLang="zh-CN" sz="1050" kern="100" dirty="0">
              <a:latin typeface="宋体"/>
              <a:cs typeface="Courier New"/>
            </a:endParaRPr>
          </a:p>
        </p:txBody>
      </p:sp>
    </p:spTree>
    <p:extLst>
      <p:ext uri="{BB962C8B-B14F-4D97-AF65-F5344CB8AC3E}">
        <p14:creationId xmlns:p14="http://schemas.microsoft.com/office/powerpoint/2010/main" val="1926838876"/>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82413" y="-12918"/>
            <a:ext cx="8998630" cy="5221942"/>
          </a:xfrm>
          <a:prstGeom prst="rect">
            <a:avLst/>
          </a:prstGeom>
        </p:spPr>
        <p:txBody>
          <a:bodyPr>
            <a:spAutoFit/>
          </a:bodyPr>
          <a:lstStyle/>
          <a:p>
            <a:pPr algn="just">
              <a:lnSpc>
                <a:spcPts val="4000"/>
              </a:lnSpc>
              <a:spcAft>
                <a:spcPts val="0"/>
              </a:spcAft>
            </a:pPr>
            <a:r>
              <a:rPr lang="zh-CN" altLang="zh-CN" sz="2400" kern="100" dirty="0" smtClean="0">
                <a:latin typeface="Batang"/>
                <a:ea typeface="华文细黑"/>
                <a:cs typeface="Batang"/>
              </a:rPr>
              <a:t>►</a:t>
            </a:r>
            <a:r>
              <a:rPr lang="zh-CN" altLang="zh-CN" sz="2400" kern="100" dirty="0" smtClean="0">
                <a:latin typeface="Times New Roman"/>
                <a:ea typeface="华文细黑"/>
                <a:cs typeface="Times New Roman"/>
              </a:rPr>
              <a:t>整体把握</a:t>
            </a:r>
            <a:endParaRPr lang="zh-CN" altLang="zh-CN" sz="2400" kern="100" dirty="0" smtClean="0">
              <a:latin typeface="宋体"/>
              <a:cs typeface="Courier New"/>
            </a:endParaRPr>
          </a:p>
          <a:p>
            <a:pPr algn="just">
              <a:lnSpc>
                <a:spcPts val="4000"/>
              </a:lnSpc>
              <a:spcAft>
                <a:spcPts val="0"/>
              </a:spcAft>
            </a:pPr>
            <a:r>
              <a:rPr lang="zh-CN" altLang="en-US" sz="2400" dirty="0">
                <a:latin typeface="Times New Roman"/>
                <a:ea typeface="华文细黑"/>
                <a:cs typeface="Times New Roman"/>
              </a:rPr>
              <a:t>请概括这篇传记的主要内容和结构层次。</a:t>
            </a:r>
            <a:endParaRPr lang="zh-CN" altLang="zh-CN" sz="2400" kern="100" dirty="0" smtClean="0">
              <a:latin typeface="宋体"/>
              <a:cs typeface="Courier New"/>
            </a:endParaRPr>
          </a:p>
          <a:p>
            <a:pPr algn="just">
              <a:lnSpc>
                <a:spcPts val="4000"/>
              </a:lnSpc>
              <a:spcAft>
                <a:spcPts val="0"/>
              </a:spcAft>
            </a:pPr>
            <a:r>
              <a:rPr lang="zh-CN" altLang="zh-CN" sz="2400" kern="100" dirty="0" smtClean="0">
                <a:solidFill>
                  <a:srgbClr val="0000FF"/>
                </a:solidFill>
                <a:latin typeface="Times New Roman"/>
                <a:ea typeface="华文细黑"/>
                <a:cs typeface="Times New Roman"/>
              </a:rPr>
              <a:t>答案</a:t>
            </a:r>
            <a:r>
              <a:rPr lang="zh-CN" altLang="zh-CN" sz="2400" kern="100" dirty="0" smtClean="0">
                <a:latin typeface="Times New Roman"/>
                <a:ea typeface="华文细黑"/>
                <a:cs typeface="Times New Roman"/>
              </a:rPr>
              <a:t>　</a:t>
            </a:r>
            <a:r>
              <a:rPr lang="zh-CN" altLang="en-US" sz="2400" kern="100" dirty="0">
                <a:solidFill>
                  <a:schemeClr val="accent6">
                    <a:lumMod val="75000"/>
                  </a:schemeClr>
                </a:solidFill>
                <a:latin typeface="Times New Roman"/>
                <a:ea typeface="华文细黑"/>
                <a:cs typeface="Times New Roman"/>
              </a:rPr>
              <a:t>本文主要记述了物理学家玻尔一生中的几件典型事例，如与爱因斯坦的</a:t>
            </a:r>
            <a:r>
              <a:rPr lang="zh-CN" altLang="en-US" sz="2600" kern="100" dirty="0">
                <a:solidFill>
                  <a:schemeClr val="accent6"/>
                </a:solidFill>
                <a:latin typeface="+mj-ea"/>
                <a:ea typeface="+mj-ea"/>
                <a:cs typeface="Times New Roman"/>
              </a:rPr>
              <a:t>“</a:t>
            </a:r>
            <a:r>
              <a:rPr lang="zh-CN" altLang="en-US" sz="2400" kern="100" dirty="0">
                <a:solidFill>
                  <a:schemeClr val="accent6">
                    <a:lumMod val="75000"/>
                  </a:schemeClr>
                </a:solidFill>
                <a:latin typeface="Times New Roman"/>
                <a:ea typeface="华文细黑"/>
                <a:cs typeface="Times New Roman"/>
              </a:rPr>
              <a:t>巅峰对决</a:t>
            </a:r>
            <a:r>
              <a:rPr lang="zh-CN" altLang="en-US" sz="2600" kern="100" dirty="0">
                <a:solidFill>
                  <a:schemeClr val="accent6"/>
                </a:solidFill>
                <a:latin typeface="+mj-ea"/>
                <a:ea typeface="+mj-ea"/>
                <a:cs typeface="Times New Roman"/>
              </a:rPr>
              <a:t>”</a:t>
            </a:r>
            <a:r>
              <a:rPr lang="zh-CN" altLang="en-US" sz="2400" kern="100" dirty="0">
                <a:solidFill>
                  <a:schemeClr val="accent6">
                    <a:lumMod val="75000"/>
                  </a:schemeClr>
                </a:solidFill>
                <a:latin typeface="Times New Roman"/>
                <a:ea typeface="华文细黑"/>
                <a:cs typeface="Times New Roman"/>
              </a:rPr>
              <a:t>、创立</a:t>
            </a:r>
            <a:r>
              <a:rPr lang="zh-CN" altLang="en-US" sz="2600" kern="100" dirty="0">
                <a:solidFill>
                  <a:schemeClr val="accent6"/>
                </a:solidFill>
                <a:latin typeface="+mj-ea"/>
                <a:ea typeface="+mj-ea"/>
                <a:cs typeface="Times New Roman"/>
              </a:rPr>
              <a:t>“</a:t>
            </a:r>
            <a:r>
              <a:rPr lang="zh-CN" altLang="en-US" sz="2400" kern="100" dirty="0">
                <a:solidFill>
                  <a:schemeClr val="accent6">
                    <a:lumMod val="75000"/>
                  </a:schemeClr>
                </a:solidFill>
                <a:latin typeface="Times New Roman"/>
                <a:ea typeface="华文细黑"/>
                <a:cs typeface="Times New Roman"/>
              </a:rPr>
              <a:t>哥本哈根学派</a:t>
            </a:r>
            <a:r>
              <a:rPr lang="zh-CN" altLang="en-US" sz="2600" kern="100" dirty="0">
                <a:solidFill>
                  <a:schemeClr val="accent6"/>
                </a:solidFill>
                <a:latin typeface="+mj-ea"/>
                <a:ea typeface="+mj-ea"/>
                <a:cs typeface="Times New Roman"/>
              </a:rPr>
              <a:t>”</a:t>
            </a:r>
            <a:r>
              <a:rPr lang="zh-CN" altLang="en-US" sz="2400" kern="100" dirty="0">
                <a:solidFill>
                  <a:schemeClr val="accent6">
                    <a:lumMod val="75000"/>
                  </a:schemeClr>
                </a:solidFill>
                <a:latin typeface="Times New Roman"/>
                <a:ea typeface="华文细黑"/>
                <a:cs typeface="Times New Roman"/>
              </a:rPr>
              <a:t>和</a:t>
            </a:r>
            <a:r>
              <a:rPr lang="zh-CN" altLang="en-US" sz="2600" kern="100" dirty="0">
                <a:solidFill>
                  <a:schemeClr val="accent6"/>
                </a:solidFill>
                <a:latin typeface="+mj-ea"/>
                <a:ea typeface="+mj-ea"/>
                <a:cs typeface="Times New Roman"/>
              </a:rPr>
              <a:t>“</a:t>
            </a:r>
            <a:r>
              <a:rPr lang="zh-CN" altLang="en-US" sz="2400" kern="100" dirty="0">
                <a:solidFill>
                  <a:schemeClr val="accent6">
                    <a:lumMod val="75000"/>
                  </a:schemeClr>
                </a:solidFill>
                <a:latin typeface="Times New Roman"/>
                <a:ea typeface="华文细黑"/>
                <a:cs typeface="Times New Roman"/>
              </a:rPr>
              <a:t>二战</a:t>
            </a:r>
            <a:r>
              <a:rPr lang="zh-CN" altLang="en-US" sz="2600" kern="100" dirty="0">
                <a:solidFill>
                  <a:schemeClr val="accent6"/>
                </a:solidFill>
                <a:latin typeface="+mj-ea"/>
                <a:ea typeface="+mj-ea"/>
                <a:cs typeface="Times New Roman"/>
              </a:rPr>
              <a:t>”</a:t>
            </a:r>
            <a:r>
              <a:rPr lang="zh-CN" altLang="en-US" sz="2400" kern="100" dirty="0">
                <a:solidFill>
                  <a:schemeClr val="accent6">
                    <a:lumMod val="75000"/>
                  </a:schemeClr>
                </a:solidFill>
                <a:latin typeface="Times New Roman"/>
                <a:ea typeface="华文细黑"/>
                <a:cs typeface="Times New Roman"/>
              </a:rPr>
              <a:t>前后的表现等，表现了他作为</a:t>
            </a:r>
            <a:r>
              <a:rPr lang="zh-CN" altLang="en-US" sz="2600" kern="100" dirty="0">
                <a:solidFill>
                  <a:schemeClr val="accent6"/>
                </a:solidFill>
                <a:latin typeface="+mj-ea"/>
                <a:ea typeface="+mj-ea"/>
                <a:cs typeface="Times New Roman"/>
              </a:rPr>
              <a:t>“</a:t>
            </a:r>
            <a:r>
              <a:rPr lang="zh-CN" altLang="en-US" sz="2400" kern="100" dirty="0">
                <a:solidFill>
                  <a:schemeClr val="accent6">
                    <a:lumMod val="75000"/>
                  </a:schemeClr>
                </a:solidFill>
                <a:latin typeface="Times New Roman"/>
                <a:ea typeface="华文细黑"/>
                <a:cs typeface="Times New Roman"/>
              </a:rPr>
              <a:t>科学巨人</a:t>
            </a:r>
            <a:r>
              <a:rPr lang="zh-CN" altLang="en-US" sz="2600" kern="100" dirty="0">
                <a:solidFill>
                  <a:schemeClr val="accent6"/>
                </a:solidFill>
                <a:latin typeface="+mj-ea"/>
                <a:ea typeface="+mj-ea"/>
                <a:cs typeface="Times New Roman"/>
              </a:rPr>
              <a:t>”</a:t>
            </a:r>
            <a:r>
              <a:rPr lang="zh-CN" altLang="en-US" sz="2400" kern="100" dirty="0">
                <a:solidFill>
                  <a:schemeClr val="accent6">
                    <a:lumMod val="75000"/>
                  </a:schemeClr>
                </a:solidFill>
                <a:latin typeface="Times New Roman"/>
                <a:ea typeface="华文细黑"/>
                <a:cs typeface="Times New Roman"/>
              </a:rPr>
              <a:t>的优秀特质，并展示了他作为伟大科学家和人道主义者的人格魅力和人文情怀。</a:t>
            </a:r>
          </a:p>
          <a:p>
            <a:pPr algn="just">
              <a:lnSpc>
                <a:spcPts val="4000"/>
              </a:lnSpc>
              <a:spcAft>
                <a:spcPts val="0"/>
              </a:spcAft>
            </a:pPr>
            <a:r>
              <a:rPr lang="zh-CN" altLang="en-US" sz="2400" kern="100" dirty="0">
                <a:solidFill>
                  <a:schemeClr val="accent6">
                    <a:lumMod val="75000"/>
                  </a:schemeClr>
                </a:solidFill>
                <a:latin typeface="Times New Roman"/>
                <a:ea typeface="华文细黑"/>
                <a:cs typeface="Times New Roman"/>
              </a:rPr>
              <a:t>文本由连续性文本与两条非连续性文本组成。连续性文本共</a:t>
            </a:r>
            <a:r>
              <a:rPr lang="en-US" altLang="zh-CN" sz="2400" kern="100" dirty="0">
                <a:solidFill>
                  <a:schemeClr val="accent6">
                    <a:lumMod val="75000"/>
                  </a:schemeClr>
                </a:solidFill>
                <a:latin typeface="Times New Roman"/>
                <a:ea typeface="华文细黑"/>
                <a:cs typeface="Times New Roman"/>
              </a:rPr>
              <a:t>8</a:t>
            </a:r>
            <a:r>
              <a:rPr lang="zh-CN" altLang="en-US" sz="2400" kern="100" dirty="0">
                <a:solidFill>
                  <a:schemeClr val="accent6">
                    <a:lumMod val="75000"/>
                  </a:schemeClr>
                </a:solidFill>
                <a:latin typeface="Times New Roman"/>
                <a:ea typeface="华文细黑"/>
                <a:cs typeface="Times New Roman"/>
              </a:rPr>
              <a:t>段，可分为三部分：</a:t>
            </a:r>
          </a:p>
          <a:p>
            <a:pPr algn="just">
              <a:lnSpc>
                <a:spcPts val="4000"/>
              </a:lnSpc>
              <a:spcAft>
                <a:spcPts val="0"/>
              </a:spcAft>
            </a:pPr>
            <a:r>
              <a:rPr lang="zh-CN" altLang="en-US" sz="2400" kern="100" dirty="0">
                <a:solidFill>
                  <a:schemeClr val="accent6">
                    <a:lumMod val="75000"/>
                  </a:schemeClr>
                </a:solidFill>
                <a:latin typeface="Times New Roman"/>
                <a:ea typeface="华文细黑"/>
                <a:cs typeface="Times New Roman"/>
              </a:rPr>
              <a:t>第一部分</a:t>
            </a:r>
            <a:r>
              <a:rPr lang="en-US" altLang="zh-CN" sz="2400" kern="100" dirty="0">
                <a:solidFill>
                  <a:schemeClr val="accent6">
                    <a:lumMod val="75000"/>
                  </a:schemeClr>
                </a:solidFill>
                <a:latin typeface="Times New Roman"/>
                <a:ea typeface="华文细黑"/>
                <a:cs typeface="Times New Roman"/>
              </a:rPr>
              <a:t>(1</a:t>
            </a:r>
            <a:r>
              <a:rPr lang="zh-CN" altLang="en-US" sz="2400" kern="100" dirty="0">
                <a:solidFill>
                  <a:schemeClr val="accent6">
                    <a:lumMod val="75000"/>
                  </a:schemeClr>
                </a:solidFill>
                <a:latin typeface="Times New Roman"/>
                <a:ea typeface="华文细黑"/>
                <a:cs typeface="Times New Roman"/>
              </a:rPr>
              <a:t>～</a:t>
            </a:r>
            <a:r>
              <a:rPr lang="en-US" altLang="zh-CN" sz="2400" kern="100" dirty="0">
                <a:solidFill>
                  <a:schemeClr val="accent6">
                    <a:lumMod val="75000"/>
                  </a:schemeClr>
                </a:solidFill>
                <a:latin typeface="Times New Roman"/>
                <a:ea typeface="华文细黑"/>
                <a:cs typeface="Times New Roman"/>
              </a:rPr>
              <a:t>2</a:t>
            </a:r>
            <a:r>
              <a:rPr lang="zh-CN" altLang="en-US" sz="2400" kern="100" dirty="0">
                <a:solidFill>
                  <a:schemeClr val="accent6">
                    <a:lumMod val="75000"/>
                  </a:schemeClr>
                </a:solidFill>
                <a:latin typeface="Times New Roman"/>
                <a:ea typeface="华文细黑"/>
                <a:cs typeface="Times New Roman"/>
              </a:rPr>
              <a:t>段</a:t>
            </a:r>
            <a:r>
              <a:rPr lang="en-US" altLang="zh-CN" sz="2400" kern="100" dirty="0">
                <a:solidFill>
                  <a:schemeClr val="accent6">
                    <a:lumMod val="75000"/>
                  </a:schemeClr>
                </a:solidFill>
                <a:latin typeface="Times New Roman"/>
                <a:ea typeface="华文细黑"/>
                <a:cs typeface="Times New Roman"/>
              </a:rPr>
              <a:t>)</a:t>
            </a:r>
            <a:r>
              <a:rPr lang="zh-CN" altLang="en-US" sz="2400" kern="100" dirty="0">
                <a:solidFill>
                  <a:schemeClr val="accent6">
                    <a:lumMod val="75000"/>
                  </a:schemeClr>
                </a:solidFill>
                <a:latin typeface="Times New Roman"/>
                <a:ea typeface="华文细黑"/>
                <a:cs typeface="Times New Roman"/>
              </a:rPr>
              <a:t>，用玻尔与爱因斯坦的</a:t>
            </a:r>
            <a:r>
              <a:rPr lang="zh-CN" altLang="en-US" sz="2600" kern="100" dirty="0">
                <a:solidFill>
                  <a:schemeClr val="accent6"/>
                </a:solidFill>
                <a:latin typeface="+mj-ea"/>
                <a:ea typeface="+mj-ea"/>
                <a:cs typeface="Times New Roman"/>
              </a:rPr>
              <a:t>“</a:t>
            </a:r>
            <a:r>
              <a:rPr lang="zh-CN" altLang="en-US" sz="2400" kern="100" dirty="0">
                <a:solidFill>
                  <a:schemeClr val="accent6">
                    <a:lumMod val="75000"/>
                  </a:schemeClr>
                </a:solidFill>
                <a:latin typeface="Times New Roman"/>
                <a:ea typeface="华文细黑"/>
                <a:cs typeface="Times New Roman"/>
              </a:rPr>
              <a:t>巅峰对决</a:t>
            </a:r>
            <a:r>
              <a:rPr lang="zh-CN" altLang="en-US" sz="2600" kern="100" dirty="0">
                <a:solidFill>
                  <a:schemeClr val="accent6"/>
                </a:solidFill>
                <a:latin typeface="+mj-ea"/>
                <a:ea typeface="+mj-ea"/>
                <a:cs typeface="Times New Roman"/>
              </a:rPr>
              <a:t>”</a:t>
            </a:r>
            <a:r>
              <a:rPr lang="zh-CN" altLang="en-US" sz="2400" kern="100" dirty="0">
                <a:solidFill>
                  <a:schemeClr val="accent6">
                    <a:lumMod val="75000"/>
                  </a:schemeClr>
                </a:solidFill>
                <a:latin typeface="Times New Roman"/>
                <a:ea typeface="华文细黑"/>
                <a:cs typeface="Times New Roman"/>
              </a:rPr>
              <a:t>，确立玻尔为科学巨人的地位</a:t>
            </a:r>
            <a:r>
              <a:rPr lang="zh-CN" altLang="en-US" sz="2400" kern="100" dirty="0" smtClean="0">
                <a:solidFill>
                  <a:schemeClr val="accent6">
                    <a:lumMod val="75000"/>
                  </a:schemeClr>
                </a:solidFill>
                <a:latin typeface="Times New Roman"/>
                <a:ea typeface="华文细黑"/>
                <a:cs typeface="Times New Roman"/>
              </a:rPr>
              <a:t>。</a:t>
            </a:r>
            <a:endParaRPr lang="zh-CN" altLang="en-US" sz="2400" kern="100" dirty="0">
              <a:solidFill>
                <a:schemeClr val="accent6">
                  <a:lumMod val="75000"/>
                </a:schemeClr>
              </a:solidFill>
              <a:latin typeface="Times New Roman"/>
              <a:ea typeface="华文细黑"/>
              <a:cs typeface="Times New Roman"/>
            </a:endParaRPr>
          </a:p>
        </p:txBody>
      </p:sp>
    </p:spTree>
    <p:extLst>
      <p:ext uri="{BB962C8B-B14F-4D97-AF65-F5344CB8AC3E}">
        <p14:creationId xmlns:p14="http://schemas.microsoft.com/office/powerpoint/2010/main" val="1954518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blinds(horizontal)">
                                      <p:cBhvr>
                                        <p:cTn id="7" dur="500"/>
                                        <p:tgtEl>
                                          <p:spTgt spid="5">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
                                            <p:txEl>
                                              <p:pRg st="3" end="3"/>
                                            </p:txEl>
                                          </p:spTgt>
                                        </p:tgtEl>
                                        <p:attrNameLst>
                                          <p:attrName>style.visibility</p:attrName>
                                        </p:attrNameLst>
                                      </p:cBhvr>
                                      <p:to>
                                        <p:strVal val="visible"/>
                                      </p:to>
                                    </p:set>
                                    <p:animEffect transition="in" filter="blinds(horizontal)">
                                      <p:cBhvr>
                                        <p:cTn id="10" dur="500"/>
                                        <p:tgtEl>
                                          <p:spTgt spid="5">
                                            <p:txEl>
                                              <p:pRg st="3" end="3"/>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animEffect transition="in" filter="blinds(horizontal)">
                                      <p:cBhvr>
                                        <p:cTn id="13"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58794" y="1002352"/>
            <a:ext cx="8733982" cy="2657138"/>
          </a:xfrm>
          <a:prstGeom prst="rect">
            <a:avLst/>
          </a:prstGeom>
        </p:spPr>
        <p:txBody>
          <a:bodyPr>
            <a:spAutoFit/>
          </a:bodyPr>
          <a:lstStyle/>
          <a:p>
            <a:pPr algn="just">
              <a:lnSpc>
                <a:spcPts val="4000"/>
              </a:lnSpc>
              <a:spcAft>
                <a:spcPts val="0"/>
              </a:spcAft>
            </a:pPr>
            <a:r>
              <a:rPr lang="zh-CN" altLang="en-US" sz="2400" kern="100" dirty="0" smtClean="0">
                <a:solidFill>
                  <a:schemeClr val="accent6">
                    <a:lumMod val="75000"/>
                  </a:schemeClr>
                </a:solidFill>
                <a:latin typeface="Times New Roman"/>
                <a:ea typeface="华文细黑"/>
                <a:cs typeface="Times New Roman"/>
              </a:rPr>
              <a:t>第二</a:t>
            </a:r>
            <a:r>
              <a:rPr lang="zh-CN" altLang="en-US" sz="2400" kern="100" dirty="0">
                <a:solidFill>
                  <a:schemeClr val="accent6">
                    <a:lumMod val="75000"/>
                  </a:schemeClr>
                </a:solidFill>
                <a:latin typeface="Times New Roman"/>
                <a:ea typeface="华文细黑"/>
                <a:cs typeface="Times New Roman"/>
              </a:rPr>
              <a:t>部分</a:t>
            </a:r>
            <a:r>
              <a:rPr lang="en-US" altLang="zh-CN" sz="2400" kern="100" dirty="0">
                <a:solidFill>
                  <a:schemeClr val="accent6">
                    <a:lumMod val="75000"/>
                  </a:schemeClr>
                </a:solidFill>
                <a:latin typeface="Times New Roman"/>
                <a:ea typeface="华文细黑"/>
                <a:cs typeface="Times New Roman"/>
              </a:rPr>
              <a:t>(3</a:t>
            </a:r>
            <a:r>
              <a:rPr lang="zh-CN" altLang="en-US" sz="2400" kern="100" dirty="0">
                <a:solidFill>
                  <a:schemeClr val="accent6">
                    <a:lumMod val="75000"/>
                  </a:schemeClr>
                </a:solidFill>
                <a:latin typeface="Times New Roman"/>
                <a:ea typeface="华文细黑"/>
                <a:cs typeface="Times New Roman"/>
              </a:rPr>
              <a:t>～</a:t>
            </a:r>
            <a:r>
              <a:rPr lang="en-US" altLang="zh-CN" sz="2400" kern="100" dirty="0">
                <a:solidFill>
                  <a:schemeClr val="accent6">
                    <a:lumMod val="75000"/>
                  </a:schemeClr>
                </a:solidFill>
                <a:latin typeface="Times New Roman"/>
                <a:ea typeface="华文细黑"/>
                <a:cs typeface="Times New Roman"/>
              </a:rPr>
              <a:t>4</a:t>
            </a:r>
            <a:r>
              <a:rPr lang="zh-CN" altLang="en-US" sz="2400" kern="100" dirty="0">
                <a:solidFill>
                  <a:schemeClr val="accent6">
                    <a:lumMod val="75000"/>
                  </a:schemeClr>
                </a:solidFill>
                <a:latin typeface="Times New Roman"/>
                <a:ea typeface="华文细黑"/>
                <a:cs typeface="Times New Roman"/>
              </a:rPr>
              <a:t>段</a:t>
            </a:r>
            <a:r>
              <a:rPr lang="en-US" altLang="zh-CN" sz="2400" kern="100" dirty="0">
                <a:solidFill>
                  <a:schemeClr val="accent6">
                    <a:lumMod val="75000"/>
                  </a:schemeClr>
                </a:solidFill>
                <a:latin typeface="Times New Roman"/>
                <a:ea typeface="华文细黑"/>
                <a:cs typeface="Times New Roman"/>
              </a:rPr>
              <a:t>)</a:t>
            </a:r>
            <a:r>
              <a:rPr lang="zh-CN" altLang="en-US" sz="2400" kern="100" dirty="0">
                <a:solidFill>
                  <a:schemeClr val="accent6">
                    <a:lumMod val="75000"/>
                  </a:schemeClr>
                </a:solidFill>
                <a:latin typeface="Times New Roman"/>
                <a:ea typeface="华文细黑"/>
                <a:cs typeface="Times New Roman"/>
              </a:rPr>
              <a:t>，表现他领导哥本哈根学派树立起为人称道的</a:t>
            </a:r>
            <a:r>
              <a:rPr lang="zh-CN" altLang="en-US" sz="2600" kern="100" dirty="0">
                <a:solidFill>
                  <a:schemeClr val="accent6"/>
                </a:solidFill>
                <a:latin typeface="+mj-ea"/>
                <a:ea typeface="+mj-ea"/>
                <a:cs typeface="Times New Roman"/>
              </a:rPr>
              <a:t>“</a:t>
            </a:r>
            <a:r>
              <a:rPr lang="zh-CN" altLang="en-US" sz="2400" kern="100" dirty="0">
                <a:solidFill>
                  <a:schemeClr val="accent6">
                    <a:lumMod val="75000"/>
                  </a:schemeClr>
                </a:solidFill>
                <a:latin typeface="Times New Roman"/>
                <a:ea typeface="华文细黑"/>
                <a:cs typeface="Times New Roman"/>
              </a:rPr>
              <a:t>哥本哈根</a:t>
            </a:r>
            <a:r>
              <a:rPr lang="zh-CN" altLang="en-US" sz="2600" kern="100" dirty="0">
                <a:solidFill>
                  <a:schemeClr val="accent6"/>
                </a:solidFill>
                <a:latin typeface="+mj-ea"/>
                <a:ea typeface="+mj-ea"/>
                <a:cs typeface="Times New Roman"/>
              </a:rPr>
              <a:t>”</a:t>
            </a:r>
            <a:r>
              <a:rPr lang="zh-CN" altLang="en-US" sz="2400" kern="100" dirty="0">
                <a:solidFill>
                  <a:schemeClr val="accent6">
                    <a:lumMod val="75000"/>
                  </a:schemeClr>
                </a:solidFill>
                <a:latin typeface="Times New Roman"/>
                <a:ea typeface="华文细黑"/>
                <a:cs typeface="Times New Roman"/>
              </a:rPr>
              <a:t>精神。</a:t>
            </a:r>
          </a:p>
          <a:p>
            <a:pPr algn="just">
              <a:lnSpc>
                <a:spcPts val="4000"/>
              </a:lnSpc>
              <a:spcAft>
                <a:spcPts val="0"/>
              </a:spcAft>
            </a:pPr>
            <a:r>
              <a:rPr lang="zh-CN" altLang="en-US" sz="2400" kern="100" dirty="0">
                <a:solidFill>
                  <a:schemeClr val="accent6">
                    <a:lumMod val="75000"/>
                  </a:schemeClr>
                </a:solidFill>
                <a:latin typeface="Times New Roman"/>
                <a:ea typeface="华文细黑"/>
                <a:cs typeface="Times New Roman"/>
              </a:rPr>
              <a:t>第三部分</a:t>
            </a:r>
            <a:r>
              <a:rPr lang="en-US" altLang="zh-CN" sz="2400" kern="100" dirty="0">
                <a:solidFill>
                  <a:schemeClr val="accent6">
                    <a:lumMod val="75000"/>
                  </a:schemeClr>
                </a:solidFill>
                <a:latin typeface="Times New Roman"/>
                <a:ea typeface="华文细黑"/>
                <a:cs typeface="Times New Roman"/>
              </a:rPr>
              <a:t>(5</a:t>
            </a:r>
            <a:r>
              <a:rPr lang="zh-CN" altLang="en-US" sz="2400" kern="100" dirty="0">
                <a:solidFill>
                  <a:schemeClr val="accent6">
                    <a:lumMod val="75000"/>
                  </a:schemeClr>
                </a:solidFill>
                <a:latin typeface="Times New Roman"/>
                <a:ea typeface="华文细黑"/>
                <a:cs typeface="Times New Roman"/>
              </a:rPr>
              <a:t>～</a:t>
            </a:r>
            <a:r>
              <a:rPr lang="en-US" altLang="zh-CN" sz="2400" kern="100" dirty="0">
                <a:solidFill>
                  <a:schemeClr val="accent6">
                    <a:lumMod val="75000"/>
                  </a:schemeClr>
                </a:solidFill>
                <a:latin typeface="Times New Roman"/>
                <a:ea typeface="华文细黑"/>
                <a:cs typeface="Times New Roman"/>
              </a:rPr>
              <a:t>8</a:t>
            </a:r>
            <a:r>
              <a:rPr lang="zh-CN" altLang="en-US" sz="2400" kern="100" dirty="0">
                <a:solidFill>
                  <a:schemeClr val="accent6">
                    <a:lumMod val="75000"/>
                  </a:schemeClr>
                </a:solidFill>
                <a:latin typeface="Times New Roman"/>
                <a:ea typeface="华文细黑"/>
                <a:cs typeface="Times New Roman"/>
              </a:rPr>
              <a:t>段</a:t>
            </a:r>
            <a:r>
              <a:rPr lang="en-US" altLang="zh-CN" sz="2400" kern="100" dirty="0">
                <a:solidFill>
                  <a:schemeClr val="accent6">
                    <a:lumMod val="75000"/>
                  </a:schemeClr>
                </a:solidFill>
                <a:latin typeface="Times New Roman"/>
                <a:ea typeface="华文细黑"/>
                <a:cs typeface="Times New Roman"/>
              </a:rPr>
              <a:t>)</a:t>
            </a:r>
            <a:r>
              <a:rPr lang="zh-CN" altLang="en-US" sz="2400" kern="100" dirty="0">
                <a:solidFill>
                  <a:schemeClr val="accent6">
                    <a:lumMod val="75000"/>
                  </a:schemeClr>
                </a:solidFill>
                <a:latin typeface="Times New Roman"/>
                <a:ea typeface="华文细黑"/>
                <a:cs typeface="Times New Roman"/>
              </a:rPr>
              <a:t>，介绍他在</a:t>
            </a:r>
            <a:r>
              <a:rPr lang="zh-CN" altLang="en-US" sz="2600" kern="100" dirty="0">
                <a:solidFill>
                  <a:schemeClr val="accent6"/>
                </a:solidFill>
                <a:latin typeface="+mj-ea"/>
                <a:ea typeface="+mj-ea"/>
                <a:cs typeface="Times New Roman"/>
              </a:rPr>
              <a:t>“</a:t>
            </a:r>
            <a:r>
              <a:rPr lang="zh-CN" altLang="en-US" sz="2400" kern="100" dirty="0">
                <a:solidFill>
                  <a:schemeClr val="accent6">
                    <a:lumMod val="75000"/>
                  </a:schemeClr>
                </a:solidFill>
                <a:latin typeface="Times New Roman"/>
                <a:ea typeface="华文细黑"/>
                <a:cs typeface="Times New Roman"/>
              </a:rPr>
              <a:t>二战</a:t>
            </a:r>
            <a:r>
              <a:rPr lang="zh-CN" altLang="en-US" sz="2600" kern="100" dirty="0">
                <a:solidFill>
                  <a:schemeClr val="accent6"/>
                </a:solidFill>
                <a:latin typeface="+mj-ea"/>
                <a:ea typeface="+mj-ea"/>
                <a:cs typeface="Times New Roman"/>
              </a:rPr>
              <a:t>”</a:t>
            </a:r>
            <a:r>
              <a:rPr lang="zh-CN" altLang="en-US" sz="2400" kern="100" dirty="0">
                <a:solidFill>
                  <a:schemeClr val="accent6">
                    <a:lumMod val="75000"/>
                  </a:schemeClr>
                </a:solidFill>
                <a:latin typeface="Times New Roman"/>
                <a:ea typeface="华文细黑"/>
                <a:cs typeface="Times New Roman"/>
              </a:rPr>
              <a:t>前后对犹太科学家和其他犹太难民的人道主义救援及在人类和平利用原子能方面的努力与贡献</a:t>
            </a:r>
            <a:r>
              <a:rPr lang="zh-CN" altLang="en-US" sz="2400" kern="100" dirty="0" smtClean="0">
                <a:solidFill>
                  <a:schemeClr val="accent6">
                    <a:lumMod val="75000"/>
                  </a:schemeClr>
                </a:solidFill>
                <a:latin typeface="Times New Roman"/>
                <a:ea typeface="华文细黑"/>
                <a:cs typeface="Times New Roman"/>
              </a:rPr>
              <a:t>。</a:t>
            </a:r>
            <a:endParaRPr lang="zh-CN" altLang="en-US" sz="2400" kern="100" dirty="0">
              <a:solidFill>
                <a:schemeClr val="accent6">
                  <a:lumMod val="75000"/>
                </a:schemeClr>
              </a:solidFill>
              <a:latin typeface="Times New Roman"/>
              <a:ea typeface="华文细黑"/>
              <a:cs typeface="Times New Roman"/>
            </a:endParaRPr>
          </a:p>
        </p:txBody>
      </p:sp>
    </p:spTree>
    <p:extLst>
      <p:ext uri="{BB962C8B-B14F-4D97-AF65-F5344CB8AC3E}">
        <p14:creationId xmlns:p14="http://schemas.microsoft.com/office/powerpoint/2010/main" val="2641613350"/>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94854" y="43850"/>
            <a:ext cx="8821322" cy="4893647"/>
          </a:xfrm>
          <a:prstGeom prst="rect">
            <a:avLst/>
          </a:prstGeom>
        </p:spPr>
        <p:txBody>
          <a:bodyPr>
            <a:spAutoFit/>
          </a:bodyPr>
          <a:lstStyle/>
          <a:p>
            <a:pPr algn="just">
              <a:lnSpc>
                <a:spcPct val="150000"/>
              </a:lnSpc>
              <a:spcAft>
                <a:spcPts val="0"/>
              </a:spcAft>
            </a:pPr>
            <a:r>
              <a:rPr lang="zh-CN" altLang="zh-CN" sz="2600" kern="100" dirty="0">
                <a:latin typeface="Batang"/>
                <a:ea typeface="华文细黑"/>
                <a:cs typeface="Batang"/>
              </a:rPr>
              <a:t>►</a:t>
            </a:r>
            <a:r>
              <a:rPr lang="zh-CN" altLang="zh-CN" sz="2600" kern="100" dirty="0">
                <a:latin typeface="Times New Roman"/>
                <a:ea typeface="华文细黑"/>
                <a:cs typeface="Times New Roman"/>
              </a:rPr>
              <a:t>问题研读</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下列对材料有关内容的分析和概括，最恰当的两项是</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　　</a:t>
            </a:r>
            <a:r>
              <a:rPr lang="en-US" altLang="zh-CN" sz="26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A.</a:t>
            </a:r>
            <a:r>
              <a:rPr lang="zh-CN" altLang="zh-CN" sz="2600" kern="100" dirty="0">
                <a:latin typeface="Times New Roman"/>
                <a:ea typeface="华文细黑"/>
                <a:cs typeface="Times New Roman"/>
              </a:rPr>
              <a:t>爱因斯坦与玻尔在争鸣中惺惺相惜，爱因斯坦高度评价</a:t>
            </a:r>
            <a:r>
              <a:rPr lang="zh-CN" altLang="zh-CN" sz="2600" kern="100" dirty="0" smtClean="0">
                <a:latin typeface="Times New Roman"/>
                <a:ea typeface="华文细黑"/>
                <a:cs typeface="Times New Roman"/>
              </a:rPr>
              <a:t>玻</a:t>
            </a:r>
            <a:r>
              <a:rPr lang="en-US" altLang="zh-CN" sz="2600" kern="100" dirty="0" smtClean="0">
                <a:latin typeface="Times New Roman"/>
                <a:ea typeface="华文细黑"/>
                <a:cs typeface="Times New Roman"/>
              </a:rPr>
              <a:t/>
            </a:r>
            <a:br>
              <a:rPr lang="en-US" altLang="zh-CN" sz="2600" kern="100" dirty="0" smtClean="0">
                <a:latin typeface="Times New Roman"/>
                <a:ea typeface="华文细黑"/>
                <a:cs typeface="Times New Roman"/>
              </a:rPr>
            </a:b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尔</a:t>
            </a:r>
            <a:r>
              <a:rPr lang="zh-CN" altLang="zh-CN" sz="2600" kern="100" dirty="0">
                <a:latin typeface="Times New Roman"/>
                <a:ea typeface="华文细黑"/>
                <a:cs typeface="Times New Roman"/>
              </a:rPr>
              <a:t>的贡献，玻尔也感念爱因斯坦的支持，他们之间建立</a:t>
            </a:r>
            <a:r>
              <a:rPr lang="zh-CN" altLang="zh-CN" sz="2600" kern="100" dirty="0" smtClean="0">
                <a:latin typeface="Times New Roman"/>
                <a:ea typeface="华文细黑"/>
                <a:cs typeface="Times New Roman"/>
              </a:rPr>
              <a:t>了</a:t>
            </a:r>
            <a:r>
              <a:rPr lang="en-US" altLang="zh-CN" sz="2600" kern="100" dirty="0" smtClean="0">
                <a:latin typeface="Times New Roman"/>
                <a:ea typeface="华文细黑"/>
                <a:cs typeface="Times New Roman"/>
              </a:rPr>
              <a:t/>
            </a:r>
            <a:br>
              <a:rPr lang="en-US" altLang="zh-CN" sz="2600" kern="100" dirty="0" smtClean="0">
                <a:latin typeface="Times New Roman"/>
                <a:ea typeface="华文细黑"/>
                <a:cs typeface="Times New Roman"/>
              </a:rPr>
            </a:b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长久</a:t>
            </a:r>
            <a:r>
              <a:rPr lang="zh-CN" altLang="zh-CN" sz="2600" kern="100" dirty="0">
                <a:latin typeface="Times New Roman"/>
                <a:ea typeface="华文细黑"/>
                <a:cs typeface="Times New Roman"/>
              </a:rPr>
              <a:t>的友谊。</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B.</a:t>
            </a:r>
            <a:r>
              <a:rPr lang="zh-CN" altLang="zh-CN" sz="2600" kern="100" dirty="0">
                <a:latin typeface="Times New Roman"/>
                <a:ea typeface="华文细黑"/>
                <a:cs typeface="Times New Roman"/>
              </a:rPr>
              <a:t>玻尔以自己创办的研究所为平台，通过邀请各国科学家</a:t>
            </a:r>
            <a:r>
              <a:rPr lang="zh-CN" altLang="zh-CN" sz="2600" kern="100" dirty="0" smtClean="0">
                <a:latin typeface="Times New Roman"/>
                <a:ea typeface="华文细黑"/>
                <a:cs typeface="Times New Roman"/>
              </a:rPr>
              <a:t>前</a:t>
            </a:r>
            <a:r>
              <a:rPr lang="en-US" altLang="zh-CN" sz="2600" kern="100" dirty="0" smtClean="0">
                <a:latin typeface="Times New Roman"/>
                <a:ea typeface="华文细黑"/>
                <a:cs typeface="Times New Roman"/>
              </a:rPr>
              <a:t/>
            </a:r>
            <a:br>
              <a:rPr lang="en-US" altLang="zh-CN" sz="2600" kern="100" dirty="0" smtClean="0">
                <a:latin typeface="Times New Roman"/>
                <a:ea typeface="华文细黑"/>
                <a:cs typeface="Times New Roman"/>
              </a:rPr>
            </a:b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来</a:t>
            </a:r>
            <a:r>
              <a:rPr lang="zh-CN" altLang="zh-CN" sz="2600" kern="100" dirty="0">
                <a:latin typeface="Times New Roman"/>
                <a:ea typeface="华文细黑"/>
                <a:cs typeface="Times New Roman"/>
              </a:rPr>
              <a:t>交流学习，使团队的成员能有机会博采众长，不断</a:t>
            </a:r>
            <a:r>
              <a:rPr lang="zh-CN" altLang="zh-CN" sz="2600" kern="100" dirty="0" smtClean="0">
                <a:latin typeface="Times New Roman"/>
                <a:ea typeface="华文细黑"/>
                <a:cs typeface="Times New Roman"/>
              </a:rPr>
              <a:t>发展</a:t>
            </a:r>
            <a:r>
              <a:rPr lang="en-US" altLang="zh-CN" sz="2600" kern="100" dirty="0" smtClean="0">
                <a:latin typeface="Times New Roman"/>
                <a:ea typeface="华文细黑"/>
                <a:cs typeface="Times New Roman"/>
              </a:rPr>
              <a:t/>
            </a:r>
            <a:br>
              <a:rPr lang="en-US" altLang="zh-CN" sz="2600" kern="100" dirty="0" smtClean="0">
                <a:latin typeface="Times New Roman"/>
                <a:ea typeface="华文细黑"/>
                <a:cs typeface="Times New Roman"/>
              </a:rPr>
            </a:b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量子力学</a:t>
            </a:r>
            <a:r>
              <a:rPr lang="zh-CN" altLang="zh-CN" sz="2600" kern="100" dirty="0">
                <a:latin typeface="Times New Roman"/>
                <a:ea typeface="华文细黑"/>
                <a:cs typeface="Times New Roman"/>
              </a:rPr>
              <a:t>理论</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2968397193"/>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6512" y="90035"/>
            <a:ext cx="9088616" cy="4994375"/>
          </a:xfrm>
          <a:prstGeom prst="rect">
            <a:avLst/>
          </a:prstGeom>
        </p:spPr>
        <p:txBody>
          <a:bodyPr>
            <a:spAutoFit/>
          </a:bodyPr>
          <a:lstStyle/>
          <a:p>
            <a:pPr algn="just">
              <a:lnSpc>
                <a:spcPct val="150000"/>
              </a:lnSpc>
              <a:spcAft>
                <a:spcPts val="0"/>
              </a:spcAft>
            </a:pPr>
            <a:r>
              <a:rPr lang="en-US" altLang="zh-CN" sz="2600" kern="100" dirty="0">
                <a:latin typeface="Times New Roman"/>
                <a:ea typeface="华文细黑"/>
                <a:cs typeface="Courier New"/>
              </a:rPr>
              <a:t>C.</a:t>
            </a:r>
            <a:r>
              <a:rPr lang="zh-CN" altLang="zh-CN" sz="2600" kern="100" dirty="0">
                <a:latin typeface="Times New Roman"/>
                <a:ea typeface="华文细黑"/>
                <a:cs typeface="Times New Roman"/>
              </a:rPr>
              <a:t>玻尔敏锐察觉到纳粹将要对犹太人实施迫害，及时转移</a:t>
            </a:r>
            <a:r>
              <a:rPr lang="zh-CN" altLang="zh-CN" sz="2600" kern="100" dirty="0" smtClean="0">
                <a:latin typeface="Times New Roman"/>
                <a:ea typeface="华文细黑"/>
                <a:cs typeface="Times New Roman"/>
              </a:rPr>
              <a:t>了</a:t>
            </a:r>
            <a:r>
              <a:rPr lang="en-US" altLang="zh-CN" sz="2600" kern="100" dirty="0" smtClean="0">
                <a:latin typeface="Times New Roman"/>
                <a:ea typeface="华文细黑"/>
                <a:cs typeface="Times New Roman"/>
              </a:rPr>
              <a:t/>
            </a:r>
            <a:br>
              <a:rPr lang="en-US" altLang="zh-CN" sz="2600" kern="100" dirty="0" smtClean="0">
                <a:latin typeface="Times New Roman"/>
                <a:ea typeface="华文细黑"/>
                <a:cs typeface="Times New Roman"/>
              </a:rPr>
            </a:b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大批</a:t>
            </a:r>
            <a:r>
              <a:rPr lang="zh-CN" altLang="zh-CN" sz="2600" kern="100" dirty="0">
                <a:latin typeface="Times New Roman"/>
                <a:ea typeface="华文细黑"/>
                <a:cs typeface="Times New Roman"/>
              </a:rPr>
              <a:t>犹太科学家，后来还亲自参加了丹麦的抗敌组织，</a:t>
            </a:r>
            <a:r>
              <a:rPr lang="zh-CN" altLang="zh-CN" sz="2600" kern="100" dirty="0" smtClean="0">
                <a:latin typeface="Times New Roman"/>
                <a:ea typeface="华文细黑"/>
                <a:cs typeface="Times New Roman"/>
              </a:rPr>
              <a:t>反</a:t>
            </a:r>
            <a:r>
              <a:rPr lang="en-US" altLang="zh-CN" sz="2600" kern="100" dirty="0" smtClean="0">
                <a:latin typeface="Times New Roman"/>
                <a:ea typeface="华文细黑"/>
                <a:cs typeface="Times New Roman"/>
              </a:rPr>
              <a:t/>
            </a:r>
            <a:br>
              <a:rPr lang="en-US" altLang="zh-CN" sz="2600" kern="100" dirty="0" smtClean="0">
                <a:latin typeface="Times New Roman"/>
                <a:ea typeface="华文细黑"/>
                <a:cs typeface="Times New Roman"/>
              </a:rPr>
            </a:b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对</a:t>
            </a:r>
            <a:r>
              <a:rPr lang="zh-CN" altLang="zh-CN" sz="2600" kern="100" dirty="0">
                <a:latin typeface="Times New Roman"/>
                <a:ea typeface="华文细黑"/>
                <a:cs typeface="Times New Roman"/>
              </a:rPr>
              <a:t>纳粹暴行。</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D.</a:t>
            </a:r>
            <a:r>
              <a:rPr lang="zh-CN" altLang="zh-CN" sz="2600" kern="100" dirty="0">
                <a:latin typeface="Times New Roman"/>
                <a:ea typeface="华文细黑"/>
                <a:cs typeface="Times New Roman"/>
              </a:rPr>
              <a:t>玻尔不但有科学家的直觉，也不乏政治家的远见。他</a:t>
            </a:r>
            <a:r>
              <a:rPr lang="zh-CN" altLang="zh-CN" sz="2600" kern="100" dirty="0" smtClean="0">
                <a:latin typeface="Times New Roman"/>
                <a:ea typeface="华文细黑"/>
                <a:cs typeface="Times New Roman"/>
              </a:rPr>
              <a:t>预感</a:t>
            </a:r>
            <a:r>
              <a:rPr lang="en-US" altLang="zh-CN" sz="2600" kern="100" dirty="0" smtClean="0">
                <a:latin typeface="Times New Roman"/>
                <a:ea typeface="华文细黑"/>
                <a:cs typeface="Times New Roman"/>
              </a:rPr>
              <a:t/>
            </a:r>
            <a:br>
              <a:rPr lang="en-US" altLang="zh-CN" sz="2600" kern="100" dirty="0" smtClean="0">
                <a:latin typeface="Times New Roman"/>
                <a:ea typeface="华文细黑"/>
                <a:cs typeface="Times New Roman"/>
              </a:rPr>
            </a:b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到</a:t>
            </a:r>
            <a:r>
              <a:rPr lang="zh-CN" altLang="zh-CN" sz="2600" kern="100" dirty="0">
                <a:latin typeface="Times New Roman"/>
                <a:ea typeface="华文细黑"/>
                <a:cs typeface="Times New Roman"/>
              </a:rPr>
              <a:t>核武器的危害，试图尽力说服各大国首脑达成禁止</a:t>
            </a:r>
            <a:r>
              <a:rPr lang="zh-CN" altLang="zh-CN" sz="2600" kern="100" dirty="0" smtClean="0">
                <a:latin typeface="Times New Roman"/>
                <a:ea typeface="华文细黑"/>
                <a:cs typeface="Times New Roman"/>
              </a:rPr>
              <a:t>使用</a:t>
            </a:r>
            <a:r>
              <a:rPr lang="en-US" altLang="zh-CN" sz="2600" kern="100" dirty="0" smtClean="0">
                <a:latin typeface="Times New Roman"/>
                <a:ea typeface="华文细黑"/>
                <a:cs typeface="Times New Roman"/>
              </a:rPr>
              <a:t/>
            </a:r>
            <a:br>
              <a:rPr lang="en-US" altLang="zh-CN" sz="2600" kern="100" dirty="0" smtClean="0">
                <a:latin typeface="Times New Roman"/>
                <a:ea typeface="华文细黑"/>
                <a:cs typeface="Times New Roman"/>
              </a:rPr>
            </a:b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核武器</a:t>
            </a:r>
            <a:r>
              <a:rPr lang="zh-CN" altLang="zh-CN" sz="2600" kern="100" dirty="0">
                <a:latin typeface="Times New Roman"/>
                <a:ea typeface="华文细黑"/>
                <a:cs typeface="Times New Roman"/>
              </a:rPr>
              <a:t>的协议。</a:t>
            </a:r>
            <a:endParaRPr lang="zh-CN" altLang="zh-CN" sz="1050" kern="100" dirty="0">
              <a:latin typeface="宋体"/>
              <a:cs typeface="Courier New"/>
            </a:endParaRPr>
          </a:p>
          <a:p>
            <a:pPr>
              <a:lnSpc>
                <a:spcPct val="150000"/>
              </a:lnSpc>
            </a:pPr>
            <a:r>
              <a:rPr lang="en-US" altLang="zh-CN" sz="2600" dirty="0">
                <a:latin typeface="Times New Roman"/>
                <a:ea typeface="华文细黑"/>
              </a:rPr>
              <a:t>E.</a:t>
            </a:r>
            <a:r>
              <a:rPr lang="zh-CN" altLang="zh-CN" sz="2600" dirty="0">
                <a:latin typeface="Times New Roman"/>
                <a:ea typeface="华文细黑"/>
                <a:cs typeface="Times New Roman"/>
              </a:rPr>
              <a:t>玻尔致力于维护世界和平，为科学技术的国际间合作及</a:t>
            </a:r>
            <a:r>
              <a:rPr lang="zh-CN" altLang="zh-CN" sz="2600" dirty="0" smtClean="0">
                <a:latin typeface="Times New Roman"/>
                <a:ea typeface="华文细黑"/>
                <a:cs typeface="Times New Roman"/>
              </a:rPr>
              <a:t>和平</a:t>
            </a:r>
            <a:r>
              <a:rPr lang="en-US" altLang="zh-CN" sz="2600" dirty="0" smtClean="0">
                <a:latin typeface="Times New Roman"/>
                <a:ea typeface="华文细黑"/>
                <a:cs typeface="Times New Roman"/>
              </a:rPr>
              <a:t/>
            </a:r>
            <a:br>
              <a:rPr lang="en-US" altLang="zh-CN" sz="2600" dirty="0" smtClean="0">
                <a:latin typeface="Times New Roman"/>
                <a:ea typeface="华文细黑"/>
                <a:cs typeface="Times New Roman"/>
              </a:rPr>
            </a:br>
            <a:r>
              <a:rPr lang="en-US" altLang="zh-CN" sz="2600" dirty="0" smtClean="0">
                <a:latin typeface="Times New Roman"/>
                <a:ea typeface="华文细黑"/>
                <a:cs typeface="Times New Roman"/>
              </a:rPr>
              <a:t>   </a:t>
            </a:r>
            <a:r>
              <a:rPr lang="zh-CN" altLang="zh-CN" sz="2600" dirty="0" smtClean="0">
                <a:latin typeface="Times New Roman"/>
                <a:ea typeface="华文细黑"/>
                <a:cs typeface="Times New Roman"/>
              </a:rPr>
              <a:t>利用</a:t>
            </a:r>
            <a:r>
              <a:rPr lang="zh-CN" altLang="zh-CN" sz="2600" dirty="0">
                <a:latin typeface="Times New Roman"/>
                <a:ea typeface="华文细黑"/>
                <a:cs typeface="Times New Roman"/>
              </a:rPr>
              <a:t>原子能做出了卓越贡献，并获得了</a:t>
            </a:r>
            <a:r>
              <a:rPr lang="en-US" altLang="zh-CN" sz="2600" dirty="0">
                <a:latin typeface="宋体"/>
                <a:ea typeface="华文细黑"/>
                <a:cs typeface="Times New Roman"/>
              </a:rPr>
              <a:t>“</a:t>
            </a:r>
            <a:r>
              <a:rPr lang="zh-CN" altLang="zh-CN" sz="2600" dirty="0">
                <a:latin typeface="Times New Roman"/>
                <a:ea typeface="华文细黑"/>
                <a:cs typeface="Times New Roman"/>
              </a:rPr>
              <a:t>原子为了</a:t>
            </a:r>
            <a:r>
              <a:rPr lang="zh-CN" altLang="zh-CN" sz="2600" dirty="0" smtClean="0">
                <a:latin typeface="Times New Roman"/>
                <a:ea typeface="华文细黑"/>
                <a:cs typeface="Times New Roman"/>
              </a:rPr>
              <a:t>和平</a:t>
            </a:r>
            <a:r>
              <a:rPr lang="en-US" altLang="zh-CN" sz="2600" dirty="0" smtClean="0">
                <a:latin typeface="宋体"/>
                <a:ea typeface="华文细黑"/>
                <a:cs typeface="Times New Roman"/>
              </a:rPr>
              <a:t>”</a:t>
            </a:r>
            <a:r>
              <a:rPr lang="zh-CN" altLang="zh-CN" sz="2600" dirty="0" smtClean="0">
                <a:latin typeface="Times New Roman"/>
                <a:ea typeface="华文细黑"/>
                <a:cs typeface="Times New Roman"/>
              </a:rPr>
              <a:t>奖</a:t>
            </a:r>
            <a:r>
              <a:rPr lang="zh-CN" altLang="zh-CN" sz="2600" dirty="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675372320"/>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99884" y="177991"/>
            <a:ext cx="8733982" cy="4893647"/>
          </a:xfrm>
          <a:prstGeom prst="rect">
            <a:avLst/>
          </a:prstGeom>
        </p:spPr>
        <p:txBody>
          <a:bodyPr>
            <a:spAutoFit/>
          </a:bodyPr>
          <a:lstStyle/>
          <a:p>
            <a:pPr algn="just">
              <a:lnSpc>
                <a:spcPct val="130000"/>
              </a:lnSpc>
              <a:spcAft>
                <a:spcPts val="0"/>
              </a:spcAft>
            </a:pPr>
            <a:r>
              <a:rPr lang="zh-CN" altLang="zh-CN" sz="2400" kern="100" dirty="0" smtClean="0">
                <a:solidFill>
                  <a:srgbClr val="0000FF"/>
                </a:solidFill>
                <a:latin typeface="Times New Roman"/>
                <a:ea typeface="华文细黑"/>
                <a:cs typeface="Times New Roman"/>
              </a:rPr>
              <a:t>解析</a:t>
            </a:r>
            <a:r>
              <a:rPr lang="zh-CN" altLang="zh-CN" sz="2400" kern="100" dirty="0">
                <a:latin typeface="Times New Roman"/>
                <a:ea typeface="华文细黑"/>
                <a:cs typeface="Times New Roman"/>
              </a:rPr>
              <a:t>　</a:t>
            </a:r>
            <a:r>
              <a:rPr lang="zh-CN" altLang="zh-CN" sz="2400" dirty="0">
                <a:latin typeface="Times New Roman"/>
                <a:ea typeface="华文细黑"/>
                <a:cs typeface="Times New Roman"/>
              </a:rPr>
              <a:t>本题考查对传主有关内容的分析和概括。</a:t>
            </a:r>
            <a:r>
              <a:rPr lang="en-US" altLang="zh-CN" sz="2400" dirty="0">
                <a:latin typeface="Times New Roman"/>
                <a:ea typeface="华文细黑"/>
              </a:rPr>
              <a:t>A</a:t>
            </a:r>
            <a:r>
              <a:rPr lang="zh-CN" altLang="zh-CN" sz="2400" dirty="0">
                <a:latin typeface="Times New Roman"/>
                <a:ea typeface="华文细黑"/>
                <a:cs typeface="Times New Roman"/>
              </a:rPr>
              <a:t>项</a:t>
            </a:r>
            <a:r>
              <a:rPr lang="en-US" altLang="zh-CN" sz="2400" dirty="0">
                <a:latin typeface="宋体"/>
                <a:ea typeface="华文细黑"/>
                <a:cs typeface="Times New Roman"/>
              </a:rPr>
              <a:t>“</a:t>
            </a:r>
            <a:r>
              <a:rPr lang="zh-CN" altLang="zh-CN" sz="2400" dirty="0">
                <a:latin typeface="Times New Roman"/>
                <a:ea typeface="华文细黑"/>
                <a:cs typeface="Times New Roman"/>
              </a:rPr>
              <a:t>玻尔也感念爱因斯坦的支持</a:t>
            </a:r>
            <a:r>
              <a:rPr lang="en-US" altLang="zh-CN" sz="2400" dirty="0">
                <a:latin typeface="宋体"/>
                <a:ea typeface="华文细黑"/>
                <a:cs typeface="Times New Roman"/>
              </a:rPr>
              <a:t>”</a:t>
            </a:r>
            <a:r>
              <a:rPr lang="zh-CN" altLang="zh-CN" sz="2400" dirty="0">
                <a:latin typeface="Times New Roman"/>
                <a:ea typeface="华文细黑"/>
                <a:cs typeface="Times New Roman"/>
              </a:rPr>
              <a:t>不够贴切</a:t>
            </a:r>
            <a:r>
              <a:rPr lang="zh-CN" altLang="zh-CN" sz="2400" dirty="0" smtClean="0">
                <a:latin typeface="Times New Roman"/>
                <a:ea typeface="华文细黑"/>
                <a:cs typeface="Times New Roman"/>
              </a:rPr>
              <a:t>。</a:t>
            </a:r>
            <a:endParaRPr lang="en-US" altLang="zh-CN" sz="2400" dirty="0" smtClean="0">
              <a:latin typeface="Times New Roman"/>
              <a:ea typeface="华文细黑"/>
              <a:cs typeface="Times New Roman"/>
            </a:endParaRPr>
          </a:p>
          <a:p>
            <a:pPr algn="just">
              <a:lnSpc>
                <a:spcPct val="130000"/>
              </a:lnSpc>
              <a:spcAft>
                <a:spcPts val="0"/>
              </a:spcAft>
            </a:pPr>
            <a:r>
              <a:rPr lang="en-US" altLang="zh-CN" sz="2400" dirty="0" smtClean="0">
                <a:latin typeface="Times New Roman"/>
                <a:ea typeface="华文细黑"/>
              </a:rPr>
              <a:t>B</a:t>
            </a:r>
            <a:r>
              <a:rPr lang="zh-CN" altLang="zh-CN" sz="2400" dirty="0">
                <a:latin typeface="Times New Roman"/>
                <a:ea typeface="华文细黑"/>
                <a:cs typeface="Times New Roman"/>
              </a:rPr>
              <a:t>项记述玻尔的贡献，正确</a:t>
            </a:r>
            <a:r>
              <a:rPr lang="zh-CN" altLang="zh-CN" sz="2400" dirty="0" smtClean="0">
                <a:latin typeface="Times New Roman"/>
                <a:ea typeface="华文细黑"/>
                <a:cs typeface="Times New Roman"/>
              </a:rPr>
              <a:t>。</a:t>
            </a:r>
            <a:endParaRPr lang="en-US" altLang="zh-CN" sz="2400" dirty="0" smtClean="0">
              <a:latin typeface="Times New Roman"/>
              <a:ea typeface="华文细黑"/>
              <a:cs typeface="Times New Roman"/>
            </a:endParaRPr>
          </a:p>
          <a:p>
            <a:pPr algn="just">
              <a:lnSpc>
                <a:spcPct val="130000"/>
              </a:lnSpc>
              <a:spcAft>
                <a:spcPts val="0"/>
              </a:spcAft>
            </a:pPr>
            <a:r>
              <a:rPr lang="en-US" altLang="zh-CN" sz="2400" dirty="0" smtClean="0">
                <a:latin typeface="Times New Roman"/>
                <a:ea typeface="华文细黑"/>
              </a:rPr>
              <a:t>C</a:t>
            </a:r>
            <a:r>
              <a:rPr lang="zh-CN" altLang="zh-CN" sz="2400" dirty="0">
                <a:latin typeface="Times New Roman"/>
                <a:ea typeface="华文细黑"/>
                <a:cs typeface="Times New Roman"/>
              </a:rPr>
              <a:t>项</a:t>
            </a:r>
            <a:r>
              <a:rPr lang="en-US" altLang="zh-CN" sz="2400" dirty="0">
                <a:latin typeface="宋体"/>
                <a:ea typeface="华文细黑"/>
                <a:cs typeface="Times New Roman"/>
              </a:rPr>
              <a:t>“</a:t>
            </a:r>
            <a:r>
              <a:rPr lang="zh-CN" altLang="zh-CN" sz="2400" dirty="0">
                <a:latin typeface="Times New Roman"/>
                <a:ea typeface="华文细黑"/>
                <a:cs typeface="Times New Roman"/>
              </a:rPr>
              <a:t>亲自参加了丹麦的抗敌组织</a:t>
            </a:r>
            <a:r>
              <a:rPr lang="en-US" altLang="zh-CN" sz="2400" dirty="0">
                <a:latin typeface="宋体"/>
                <a:ea typeface="华文细黑"/>
                <a:cs typeface="Times New Roman"/>
              </a:rPr>
              <a:t>”</a:t>
            </a:r>
            <a:r>
              <a:rPr lang="zh-CN" altLang="zh-CN" sz="2400" dirty="0">
                <a:latin typeface="Times New Roman"/>
                <a:ea typeface="华文细黑"/>
                <a:cs typeface="Times New Roman"/>
              </a:rPr>
              <a:t>不正确，原文中是说</a:t>
            </a:r>
            <a:r>
              <a:rPr lang="en-US" altLang="zh-CN" sz="2400" dirty="0">
                <a:latin typeface="宋体"/>
                <a:ea typeface="华文细黑"/>
                <a:cs typeface="Times New Roman"/>
              </a:rPr>
              <a:t>“</a:t>
            </a:r>
            <a:r>
              <a:rPr lang="zh-CN" altLang="zh-CN" sz="2400" dirty="0">
                <a:latin typeface="Times New Roman"/>
                <a:ea typeface="华文细黑"/>
                <a:cs typeface="Times New Roman"/>
              </a:rPr>
              <a:t>与抗敌组织保持密切联系</a:t>
            </a:r>
            <a:r>
              <a:rPr lang="en-US" altLang="zh-CN" sz="2400" dirty="0">
                <a:latin typeface="宋体"/>
                <a:ea typeface="华文细黑"/>
                <a:cs typeface="Times New Roman"/>
              </a:rPr>
              <a:t>”</a:t>
            </a:r>
            <a:r>
              <a:rPr lang="zh-CN" altLang="zh-CN" sz="2400" dirty="0" smtClean="0">
                <a:latin typeface="Times New Roman"/>
                <a:ea typeface="华文细黑"/>
                <a:cs typeface="Times New Roman"/>
              </a:rPr>
              <a:t>。</a:t>
            </a:r>
            <a:endParaRPr lang="en-US" altLang="zh-CN" sz="2400" dirty="0" smtClean="0">
              <a:latin typeface="Times New Roman"/>
              <a:ea typeface="华文细黑"/>
              <a:cs typeface="Times New Roman"/>
            </a:endParaRPr>
          </a:p>
          <a:p>
            <a:pPr algn="just">
              <a:lnSpc>
                <a:spcPct val="130000"/>
              </a:lnSpc>
              <a:spcAft>
                <a:spcPts val="0"/>
              </a:spcAft>
            </a:pPr>
            <a:r>
              <a:rPr lang="en-US" altLang="zh-CN" sz="2400" dirty="0" smtClean="0">
                <a:latin typeface="Times New Roman"/>
                <a:ea typeface="华文细黑"/>
              </a:rPr>
              <a:t>D</a:t>
            </a:r>
            <a:r>
              <a:rPr lang="zh-CN" altLang="zh-CN" sz="2400" dirty="0">
                <a:latin typeface="Times New Roman"/>
                <a:ea typeface="华文细黑"/>
                <a:cs typeface="Times New Roman"/>
              </a:rPr>
              <a:t>项</a:t>
            </a:r>
            <a:r>
              <a:rPr lang="en-US" altLang="zh-CN" sz="2400" dirty="0">
                <a:latin typeface="宋体"/>
                <a:ea typeface="华文细黑"/>
                <a:cs typeface="Times New Roman"/>
              </a:rPr>
              <a:t>“</a:t>
            </a:r>
            <a:r>
              <a:rPr lang="zh-CN" altLang="zh-CN" sz="2400" dirty="0">
                <a:latin typeface="Times New Roman"/>
                <a:ea typeface="华文细黑"/>
                <a:cs typeface="Times New Roman"/>
              </a:rPr>
              <a:t>试图尽力说服各大国首脑达成禁止使用核武器的协议</a:t>
            </a:r>
            <a:r>
              <a:rPr lang="en-US" altLang="zh-CN" sz="2400" dirty="0">
                <a:latin typeface="宋体"/>
                <a:ea typeface="华文细黑"/>
                <a:cs typeface="Times New Roman"/>
              </a:rPr>
              <a:t>”</a:t>
            </a:r>
            <a:r>
              <a:rPr lang="zh-CN" altLang="zh-CN" sz="2400" dirty="0">
                <a:latin typeface="Times New Roman"/>
                <a:ea typeface="华文细黑"/>
                <a:cs typeface="Times New Roman"/>
              </a:rPr>
              <a:t>不正确，原文中是说</a:t>
            </a:r>
            <a:r>
              <a:rPr lang="en-US" altLang="zh-CN" sz="2400" dirty="0">
                <a:latin typeface="宋体"/>
                <a:ea typeface="华文细黑"/>
                <a:cs typeface="Times New Roman"/>
              </a:rPr>
              <a:t>“</a:t>
            </a:r>
            <a:r>
              <a:rPr lang="zh-CN" altLang="zh-CN" sz="2400" dirty="0">
                <a:latin typeface="Times New Roman"/>
                <a:ea typeface="华文细黑"/>
                <a:cs typeface="Times New Roman"/>
              </a:rPr>
              <a:t>曾多次接触英美首脑，建议他们及早与苏联达成控制原子武器的协议</a:t>
            </a:r>
            <a:r>
              <a:rPr lang="en-US" altLang="zh-CN" sz="2400" dirty="0">
                <a:latin typeface="宋体"/>
                <a:ea typeface="华文细黑"/>
                <a:cs typeface="Times New Roman"/>
              </a:rPr>
              <a:t>”</a:t>
            </a:r>
            <a:r>
              <a:rPr lang="zh-CN" altLang="zh-CN" sz="2400" dirty="0" smtClean="0">
                <a:latin typeface="Times New Roman"/>
                <a:ea typeface="华文细黑"/>
                <a:cs typeface="Times New Roman"/>
              </a:rPr>
              <a:t>。</a:t>
            </a:r>
            <a:endParaRPr lang="en-US" altLang="zh-CN" sz="2400" dirty="0" smtClean="0">
              <a:latin typeface="Times New Roman"/>
              <a:ea typeface="华文细黑"/>
              <a:cs typeface="Times New Roman"/>
            </a:endParaRPr>
          </a:p>
          <a:p>
            <a:pPr algn="just">
              <a:lnSpc>
                <a:spcPct val="130000"/>
              </a:lnSpc>
              <a:spcAft>
                <a:spcPts val="0"/>
              </a:spcAft>
            </a:pPr>
            <a:r>
              <a:rPr lang="en-US" altLang="zh-CN" sz="2400" dirty="0" smtClean="0">
                <a:latin typeface="Times New Roman"/>
                <a:ea typeface="华文细黑"/>
              </a:rPr>
              <a:t>E</a:t>
            </a:r>
            <a:r>
              <a:rPr lang="zh-CN" altLang="zh-CN" sz="2400" dirty="0">
                <a:latin typeface="Times New Roman"/>
                <a:ea typeface="华文细黑"/>
                <a:cs typeface="Times New Roman"/>
              </a:rPr>
              <a:t>项记述了玻尔的重要贡献，正确。</a:t>
            </a:r>
            <a:endParaRPr lang="zh-CN" altLang="zh-CN" sz="2400" kern="100" dirty="0">
              <a:latin typeface="宋体"/>
              <a:cs typeface="Courier New"/>
            </a:endParaRPr>
          </a:p>
          <a:p>
            <a:pPr algn="just">
              <a:lnSpc>
                <a:spcPct val="130000"/>
              </a:lnSpc>
              <a:spcAft>
                <a:spcPts val="0"/>
              </a:spcAft>
            </a:pPr>
            <a:r>
              <a:rPr lang="zh-CN" altLang="zh-CN" sz="2400" kern="100" dirty="0">
                <a:solidFill>
                  <a:srgbClr val="0000FF"/>
                </a:solidFill>
                <a:latin typeface="Times New Roman"/>
                <a:ea typeface="华文细黑"/>
                <a:cs typeface="Times New Roman"/>
              </a:rPr>
              <a:t>答案</a:t>
            </a:r>
            <a:r>
              <a:rPr lang="zh-CN" altLang="zh-CN" sz="2400" kern="100" dirty="0">
                <a:latin typeface="Times New Roman"/>
                <a:ea typeface="华文细黑"/>
                <a:cs typeface="Times New Roman"/>
              </a:rPr>
              <a:t>　</a:t>
            </a:r>
            <a:r>
              <a:rPr lang="en-US" altLang="zh-CN" sz="2400" kern="100" dirty="0">
                <a:solidFill>
                  <a:schemeClr val="accent6">
                    <a:lumMod val="75000"/>
                  </a:schemeClr>
                </a:solidFill>
                <a:latin typeface="Times New Roman"/>
                <a:ea typeface="华文细黑"/>
                <a:cs typeface="Times New Roman"/>
              </a:rPr>
              <a:t>BE</a:t>
            </a:r>
            <a:endParaRPr lang="zh-CN" altLang="zh-CN" sz="2400" kern="100" dirty="0">
              <a:solidFill>
                <a:schemeClr val="accent6">
                  <a:lumMod val="75000"/>
                </a:schemeClr>
              </a:solidFill>
              <a:latin typeface="宋体"/>
              <a:cs typeface="Courier New"/>
            </a:endParaRPr>
          </a:p>
        </p:txBody>
      </p:sp>
    </p:spTree>
    <p:extLst>
      <p:ext uri="{BB962C8B-B14F-4D97-AF65-F5344CB8AC3E}">
        <p14:creationId xmlns:p14="http://schemas.microsoft.com/office/powerpoint/2010/main" val="748690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blinds(horizontal)">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blinds(horizontal)">
                                      <p:cBhvr>
                                        <p:cTn id="17" dur="500"/>
                                        <p:tgtEl>
                                          <p:spTgt spid="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blinds(horizontal)">
                                      <p:cBhvr>
                                        <p:cTn id="22" dur="500"/>
                                        <p:tgtEl>
                                          <p:spTgt spid="5">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animEffect transition="in" filter="blinds(horizontal)">
                                      <p:cBhvr>
                                        <p:cTn id="27"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46100" y="601107"/>
            <a:ext cx="8647507" cy="3554819"/>
          </a:xfrm>
          <a:prstGeom prst="rect">
            <a:avLst/>
          </a:prstGeom>
        </p:spPr>
        <p:txBody>
          <a:bodyPr>
            <a:spAutoFit/>
          </a:bodyPr>
          <a:lstStyle/>
          <a:p>
            <a:pPr algn="just">
              <a:lnSpc>
                <a:spcPts val="4500"/>
              </a:lnSpc>
              <a:spcAft>
                <a:spcPts val="0"/>
              </a:spcAft>
            </a:pPr>
            <a:r>
              <a:rPr lang="zh-CN" altLang="zh-CN" sz="2600" kern="100" dirty="0">
                <a:solidFill>
                  <a:srgbClr val="E36C0A"/>
                </a:solidFill>
                <a:latin typeface="Times New Roman"/>
                <a:ea typeface="华文细黑"/>
                <a:cs typeface="Times New Roman"/>
              </a:rPr>
              <a:t>【试题评点】</a:t>
            </a:r>
            <a:r>
              <a:rPr lang="zh-CN" altLang="zh-CN" sz="2600" kern="100" dirty="0">
                <a:latin typeface="Times New Roman"/>
                <a:ea typeface="华文细黑"/>
                <a:cs typeface="Times New Roman"/>
              </a:rPr>
              <a:t>　</a:t>
            </a:r>
            <a:r>
              <a:rPr lang="zh-CN" altLang="en-US" sz="2600" dirty="0">
                <a:latin typeface="Times New Roman"/>
                <a:ea typeface="华文细黑"/>
                <a:cs typeface="Times New Roman"/>
              </a:rPr>
              <a:t>该题与往年一样，考查考生筛选文中相关信息及分析概括的能力，为多项选择题。从</a:t>
            </a:r>
            <a:r>
              <a:rPr lang="en-US" altLang="zh-CN" sz="2600" dirty="0">
                <a:latin typeface="Times New Roman"/>
                <a:ea typeface="华文细黑"/>
                <a:cs typeface="Times New Roman"/>
              </a:rPr>
              <a:t>2009</a:t>
            </a:r>
            <a:r>
              <a:rPr lang="zh-CN" altLang="en-US" sz="2600" dirty="0">
                <a:latin typeface="Times New Roman"/>
                <a:ea typeface="华文细黑"/>
                <a:cs typeface="Times New Roman"/>
              </a:rPr>
              <a:t>年开始，新课标全国卷的多项选择题就借鉴美国</a:t>
            </a:r>
            <a:r>
              <a:rPr lang="en-US" altLang="zh-CN" sz="2600" dirty="0">
                <a:latin typeface="Times New Roman"/>
                <a:ea typeface="华文细黑"/>
                <a:cs typeface="Times New Roman"/>
              </a:rPr>
              <a:t>PISA</a:t>
            </a:r>
            <a:r>
              <a:rPr lang="zh-CN" altLang="en-US" sz="2600" dirty="0">
                <a:latin typeface="Times New Roman"/>
                <a:ea typeface="华文细黑"/>
                <a:cs typeface="Times New Roman"/>
              </a:rPr>
              <a:t>考试分层级给分的方法，即根据各个选项的难易程度，分别给 </a:t>
            </a:r>
            <a:r>
              <a:rPr lang="en-US" altLang="zh-CN" sz="2600" dirty="0">
                <a:latin typeface="Times New Roman"/>
                <a:ea typeface="华文细黑"/>
                <a:cs typeface="Times New Roman"/>
              </a:rPr>
              <a:t>3</a:t>
            </a:r>
            <a:r>
              <a:rPr lang="zh-CN" altLang="en-US" sz="2600" dirty="0">
                <a:latin typeface="Times New Roman"/>
                <a:ea typeface="华文细黑"/>
                <a:cs typeface="Times New Roman"/>
              </a:rPr>
              <a:t>分、</a:t>
            </a:r>
            <a:r>
              <a:rPr lang="en-US" altLang="zh-CN" sz="2600" dirty="0">
                <a:latin typeface="Times New Roman"/>
                <a:ea typeface="华文细黑"/>
                <a:cs typeface="Times New Roman"/>
              </a:rPr>
              <a:t>2</a:t>
            </a:r>
            <a:r>
              <a:rPr lang="zh-CN" altLang="en-US" sz="2600" dirty="0">
                <a:latin typeface="Times New Roman"/>
                <a:ea typeface="华文细黑"/>
                <a:cs typeface="Times New Roman"/>
              </a:rPr>
              <a:t>分、</a:t>
            </a:r>
            <a:r>
              <a:rPr lang="en-US" altLang="zh-CN" sz="2600" dirty="0">
                <a:latin typeface="Times New Roman"/>
                <a:ea typeface="华文细黑"/>
                <a:cs typeface="Times New Roman"/>
              </a:rPr>
              <a:t>1</a:t>
            </a:r>
            <a:r>
              <a:rPr lang="zh-CN" altLang="en-US" sz="2600" dirty="0">
                <a:latin typeface="Times New Roman"/>
                <a:ea typeface="华文细黑"/>
                <a:cs typeface="Times New Roman"/>
              </a:rPr>
              <a:t>分和</a:t>
            </a:r>
            <a:r>
              <a:rPr lang="en-US" altLang="zh-CN" sz="2600" dirty="0">
                <a:latin typeface="Times New Roman"/>
                <a:ea typeface="华文细黑"/>
                <a:cs typeface="Times New Roman"/>
              </a:rPr>
              <a:t>0</a:t>
            </a:r>
            <a:r>
              <a:rPr lang="zh-CN" altLang="en-US" sz="2600" dirty="0">
                <a:latin typeface="Times New Roman"/>
                <a:ea typeface="华文细黑"/>
                <a:cs typeface="Times New Roman"/>
              </a:rPr>
              <a:t>分。该题中</a:t>
            </a:r>
            <a:r>
              <a:rPr lang="en-US" altLang="zh-CN" sz="2600" dirty="0">
                <a:latin typeface="Times New Roman"/>
                <a:ea typeface="华文细黑"/>
                <a:cs typeface="Times New Roman"/>
              </a:rPr>
              <a:t>B</a:t>
            </a:r>
            <a:r>
              <a:rPr lang="zh-CN" altLang="en-US" sz="2600" dirty="0">
                <a:latin typeface="Times New Roman"/>
                <a:ea typeface="华文细黑"/>
                <a:cs typeface="Times New Roman"/>
              </a:rPr>
              <a:t>项最恰当，</a:t>
            </a:r>
            <a:r>
              <a:rPr lang="en-US" altLang="zh-CN" sz="2600" dirty="0">
                <a:latin typeface="Times New Roman"/>
                <a:ea typeface="华文细黑"/>
                <a:cs typeface="Times New Roman"/>
              </a:rPr>
              <a:t>E</a:t>
            </a:r>
            <a:r>
              <a:rPr lang="zh-CN" altLang="en-US" sz="2600" dirty="0">
                <a:latin typeface="Times New Roman"/>
                <a:ea typeface="华文细黑"/>
                <a:cs typeface="Times New Roman"/>
              </a:rPr>
              <a:t>项次之，</a:t>
            </a:r>
            <a:r>
              <a:rPr lang="en-US" altLang="zh-CN" sz="2600" dirty="0">
                <a:latin typeface="Times New Roman"/>
                <a:ea typeface="华文细黑"/>
                <a:cs typeface="Times New Roman"/>
              </a:rPr>
              <a:t>A</a:t>
            </a:r>
            <a:r>
              <a:rPr lang="zh-CN" altLang="en-US" sz="2600" dirty="0">
                <a:latin typeface="Times New Roman"/>
                <a:ea typeface="华文细黑"/>
                <a:cs typeface="Times New Roman"/>
              </a:rPr>
              <a:t>项再次之，</a:t>
            </a:r>
            <a:r>
              <a:rPr lang="en-US" altLang="zh-CN" sz="2600" dirty="0">
                <a:latin typeface="Times New Roman"/>
                <a:ea typeface="华文细黑"/>
                <a:cs typeface="Times New Roman"/>
              </a:rPr>
              <a:t>C</a:t>
            </a:r>
            <a:r>
              <a:rPr lang="zh-CN" altLang="en-US" sz="2600" dirty="0">
                <a:latin typeface="Times New Roman"/>
                <a:ea typeface="华文细黑"/>
                <a:cs typeface="Times New Roman"/>
              </a:rPr>
              <a:t>、</a:t>
            </a:r>
            <a:r>
              <a:rPr lang="en-US" altLang="zh-CN" sz="2600" dirty="0">
                <a:latin typeface="Times New Roman"/>
                <a:ea typeface="华文细黑"/>
                <a:cs typeface="Times New Roman"/>
              </a:rPr>
              <a:t>D</a:t>
            </a:r>
            <a:r>
              <a:rPr lang="zh-CN" altLang="en-US" sz="2600" dirty="0">
                <a:latin typeface="Times New Roman"/>
                <a:ea typeface="华文细黑"/>
                <a:cs typeface="Times New Roman"/>
              </a:rPr>
              <a:t>两项为</a:t>
            </a:r>
            <a:r>
              <a:rPr lang="en-US" altLang="zh-CN" sz="2600" dirty="0">
                <a:latin typeface="Times New Roman"/>
                <a:ea typeface="华文细黑"/>
                <a:cs typeface="Times New Roman"/>
              </a:rPr>
              <a:t>0</a:t>
            </a:r>
            <a:r>
              <a:rPr lang="zh-CN" altLang="en-US" sz="2600" dirty="0">
                <a:latin typeface="Times New Roman"/>
                <a:ea typeface="华文细黑"/>
                <a:cs typeface="Times New Roman"/>
              </a:rPr>
              <a:t>分。</a:t>
            </a:r>
            <a:endParaRPr lang="zh-CN" altLang="zh-CN" sz="1050" kern="100" dirty="0">
              <a:latin typeface="宋体"/>
              <a:cs typeface="Courier New"/>
            </a:endParaRPr>
          </a:p>
        </p:txBody>
      </p:sp>
    </p:spTree>
    <p:extLst>
      <p:ext uri="{BB962C8B-B14F-4D97-AF65-F5344CB8AC3E}">
        <p14:creationId xmlns:p14="http://schemas.microsoft.com/office/powerpoint/2010/main" val="2674242515"/>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5496" y="33118"/>
            <a:ext cx="8821322" cy="2721258"/>
          </a:xfrm>
          <a:prstGeom prst="rect">
            <a:avLst/>
          </a:prstGeom>
        </p:spPr>
        <p:txBody>
          <a:bodyPr>
            <a:spAutoFit/>
          </a:bodyPr>
          <a:lstStyle/>
          <a:p>
            <a:pPr algn="just">
              <a:lnSpc>
                <a:spcPts val="4100"/>
              </a:lnSpc>
              <a:spcAft>
                <a:spcPts val="0"/>
              </a:spcAft>
            </a:pPr>
            <a:r>
              <a:rPr lang="en-US" altLang="zh-CN" sz="2400" dirty="0">
                <a:latin typeface="Times New Roman"/>
                <a:ea typeface="华文细黑"/>
              </a:rPr>
              <a:t>2.</a:t>
            </a:r>
            <a:r>
              <a:rPr lang="zh-CN" altLang="zh-CN" sz="2400" dirty="0">
                <a:latin typeface="Times New Roman"/>
                <a:ea typeface="华文细黑"/>
                <a:cs typeface="Times New Roman"/>
              </a:rPr>
              <a:t>为什么爱因斯坦和玻尔的论战被称为物理学史上的</a:t>
            </a:r>
            <a:r>
              <a:rPr lang="en-US" altLang="zh-CN" sz="2400" dirty="0">
                <a:latin typeface="宋体"/>
                <a:ea typeface="华文细黑"/>
                <a:cs typeface="Times New Roman"/>
              </a:rPr>
              <a:t>“</a:t>
            </a:r>
            <a:r>
              <a:rPr lang="zh-CN" altLang="zh-CN" sz="2400" dirty="0">
                <a:latin typeface="Times New Roman"/>
                <a:ea typeface="华文细黑"/>
                <a:cs typeface="Times New Roman"/>
              </a:rPr>
              <a:t>巅峰对决</a:t>
            </a:r>
            <a:r>
              <a:rPr lang="en-US" altLang="zh-CN" sz="2400" dirty="0">
                <a:latin typeface="宋体"/>
                <a:ea typeface="华文细黑"/>
                <a:cs typeface="Times New Roman"/>
              </a:rPr>
              <a:t>”</a:t>
            </a:r>
            <a:r>
              <a:rPr lang="zh-CN" altLang="zh-CN" sz="2400" dirty="0">
                <a:latin typeface="Times New Roman"/>
                <a:ea typeface="华文细黑"/>
                <a:cs typeface="Times New Roman"/>
              </a:rPr>
              <a:t>？请结合材料简述原因。</a:t>
            </a:r>
            <a:endParaRPr lang="zh-CN" altLang="zh-CN" sz="2400" kern="100" dirty="0">
              <a:latin typeface="宋体"/>
              <a:cs typeface="Courier New"/>
            </a:endParaRPr>
          </a:p>
          <a:p>
            <a:pPr algn="just">
              <a:lnSpc>
                <a:spcPts val="4100"/>
              </a:lnSpc>
              <a:spcAft>
                <a:spcPts val="0"/>
              </a:spcAft>
            </a:pPr>
            <a:r>
              <a:rPr lang="zh-CN" altLang="zh-CN" sz="2400" kern="100" dirty="0">
                <a:solidFill>
                  <a:srgbClr val="0000FF"/>
                </a:solidFill>
                <a:latin typeface="Times New Roman"/>
                <a:ea typeface="华文细黑"/>
                <a:cs typeface="Times New Roman"/>
              </a:rPr>
              <a:t>解析</a:t>
            </a:r>
            <a:r>
              <a:rPr lang="zh-CN" altLang="zh-CN" sz="2400" kern="100" dirty="0">
                <a:latin typeface="Times New Roman"/>
                <a:ea typeface="华文细黑"/>
                <a:cs typeface="Times New Roman"/>
              </a:rPr>
              <a:t>　</a:t>
            </a:r>
            <a:r>
              <a:rPr lang="zh-CN" altLang="zh-CN" sz="2400" dirty="0">
                <a:latin typeface="Times New Roman"/>
                <a:ea typeface="华文细黑"/>
                <a:cs typeface="Times New Roman"/>
              </a:rPr>
              <a:t>本题考查对事情的原因作深度的思考和判断的能力。确定答题区域，仔细分析该答题区域，找出最切题的语句作答即可。从文本的前四段寻找答案。</a:t>
            </a:r>
            <a:endParaRPr lang="zh-CN" altLang="zh-CN" sz="2400" kern="100" dirty="0">
              <a:latin typeface="宋体"/>
              <a:cs typeface="Courier New"/>
            </a:endParaRPr>
          </a:p>
        </p:txBody>
      </p:sp>
      <p:sp>
        <p:nvSpPr>
          <p:cNvPr id="3" name="矩形 2"/>
          <p:cNvSpPr/>
          <p:nvPr/>
        </p:nvSpPr>
        <p:spPr>
          <a:xfrm>
            <a:off x="107208" y="2710542"/>
            <a:ext cx="8733982" cy="2237472"/>
          </a:xfrm>
          <a:prstGeom prst="rect">
            <a:avLst/>
          </a:prstGeom>
        </p:spPr>
        <p:txBody>
          <a:bodyPr>
            <a:spAutoFit/>
          </a:bodyPr>
          <a:lstStyle/>
          <a:p>
            <a:pPr algn="just">
              <a:lnSpc>
                <a:spcPct val="150000"/>
              </a:lnSpc>
              <a:spcAft>
                <a:spcPts val="0"/>
              </a:spcAft>
            </a:pPr>
            <a:r>
              <a:rPr lang="zh-CN" altLang="zh-CN" sz="2400" kern="100" dirty="0" smtClean="0">
                <a:solidFill>
                  <a:srgbClr val="0000FF"/>
                </a:solidFill>
                <a:latin typeface="Times New Roman"/>
                <a:ea typeface="华文细黑"/>
                <a:cs typeface="Times New Roman"/>
              </a:rPr>
              <a:t>答案</a:t>
            </a:r>
            <a:r>
              <a:rPr lang="zh-CN" altLang="zh-CN" sz="2400" kern="100" dirty="0" smtClean="0">
                <a:latin typeface="Times New Roman"/>
                <a:ea typeface="华文细黑"/>
                <a:cs typeface="Times New Roman"/>
              </a:rPr>
              <a:t>　</a:t>
            </a:r>
            <a:r>
              <a:rPr lang="en-US" altLang="zh-CN" sz="2400" kern="100" dirty="0">
                <a:solidFill>
                  <a:schemeClr val="accent6">
                    <a:lumMod val="75000"/>
                  </a:schemeClr>
                </a:solidFill>
                <a:latin typeface="宋体"/>
                <a:ea typeface="华文细黑"/>
                <a:cs typeface="Times New Roman"/>
              </a:rPr>
              <a:t>①</a:t>
            </a:r>
            <a:r>
              <a:rPr lang="zh-CN" altLang="zh-CN" sz="2400" kern="100" dirty="0">
                <a:solidFill>
                  <a:schemeClr val="accent6">
                    <a:lumMod val="75000"/>
                  </a:schemeClr>
                </a:solidFill>
                <a:latin typeface="Times New Roman"/>
                <a:ea typeface="华文细黑"/>
                <a:cs typeface="Times New Roman"/>
              </a:rPr>
              <a:t>从成员上看，论战双方都是当时物理学界的代表人物；</a:t>
            </a:r>
            <a:r>
              <a:rPr lang="en-US" altLang="zh-CN" sz="2400" kern="100" dirty="0">
                <a:solidFill>
                  <a:schemeClr val="accent6">
                    <a:lumMod val="75000"/>
                  </a:schemeClr>
                </a:solidFill>
                <a:latin typeface="宋体"/>
                <a:ea typeface="华文细黑"/>
                <a:cs typeface="Times New Roman"/>
              </a:rPr>
              <a:t>②</a:t>
            </a:r>
            <a:r>
              <a:rPr lang="zh-CN" altLang="zh-CN" sz="2400" kern="100" dirty="0">
                <a:solidFill>
                  <a:schemeClr val="accent6">
                    <a:lumMod val="75000"/>
                  </a:schemeClr>
                </a:solidFill>
                <a:latin typeface="Times New Roman"/>
                <a:ea typeface="华文细黑"/>
                <a:cs typeface="Times New Roman"/>
              </a:rPr>
              <a:t>从内容上看，辩论涉及现代物理学两大基础理论</a:t>
            </a:r>
            <a:r>
              <a:rPr lang="en-US" altLang="zh-CN" sz="2400" kern="100" dirty="0">
                <a:solidFill>
                  <a:schemeClr val="accent6">
                    <a:lumMod val="75000"/>
                  </a:schemeClr>
                </a:solidFill>
                <a:latin typeface="Times New Roman"/>
                <a:ea typeface="华文细黑"/>
                <a:cs typeface="Courier New"/>
              </a:rPr>
              <a:t>——</a:t>
            </a:r>
            <a:r>
              <a:rPr lang="zh-CN" altLang="zh-CN" sz="2400" kern="100" dirty="0">
                <a:solidFill>
                  <a:schemeClr val="accent6">
                    <a:lumMod val="75000"/>
                  </a:schemeClr>
                </a:solidFill>
                <a:latin typeface="Times New Roman"/>
                <a:ea typeface="华文细黑"/>
                <a:cs typeface="Times New Roman"/>
              </a:rPr>
              <a:t>相对论和量子力学；</a:t>
            </a:r>
            <a:r>
              <a:rPr lang="en-US" altLang="zh-CN" sz="2400" kern="100" dirty="0">
                <a:solidFill>
                  <a:schemeClr val="accent6">
                    <a:lumMod val="75000"/>
                  </a:schemeClr>
                </a:solidFill>
                <a:latin typeface="宋体"/>
                <a:ea typeface="华文细黑"/>
                <a:cs typeface="Times New Roman"/>
              </a:rPr>
              <a:t>③</a:t>
            </a:r>
            <a:r>
              <a:rPr lang="zh-CN" altLang="zh-CN" sz="2400" kern="100" dirty="0">
                <a:solidFill>
                  <a:schemeClr val="accent6">
                    <a:lumMod val="75000"/>
                  </a:schemeClr>
                </a:solidFill>
                <a:latin typeface="Times New Roman"/>
                <a:ea typeface="华文细黑"/>
                <a:cs typeface="Times New Roman"/>
              </a:rPr>
              <a:t>从影响上看，辩论带动了整个理论物理界的</a:t>
            </a:r>
            <a:r>
              <a:rPr lang="zh-CN" altLang="zh-CN" sz="2400" kern="100" dirty="0" smtClean="0">
                <a:solidFill>
                  <a:schemeClr val="accent6">
                    <a:lumMod val="75000"/>
                  </a:schemeClr>
                </a:solidFill>
                <a:latin typeface="Times New Roman"/>
                <a:ea typeface="华文细黑"/>
                <a:cs typeface="Times New Roman"/>
              </a:rPr>
              <a:t>学术</a:t>
            </a:r>
            <a:r>
              <a:rPr lang="en-US" altLang="zh-CN" sz="2400" kern="100" dirty="0" smtClean="0">
                <a:solidFill>
                  <a:schemeClr val="accent6">
                    <a:lumMod val="75000"/>
                  </a:schemeClr>
                </a:solidFill>
                <a:latin typeface="Times New Roman"/>
                <a:ea typeface="华文细黑"/>
                <a:cs typeface="Times New Roman"/>
              </a:rPr>
              <a:t/>
            </a:r>
            <a:br>
              <a:rPr lang="en-US" altLang="zh-CN" sz="2400" kern="100" dirty="0" smtClean="0">
                <a:solidFill>
                  <a:schemeClr val="accent6">
                    <a:lumMod val="75000"/>
                  </a:schemeClr>
                </a:solidFill>
                <a:latin typeface="Times New Roman"/>
                <a:ea typeface="华文细黑"/>
                <a:cs typeface="Times New Roman"/>
              </a:rPr>
            </a:br>
            <a:r>
              <a:rPr lang="zh-CN" altLang="zh-CN" sz="2400" kern="100" dirty="0" smtClean="0">
                <a:solidFill>
                  <a:schemeClr val="accent6">
                    <a:lumMod val="75000"/>
                  </a:schemeClr>
                </a:solidFill>
                <a:latin typeface="Times New Roman"/>
                <a:ea typeface="华文细黑"/>
                <a:cs typeface="Times New Roman"/>
              </a:rPr>
              <a:t>争鸣。</a:t>
            </a:r>
            <a:endParaRPr lang="zh-CN" altLang="zh-CN" sz="1000" kern="100" dirty="0">
              <a:solidFill>
                <a:schemeClr val="accent6">
                  <a:lumMod val="75000"/>
                </a:schemeClr>
              </a:solidFill>
              <a:latin typeface="宋体"/>
              <a:cs typeface="Courier New"/>
            </a:endParaRPr>
          </a:p>
        </p:txBody>
      </p:sp>
    </p:spTree>
    <p:extLst>
      <p:ext uri="{BB962C8B-B14F-4D97-AF65-F5344CB8AC3E}">
        <p14:creationId xmlns:p14="http://schemas.microsoft.com/office/powerpoint/2010/main" val="653605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65078" y="771550"/>
            <a:ext cx="8310084" cy="2657138"/>
          </a:xfrm>
          <a:prstGeom prst="rect">
            <a:avLst/>
          </a:prstGeom>
        </p:spPr>
        <p:txBody>
          <a:bodyPr>
            <a:spAutoFit/>
          </a:bodyPr>
          <a:lstStyle/>
          <a:p>
            <a:pPr algn="just">
              <a:lnSpc>
                <a:spcPts val="5000"/>
              </a:lnSpc>
              <a:spcAft>
                <a:spcPts val="0"/>
              </a:spcAft>
            </a:pPr>
            <a:r>
              <a:rPr lang="zh-CN" altLang="zh-CN" sz="2600" kern="100" dirty="0">
                <a:solidFill>
                  <a:srgbClr val="E36C0A"/>
                </a:solidFill>
                <a:latin typeface="Times New Roman"/>
                <a:ea typeface="华文细黑"/>
                <a:cs typeface="Times New Roman"/>
              </a:rPr>
              <a:t>【试题评点】</a:t>
            </a:r>
            <a:r>
              <a:rPr lang="zh-CN" altLang="zh-CN" sz="2600" kern="100" dirty="0">
                <a:latin typeface="Times New Roman"/>
                <a:ea typeface="华文细黑"/>
                <a:cs typeface="Times New Roman"/>
              </a:rPr>
              <a:t>　</a:t>
            </a:r>
            <a:r>
              <a:rPr lang="zh-CN" altLang="zh-CN" sz="2600" dirty="0">
                <a:latin typeface="Times New Roman"/>
                <a:ea typeface="华文细黑"/>
                <a:cs typeface="Times New Roman"/>
              </a:rPr>
              <a:t>该题考查筛选并整合文中信息的能力。范围明确，只要认真阅读材料，并对相关信息加以提炼、概括即可。本题从参与者的身份、论辩的内容及其影响三个角度回答，难度并不大。</a:t>
            </a:r>
            <a:endParaRPr lang="zh-CN" altLang="zh-CN" sz="1050" kern="100" dirty="0">
              <a:latin typeface="宋体"/>
              <a:cs typeface="Courier New"/>
            </a:endParaRPr>
          </a:p>
        </p:txBody>
      </p:sp>
    </p:spTree>
    <p:extLst>
      <p:ext uri="{BB962C8B-B14F-4D97-AF65-F5344CB8AC3E}">
        <p14:creationId xmlns:p14="http://schemas.microsoft.com/office/powerpoint/2010/main" val="3256605400"/>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59192" y="-12918"/>
            <a:ext cx="8821322" cy="3939540"/>
          </a:xfrm>
          <a:prstGeom prst="rect">
            <a:avLst/>
          </a:prstGeom>
        </p:spPr>
        <p:txBody>
          <a:bodyPr>
            <a:spAutoFit/>
          </a:bodyPr>
          <a:lstStyle/>
          <a:p>
            <a:pPr algn="just">
              <a:lnSpc>
                <a:spcPts val="5000"/>
              </a:lnSpc>
              <a:spcAft>
                <a:spcPts val="0"/>
              </a:spcAft>
            </a:pPr>
            <a:r>
              <a:rPr lang="en-US" altLang="zh-CN" sz="2600" dirty="0">
                <a:latin typeface="Times New Roman"/>
                <a:ea typeface="华文细黑"/>
              </a:rPr>
              <a:t>3.</a:t>
            </a:r>
            <a:r>
              <a:rPr lang="zh-CN" altLang="zh-CN" sz="2600" dirty="0">
                <a:latin typeface="Times New Roman"/>
                <a:ea typeface="华文细黑"/>
                <a:cs typeface="Times New Roman"/>
              </a:rPr>
              <a:t>文中说：</a:t>
            </a:r>
            <a:r>
              <a:rPr lang="en-US" altLang="zh-CN" sz="2600" dirty="0">
                <a:latin typeface="宋体"/>
                <a:ea typeface="华文细黑"/>
                <a:cs typeface="Times New Roman"/>
              </a:rPr>
              <a:t>“</a:t>
            </a:r>
            <a:r>
              <a:rPr lang="zh-CN" altLang="zh-CN" sz="2600" dirty="0">
                <a:latin typeface="Times New Roman"/>
                <a:ea typeface="华文细黑"/>
                <a:cs typeface="Times New Roman"/>
              </a:rPr>
              <a:t>玻尔领导的哥本哈根学派具备了一个科学学派应有的优秀特质。</a:t>
            </a:r>
            <a:r>
              <a:rPr lang="en-US" altLang="zh-CN" sz="2600" dirty="0">
                <a:latin typeface="宋体"/>
                <a:ea typeface="华文细黑"/>
                <a:cs typeface="Times New Roman"/>
              </a:rPr>
              <a:t>”</a:t>
            </a:r>
            <a:r>
              <a:rPr lang="zh-CN" altLang="zh-CN" sz="2600" dirty="0">
                <a:latin typeface="Times New Roman"/>
                <a:ea typeface="华文细黑"/>
                <a:cs typeface="Times New Roman"/>
              </a:rPr>
              <a:t>请结合材料，具体分析哥本哈根学派有哪些</a:t>
            </a:r>
            <a:r>
              <a:rPr lang="en-US" altLang="zh-CN" sz="2600" dirty="0">
                <a:latin typeface="宋体"/>
                <a:ea typeface="华文细黑"/>
                <a:cs typeface="Times New Roman"/>
              </a:rPr>
              <a:t>“</a:t>
            </a:r>
            <a:r>
              <a:rPr lang="zh-CN" altLang="zh-CN" sz="2600" dirty="0">
                <a:latin typeface="Times New Roman"/>
                <a:ea typeface="华文细黑"/>
                <a:cs typeface="Times New Roman"/>
              </a:rPr>
              <a:t>优秀特质</a:t>
            </a:r>
            <a:r>
              <a:rPr lang="en-US" altLang="zh-CN" sz="2600" dirty="0">
                <a:latin typeface="宋体"/>
                <a:ea typeface="华文细黑"/>
                <a:cs typeface="Times New Roman"/>
              </a:rPr>
              <a:t>”</a:t>
            </a:r>
            <a:r>
              <a:rPr lang="zh-CN" altLang="zh-CN" sz="2600" dirty="0" smtClean="0">
                <a:latin typeface="Times New Roman"/>
                <a:ea typeface="华文细黑"/>
                <a:cs typeface="Times New Roman"/>
              </a:rPr>
              <a:t>。</a:t>
            </a:r>
            <a:endParaRPr lang="en-US" altLang="zh-CN" sz="2600" dirty="0" smtClean="0">
              <a:latin typeface="Times New Roman"/>
              <a:ea typeface="华文细黑"/>
              <a:cs typeface="Times New Roman"/>
            </a:endParaRPr>
          </a:p>
          <a:p>
            <a:pPr algn="just">
              <a:lnSpc>
                <a:spcPts val="5000"/>
              </a:lnSpc>
              <a:spcAft>
                <a:spcPts val="0"/>
              </a:spcAft>
            </a:pPr>
            <a:r>
              <a:rPr lang="zh-CN" altLang="zh-CN" sz="2600" kern="100" dirty="0" smtClean="0">
                <a:solidFill>
                  <a:srgbClr val="0000FF"/>
                </a:solidFill>
                <a:latin typeface="Times New Roman"/>
                <a:ea typeface="华文细黑"/>
                <a:cs typeface="Times New Roman"/>
              </a:rPr>
              <a:t>解析</a:t>
            </a:r>
            <a:r>
              <a:rPr lang="zh-CN" altLang="zh-CN" sz="2600" kern="100" dirty="0" smtClean="0">
                <a:latin typeface="Times New Roman"/>
                <a:ea typeface="华文细黑"/>
                <a:cs typeface="Times New Roman"/>
              </a:rPr>
              <a:t>　</a:t>
            </a:r>
            <a:r>
              <a:rPr lang="zh-CN" altLang="en-US" sz="2600" kern="100" dirty="0">
                <a:latin typeface="Times New Roman"/>
                <a:ea typeface="华文细黑"/>
                <a:cs typeface="Times New Roman"/>
              </a:rPr>
              <a:t>本题考查对以传主为代表的团体的优秀特质的概括。紧扣该团体与众不同的特点，特别要在与爱因斯坦的比较中思考该团体的特质。</a:t>
            </a:r>
            <a:endParaRPr lang="zh-CN" altLang="zh-CN" sz="2600" kern="100" dirty="0">
              <a:solidFill>
                <a:schemeClr val="accent6">
                  <a:lumMod val="75000"/>
                </a:schemeClr>
              </a:solidFill>
              <a:latin typeface="Times New Roman"/>
              <a:ea typeface="华文细黑"/>
              <a:cs typeface="Times New Roman"/>
            </a:endParaRPr>
          </a:p>
        </p:txBody>
      </p:sp>
      <p:sp>
        <p:nvSpPr>
          <p:cNvPr id="3" name="矩形 2"/>
          <p:cNvSpPr/>
          <p:nvPr/>
        </p:nvSpPr>
        <p:spPr>
          <a:xfrm>
            <a:off x="122744" y="3723878"/>
            <a:ext cx="8821322" cy="1374735"/>
          </a:xfrm>
          <a:prstGeom prst="rect">
            <a:avLst/>
          </a:prstGeom>
        </p:spPr>
        <p:txBody>
          <a:bodyPr>
            <a:spAutoFit/>
          </a:bodyPr>
          <a:lstStyle/>
          <a:p>
            <a:pPr algn="just">
              <a:lnSpc>
                <a:spcPts val="5000"/>
              </a:lnSpc>
              <a:spcAft>
                <a:spcPts val="0"/>
              </a:spcAft>
            </a:pPr>
            <a:r>
              <a:rPr lang="zh-CN" altLang="zh-CN" sz="2600" kern="100" dirty="0" smtClean="0">
                <a:solidFill>
                  <a:srgbClr val="0000FF"/>
                </a:solidFill>
                <a:latin typeface="Times New Roman"/>
                <a:ea typeface="华文细黑"/>
                <a:cs typeface="Times New Roman"/>
              </a:rPr>
              <a:t>答案</a:t>
            </a:r>
            <a:r>
              <a:rPr lang="zh-CN" altLang="zh-CN" sz="2600" kern="100" dirty="0" smtClean="0">
                <a:latin typeface="Times New Roman"/>
                <a:ea typeface="华文细黑"/>
                <a:cs typeface="Times New Roman"/>
              </a:rPr>
              <a:t>　</a:t>
            </a:r>
            <a:r>
              <a:rPr lang="zh-CN" altLang="en-US" sz="2600" kern="100" dirty="0">
                <a:solidFill>
                  <a:schemeClr val="accent6">
                    <a:lumMod val="75000"/>
                  </a:schemeClr>
                </a:solidFill>
                <a:latin typeface="Times New Roman"/>
                <a:ea typeface="华文细黑"/>
                <a:cs typeface="Times New Roman"/>
              </a:rPr>
              <a:t>①拥有站在学术前沿的核心领导人物，②有堪称骨干的科学家群体，③创造了独特的学术精神。</a:t>
            </a:r>
            <a:endParaRPr lang="zh-CN" altLang="zh-CN" sz="2600" kern="100" dirty="0">
              <a:solidFill>
                <a:schemeClr val="accent6">
                  <a:lumMod val="75000"/>
                </a:schemeClr>
              </a:solidFill>
              <a:latin typeface="Times New Roman"/>
              <a:ea typeface="华文细黑"/>
              <a:cs typeface="Times New Roman"/>
            </a:endParaRPr>
          </a:p>
        </p:txBody>
      </p:sp>
    </p:spTree>
    <p:extLst>
      <p:ext uri="{BB962C8B-B14F-4D97-AF65-F5344CB8AC3E}">
        <p14:creationId xmlns:p14="http://schemas.microsoft.com/office/powerpoint/2010/main" val="2919770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linds(horizontal)">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1892" y="236338"/>
            <a:ext cx="8511387" cy="4639668"/>
          </a:xfrm>
          <a:prstGeom prst="rect">
            <a:avLst/>
          </a:prstGeom>
          <a:noFill/>
        </p:spPr>
        <p:txBody>
          <a:bodyPr wrap="square" rtlCol="0">
            <a:spAutoFit/>
          </a:bodyPr>
          <a:lstStyle/>
          <a:p>
            <a:pPr algn="just">
              <a:lnSpc>
                <a:spcPts val="4500"/>
              </a:lnSpc>
              <a:spcAft>
                <a:spcPts val="0"/>
              </a:spcAft>
            </a:pPr>
            <a:r>
              <a:rPr lang="zh-CN" altLang="zh-CN" sz="2500" kern="100" dirty="0">
                <a:latin typeface="Batang"/>
                <a:ea typeface="华文细黑"/>
                <a:cs typeface="Batang"/>
              </a:rPr>
              <a:t>►</a:t>
            </a:r>
            <a:r>
              <a:rPr lang="zh-CN" altLang="zh-CN" sz="2500" kern="100" dirty="0">
                <a:latin typeface="Times New Roman"/>
                <a:ea typeface="华文细黑"/>
                <a:cs typeface="Times New Roman"/>
              </a:rPr>
              <a:t>整体把握</a:t>
            </a:r>
            <a:endParaRPr lang="zh-CN" altLang="zh-CN" sz="2500" kern="100" dirty="0">
              <a:latin typeface="宋体"/>
              <a:cs typeface="Courier New"/>
            </a:endParaRPr>
          </a:p>
          <a:p>
            <a:pPr algn="just">
              <a:lnSpc>
                <a:spcPts val="4500"/>
              </a:lnSpc>
              <a:spcAft>
                <a:spcPts val="0"/>
              </a:spcAft>
            </a:pPr>
            <a:r>
              <a:rPr lang="zh-CN" altLang="en-US" sz="2400" dirty="0">
                <a:latin typeface="Times New Roman"/>
                <a:ea typeface="华文细黑"/>
              </a:rPr>
              <a:t>请概括这篇传记的主要内容和结构层次。</a:t>
            </a:r>
            <a:endParaRPr lang="zh-CN" altLang="zh-CN" sz="2500" kern="100" dirty="0">
              <a:latin typeface="宋体"/>
              <a:cs typeface="Courier New"/>
            </a:endParaRPr>
          </a:p>
          <a:p>
            <a:pPr algn="just">
              <a:lnSpc>
                <a:spcPts val="4500"/>
              </a:lnSpc>
              <a:spcAft>
                <a:spcPts val="0"/>
              </a:spcAft>
            </a:pPr>
            <a:r>
              <a:rPr lang="zh-CN" altLang="zh-CN" sz="2500" kern="100" dirty="0">
                <a:solidFill>
                  <a:srgbClr val="0000FF"/>
                </a:solidFill>
                <a:latin typeface="Times New Roman"/>
                <a:ea typeface="华文细黑"/>
                <a:cs typeface="Times New Roman"/>
              </a:rPr>
              <a:t>答案</a:t>
            </a:r>
            <a:r>
              <a:rPr lang="zh-CN" altLang="zh-CN" sz="2500" kern="100" dirty="0">
                <a:latin typeface="Times New Roman"/>
                <a:ea typeface="华文细黑"/>
                <a:cs typeface="Times New Roman"/>
              </a:rPr>
              <a:t>　</a:t>
            </a:r>
            <a:r>
              <a:rPr lang="zh-CN" altLang="en-US" sz="2500" kern="100" dirty="0">
                <a:solidFill>
                  <a:schemeClr val="accent6">
                    <a:lumMod val="75000"/>
                  </a:schemeClr>
                </a:solidFill>
                <a:latin typeface="Times New Roman"/>
                <a:ea typeface="华文细黑"/>
                <a:cs typeface="Times New Roman"/>
              </a:rPr>
              <a:t>这篇传记主要介绍了画家黄宾虹在绘画艺术方面的主张和理论贡献。全文共</a:t>
            </a:r>
            <a:r>
              <a:rPr lang="en-US" altLang="zh-CN" sz="2500" kern="100" dirty="0">
                <a:solidFill>
                  <a:schemeClr val="accent6">
                    <a:lumMod val="75000"/>
                  </a:schemeClr>
                </a:solidFill>
                <a:latin typeface="Times New Roman"/>
                <a:ea typeface="华文细黑"/>
                <a:cs typeface="Times New Roman"/>
              </a:rPr>
              <a:t>5</a:t>
            </a:r>
            <a:r>
              <a:rPr lang="zh-CN" altLang="en-US" sz="2500" kern="100" dirty="0">
                <a:solidFill>
                  <a:schemeClr val="accent6">
                    <a:lumMod val="75000"/>
                  </a:schemeClr>
                </a:solidFill>
                <a:latin typeface="Times New Roman"/>
                <a:ea typeface="华文细黑"/>
                <a:cs typeface="Times New Roman"/>
              </a:rPr>
              <a:t>段，可分为三部分：第一部分</a:t>
            </a:r>
            <a:r>
              <a:rPr lang="en-US" altLang="zh-CN" sz="2500" kern="100" dirty="0">
                <a:solidFill>
                  <a:schemeClr val="accent6">
                    <a:lumMod val="75000"/>
                  </a:schemeClr>
                </a:solidFill>
                <a:latin typeface="Times New Roman"/>
                <a:ea typeface="华文细黑"/>
                <a:cs typeface="Times New Roman"/>
              </a:rPr>
              <a:t>(</a:t>
            </a:r>
            <a:r>
              <a:rPr lang="zh-CN" altLang="en-US" sz="2500" kern="100" dirty="0">
                <a:solidFill>
                  <a:schemeClr val="accent6">
                    <a:lumMod val="75000"/>
                  </a:schemeClr>
                </a:solidFill>
                <a:latin typeface="Times New Roman"/>
                <a:ea typeface="华文细黑"/>
                <a:cs typeface="Times New Roman"/>
              </a:rPr>
              <a:t>第</a:t>
            </a:r>
            <a:r>
              <a:rPr lang="en-US" altLang="zh-CN" sz="2500" kern="100" dirty="0">
                <a:solidFill>
                  <a:schemeClr val="accent6">
                    <a:lumMod val="75000"/>
                  </a:schemeClr>
                </a:solidFill>
                <a:latin typeface="Times New Roman"/>
                <a:ea typeface="华文细黑"/>
                <a:cs typeface="Times New Roman"/>
              </a:rPr>
              <a:t>1</a:t>
            </a:r>
            <a:r>
              <a:rPr lang="zh-CN" altLang="en-US" sz="2500" kern="100" dirty="0">
                <a:solidFill>
                  <a:schemeClr val="accent6">
                    <a:lumMod val="75000"/>
                  </a:schemeClr>
                </a:solidFill>
                <a:latin typeface="Times New Roman"/>
                <a:ea typeface="华文细黑"/>
                <a:cs typeface="Times New Roman"/>
              </a:rPr>
              <a:t>段</a:t>
            </a:r>
            <a:r>
              <a:rPr lang="en-US" altLang="zh-CN" sz="2500" kern="100" dirty="0">
                <a:solidFill>
                  <a:schemeClr val="accent6">
                    <a:lumMod val="75000"/>
                  </a:schemeClr>
                </a:solidFill>
                <a:latin typeface="Times New Roman"/>
                <a:ea typeface="华文细黑"/>
                <a:cs typeface="Times New Roman"/>
              </a:rPr>
              <a:t>)</a:t>
            </a:r>
            <a:r>
              <a:rPr lang="zh-CN" altLang="en-US" sz="2500" kern="100" dirty="0">
                <a:solidFill>
                  <a:schemeClr val="accent6">
                    <a:lumMod val="75000"/>
                  </a:schemeClr>
                </a:solidFill>
                <a:latin typeface="Times New Roman"/>
                <a:ea typeface="华文细黑"/>
                <a:cs typeface="Times New Roman"/>
              </a:rPr>
              <a:t>，介绍了黄宾虹一生绘画艺术的大进展多发生在他隐居时期；第二部分</a:t>
            </a:r>
            <a:r>
              <a:rPr lang="en-US" altLang="zh-CN" sz="2500" kern="100" dirty="0">
                <a:solidFill>
                  <a:schemeClr val="accent6">
                    <a:lumMod val="75000"/>
                  </a:schemeClr>
                </a:solidFill>
                <a:latin typeface="Times New Roman"/>
                <a:ea typeface="华文细黑"/>
                <a:cs typeface="Times New Roman"/>
              </a:rPr>
              <a:t>(2</a:t>
            </a:r>
            <a:r>
              <a:rPr lang="zh-CN" altLang="en-US" sz="2500" kern="100" dirty="0">
                <a:solidFill>
                  <a:schemeClr val="accent6">
                    <a:lumMod val="75000"/>
                  </a:schemeClr>
                </a:solidFill>
                <a:latin typeface="Times New Roman"/>
                <a:ea typeface="华文细黑"/>
                <a:cs typeface="Times New Roman"/>
              </a:rPr>
              <a:t>～</a:t>
            </a:r>
            <a:r>
              <a:rPr lang="en-US" altLang="zh-CN" sz="2500" kern="100" dirty="0">
                <a:solidFill>
                  <a:schemeClr val="accent6">
                    <a:lumMod val="75000"/>
                  </a:schemeClr>
                </a:solidFill>
                <a:latin typeface="Times New Roman"/>
                <a:ea typeface="华文细黑"/>
                <a:cs typeface="Times New Roman"/>
              </a:rPr>
              <a:t>4</a:t>
            </a:r>
            <a:r>
              <a:rPr lang="zh-CN" altLang="en-US" sz="2500" kern="100" dirty="0">
                <a:solidFill>
                  <a:schemeClr val="accent6">
                    <a:lumMod val="75000"/>
                  </a:schemeClr>
                </a:solidFill>
                <a:latin typeface="Times New Roman"/>
                <a:ea typeface="华文细黑"/>
                <a:cs typeface="Times New Roman"/>
              </a:rPr>
              <a:t>段</a:t>
            </a:r>
            <a:r>
              <a:rPr lang="en-US" altLang="zh-CN" sz="2500" kern="100" dirty="0">
                <a:solidFill>
                  <a:schemeClr val="accent6">
                    <a:lumMod val="75000"/>
                  </a:schemeClr>
                </a:solidFill>
                <a:latin typeface="Times New Roman"/>
                <a:ea typeface="华文细黑"/>
                <a:cs typeface="Times New Roman"/>
              </a:rPr>
              <a:t>)</a:t>
            </a:r>
            <a:r>
              <a:rPr lang="zh-CN" altLang="en-US" sz="2500" kern="100" dirty="0">
                <a:solidFill>
                  <a:schemeClr val="accent6">
                    <a:lumMod val="75000"/>
                  </a:schemeClr>
                </a:solidFill>
                <a:latin typeface="Times New Roman"/>
                <a:ea typeface="华文细黑"/>
                <a:cs typeface="Times New Roman"/>
              </a:rPr>
              <a:t>，介绍黄宾虹在绘画艺术方面的主张和创见；第三部分</a:t>
            </a:r>
            <a:r>
              <a:rPr lang="en-US" altLang="zh-CN" sz="2500" kern="100" dirty="0">
                <a:solidFill>
                  <a:schemeClr val="accent6">
                    <a:lumMod val="75000"/>
                  </a:schemeClr>
                </a:solidFill>
                <a:latin typeface="Times New Roman"/>
                <a:ea typeface="华文细黑"/>
                <a:cs typeface="Times New Roman"/>
              </a:rPr>
              <a:t>(</a:t>
            </a:r>
            <a:r>
              <a:rPr lang="zh-CN" altLang="en-US" sz="2500" kern="100" dirty="0">
                <a:solidFill>
                  <a:schemeClr val="accent6">
                    <a:lumMod val="75000"/>
                  </a:schemeClr>
                </a:solidFill>
                <a:latin typeface="Times New Roman"/>
                <a:ea typeface="华文细黑"/>
                <a:cs typeface="Times New Roman"/>
              </a:rPr>
              <a:t>第</a:t>
            </a:r>
            <a:r>
              <a:rPr lang="en-US" altLang="zh-CN" sz="2500" kern="100" dirty="0">
                <a:solidFill>
                  <a:schemeClr val="accent6">
                    <a:lumMod val="75000"/>
                  </a:schemeClr>
                </a:solidFill>
                <a:latin typeface="Times New Roman"/>
                <a:ea typeface="华文细黑"/>
                <a:cs typeface="Times New Roman"/>
              </a:rPr>
              <a:t>5</a:t>
            </a:r>
            <a:r>
              <a:rPr lang="zh-CN" altLang="en-US" sz="2500" kern="100" dirty="0">
                <a:solidFill>
                  <a:schemeClr val="accent6">
                    <a:lumMod val="75000"/>
                  </a:schemeClr>
                </a:solidFill>
                <a:latin typeface="Times New Roman"/>
                <a:ea typeface="华文细黑"/>
                <a:cs typeface="Times New Roman"/>
              </a:rPr>
              <a:t>段</a:t>
            </a:r>
            <a:r>
              <a:rPr lang="en-US" altLang="zh-CN" sz="2500" kern="100" dirty="0">
                <a:solidFill>
                  <a:schemeClr val="accent6">
                    <a:lumMod val="75000"/>
                  </a:schemeClr>
                </a:solidFill>
                <a:latin typeface="Times New Roman"/>
                <a:ea typeface="华文细黑"/>
                <a:cs typeface="Times New Roman"/>
              </a:rPr>
              <a:t>)</a:t>
            </a:r>
            <a:r>
              <a:rPr lang="zh-CN" altLang="en-US" sz="2500" kern="100" dirty="0">
                <a:solidFill>
                  <a:schemeClr val="accent6">
                    <a:lumMod val="75000"/>
                  </a:schemeClr>
                </a:solidFill>
                <a:latin typeface="Times New Roman"/>
                <a:ea typeface="华文细黑"/>
                <a:cs typeface="Times New Roman"/>
              </a:rPr>
              <a:t>，用与张大千比较的方法介绍了黄宾虹的画品</a:t>
            </a:r>
            <a:r>
              <a:rPr lang="en-US" altLang="zh-CN" sz="2500" kern="100" dirty="0">
                <a:solidFill>
                  <a:schemeClr val="accent6">
                    <a:lumMod val="75000"/>
                  </a:schemeClr>
                </a:solidFill>
                <a:latin typeface="Times New Roman"/>
                <a:ea typeface="华文细黑"/>
                <a:cs typeface="Times New Roman"/>
              </a:rPr>
              <a:t>——</a:t>
            </a:r>
            <a:r>
              <a:rPr lang="zh-CN" altLang="en-US" sz="2500" kern="100" dirty="0">
                <a:solidFill>
                  <a:schemeClr val="accent6">
                    <a:lumMod val="75000"/>
                  </a:schemeClr>
                </a:solidFill>
                <a:latin typeface="Times New Roman"/>
                <a:ea typeface="华文细黑"/>
                <a:cs typeface="Times New Roman"/>
              </a:rPr>
              <a:t>以画为道。</a:t>
            </a:r>
            <a:endParaRPr lang="zh-CN" altLang="zh-CN" sz="2500" kern="100" dirty="0">
              <a:solidFill>
                <a:schemeClr val="accent6">
                  <a:lumMod val="75000"/>
                </a:schemeClr>
              </a:solidFill>
              <a:latin typeface="Times New Roman"/>
              <a:ea typeface="华文细黑"/>
              <a:cs typeface="Times New Roman"/>
            </a:endParaRPr>
          </a:p>
        </p:txBody>
      </p:sp>
    </p:spTree>
    <p:extLst>
      <p:ext uri="{BB962C8B-B14F-4D97-AF65-F5344CB8AC3E}">
        <p14:creationId xmlns:p14="http://schemas.microsoft.com/office/powerpoint/2010/main" val="2627340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blinds(horizontal)">
                                      <p:cBhvr>
                                        <p:cTn id="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02862" y="497547"/>
            <a:ext cx="8733982" cy="3298339"/>
          </a:xfrm>
          <a:prstGeom prst="rect">
            <a:avLst/>
          </a:prstGeom>
        </p:spPr>
        <p:txBody>
          <a:bodyPr>
            <a:spAutoFit/>
          </a:bodyPr>
          <a:lstStyle/>
          <a:p>
            <a:pPr algn="just">
              <a:lnSpc>
                <a:spcPts val="5000"/>
              </a:lnSpc>
              <a:spcAft>
                <a:spcPts val="0"/>
              </a:spcAft>
            </a:pPr>
            <a:r>
              <a:rPr lang="zh-CN" altLang="zh-CN" sz="2600" kern="100" dirty="0">
                <a:solidFill>
                  <a:srgbClr val="E36C0A"/>
                </a:solidFill>
                <a:latin typeface="Times New Roman"/>
                <a:ea typeface="华文细黑"/>
                <a:cs typeface="Times New Roman"/>
              </a:rPr>
              <a:t>【试题评点】</a:t>
            </a:r>
            <a:r>
              <a:rPr lang="zh-CN" altLang="zh-CN" sz="2600" kern="100" dirty="0">
                <a:latin typeface="Times New Roman"/>
                <a:ea typeface="华文细黑"/>
                <a:cs typeface="Times New Roman"/>
              </a:rPr>
              <a:t>　</a:t>
            </a:r>
            <a:r>
              <a:rPr lang="zh-CN" altLang="zh-CN" sz="2600" dirty="0">
                <a:latin typeface="Times New Roman"/>
                <a:ea typeface="华文细黑"/>
                <a:cs typeface="Times New Roman"/>
              </a:rPr>
              <a:t>该题考查对文中信息的筛选与概括能力。题干语言出现在第</a:t>
            </a:r>
            <a:r>
              <a:rPr lang="en-US" altLang="zh-CN" sz="2600" dirty="0">
                <a:latin typeface="Times New Roman"/>
                <a:ea typeface="华文细黑"/>
              </a:rPr>
              <a:t>4</a:t>
            </a:r>
            <a:r>
              <a:rPr lang="zh-CN" altLang="zh-CN" sz="2600" dirty="0">
                <a:latin typeface="Times New Roman"/>
                <a:ea typeface="华文细黑"/>
                <a:cs typeface="Times New Roman"/>
              </a:rPr>
              <a:t>段末，答题区间全在该段中，但回答起来有难度，因为无现成的语句可以照搬，需要利用文中的信息作出自己的分析并进行归纳概括。答案要点有三点：核心人物、优秀群体、学术精神。只要接近这三点，均可。</a:t>
            </a:r>
            <a:endParaRPr lang="zh-CN" altLang="zh-CN" sz="1050" kern="100" dirty="0">
              <a:latin typeface="宋体"/>
              <a:cs typeface="Courier New"/>
            </a:endParaRPr>
          </a:p>
        </p:txBody>
      </p:sp>
    </p:spTree>
    <p:extLst>
      <p:ext uri="{BB962C8B-B14F-4D97-AF65-F5344CB8AC3E}">
        <p14:creationId xmlns:p14="http://schemas.microsoft.com/office/powerpoint/2010/main" val="1072205896"/>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07504" y="-92546"/>
            <a:ext cx="8821322" cy="2977738"/>
          </a:xfrm>
          <a:prstGeom prst="rect">
            <a:avLst/>
          </a:prstGeom>
        </p:spPr>
        <p:txBody>
          <a:bodyPr>
            <a:spAutoFit/>
          </a:bodyPr>
          <a:lstStyle/>
          <a:p>
            <a:pPr algn="just">
              <a:lnSpc>
                <a:spcPts val="4500"/>
              </a:lnSpc>
              <a:spcAft>
                <a:spcPts val="0"/>
              </a:spcAft>
            </a:pPr>
            <a:r>
              <a:rPr lang="en-US" altLang="zh-CN" sz="2600" dirty="0">
                <a:latin typeface="Times New Roman"/>
                <a:ea typeface="华文细黑"/>
              </a:rPr>
              <a:t>4.</a:t>
            </a:r>
            <a:r>
              <a:rPr lang="zh-CN" altLang="zh-CN" sz="2600" dirty="0">
                <a:latin typeface="Times New Roman"/>
                <a:ea typeface="华文细黑"/>
                <a:cs typeface="Times New Roman"/>
              </a:rPr>
              <a:t>玻尔</a:t>
            </a:r>
            <a:r>
              <a:rPr lang="en-US" altLang="zh-CN" sz="2600" dirty="0">
                <a:latin typeface="宋体"/>
                <a:ea typeface="华文细黑"/>
                <a:cs typeface="Times New Roman"/>
              </a:rPr>
              <a:t>“</a:t>
            </a:r>
            <a:r>
              <a:rPr lang="zh-CN" altLang="zh-CN" sz="2600" dirty="0">
                <a:latin typeface="Times New Roman"/>
                <a:ea typeface="华文细黑"/>
                <a:cs typeface="Times New Roman"/>
              </a:rPr>
              <a:t>特有的人格魅力</a:t>
            </a:r>
            <a:r>
              <a:rPr lang="en-US" altLang="zh-CN" sz="2600" dirty="0">
                <a:latin typeface="宋体"/>
                <a:ea typeface="华文细黑"/>
                <a:cs typeface="Times New Roman"/>
              </a:rPr>
              <a:t>”</a:t>
            </a:r>
            <a:r>
              <a:rPr lang="zh-CN" altLang="zh-CN" sz="2600" dirty="0">
                <a:latin typeface="Times New Roman"/>
                <a:ea typeface="华文细黑"/>
                <a:cs typeface="Times New Roman"/>
              </a:rPr>
              <a:t>表现在哪些方面？请结合材料谈谈你的看法。</a:t>
            </a:r>
            <a:endParaRPr lang="zh-CN" altLang="zh-CN" sz="2600" kern="100" dirty="0">
              <a:latin typeface="宋体"/>
              <a:cs typeface="Courier New"/>
            </a:endParaRPr>
          </a:p>
          <a:p>
            <a:pPr algn="just">
              <a:lnSpc>
                <a:spcPts val="4500"/>
              </a:lnSpc>
              <a:spcAft>
                <a:spcPts val="0"/>
              </a:spcAft>
            </a:pPr>
            <a:r>
              <a:rPr lang="zh-CN" altLang="zh-CN" sz="2600" kern="100" dirty="0" smtClean="0">
                <a:solidFill>
                  <a:srgbClr val="0000FF"/>
                </a:solidFill>
                <a:latin typeface="Times New Roman"/>
                <a:ea typeface="华文细黑"/>
                <a:cs typeface="Times New Roman"/>
              </a:rPr>
              <a:t>解析</a:t>
            </a:r>
            <a:r>
              <a:rPr lang="zh-CN" altLang="zh-CN" sz="2600" kern="100" dirty="0" smtClean="0">
                <a:latin typeface="Times New Roman"/>
                <a:ea typeface="华文细黑"/>
                <a:cs typeface="Times New Roman"/>
              </a:rPr>
              <a:t>　</a:t>
            </a:r>
            <a:r>
              <a:rPr lang="zh-CN" altLang="en-US" sz="2600" dirty="0">
                <a:latin typeface="Times New Roman"/>
                <a:ea typeface="华文细黑"/>
                <a:cs typeface="Times New Roman"/>
              </a:rPr>
              <a:t>本题为探究性题目，具有开放性，回答时应在联系全文内容的基础上，抓住题干中的条件和要求，分析玻尔“特有的人格魅力”。在结合文本的同时，答出自己的见解。</a:t>
            </a:r>
            <a:endParaRPr lang="zh-CN" altLang="zh-CN" sz="2600" kern="100" dirty="0">
              <a:latin typeface="宋体"/>
              <a:cs typeface="Courier New"/>
            </a:endParaRPr>
          </a:p>
        </p:txBody>
      </p:sp>
      <p:sp>
        <p:nvSpPr>
          <p:cNvPr id="3" name="矩形 2"/>
          <p:cNvSpPr/>
          <p:nvPr/>
        </p:nvSpPr>
        <p:spPr>
          <a:xfrm>
            <a:off x="71158" y="2691373"/>
            <a:ext cx="8821322" cy="2400657"/>
          </a:xfrm>
          <a:prstGeom prst="rect">
            <a:avLst/>
          </a:prstGeom>
        </p:spPr>
        <p:txBody>
          <a:bodyPr>
            <a:spAutoFit/>
          </a:bodyPr>
          <a:lstStyle/>
          <a:p>
            <a:pPr algn="just">
              <a:lnSpc>
                <a:spcPts val="4500"/>
              </a:lnSpc>
              <a:spcAft>
                <a:spcPts val="0"/>
              </a:spcAft>
            </a:pPr>
            <a:r>
              <a:rPr lang="zh-CN" altLang="zh-CN" sz="2600" kern="100" dirty="0" smtClean="0">
                <a:solidFill>
                  <a:srgbClr val="0000FF"/>
                </a:solidFill>
                <a:latin typeface="Times New Roman"/>
                <a:ea typeface="华文细黑"/>
                <a:cs typeface="Times New Roman"/>
              </a:rPr>
              <a:t>答案</a:t>
            </a:r>
            <a:r>
              <a:rPr lang="zh-CN" altLang="zh-CN" sz="2600" kern="100" dirty="0" smtClean="0">
                <a:latin typeface="Times New Roman"/>
                <a:ea typeface="华文细黑"/>
                <a:cs typeface="Times New Roman"/>
              </a:rPr>
              <a:t>　</a:t>
            </a:r>
            <a:r>
              <a:rPr lang="zh-CN" altLang="en-US" sz="2600" kern="100" dirty="0">
                <a:solidFill>
                  <a:schemeClr val="accent6">
                    <a:lumMod val="75000"/>
                  </a:schemeClr>
                </a:solidFill>
                <a:latin typeface="宋体"/>
                <a:ea typeface="华文细黑"/>
                <a:cs typeface="Times New Roman"/>
              </a:rPr>
              <a:t>①追求真理，在学术之争中胸怀坦荡，不掺杂个人恩怨；②以赤子之心帮助祖国发展物理学研究；③慧眼识才，吸引了大批青年科学家，并为他们提供发展的平台；④有人道主义关怀，积极营救受纳粹迫害的科学家。</a:t>
            </a:r>
            <a:endParaRPr lang="zh-CN" altLang="zh-CN" sz="2600" kern="100" dirty="0">
              <a:solidFill>
                <a:schemeClr val="accent6">
                  <a:lumMod val="75000"/>
                </a:schemeClr>
              </a:solidFill>
              <a:latin typeface="宋体"/>
              <a:cs typeface="Courier New"/>
            </a:endParaRPr>
          </a:p>
        </p:txBody>
      </p:sp>
    </p:spTree>
    <p:extLst>
      <p:ext uri="{BB962C8B-B14F-4D97-AF65-F5344CB8AC3E}">
        <p14:creationId xmlns:p14="http://schemas.microsoft.com/office/powerpoint/2010/main" val="1412496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linds(horizontal)">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93906" y="699542"/>
            <a:ext cx="8477117" cy="3554819"/>
          </a:xfrm>
          <a:prstGeom prst="rect">
            <a:avLst/>
          </a:prstGeom>
        </p:spPr>
        <p:txBody>
          <a:bodyPr>
            <a:spAutoFit/>
          </a:bodyPr>
          <a:lstStyle/>
          <a:p>
            <a:pPr algn="just">
              <a:lnSpc>
                <a:spcPts val="4500"/>
              </a:lnSpc>
              <a:spcAft>
                <a:spcPts val="0"/>
              </a:spcAft>
            </a:pPr>
            <a:r>
              <a:rPr lang="zh-CN" altLang="zh-CN" sz="2500" kern="100" dirty="0">
                <a:solidFill>
                  <a:srgbClr val="E36C0A"/>
                </a:solidFill>
                <a:latin typeface="Times New Roman"/>
                <a:ea typeface="华文细黑"/>
                <a:cs typeface="Times New Roman"/>
              </a:rPr>
              <a:t>【试题评点】</a:t>
            </a:r>
            <a:r>
              <a:rPr lang="zh-CN" altLang="zh-CN" sz="2500" kern="100" dirty="0">
                <a:latin typeface="Times New Roman"/>
                <a:ea typeface="华文细黑"/>
                <a:cs typeface="Times New Roman"/>
              </a:rPr>
              <a:t>　</a:t>
            </a:r>
            <a:r>
              <a:rPr lang="zh-CN" altLang="zh-CN" sz="2400" dirty="0">
                <a:latin typeface="Times New Roman"/>
                <a:ea typeface="华文细黑"/>
                <a:cs typeface="Times New Roman"/>
              </a:rPr>
              <a:t>该道探究题沿袭了</a:t>
            </a:r>
            <a:r>
              <a:rPr lang="en-US" altLang="zh-CN" sz="2400" dirty="0">
                <a:latin typeface="Times New Roman"/>
                <a:ea typeface="华文细黑"/>
              </a:rPr>
              <a:t>2013</a:t>
            </a:r>
            <a:r>
              <a:rPr lang="zh-CN" altLang="zh-CN" sz="2400" dirty="0">
                <a:latin typeface="Times New Roman"/>
                <a:ea typeface="华文细黑"/>
                <a:cs typeface="Times New Roman"/>
              </a:rPr>
              <a:t>年的命题思路，即给出一个确定的命题，进行全方位、多角度的探究。需要注意的是，探究要围绕</a:t>
            </a:r>
            <a:r>
              <a:rPr lang="en-US" altLang="zh-CN" sz="2400" dirty="0">
                <a:latin typeface="宋体"/>
                <a:ea typeface="华文细黑"/>
                <a:cs typeface="Times New Roman"/>
              </a:rPr>
              <a:t>“</a:t>
            </a:r>
            <a:r>
              <a:rPr lang="zh-CN" altLang="zh-CN" sz="2400" dirty="0">
                <a:latin typeface="Times New Roman"/>
                <a:ea typeface="华文细黑"/>
                <a:cs typeface="Times New Roman"/>
              </a:rPr>
              <a:t>人格魅力</a:t>
            </a:r>
            <a:r>
              <a:rPr lang="en-US" altLang="zh-CN" sz="2400" dirty="0">
                <a:latin typeface="宋体"/>
                <a:ea typeface="华文细黑"/>
                <a:cs typeface="Times New Roman"/>
              </a:rPr>
              <a:t>”</a:t>
            </a:r>
            <a:r>
              <a:rPr lang="zh-CN" altLang="zh-CN" sz="2400" dirty="0">
                <a:latin typeface="Times New Roman"/>
                <a:ea typeface="华文细黑"/>
                <a:cs typeface="Times New Roman"/>
              </a:rPr>
              <a:t>这个中心进行，要排除文中</a:t>
            </a:r>
            <a:r>
              <a:rPr lang="en-US" altLang="zh-CN" sz="2400" dirty="0">
                <a:latin typeface="宋体"/>
                <a:ea typeface="华文细黑"/>
                <a:cs typeface="Times New Roman"/>
              </a:rPr>
              <a:t>“</a:t>
            </a:r>
            <a:r>
              <a:rPr lang="zh-CN" altLang="zh-CN" sz="2400" dirty="0">
                <a:latin typeface="Times New Roman"/>
                <a:ea typeface="华文细黑"/>
                <a:cs typeface="Times New Roman"/>
              </a:rPr>
              <a:t>科学才能和贡献</a:t>
            </a:r>
            <a:r>
              <a:rPr lang="en-US" altLang="zh-CN" sz="2400" dirty="0">
                <a:latin typeface="宋体"/>
                <a:ea typeface="华文细黑"/>
                <a:cs typeface="Times New Roman"/>
              </a:rPr>
              <a:t>”</a:t>
            </a:r>
            <a:r>
              <a:rPr lang="zh-CN" altLang="zh-CN" sz="2400" dirty="0">
                <a:latin typeface="Times New Roman"/>
                <a:ea typeface="华文细黑"/>
                <a:cs typeface="Times New Roman"/>
              </a:rPr>
              <a:t>方面信息的干扰。虽说</a:t>
            </a:r>
            <a:r>
              <a:rPr lang="en-US" altLang="zh-CN" sz="2400" dirty="0">
                <a:latin typeface="宋体"/>
                <a:ea typeface="华文细黑"/>
                <a:cs typeface="Times New Roman"/>
              </a:rPr>
              <a:t>“</a:t>
            </a:r>
            <a:r>
              <a:rPr lang="zh-CN" altLang="zh-CN" sz="2400" dirty="0">
                <a:latin typeface="Times New Roman"/>
                <a:ea typeface="华文细黑"/>
                <a:cs typeface="Times New Roman"/>
              </a:rPr>
              <a:t>特有的人格魅力</a:t>
            </a:r>
            <a:r>
              <a:rPr lang="en-US" altLang="zh-CN" sz="2400" dirty="0">
                <a:latin typeface="宋体"/>
                <a:ea typeface="华文细黑"/>
                <a:cs typeface="Times New Roman"/>
              </a:rPr>
              <a:t>”</a:t>
            </a:r>
            <a:r>
              <a:rPr lang="zh-CN" altLang="zh-CN" sz="2400" dirty="0">
                <a:latin typeface="Times New Roman"/>
                <a:ea typeface="华文细黑"/>
                <a:cs typeface="Times New Roman"/>
              </a:rPr>
              <a:t>一语出现在第</a:t>
            </a:r>
            <a:r>
              <a:rPr lang="en-US" altLang="zh-CN" sz="2400" dirty="0">
                <a:latin typeface="Times New Roman"/>
                <a:ea typeface="华文细黑"/>
              </a:rPr>
              <a:t>4</a:t>
            </a:r>
            <a:r>
              <a:rPr lang="zh-CN" altLang="zh-CN" sz="2400" dirty="0">
                <a:latin typeface="Times New Roman"/>
                <a:ea typeface="华文细黑"/>
                <a:cs typeface="Times New Roman"/>
              </a:rPr>
              <a:t>段，但应联系全文，尤其不能忽略</a:t>
            </a:r>
            <a:r>
              <a:rPr lang="en-US" altLang="zh-CN" sz="2400" dirty="0">
                <a:latin typeface="宋体"/>
                <a:ea typeface="华文细黑"/>
                <a:cs typeface="Times New Roman"/>
              </a:rPr>
              <a:t>“</a:t>
            </a:r>
            <a:r>
              <a:rPr lang="zh-CN" altLang="zh-CN" sz="2400" dirty="0">
                <a:latin typeface="Times New Roman"/>
                <a:ea typeface="华文细黑"/>
                <a:cs typeface="Times New Roman"/>
              </a:rPr>
              <a:t>相关链接</a:t>
            </a:r>
            <a:r>
              <a:rPr lang="en-US" altLang="zh-CN" sz="2400" dirty="0">
                <a:latin typeface="宋体"/>
                <a:ea typeface="华文细黑"/>
                <a:cs typeface="Times New Roman"/>
              </a:rPr>
              <a:t>”</a:t>
            </a:r>
            <a:r>
              <a:rPr lang="zh-CN" altLang="zh-CN" sz="2400" dirty="0">
                <a:latin typeface="Times New Roman"/>
                <a:ea typeface="华文细黑"/>
                <a:cs typeface="Times New Roman"/>
              </a:rPr>
              <a:t>中的材料。</a:t>
            </a:r>
            <a:endParaRPr lang="en-US" altLang="zh-CN" sz="2500" kern="100" dirty="0" smtClean="0">
              <a:latin typeface="Times New Roman"/>
              <a:ea typeface="华文细黑"/>
              <a:cs typeface="Times New Roman"/>
            </a:endParaRPr>
          </a:p>
        </p:txBody>
      </p:sp>
    </p:spTree>
    <p:extLst>
      <p:ext uri="{BB962C8B-B14F-4D97-AF65-F5344CB8AC3E}">
        <p14:creationId xmlns:p14="http://schemas.microsoft.com/office/powerpoint/2010/main" val="4146038505"/>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79512" y="44558"/>
            <a:ext cx="8733982" cy="4893647"/>
          </a:xfrm>
          <a:prstGeom prst="rect">
            <a:avLst/>
          </a:prstGeom>
        </p:spPr>
        <p:txBody>
          <a:bodyPr>
            <a:spAutoFit/>
          </a:bodyPr>
          <a:lstStyle/>
          <a:p>
            <a:pPr algn="just">
              <a:lnSpc>
                <a:spcPct val="150000"/>
              </a:lnSpc>
              <a:spcAft>
                <a:spcPts val="0"/>
              </a:spcAft>
            </a:pPr>
            <a:r>
              <a:rPr lang="zh-CN" altLang="en-US" sz="2600" kern="100" dirty="0" smtClean="0">
                <a:latin typeface="Times New Roman"/>
                <a:ea typeface="华文细黑"/>
                <a:cs typeface="Times New Roman"/>
              </a:rPr>
              <a:t>六</a:t>
            </a:r>
            <a:r>
              <a:rPr lang="zh-CN" altLang="zh-CN" sz="2600" kern="100" dirty="0" smtClean="0">
                <a:latin typeface="Times New Roman"/>
                <a:ea typeface="华文细黑"/>
                <a:cs typeface="Times New Roman"/>
              </a:rPr>
              <a:t>、</a:t>
            </a:r>
            <a:r>
              <a:rPr lang="en-US" altLang="zh-CN" sz="2600" kern="100" dirty="0" smtClean="0">
                <a:solidFill>
                  <a:srgbClr val="00B0F0"/>
                </a:solidFill>
                <a:latin typeface="Times New Roman"/>
                <a:ea typeface="华文细黑"/>
                <a:cs typeface="Courier New"/>
              </a:rPr>
              <a:t>(2014·</a:t>
            </a:r>
            <a:r>
              <a:rPr lang="zh-CN" altLang="en-US" sz="2600" kern="100" dirty="0" smtClean="0">
                <a:solidFill>
                  <a:srgbClr val="00B0F0"/>
                </a:solidFill>
                <a:latin typeface="Times New Roman"/>
                <a:ea typeface="华文细黑"/>
                <a:cs typeface="Courier New"/>
              </a:rPr>
              <a:t>新课标全国</a:t>
            </a:r>
            <a:r>
              <a:rPr lang="en-US" altLang="zh-CN" sz="2600" kern="100" dirty="0" smtClean="0">
                <a:solidFill>
                  <a:srgbClr val="00B0F0"/>
                </a:solidFill>
                <a:latin typeface="Times New Roman"/>
                <a:ea typeface="华文细黑"/>
                <a:cs typeface="Courier New"/>
              </a:rPr>
              <a:t>Ⅱ)</a:t>
            </a:r>
            <a:r>
              <a:rPr lang="zh-CN" altLang="zh-CN" sz="2600" kern="100" dirty="0">
                <a:latin typeface="Times New Roman"/>
                <a:ea typeface="华文细黑"/>
                <a:cs typeface="Times New Roman"/>
              </a:rPr>
              <a:t>阅读下面的文字，完成文后题目。</a:t>
            </a:r>
            <a:endParaRPr lang="zh-CN" altLang="zh-CN" sz="1050" kern="100" dirty="0">
              <a:latin typeface="宋体"/>
              <a:cs typeface="Courier New"/>
            </a:endParaRPr>
          </a:p>
          <a:p>
            <a:pPr algn="ctr">
              <a:lnSpc>
                <a:spcPct val="150000"/>
              </a:lnSpc>
              <a:spcAft>
                <a:spcPts val="0"/>
              </a:spcAft>
            </a:pPr>
            <a:r>
              <a:rPr lang="zh-CN" altLang="zh-CN" sz="2600" kern="100" dirty="0">
                <a:latin typeface="Times New Roman"/>
                <a:ea typeface="华文细黑"/>
                <a:cs typeface="Times New Roman"/>
              </a:rPr>
              <a:t>爱国科学家邓叔群</a:t>
            </a:r>
            <a:endParaRPr lang="zh-CN" altLang="zh-CN" sz="1050" kern="100" dirty="0">
              <a:latin typeface="宋体"/>
              <a:cs typeface="Courier New"/>
            </a:endParaRPr>
          </a:p>
          <a:p>
            <a:pPr algn="just">
              <a:lnSpc>
                <a:spcPct val="150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经过</a:t>
            </a:r>
            <a:r>
              <a:rPr lang="zh-CN" altLang="zh-CN" sz="2600" kern="100" dirty="0">
                <a:latin typeface="Times New Roman"/>
                <a:ea typeface="华文细黑"/>
                <a:cs typeface="Times New Roman"/>
              </a:rPr>
              <a:t>清华学堂八年苦读，邓叔群于</a:t>
            </a:r>
            <a:r>
              <a:rPr lang="en-US" altLang="zh-CN" sz="2600" kern="100" dirty="0">
                <a:latin typeface="Times New Roman"/>
                <a:ea typeface="华文细黑"/>
                <a:cs typeface="Courier New"/>
              </a:rPr>
              <a:t>1923</a:t>
            </a:r>
            <a:r>
              <a:rPr lang="zh-CN" altLang="zh-CN" sz="2600" kern="100" dirty="0">
                <a:latin typeface="Times New Roman"/>
                <a:ea typeface="华文细黑"/>
                <a:cs typeface="Times New Roman"/>
              </a:rPr>
              <a:t>年经考试公费留学美国。同时去的同学大多选择学习外交、银行、军事、法律等专业，只有他不听别人劝告，为了解救贫困的中国农民，一心入读康奈尔大学的农林专业。留学期间，目睹同胞受到种族歧视，这激发了他为国争光的民族自尊心，决心在最短的时间内学到最精湛的科学知识。他不仅</a:t>
            </a:r>
            <a:r>
              <a:rPr lang="zh-CN" altLang="zh-CN" sz="2600" kern="100" dirty="0" smtClean="0">
                <a:latin typeface="Times New Roman"/>
                <a:ea typeface="华文细黑"/>
                <a:cs typeface="Times New Roman"/>
              </a:rPr>
              <a:t>主科</a:t>
            </a:r>
            <a:endParaRPr lang="zh-CN" altLang="zh-CN" sz="1050" kern="100" dirty="0">
              <a:effectLst/>
              <a:latin typeface="宋体"/>
              <a:cs typeface="Courier New"/>
            </a:endParaRPr>
          </a:p>
        </p:txBody>
      </p:sp>
    </p:spTree>
    <p:extLst>
      <p:ext uri="{BB962C8B-B14F-4D97-AF65-F5344CB8AC3E}">
        <p14:creationId xmlns:p14="http://schemas.microsoft.com/office/powerpoint/2010/main" val="3146293951"/>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51520" y="131118"/>
            <a:ext cx="8477117" cy="4893647"/>
          </a:xfrm>
          <a:prstGeom prst="rect">
            <a:avLst/>
          </a:prstGeom>
        </p:spPr>
        <p:txBody>
          <a:bodyPr>
            <a:spAutoFit/>
          </a:bodyPr>
          <a:lstStyle/>
          <a:p>
            <a:pPr algn="just">
              <a:lnSpc>
                <a:spcPct val="150000"/>
              </a:lnSpc>
            </a:pPr>
            <a:r>
              <a:rPr lang="zh-CN" altLang="zh-CN" sz="2600" kern="100" dirty="0" smtClean="0">
                <a:latin typeface="Times New Roman"/>
                <a:ea typeface="华文细黑"/>
                <a:cs typeface="Times New Roman"/>
              </a:rPr>
              <a:t>成绩都是</a:t>
            </a:r>
            <a:r>
              <a:rPr lang="en-US" altLang="zh-CN" sz="2600" kern="100" dirty="0" smtClean="0">
                <a:latin typeface="Times New Roman"/>
                <a:ea typeface="华文细黑"/>
                <a:cs typeface="Courier New"/>
              </a:rPr>
              <a:t>A</a:t>
            </a:r>
            <a:r>
              <a:rPr lang="zh-CN" altLang="zh-CN" sz="2600" kern="100" dirty="0" smtClean="0">
                <a:latin typeface="Times New Roman"/>
                <a:ea typeface="华文细黑"/>
                <a:cs typeface="Times New Roman"/>
              </a:rPr>
              <a:t>，而且荣获了全美最高科学荣誉学会颁发的两枚金钥匙证章。正当他博士论文接近完成时，国内岭南大学急需一位植物病理学教授，导师惠凑推荐了他，但建议他完成论文后再回去。邓叔群却认为，学到先进知识报效祖国，正是自己求学的真正目的，于是当即回国。</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在回国后的十年中，为搜集我国第一手真菌资料，他手提竹篮，攀山入林，一样一样地采集，逐一鉴定，定名分类。他先后研究鉴定的真菌种类达一两千种，分隶于数</a:t>
            </a:r>
            <a:endParaRPr lang="zh-CN" altLang="zh-CN" sz="2600" kern="100" dirty="0">
              <a:effectLst/>
              <a:latin typeface="宋体"/>
              <a:cs typeface="Courier New"/>
            </a:endParaRPr>
          </a:p>
        </p:txBody>
      </p:sp>
    </p:spTree>
    <p:extLst>
      <p:ext uri="{BB962C8B-B14F-4D97-AF65-F5344CB8AC3E}">
        <p14:creationId xmlns:p14="http://schemas.microsoft.com/office/powerpoint/2010/main" val="845420391"/>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71347" y="54367"/>
            <a:ext cx="8477117" cy="4893647"/>
          </a:xfrm>
          <a:prstGeom prst="rect">
            <a:avLst/>
          </a:prstGeom>
        </p:spPr>
        <p:txBody>
          <a:bodyPr>
            <a:spAutoFit/>
          </a:bodyPr>
          <a:lstStyle/>
          <a:p>
            <a:pPr algn="just">
              <a:lnSpc>
                <a:spcPct val="150000"/>
              </a:lnSpc>
            </a:pPr>
            <a:r>
              <a:rPr lang="zh-CN" altLang="zh-CN" sz="2600" kern="100" dirty="0" smtClean="0">
                <a:latin typeface="Times New Roman"/>
                <a:ea typeface="华文细黑"/>
                <a:cs typeface="Times New Roman"/>
              </a:rPr>
              <a:t>百个属，其中首次发现的新属</a:t>
            </a:r>
            <a:r>
              <a:rPr lang="en-US" altLang="zh-CN" sz="2600" kern="100" dirty="0" smtClean="0">
                <a:latin typeface="Times New Roman"/>
                <a:ea typeface="华文细黑"/>
                <a:cs typeface="Courier New"/>
              </a:rPr>
              <a:t>5</a:t>
            </a:r>
            <a:r>
              <a:rPr lang="zh-CN" altLang="zh-CN" sz="2600" kern="100" dirty="0" smtClean="0">
                <a:latin typeface="Times New Roman"/>
                <a:ea typeface="华文细黑"/>
                <a:cs typeface="Times New Roman"/>
              </a:rPr>
              <a:t>个，新种</a:t>
            </a:r>
            <a:r>
              <a:rPr lang="en-US" altLang="zh-CN" sz="2600" kern="100" dirty="0" smtClean="0">
                <a:latin typeface="Times New Roman"/>
                <a:ea typeface="华文细黑"/>
                <a:cs typeface="Courier New"/>
              </a:rPr>
              <a:t>121</a:t>
            </a:r>
            <a:r>
              <a:rPr lang="zh-CN" altLang="zh-CN" sz="2600" kern="100" dirty="0" smtClean="0">
                <a:latin typeface="Times New Roman"/>
                <a:ea typeface="华文细黑"/>
                <a:cs typeface="Times New Roman"/>
              </a:rPr>
              <a:t>个，为世界真菌资源宝库增添了新标本，在世界真菌学史上为我国的真菌科学谱写了重要的第一章，向世界宣告了中国有自己的真菌科学。在世界著名真菌分类学家考尔夫教授总结的康奈尔大学</a:t>
            </a:r>
            <a:r>
              <a:rPr lang="en-US" altLang="zh-CN" sz="2600" kern="100" dirty="0" smtClean="0">
                <a:latin typeface="Times New Roman"/>
                <a:ea typeface="华文细黑"/>
                <a:cs typeface="Courier New"/>
              </a:rPr>
              <a:t>120</a:t>
            </a:r>
            <a:r>
              <a:rPr lang="zh-CN" altLang="zh-CN" sz="2600" kern="100" dirty="0" smtClean="0">
                <a:latin typeface="Times New Roman"/>
                <a:ea typeface="华文细黑"/>
                <a:cs typeface="Times New Roman"/>
              </a:rPr>
              <a:t>年来做出突出贡献的</a:t>
            </a:r>
            <a:r>
              <a:rPr lang="en-US" altLang="zh-CN" sz="2600" kern="100" dirty="0" smtClean="0">
                <a:latin typeface="Times New Roman"/>
                <a:ea typeface="华文细黑"/>
                <a:cs typeface="Courier New"/>
              </a:rPr>
              <a:t>41</a:t>
            </a:r>
            <a:r>
              <a:rPr lang="zh-CN" altLang="zh-CN" sz="2600" kern="100" dirty="0" smtClean="0">
                <a:latin typeface="Times New Roman"/>
                <a:ea typeface="华文细黑"/>
                <a:cs typeface="Times New Roman"/>
              </a:rPr>
              <a:t>位真菌学家中，他是唯一的东方人。</a:t>
            </a:r>
            <a:endParaRPr lang="zh-CN" altLang="zh-CN" sz="2600" kern="100" dirty="0" smtClean="0">
              <a:latin typeface="宋体"/>
              <a:cs typeface="Courier New"/>
            </a:endParaRPr>
          </a:p>
          <a:p>
            <a:pPr algn="just">
              <a:lnSpc>
                <a:spcPct val="150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抗战开始不久，为了使自己的研究与国计民生关系更为直接，邓叔群转向了林业研究。他带领助手深入云南、</a:t>
            </a:r>
            <a:endParaRPr lang="zh-CN" altLang="zh-CN" sz="2600" kern="100" dirty="0">
              <a:effectLst/>
              <a:latin typeface="宋体"/>
              <a:cs typeface="Courier New"/>
            </a:endParaRPr>
          </a:p>
        </p:txBody>
      </p:sp>
    </p:spTree>
    <p:extLst>
      <p:ext uri="{BB962C8B-B14F-4D97-AF65-F5344CB8AC3E}">
        <p14:creationId xmlns:p14="http://schemas.microsoft.com/office/powerpoint/2010/main" val="1669679290"/>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79512" y="54367"/>
            <a:ext cx="8477117" cy="4893647"/>
          </a:xfrm>
          <a:prstGeom prst="rect">
            <a:avLst/>
          </a:prstGeom>
        </p:spPr>
        <p:txBody>
          <a:bodyPr>
            <a:spAutoFit/>
          </a:bodyPr>
          <a:lstStyle/>
          <a:p>
            <a:pPr algn="just">
              <a:lnSpc>
                <a:spcPct val="150000"/>
              </a:lnSpc>
            </a:pPr>
            <a:r>
              <a:rPr lang="zh-CN" altLang="zh-CN" sz="2600" kern="100" dirty="0" smtClean="0">
                <a:latin typeface="Times New Roman"/>
                <a:ea typeface="华文细黑"/>
                <a:cs typeface="Times New Roman"/>
              </a:rPr>
              <a:t>西康、四川一带，勘察森林资源状况。他们冒风雨，顶烈日，忍饥寒，摸清了该地区森林资源的组成、分布、蓄积量及病虫害等情况，绘制了中国的早期林型图，并提出了合理经营、开发和管理原始森林的研究报告，为大后方建设提供了必要的参考。其中森林的材积估算、轮伐期、更新方法、造林方针等，至今仍有参考价值。</a:t>
            </a:r>
            <a:endParaRPr lang="zh-CN" altLang="zh-CN" sz="2600" kern="100" dirty="0" smtClean="0">
              <a:latin typeface="宋体"/>
              <a:cs typeface="Courier New"/>
            </a:endParaRPr>
          </a:p>
          <a:p>
            <a:pPr algn="just">
              <a:lnSpc>
                <a:spcPct val="150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后来，邓叔群拒绝就任农林部副部长，而在甘肃省建设厅厅长张心一的支持下，举家奔赴甘肃，开始黄河上游</a:t>
            </a:r>
            <a:endParaRPr lang="zh-CN" altLang="zh-CN" sz="2600" kern="100" dirty="0">
              <a:effectLst/>
              <a:latin typeface="宋体"/>
              <a:cs typeface="Courier New"/>
            </a:endParaRPr>
          </a:p>
        </p:txBody>
      </p:sp>
    </p:spTree>
    <p:extLst>
      <p:ext uri="{BB962C8B-B14F-4D97-AF65-F5344CB8AC3E}">
        <p14:creationId xmlns:p14="http://schemas.microsoft.com/office/powerpoint/2010/main" val="2944244530"/>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94196" y="25065"/>
            <a:ext cx="8561888" cy="5133713"/>
          </a:xfrm>
          <a:prstGeom prst="rect">
            <a:avLst/>
          </a:prstGeom>
        </p:spPr>
        <p:txBody>
          <a:bodyPr>
            <a:spAutoFit/>
          </a:bodyPr>
          <a:lstStyle/>
          <a:p>
            <a:pPr algn="just">
              <a:lnSpc>
                <a:spcPct val="140000"/>
              </a:lnSpc>
            </a:pPr>
            <a:r>
              <a:rPr lang="zh-CN" altLang="zh-CN" sz="2600" kern="100" dirty="0" smtClean="0">
                <a:latin typeface="Times New Roman"/>
                <a:ea typeface="华文细黑"/>
                <a:cs typeface="Times New Roman"/>
              </a:rPr>
              <a:t>水土保持的研究。经过几年艰苦奋斗，成功创办了洮河林场及三个分场，建立了一整套保证森林更新、营造量大于采伐量的制度，创建了以科学的方法经营和管理森林的新模式。邓叔群认为，水利和林、牧之间具有密切关系，要根治黄河水患，就必须三者并重。为保持黄河上游水土、减轻下游灾害，他提出了森林生态平衡理论。</a:t>
            </a:r>
            <a:endParaRPr lang="en-US" altLang="zh-CN" sz="2600" kern="100" dirty="0" smtClean="0">
              <a:latin typeface="Times New Roman"/>
              <a:ea typeface="华文细黑"/>
              <a:cs typeface="Times New Roman"/>
            </a:endParaRPr>
          </a:p>
          <a:p>
            <a:pPr algn="just">
              <a:lnSpc>
                <a:spcPct val="140000"/>
              </a:lnSpc>
            </a:pPr>
            <a:r>
              <a:rPr lang="en-US" altLang="zh-CN" sz="2600" kern="100" dirty="0" smtClean="0">
                <a:latin typeface="Times New Roman"/>
                <a:ea typeface="华文细黑"/>
                <a:cs typeface="Courier New"/>
              </a:rPr>
              <a:t>        1948</a:t>
            </a:r>
            <a:r>
              <a:rPr lang="zh-CN" altLang="zh-CN" sz="2600" kern="100" dirty="0">
                <a:latin typeface="Times New Roman"/>
                <a:ea typeface="华文细黑"/>
                <a:cs typeface="Times New Roman"/>
              </a:rPr>
              <a:t>年，邓叔群当选为中央研究院院士。随后，中央研究院要求全体高级研究人员迁往台湾或去美国。他不仅自己明确表示决不离开，还动员其他同事共同抵制。他</a:t>
            </a:r>
            <a:r>
              <a:rPr lang="zh-CN" altLang="zh-CN" sz="2600" kern="100" dirty="0" smtClean="0">
                <a:latin typeface="Times New Roman"/>
                <a:ea typeface="华文细黑"/>
                <a:cs typeface="Times New Roman"/>
              </a:rPr>
              <a:t>对</a:t>
            </a:r>
            <a:endParaRPr lang="zh-CN" altLang="zh-CN" sz="2600" kern="100" dirty="0">
              <a:effectLst/>
              <a:latin typeface="宋体"/>
              <a:cs typeface="Courier New"/>
            </a:endParaRPr>
          </a:p>
        </p:txBody>
      </p:sp>
    </p:spTree>
    <p:extLst>
      <p:ext uri="{BB962C8B-B14F-4D97-AF65-F5344CB8AC3E}">
        <p14:creationId xmlns:p14="http://schemas.microsoft.com/office/powerpoint/2010/main" val="3690961378"/>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79512" y="59110"/>
            <a:ext cx="8647507" cy="4893647"/>
          </a:xfrm>
          <a:prstGeom prst="rect">
            <a:avLst/>
          </a:prstGeom>
        </p:spPr>
        <p:txBody>
          <a:bodyPr>
            <a:spAutoFit/>
          </a:bodyPr>
          <a:lstStyle/>
          <a:p>
            <a:pPr algn="just">
              <a:lnSpc>
                <a:spcPct val="150000"/>
              </a:lnSpc>
              <a:spcAft>
                <a:spcPts val="0"/>
              </a:spcAft>
            </a:pPr>
            <a:r>
              <a:rPr lang="zh-CN" altLang="zh-CN" sz="2600" kern="100" dirty="0">
                <a:latin typeface="Times New Roman"/>
                <a:ea typeface="华文细黑"/>
                <a:cs typeface="Times New Roman"/>
              </a:rPr>
              <a:t>家人说：</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别忘了自己是中国人，要为民族富强奋斗终生。我绝不跟腐败的国民党去台湾，也不去美国。</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其实在他内心深处，对共产党抱有希望和向往，愿与民族同甘苦、共命运。后来，他早年的学生沈其益受东北解放区领导委托，特地到上海动员他去东北筹建农学院，他欣然接受邀请，并在半年时间内，带病编写出一整套林科大学的教材纲要。作为沈阳农学院创建总指挥，他辛勤工作，调度有方，快速、高效地完成了建校任务。</a:t>
            </a:r>
            <a:endParaRPr lang="zh-CN" altLang="zh-CN" sz="1050" kern="100" dirty="0">
              <a:effectLst/>
              <a:latin typeface="宋体"/>
              <a:cs typeface="Courier New"/>
            </a:endParaRPr>
          </a:p>
        </p:txBody>
      </p:sp>
    </p:spTree>
    <p:extLst>
      <p:ext uri="{BB962C8B-B14F-4D97-AF65-F5344CB8AC3E}">
        <p14:creationId xmlns:p14="http://schemas.microsoft.com/office/powerpoint/2010/main" val="3715258622"/>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07504" y="133741"/>
            <a:ext cx="8733982" cy="4524315"/>
          </a:xfrm>
          <a:prstGeom prst="rect">
            <a:avLst/>
          </a:prstGeom>
        </p:spPr>
        <p:txBody>
          <a:bodyPr>
            <a:spAutoFit/>
          </a:bodyPr>
          <a:lstStyle/>
          <a:p>
            <a:pPr algn="just">
              <a:lnSpc>
                <a:spcPct val="150000"/>
              </a:lnSpc>
              <a:spcAft>
                <a:spcPts val="0"/>
              </a:spcAft>
            </a:pPr>
            <a:r>
              <a:rPr lang="en-US" altLang="zh-CN" sz="2400" dirty="0" smtClean="0">
                <a:latin typeface="Times New Roman"/>
                <a:ea typeface="华文细黑"/>
                <a:cs typeface="Times New Roman"/>
              </a:rPr>
              <a:t>        </a:t>
            </a:r>
            <a:r>
              <a:rPr lang="zh-CN" altLang="zh-CN" sz="2400" dirty="0" smtClean="0">
                <a:latin typeface="Times New Roman"/>
                <a:ea typeface="华文细黑"/>
                <a:cs typeface="Times New Roman"/>
              </a:rPr>
              <a:t>邓叔群</a:t>
            </a:r>
            <a:r>
              <a:rPr lang="zh-CN" altLang="zh-CN" sz="2400" dirty="0">
                <a:latin typeface="Times New Roman"/>
                <a:ea typeface="华文细黑"/>
                <a:cs typeface="Times New Roman"/>
              </a:rPr>
              <a:t>生活简朴，不图物质享受。新中国成立后，他把抗日战争前在南京购建的花园洋房捐献给国家，还三次主动提出减薪。抗美援朝时，他将自己的积蓄捐作军用。</a:t>
            </a:r>
            <a:r>
              <a:rPr lang="en-US" altLang="zh-CN" sz="2400" dirty="0">
                <a:latin typeface="Times New Roman"/>
                <a:ea typeface="华文细黑"/>
              </a:rPr>
              <a:t>1960</a:t>
            </a:r>
            <a:r>
              <a:rPr lang="zh-CN" altLang="zh-CN" sz="2400" dirty="0">
                <a:latin typeface="Times New Roman"/>
                <a:ea typeface="华文细黑"/>
                <a:cs typeface="Times New Roman"/>
              </a:rPr>
              <a:t>年，他受林业部委托，举办森林病理学培训班，为各省培训出数十名专业技术骨干。培训结束后，他谢绝巨额酬金，只留一张结业合影作纪念。邓叔群一生的选择，都从人民和祖国的需要出发，他以自己的实际行动，践行着科学报国的理想</a:t>
            </a:r>
            <a:r>
              <a:rPr lang="zh-CN" altLang="zh-CN" sz="2400" dirty="0" smtClean="0">
                <a:latin typeface="Times New Roman"/>
                <a:ea typeface="华文细黑"/>
                <a:cs typeface="Times New Roman"/>
              </a:rPr>
              <a:t>。</a:t>
            </a:r>
            <a:endParaRPr lang="en-US" altLang="zh-CN" sz="2400" dirty="0" smtClean="0">
              <a:latin typeface="Times New Roman"/>
              <a:ea typeface="华文细黑"/>
              <a:cs typeface="Times New Roman"/>
            </a:endParaRPr>
          </a:p>
          <a:p>
            <a:pPr algn="just">
              <a:lnSpc>
                <a:spcPct val="150000"/>
              </a:lnSpc>
              <a:spcAft>
                <a:spcPts val="0"/>
              </a:spcAft>
            </a:pPr>
            <a:r>
              <a:rPr lang="en-US" altLang="zh-CN" sz="2400" dirty="0">
                <a:latin typeface="Times New Roman"/>
                <a:ea typeface="华文细黑"/>
                <a:cs typeface="Times New Roman"/>
              </a:rPr>
              <a:t> </a:t>
            </a:r>
            <a:r>
              <a:rPr lang="en-US" altLang="zh-CN" sz="2400" dirty="0" smtClean="0">
                <a:latin typeface="Times New Roman"/>
                <a:ea typeface="华文细黑"/>
                <a:cs typeface="Times New Roman"/>
              </a:rPr>
              <a:t>                                 </a:t>
            </a:r>
            <a:r>
              <a:rPr lang="en-US" altLang="zh-CN" sz="2400" dirty="0" smtClean="0">
                <a:latin typeface="Times New Roman"/>
                <a:ea typeface="华文细黑"/>
              </a:rPr>
              <a:t>(</a:t>
            </a:r>
            <a:r>
              <a:rPr lang="zh-CN" altLang="zh-CN" sz="2400" dirty="0">
                <a:latin typeface="Times New Roman"/>
                <a:ea typeface="华文细黑"/>
                <a:cs typeface="Times New Roman"/>
              </a:rPr>
              <a:t>摘编自《中国真菌学先驱</a:t>
            </a:r>
            <a:r>
              <a:rPr lang="en-US" altLang="zh-CN" sz="2400" dirty="0">
                <a:latin typeface="Times New Roman"/>
                <a:ea typeface="华文细黑"/>
              </a:rPr>
              <a:t>——</a:t>
            </a:r>
            <a:r>
              <a:rPr lang="zh-CN" altLang="zh-CN" sz="2400" dirty="0">
                <a:latin typeface="Times New Roman"/>
                <a:ea typeface="华文细黑"/>
                <a:cs typeface="Times New Roman"/>
              </a:rPr>
              <a:t>邓叔群院士》</a:t>
            </a:r>
            <a:r>
              <a:rPr lang="en-US" altLang="zh-CN" sz="2400" dirty="0">
                <a:latin typeface="Times New Roman"/>
                <a:ea typeface="华文细黑"/>
              </a:rPr>
              <a:t>)</a:t>
            </a:r>
            <a:endParaRPr lang="zh-CN" altLang="zh-CN" sz="2400" kern="100" dirty="0">
              <a:effectLst/>
              <a:latin typeface="宋体"/>
              <a:cs typeface="Courier New"/>
            </a:endParaRPr>
          </a:p>
        </p:txBody>
      </p:sp>
    </p:spTree>
    <p:extLst>
      <p:ext uri="{BB962C8B-B14F-4D97-AF65-F5344CB8AC3E}">
        <p14:creationId xmlns:p14="http://schemas.microsoft.com/office/powerpoint/2010/main" val="406779827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4041" y="-39323"/>
            <a:ext cx="8769291" cy="5133713"/>
          </a:xfrm>
          <a:prstGeom prst="rect">
            <a:avLst/>
          </a:prstGeom>
          <a:noFill/>
        </p:spPr>
        <p:txBody>
          <a:bodyPr wrap="square" rtlCol="0">
            <a:spAutoFit/>
          </a:bodyPr>
          <a:lstStyle/>
          <a:p>
            <a:pPr algn="just">
              <a:lnSpc>
                <a:spcPct val="140000"/>
              </a:lnSpc>
              <a:spcAft>
                <a:spcPts val="0"/>
              </a:spcAft>
            </a:pPr>
            <a:r>
              <a:rPr lang="zh-CN" altLang="zh-CN" sz="2600" kern="100" dirty="0">
                <a:latin typeface="Batang"/>
                <a:ea typeface="华文细黑"/>
                <a:cs typeface="Batang"/>
              </a:rPr>
              <a:t>►</a:t>
            </a:r>
            <a:r>
              <a:rPr lang="zh-CN" altLang="zh-CN" sz="2600" kern="100" dirty="0">
                <a:latin typeface="Times New Roman"/>
                <a:ea typeface="华文细黑"/>
                <a:cs typeface="Times New Roman"/>
              </a:rPr>
              <a:t>问题研读</a:t>
            </a:r>
            <a:endParaRPr lang="zh-CN" altLang="zh-CN" sz="2600" kern="100" dirty="0">
              <a:latin typeface="宋体"/>
              <a:cs typeface="Courier New"/>
            </a:endParaRPr>
          </a:p>
          <a:p>
            <a:pPr algn="just">
              <a:lnSpc>
                <a:spcPct val="140000"/>
              </a:lnSpc>
              <a:spcAft>
                <a:spcPts val="0"/>
              </a:spcAft>
            </a:pP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下列对传记有关内容的分析和概括，最恰当的两项是</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　　</a:t>
            </a:r>
            <a:r>
              <a:rPr lang="en-US" altLang="zh-CN" sz="2600" kern="100" dirty="0">
                <a:latin typeface="Times New Roman"/>
                <a:ea typeface="华文细黑"/>
                <a:cs typeface="Courier New"/>
              </a:rPr>
              <a:t>)</a:t>
            </a:r>
            <a:endParaRPr lang="zh-CN" altLang="zh-CN" sz="1050" kern="100" dirty="0">
              <a:latin typeface="宋体"/>
              <a:cs typeface="Courier New"/>
            </a:endParaRPr>
          </a:p>
          <a:p>
            <a:pPr algn="just">
              <a:lnSpc>
                <a:spcPct val="140000"/>
              </a:lnSpc>
              <a:spcAft>
                <a:spcPts val="0"/>
              </a:spcAft>
            </a:pPr>
            <a:r>
              <a:rPr lang="en-US" altLang="zh-CN" sz="2600" kern="100" dirty="0">
                <a:latin typeface="Times New Roman"/>
                <a:ea typeface="华文细黑"/>
                <a:cs typeface="Courier New"/>
              </a:rPr>
              <a:t>A.</a:t>
            </a:r>
            <a:r>
              <a:rPr lang="zh-CN" altLang="zh-CN" sz="2600" kern="100" dirty="0">
                <a:latin typeface="Times New Roman"/>
                <a:ea typeface="华文细黑"/>
                <a:cs typeface="Times New Roman"/>
              </a:rPr>
              <a:t>针对当时沪上流行的细谨、涂泽的媚人习气和自矜才气</a:t>
            </a:r>
            <a:r>
              <a:rPr lang="zh-CN" altLang="zh-CN" sz="2600" kern="100" dirty="0" smtClean="0">
                <a:latin typeface="Times New Roman"/>
                <a:ea typeface="华文细黑"/>
                <a:cs typeface="Times New Roman"/>
              </a:rPr>
              <a:t>、</a:t>
            </a:r>
            <a:r>
              <a:rPr lang="en-US" altLang="zh-CN" sz="2600" kern="100" dirty="0" smtClean="0">
                <a:latin typeface="Times New Roman"/>
                <a:ea typeface="华文细黑"/>
                <a:cs typeface="Times New Roman"/>
              </a:rPr>
              <a:t/>
            </a:r>
            <a:br>
              <a:rPr lang="en-US" altLang="zh-CN" sz="2600" kern="100" dirty="0" smtClean="0">
                <a:latin typeface="Times New Roman"/>
                <a:ea typeface="华文细黑"/>
                <a:cs typeface="Times New Roman"/>
              </a:rPr>
            </a:b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沦</a:t>
            </a:r>
            <a:r>
              <a:rPr lang="zh-CN" altLang="zh-CN" sz="2600" kern="100" dirty="0">
                <a:latin typeface="Times New Roman"/>
                <a:ea typeface="华文细黑"/>
                <a:cs typeface="Times New Roman"/>
              </a:rPr>
              <a:t>于放诞的欺人画风，黄宾虹推崇细腻、轻软的逸品画格</a:t>
            </a:r>
            <a:r>
              <a:rPr lang="zh-CN" altLang="zh-CN" sz="2600" kern="100" dirty="0" smtClean="0">
                <a:latin typeface="Times New Roman"/>
                <a:ea typeface="华文细黑"/>
                <a:cs typeface="Times New Roman"/>
              </a:rPr>
              <a:t>，</a:t>
            </a:r>
            <a:r>
              <a:rPr lang="en-US" altLang="zh-CN" sz="2600" kern="100" dirty="0" smtClean="0">
                <a:latin typeface="Times New Roman"/>
                <a:ea typeface="华文细黑"/>
                <a:cs typeface="Times New Roman"/>
              </a:rPr>
              <a:t/>
            </a:r>
            <a:br>
              <a:rPr lang="en-US" altLang="zh-CN" sz="2600" kern="100" dirty="0" smtClean="0">
                <a:latin typeface="Times New Roman"/>
                <a:ea typeface="华文细黑"/>
                <a:cs typeface="Times New Roman"/>
              </a:rPr>
            </a:b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倡导</a:t>
            </a:r>
            <a:r>
              <a:rPr lang="zh-CN" altLang="zh-CN" sz="2600" kern="100" dirty="0">
                <a:latin typeface="Times New Roman"/>
                <a:ea typeface="华文细黑"/>
                <a:cs typeface="Times New Roman"/>
              </a:rPr>
              <a:t>做</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真画者</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a:t>
            </a:r>
            <a:endParaRPr lang="zh-CN" altLang="zh-CN" sz="1050" kern="100" dirty="0">
              <a:latin typeface="宋体"/>
              <a:cs typeface="Courier New"/>
            </a:endParaRPr>
          </a:p>
          <a:p>
            <a:pPr algn="just">
              <a:lnSpc>
                <a:spcPct val="140000"/>
              </a:lnSpc>
              <a:spcAft>
                <a:spcPts val="0"/>
              </a:spcAft>
            </a:pPr>
            <a:r>
              <a:rPr lang="en-US" altLang="zh-CN" sz="2600" kern="100" dirty="0">
                <a:latin typeface="Times New Roman"/>
                <a:ea typeface="华文细黑"/>
                <a:cs typeface="Courier New"/>
              </a:rPr>
              <a:t>B.</a:t>
            </a:r>
            <a:r>
              <a:rPr lang="zh-CN" altLang="zh-CN" sz="2600" kern="100" dirty="0">
                <a:latin typeface="Times New Roman"/>
                <a:ea typeface="华文细黑"/>
                <a:cs typeface="Times New Roman"/>
              </a:rPr>
              <a:t>由于我国书法、文字、金石、绘画同源异流，道归于一</a:t>
            </a:r>
            <a:r>
              <a:rPr lang="zh-CN" altLang="zh-CN" sz="2600" kern="100" dirty="0" smtClean="0">
                <a:latin typeface="Times New Roman"/>
                <a:ea typeface="华文细黑"/>
                <a:cs typeface="Times New Roman"/>
              </a:rPr>
              <a:t>，</a:t>
            </a:r>
            <a:r>
              <a:rPr lang="en-US" altLang="zh-CN" sz="2600" kern="100" dirty="0" smtClean="0">
                <a:latin typeface="Times New Roman"/>
                <a:ea typeface="华文细黑"/>
                <a:cs typeface="Times New Roman"/>
              </a:rPr>
              <a:t/>
            </a:r>
            <a:br>
              <a:rPr lang="en-US" altLang="zh-CN" sz="2600" kern="100" dirty="0" smtClean="0">
                <a:latin typeface="Times New Roman"/>
                <a:ea typeface="华文细黑"/>
                <a:cs typeface="Times New Roman"/>
              </a:rPr>
            </a:b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要</a:t>
            </a:r>
            <a:r>
              <a:rPr lang="zh-CN" altLang="zh-CN" sz="2600" kern="100" dirty="0">
                <a:latin typeface="Times New Roman"/>
                <a:ea typeface="华文细黑"/>
                <a:cs typeface="Times New Roman"/>
              </a:rPr>
              <a:t>研究中国书法、绘画的笔法意蕴，就只能从上古时期</a:t>
            </a:r>
            <a:r>
              <a:rPr lang="zh-CN" altLang="zh-CN" sz="2600" kern="100" dirty="0" smtClean="0">
                <a:latin typeface="Times New Roman"/>
                <a:ea typeface="华文细黑"/>
                <a:cs typeface="Times New Roman"/>
              </a:rPr>
              <a:t>的</a:t>
            </a:r>
            <a:r>
              <a:rPr lang="en-US" altLang="zh-CN" sz="2600" kern="100" dirty="0" smtClean="0">
                <a:latin typeface="Times New Roman"/>
                <a:ea typeface="华文细黑"/>
                <a:cs typeface="Times New Roman"/>
              </a:rPr>
              <a:t/>
            </a:r>
            <a:br>
              <a:rPr lang="en-US" altLang="zh-CN" sz="2600" kern="100" dirty="0" smtClean="0">
                <a:latin typeface="Times New Roman"/>
                <a:ea typeface="华文细黑"/>
                <a:cs typeface="Times New Roman"/>
              </a:rPr>
            </a:b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甲</a:t>
            </a:r>
            <a:r>
              <a:rPr lang="zh-CN" altLang="zh-CN" sz="2600" kern="100" dirty="0">
                <a:latin typeface="Times New Roman"/>
                <a:ea typeface="华文细黑"/>
                <a:cs typeface="Times New Roman"/>
              </a:rPr>
              <a:t>骨、古玉、铜器入手</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3692779168"/>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65559" y="150475"/>
            <a:ext cx="8561888" cy="4293483"/>
          </a:xfrm>
          <a:prstGeom prst="rect">
            <a:avLst/>
          </a:prstGeom>
        </p:spPr>
        <p:txBody>
          <a:bodyPr>
            <a:spAutoFit/>
          </a:bodyPr>
          <a:lstStyle/>
          <a:p>
            <a:pPr algn="just">
              <a:lnSpc>
                <a:spcPct val="150000"/>
              </a:lnSpc>
              <a:spcAft>
                <a:spcPts val="0"/>
              </a:spcAft>
            </a:pPr>
            <a:r>
              <a:rPr lang="en-US" altLang="zh-CN" sz="2600" kern="100" dirty="0" smtClean="0">
                <a:solidFill>
                  <a:schemeClr val="accent6">
                    <a:lumMod val="75000"/>
                  </a:schemeClr>
                </a:solidFill>
                <a:latin typeface="Times New Roman"/>
                <a:ea typeface="华文细黑"/>
                <a:cs typeface="Times New Roman"/>
              </a:rPr>
              <a:t>        </a:t>
            </a:r>
            <a:r>
              <a:rPr lang="zh-CN" altLang="zh-CN" sz="2600" kern="100" dirty="0" smtClean="0">
                <a:solidFill>
                  <a:schemeClr val="accent6">
                    <a:lumMod val="75000"/>
                  </a:schemeClr>
                </a:solidFill>
                <a:latin typeface="Times New Roman"/>
                <a:ea typeface="华文细黑"/>
                <a:cs typeface="Times New Roman"/>
              </a:rPr>
              <a:t>相关</a:t>
            </a:r>
            <a:r>
              <a:rPr lang="zh-CN" altLang="zh-CN" sz="2600" kern="100" dirty="0">
                <a:solidFill>
                  <a:schemeClr val="accent6">
                    <a:lumMod val="75000"/>
                  </a:schemeClr>
                </a:solidFill>
                <a:latin typeface="Times New Roman"/>
                <a:ea typeface="华文细黑"/>
                <a:cs typeface="Times New Roman"/>
              </a:rPr>
              <a:t>链接</a:t>
            </a:r>
            <a:endParaRPr lang="zh-CN" altLang="zh-CN" sz="1050" kern="100" dirty="0">
              <a:solidFill>
                <a:schemeClr val="accent6">
                  <a:lumMod val="75000"/>
                </a:schemeClr>
              </a:solidFill>
              <a:latin typeface="宋体"/>
              <a:cs typeface="Courier New"/>
            </a:endParaRPr>
          </a:p>
          <a:p>
            <a:pPr algn="just">
              <a:lnSpc>
                <a:spcPct val="150000"/>
              </a:lnSpc>
              <a:spcAft>
                <a:spcPts val="0"/>
              </a:spcAft>
            </a:pPr>
            <a:r>
              <a:rPr lang="en-US" altLang="zh-CN" sz="2600" kern="100" dirty="0" smtClean="0">
                <a:latin typeface="宋体"/>
                <a:ea typeface="华文细黑"/>
                <a:cs typeface="Times New Roman"/>
              </a:rPr>
              <a:t>    ①</a:t>
            </a:r>
            <a:r>
              <a:rPr lang="zh-CN" altLang="zh-CN" sz="2600" kern="100" dirty="0">
                <a:latin typeface="Times New Roman"/>
                <a:ea typeface="华文细黑"/>
                <a:cs typeface="Times New Roman"/>
              </a:rPr>
              <a:t>邓叔群</a:t>
            </a:r>
            <a:r>
              <a:rPr lang="en-US" altLang="zh-CN" sz="2600" kern="100" dirty="0">
                <a:latin typeface="Times New Roman"/>
                <a:ea typeface="华文细黑"/>
                <a:cs typeface="Courier New"/>
              </a:rPr>
              <a:t>(1902—1970)</a:t>
            </a:r>
            <a:r>
              <a:rPr lang="zh-CN" altLang="zh-CN" sz="2600" kern="100" dirty="0">
                <a:latin typeface="Times New Roman"/>
                <a:ea typeface="华文细黑"/>
                <a:cs typeface="Times New Roman"/>
              </a:rPr>
              <a:t>，中国真菌学家。福建福州人。曾任岭南大学、金陵大学、中央大学等校教授，中央研究院研究员。新中国成立后，任沈阳农学院和东北农学院副院长、中科院微生物研究所副所长。中科院学部委员</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院士</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。主要著作有《中国的高等真菌》《中国的真菌》等</a:t>
            </a:r>
            <a:r>
              <a:rPr lang="zh-CN" altLang="zh-CN" sz="2600" kern="100" dirty="0" smtClean="0">
                <a:latin typeface="Times New Roman"/>
                <a:ea typeface="华文细黑"/>
                <a:cs typeface="Times New Roman"/>
              </a:rPr>
              <a:t>。</a:t>
            </a:r>
            <a:r>
              <a:rPr lang="en-US" altLang="zh-CN" sz="2600" kern="100" dirty="0" smtClean="0">
                <a:latin typeface="Times New Roman"/>
                <a:ea typeface="华文细黑"/>
                <a:cs typeface="Times New Roman"/>
              </a:rPr>
              <a:t>             </a:t>
            </a: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en-US" altLang="zh-CN" sz="2600" kern="100" dirty="0" smtClean="0">
                <a:latin typeface="Times New Roman"/>
                <a:ea typeface="华文细黑"/>
                <a:cs typeface="Courier New"/>
              </a:rPr>
              <a:t>(</a:t>
            </a:r>
            <a:r>
              <a:rPr lang="zh-CN" altLang="zh-CN" sz="2600" kern="100" dirty="0">
                <a:latin typeface="Times New Roman"/>
                <a:ea typeface="华文细黑"/>
                <a:cs typeface="Times New Roman"/>
              </a:rPr>
              <a:t>摘自《辞海》第六版</a:t>
            </a:r>
            <a:r>
              <a:rPr lang="en-US" altLang="zh-CN" sz="2600" kern="100" dirty="0" smtClean="0">
                <a:latin typeface="Times New Roman"/>
                <a:ea typeface="华文细黑"/>
                <a:cs typeface="Courier New"/>
              </a:rPr>
              <a:t>)</a:t>
            </a:r>
            <a:endParaRPr lang="zh-CN" altLang="zh-CN" sz="1050" kern="100" dirty="0">
              <a:latin typeface="宋体"/>
              <a:cs typeface="Courier New"/>
            </a:endParaRPr>
          </a:p>
        </p:txBody>
      </p:sp>
    </p:spTree>
    <p:extLst>
      <p:ext uri="{BB962C8B-B14F-4D97-AF65-F5344CB8AC3E}">
        <p14:creationId xmlns:p14="http://schemas.microsoft.com/office/powerpoint/2010/main" val="1169869004"/>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51520" y="558716"/>
            <a:ext cx="8561888" cy="3093154"/>
          </a:xfrm>
          <a:prstGeom prst="rect">
            <a:avLst/>
          </a:prstGeom>
        </p:spPr>
        <p:txBody>
          <a:bodyPr>
            <a:spAutoFit/>
          </a:bodyPr>
          <a:lstStyle/>
          <a:p>
            <a:pPr>
              <a:lnSpc>
                <a:spcPct val="150000"/>
              </a:lnSpc>
            </a:pPr>
            <a:r>
              <a:rPr lang="en-US" altLang="zh-CN" sz="2600" dirty="0" smtClean="0">
                <a:latin typeface="宋体"/>
                <a:ea typeface="华文细黑"/>
                <a:cs typeface="Times New Roman"/>
              </a:rPr>
              <a:t>    ②</a:t>
            </a:r>
            <a:r>
              <a:rPr lang="zh-CN" altLang="zh-CN" sz="2600" dirty="0">
                <a:latin typeface="Times New Roman"/>
                <a:ea typeface="华文细黑"/>
                <a:cs typeface="Times New Roman"/>
              </a:rPr>
              <a:t>我自幼被外祖母严氏收养。她教我劳动，晓我勤俭，并以民族英雄岳飞、戚继光、林则徐等人的事迹勉励我；教我做人要坚贞不屈、清正廉洁、光明磊落，这一切促使我从小就立志为中华民族的强盛奋斗终生</a:t>
            </a:r>
            <a:r>
              <a:rPr lang="zh-CN" altLang="zh-CN" sz="2600" dirty="0" smtClean="0">
                <a:latin typeface="Times New Roman"/>
                <a:ea typeface="华文细黑"/>
                <a:cs typeface="Times New Roman"/>
              </a:rPr>
              <a:t>。</a:t>
            </a:r>
            <a:endParaRPr lang="en-US" altLang="zh-CN" sz="2600" dirty="0" smtClean="0">
              <a:latin typeface="Times New Roman"/>
              <a:ea typeface="华文细黑"/>
              <a:cs typeface="Times New Roman"/>
            </a:endParaRPr>
          </a:p>
          <a:p>
            <a:pPr>
              <a:lnSpc>
                <a:spcPct val="150000"/>
              </a:lnSpc>
            </a:pPr>
            <a:r>
              <a:rPr lang="en-US" altLang="zh-CN" sz="2600" dirty="0">
                <a:latin typeface="Times New Roman"/>
                <a:ea typeface="华文细黑"/>
                <a:cs typeface="Times New Roman"/>
              </a:rPr>
              <a:t> </a:t>
            </a:r>
            <a:r>
              <a:rPr lang="en-US" altLang="zh-CN" sz="2600" dirty="0" smtClean="0">
                <a:latin typeface="Times New Roman"/>
                <a:ea typeface="华文细黑"/>
                <a:cs typeface="Times New Roman"/>
              </a:rPr>
              <a:t>                                 </a:t>
            </a:r>
            <a:r>
              <a:rPr lang="en-US" altLang="zh-CN" sz="2600" dirty="0" smtClean="0">
                <a:latin typeface="Times New Roman"/>
                <a:ea typeface="华文细黑"/>
              </a:rPr>
              <a:t>(</a:t>
            </a:r>
            <a:r>
              <a:rPr lang="zh-CN" altLang="zh-CN" sz="2600" dirty="0">
                <a:latin typeface="Times New Roman"/>
                <a:ea typeface="华文细黑"/>
                <a:cs typeface="Times New Roman"/>
              </a:rPr>
              <a:t>摘自《中国科学院院士自述</a:t>
            </a:r>
            <a:r>
              <a:rPr lang="en-US" altLang="zh-CN" sz="2600" dirty="0">
                <a:latin typeface="Times New Roman"/>
                <a:ea typeface="华文细黑"/>
              </a:rPr>
              <a:t>·</a:t>
            </a:r>
            <a:r>
              <a:rPr lang="zh-CN" altLang="zh-CN" sz="2600" dirty="0">
                <a:latin typeface="Times New Roman"/>
                <a:ea typeface="华文细黑"/>
                <a:cs typeface="Times New Roman"/>
              </a:rPr>
              <a:t>邓叔群》</a:t>
            </a:r>
            <a:r>
              <a:rPr lang="en-US" altLang="zh-CN" sz="2600" dirty="0">
                <a:latin typeface="Times New Roman"/>
                <a:ea typeface="华文细黑"/>
              </a:rPr>
              <a:t>)</a:t>
            </a:r>
            <a:endParaRPr lang="zh-CN" altLang="zh-CN" sz="1050" kern="100" dirty="0">
              <a:latin typeface="宋体"/>
              <a:cs typeface="Courier New"/>
            </a:endParaRPr>
          </a:p>
        </p:txBody>
      </p:sp>
    </p:spTree>
    <p:extLst>
      <p:ext uri="{BB962C8B-B14F-4D97-AF65-F5344CB8AC3E}">
        <p14:creationId xmlns:p14="http://schemas.microsoft.com/office/powerpoint/2010/main" val="1879888157"/>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82413" y="13717"/>
            <a:ext cx="8998630" cy="5078313"/>
          </a:xfrm>
          <a:prstGeom prst="rect">
            <a:avLst/>
          </a:prstGeom>
        </p:spPr>
        <p:txBody>
          <a:bodyPr>
            <a:spAutoFit/>
          </a:bodyPr>
          <a:lstStyle/>
          <a:p>
            <a:pPr algn="just">
              <a:lnSpc>
                <a:spcPct val="150000"/>
              </a:lnSpc>
              <a:spcAft>
                <a:spcPts val="0"/>
              </a:spcAft>
            </a:pPr>
            <a:r>
              <a:rPr lang="zh-CN" altLang="zh-CN" sz="2400" kern="100" dirty="0" smtClean="0">
                <a:latin typeface="Batang"/>
                <a:ea typeface="华文细黑"/>
                <a:cs typeface="Batang"/>
              </a:rPr>
              <a:t>►</a:t>
            </a:r>
            <a:r>
              <a:rPr lang="zh-CN" altLang="zh-CN" sz="2400" kern="100" dirty="0" smtClean="0">
                <a:latin typeface="Times New Roman"/>
                <a:ea typeface="华文细黑"/>
                <a:cs typeface="Times New Roman"/>
              </a:rPr>
              <a:t>整体把握</a:t>
            </a:r>
            <a:endParaRPr lang="zh-CN" altLang="zh-CN" sz="2400" kern="100" dirty="0" smtClean="0">
              <a:latin typeface="宋体"/>
              <a:cs typeface="Courier New"/>
            </a:endParaRPr>
          </a:p>
          <a:p>
            <a:pPr algn="just">
              <a:lnSpc>
                <a:spcPct val="150000"/>
              </a:lnSpc>
              <a:spcAft>
                <a:spcPts val="0"/>
              </a:spcAft>
            </a:pPr>
            <a:r>
              <a:rPr lang="zh-CN" altLang="en-US" sz="2400" dirty="0">
                <a:latin typeface="Times New Roman"/>
                <a:ea typeface="华文细黑"/>
                <a:cs typeface="Times New Roman"/>
              </a:rPr>
              <a:t>请概括这篇传记的主要内容和结构层次。</a:t>
            </a:r>
            <a:endParaRPr lang="zh-CN" altLang="zh-CN" sz="2400" kern="100" dirty="0" smtClean="0">
              <a:latin typeface="宋体"/>
              <a:cs typeface="Courier New"/>
            </a:endParaRPr>
          </a:p>
          <a:p>
            <a:pPr algn="just">
              <a:lnSpc>
                <a:spcPct val="150000"/>
              </a:lnSpc>
              <a:spcAft>
                <a:spcPts val="0"/>
              </a:spcAft>
            </a:pPr>
            <a:r>
              <a:rPr lang="zh-CN" altLang="zh-CN" sz="2400" kern="100" dirty="0" smtClean="0">
                <a:solidFill>
                  <a:srgbClr val="0000FF"/>
                </a:solidFill>
                <a:latin typeface="Times New Roman"/>
                <a:ea typeface="华文细黑"/>
                <a:cs typeface="Times New Roman"/>
              </a:rPr>
              <a:t>答案</a:t>
            </a:r>
            <a:r>
              <a:rPr lang="zh-CN" altLang="zh-CN" sz="2400" kern="100" dirty="0" smtClean="0">
                <a:latin typeface="Times New Roman"/>
                <a:ea typeface="华文细黑"/>
                <a:cs typeface="Times New Roman"/>
              </a:rPr>
              <a:t>　</a:t>
            </a:r>
            <a:r>
              <a:rPr lang="zh-CN" altLang="zh-CN" sz="2400" kern="100" dirty="0">
                <a:solidFill>
                  <a:schemeClr val="accent6">
                    <a:lumMod val="75000"/>
                  </a:schemeClr>
                </a:solidFill>
                <a:latin typeface="Times New Roman"/>
                <a:ea typeface="华文细黑"/>
                <a:cs typeface="Times New Roman"/>
              </a:rPr>
              <a:t>本文主要记叙了爱国科学家邓叔群人生中的几个经典片段：海外留学、真菌学研究、林业研究以及为国分忧。突出了他爱国科学家的风采。</a:t>
            </a:r>
            <a:endParaRPr lang="zh-CN" altLang="zh-CN" sz="1000" kern="100" dirty="0">
              <a:solidFill>
                <a:schemeClr val="accent6">
                  <a:lumMod val="75000"/>
                </a:schemeClr>
              </a:solidFill>
              <a:latin typeface="宋体"/>
              <a:cs typeface="Courier New"/>
            </a:endParaRPr>
          </a:p>
          <a:p>
            <a:pPr>
              <a:lnSpc>
                <a:spcPct val="150000"/>
              </a:lnSpc>
            </a:pPr>
            <a:r>
              <a:rPr lang="zh-CN" altLang="zh-CN" sz="2400" dirty="0">
                <a:solidFill>
                  <a:schemeClr val="accent6">
                    <a:lumMod val="75000"/>
                  </a:schemeClr>
                </a:solidFill>
                <a:latin typeface="Times New Roman"/>
                <a:ea typeface="华文细黑"/>
                <a:cs typeface="Times New Roman"/>
              </a:rPr>
              <a:t>文本由连续性文本和两条非连续性文本组成。连续性文本共</a:t>
            </a:r>
            <a:r>
              <a:rPr lang="en-US" altLang="zh-CN" sz="2400" dirty="0">
                <a:solidFill>
                  <a:schemeClr val="accent6">
                    <a:lumMod val="75000"/>
                  </a:schemeClr>
                </a:solidFill>
                <a:latin typeface="Times New Roman"/>
                <a:ea typeface="华文细黑"/>
              </a:rPr>
              <a:t>6</a:t>
            </a:r>
            <a:r>
              <a:rPr lang="zh-CN" altLang="zh-CN" sz="2400" dirty="0">
                <a:solidFill>
                  <a:schemeClr val="accent6">
                    <a:lumMod val="75000"/>
                  </a:schemeClr>
                </a:solidFill>
                <a:latin typeface="Times New Roman"/>
                <a:ea typeface="华文细黑"/>
                <a:cs typeface="Times New Roman"/>
              </a:rPr>
              <a:t>段，依时间顺序，可分为四部分：第一部分</a:t>
            </a:r>
            <a:r>
              <a:rPr lang="en-US" altLang="zh-CN" sz="2400" dirty="0">
                <a:solidFill>
                  <a:schemeClr val="accent6">
                    <a:lumMod val="75000"/>
                  </a:schemeClr>
                </a:solidFill>
                <a:latin typeface="Times New Roman"/>
                <a:ea typeface="华文细黑"/>
              </a:rPr>
              <a:t>(</a:t>
            </a:r>
            <a:r>
              <a:rPr lang="zh-CN" altLang="zh-CN" sz="2400" dirty="0">
                <a:solidFill>
                  <a:schemeClr val="accent6">
                    <a:lumMod val="75000"/>
                  </a:schemeClr>
                </a:solidFill>
                <a:latin typeface="Times New Roman"/>
                <a:ea typeface="华文细黑"/>
                <a:cs typeface="Times New Roman"/>
              </a:rPr>
              <a:t>第</a:t>
            </a:r>
            <a:r>
              <a:rPr lang="en-US" altLang="zh-CN" sz="2400" dirty="0">
                <a:solidFill>
                  <a:schemeClr val="accent6">
                    <a:lumMod val="75000"/>
                  </a:schemeClr>
                </a:solidFill>
                <a:latin typeface="Times New Roman"/>
                <a:ea typeface="华文细黑"/>
              </a:rPr>
              <a:t>1</a:t>
            </a:r>
            <a:r>
              <a:rPr lang="zh-CN" altLang="zh-CN" sz="2400" dirty="0">
                <a:solidFill>
                  <a:schemeClr val="accent6">
                    <a:lumMod val="75000"/>
                  </a:schemeClr>
                </a:solidFill>
                <a:latin typeface="Times New Roman"/>
                <a:ea typeface="华文细黑"/>
                <a:cs typeface="Times New Roman"/>
              </a:rPr>
              <a:t>段</a:t>
            </a:r>
            <a:r>
              <a:rPr lang="en-US" altLang="zh-CN" sz="2400" dirty="0">
                <a:solidFill>
                  <a:schemeClr val="accent6">
                    <a:lumMod val="75000"/>
                  </a:schemeClr>
                </a:solidFill>
                <a:latin typeface="Times New Roman"/>
                <a:ea typeface="华文细黑"/>
              </a:rPr>
              <a:t>)</a:t>
            </a:r>
            <a:r>
              <a:rPr lang="zh-CN" altLang="zh-CN" sz="2400" dirty="0">
                <a:solidFill>
                  <a:schemeClr val="accent6">
                    <a:lumMod val="75000"/>
                  </a:schemeClr>
                </a:solidFill>
                <a:latin typeface="Times New Roman"/>
                <a:ea typeface="华文细黑"/>
                <a:cs typeface="Times New Roman"/>
              </a:rPr>
              <a:t>，写邓叔群留学美国因祖国需要回国；第二部分</a:t>
            </a:r>
            <a:r>
              <a:rPr lang="en-US" altLang="zh-CN" sz="2400" dirty="0">
                <a:solidFill>
                  <a:schemeClr val="accent6">
                    <a:lumMod val="75000"/>
                  </a:schemeClr>
                </a:solidFill>
                <a:latin typeface="Times New Roman"/>
                <a:ea typeface="华文细黑"/>
              </a:rPr>
              <a:t>(</a:t>
            </a:r>
            <a:r>
              <a:rPr lang="zh-CN" altLang="zh-CN" sz="2400" dirty="0">
                <a:solidFill>
                  <a:schemeClr val="accent6">
                    <a:lumMod val="75000"/>
                  </a:schemeClr>
                </a:solidFill>
                <a:latin typeface="Times New Roman"/>
                <a:ea typeface="华文细黑"/>
                <a:cs typeface="Times New Roman"/>
              </a:rPr>
              <a:t>第</a:t>
            </a:r>
            <a:r>
              <a:rPr lang="en-US" altLang="zh-CN" sz="2400" dirty="0">
                <a:solidFill>
                  <a:schemeClr val="accent6">
                    <a:lumMod val="75000"/>
                  </a:schemeClr>
                </a:solidFill>
                <a:latin typeface="Times New Roman"/>
                <a:ea typeface="华文细黑"/>
              </a:rPr>
              <a:t>2</a:t>
            </a:r>
            <a:r>
              <a:rPr lang="zh-CN" altLang="zh-CN" sz="2400" dirty="0">
                <a:solidFill>
                  <a:schemeClr val="accent6">
                    <a:lumMod val="75000"/>
                  </a:schemeClr>
                </a:solidFill>
                <a:latin typeface="Times New Roman"/>
                <a:ea typeface="华文细黑"/>
                <a:cs typeface="Times New Roman"/>
              </a:rPr>
              <a:t>段</a:t>
            </a:r>
            <a:r>
              <a:rPr lang="en-US" altLang="zh-CN" sz="2400" dirty="0">
                <a:solidFill>
                  <a:schemeClr val="accent6">
                    <a:lumMod val="75000"/>
                  </a:schemeClr>
                </a:solidFill>
                <a:latin typeface="Times New Roman"/>
                <a:ea typeface="华文细黑"/>
              </a:rPr>
              <a:t>)</a:t>
            </a:r>
            <a:r>
              <a:rPr lang="zh-CN" altLang="zh-CN" sz="2400" dirty="0">
                <a:solidFill>
                  <a:schemeClr val="accent6">
                    <a:lumMod val="75000"/>
                  </a:schemeClr>
                </a:solidFill>
                <a:latin typeface="Times New Roman"/>
                <a:ea typeface="华文细黑"/>
                <a:cs typeface="Times New Roman"/>
              </a:rPr>
              <a:t>，写他在回国后的十年从事真菌学研究，为我国及世界真菌学做出了贡献；第三部分</a:t>
            </a:r>
            <a:r>
              <a:rPr lang="en-US" altLang="zh-CN" sz="2400" dirty="0">
                <a:solidFill>
                  <a:schemeClr val="accent6">
                    <a:lumMod val="75000"/>
                  </a:schemeClr>
                </a:solidFill>
                <a:latin typeface="Times New Roman"/>
                <a:ea typeface="华文细黑"/>
              </a:rPr>
              <a:t>(3</a:t>
            </a:r>
            <a:r>
              <a:rPr lang="zh-CN" altLang="zh-CN" sz="2400" dirty="0">
                <a:solidFill>
                  <a:schemeClr val="accent6">
                    <a:lumMod val="75000"/>
                  </a:schemeClr>
                </a:solidFill>
                <a:latin typeface="Times New Roman"/>
                <a:ea typeface="华文细黑"/>
                <a:cs typeface="Times New Roman"/>
              </a:rPr>
              <a:t>～</a:t>
            </a:r>
            <a:r>
              <a:rPr lang="en-US" altLang="zh-CN" sz="2400" dirty="0">
                <a:solidFill>
                  <a:schemeClr val="accent6">
                    <a:lumMod val="75000"/>
                  </a:schemeClr>
                </a:solidFill>
                <a:latin typeface="Times New Roman"/>
                <a:ea typeface="华文细黑"/>
              </a:rPr>
              <a:t>4</a:t>
            </a:r>
            <a:r>
              <a:rPr lang="zh-CN" altLang="zh-CN" sz="2400" dirty="0">
                <a:solidFill>
                  <a:schemeClr val="accent6">
                    <a:lumMod val="75000"/>
                  </a:schemeClr>
                </a:solidFill>
                <a:latin typeface="Times New Roman"/>
                <a:ea typeface="华文细黑"/>
                <a:cs typeface="Times New Roman"/>
              </a:rPr>
              <a:t>段</a:t>
            </a:r>
            <a:r>
              <a:rPr lang="en-US" altLang="zh-CN" sz="2400" dirty="0">
                <a:solidFill>
                  <a:schemeClr val="accent6">
                    <a:lumMod val="75000"/>
                  </a:schemeClr>
                </a:solidFill>
                <a:latin typeface="Times New Roman"/>
                <a:ea typeface="华文细黑"/>
              </a:rPr>
              <a:t>)</a:t>
            </a:r>
            <a:r>
              <a:rPr lang="zh-CN" altLang="zh-CN" sz="2400" dirty="0" smtClean="0">
                <a:solidFill>
                  <a:schemeClr val="accent6">
                    <a:lumMod val="75000"/>
                  </a:schemeClr>
                </a:solidFill>
                <a:latin typeface="Times New Roman"/>
                <a:ea typeface="华文细黑"/>
                <a:cs typeface="Times New Roman"/>
              </a:rPr>
              <a:t>，</a:t>
            </a:r>
            <a:endParaRPr lang="zh-CN" altLang="en-US" sz="2400" kern="100" dirty="0">
              <a:solidFill>
                <a:schemeClr val="accent6">
                  <a:lumMod val="75000"/>
                </a:schemeClr>
              </a:solidFill>
              <a:latin typeface="Times New Roman"/>
              <a:ea typeface="华文细黑"/>
              <a:cs typeface="Times New Roman"/>
            </a:endParaRPr>
          </a:p>
        </p:txBody>
      </p:sp>
    </p:spTree>
    <p:extLst>
      <p:ext uri="{BB962C8B-B14F-4D97-AF65-F5344CB8AC3E}">
        <p14:creationId xmlns:p14="http://schemas.microsoft.com/office/powerpoint/2010/main" val="921209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blinds(horizontal)">
                                      <p:cBhvr>
                                        <p:cTn id="7" dur="500"/>
                                        <p:tgtEl>
                                          <p:spTgt spid="5">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
                                            <p:txEl>
                                              <p:pRg st="3" end="3"/>
                                            </p:txEl>
                                          </p:spTgt>
                                        </p:tgtEl>
                                        <p:attrNameLst>
                                          <p:attrName>style.visibility</p:attrName>
                                        </p:attrNameLst>
                                      </p:cBhvr>
                                      <p:to>
                                        <p:strVal val="visible"/>
                                      </p:to>
                                    </p:set>
                                    <p:animEffect transition="in" filter="blinds(horizontal)">
                                      <p:cBhvr>
                                        <p:cTn id="10"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00784" y="1316028"/>
            <a:ext cx="8561888" cy="1687770"/>
          </a:xfrm>
          <a:prstGeom prst="rect">
            <a:avLst/>
          </a:prstGeom>
        </p:spPr>
        <p:txBody>
          <a:bodyPr>
            <a:spAutoFit/>
          </a:bodyPr>
          <a:lstStyle/>
          <a:p>
            <a:pPr algn="just">
              <a:lnSpc>
                <a:spcPct val="150000"/>
              </a:lnSpc>
              <a:spcAft>
                <a:spcPts val="0"/>
              </a:spcAft>
            </a:pPr>
            <a:r>
              <a:rPr lang="zh-CN" altLang="zh-CN" sz="2400" dirty="0" smtClean="0">
                <a:solidFill>
                  <a:schemeClr val="accent6">
                    <a:lumMod val="75000"/>
                  </a:schemeClr>
                </a:solidFill>
                <a:latin typeface="Times New Roman"/>
                <a:ea typeface="华文细黑"/>
                <a:cs typeface="Times New Roman"/>
              </a:rPr>
              <a:t>写</a:t>
            </a:r>
            <a:r>
              <a:rPr lang="zh-CN" altLang="zh-CN" sz="2400" dirty="0">
                <a:solidFill>
                  <a:schemeClr val="accent6">
                    <a:lumMod val="75000"/>
                  </a:schemeClr>
                </a:solidFill>
                <a:latin typeface="Times New Roman"/>
                <a:ea typeface="华文细黑"/>
                <a:cs typeface="Times New Roman"/>
              </a:rPr>
              <a:t>他在抗战中从事林业研究和黄河上游水土保护的研究及其贡献；第四部分</a:t>
            </a:r>
            <a:r>
              <a:rPr lang="en-US" altLang="zh-CN" sz="2400" dirty="0">
                <a:solidFill>
                  <a:schemeClr val="accent6">
                    <a:lumMod val="75000"/>
                  </a:schemeClr>
                </a:solidFill>
                <a:latin typeface="Times New Roman"/>
                <a:ea typeface="华文细黑"/>
              </a:rPr>
              <a:t>(5</a:t>
            </a:r>
            <a:r>
              <a:rPr lang="zh-CN" altLang="zh-CN" sz="2400" dirty="0">
                <a:solidFill>
                  <a:schemeClr val="accent6">
                    <a:lumMod val="75000"/>
                  </a:schemeClr>
                </a:solidFill>
                <a:latin typeface="Times New Roman"/>
                <a:ea typeface="华文细黑"/>
                <a:cs typeface="Times New Roman"/>
              </a:rPr>
              <a:t>～</a:t>
            </a:r>
            <a:r>
              <a:rPr lang="en-US" altLang="zh-CN" sz="2400" dirty="0">
                <a:solidFill>
                  <a:schemeClr val="accent6">
                    <a:lumMod val="75000"/>
                  </a:schemeClr>
                </a:solidFill>
                <a:latin typeface="Times New Roman"/>
                <a:ea typeface="华文细黑"/>
              </a:rPr>
              <a:t>6</a:t>
            </a:r>
            <a:r>
              <a:rPr lang="zh-CN" altLang="zh-CN" sz="2400" dirty="0">
                <a:solidFill>
                  <a:schemeClr val="accent6">
                    <a:lumMod val="75000"/>
                  </a:schemeClr>
                </a:solidFill>
                <a:latin typeface="Times New Roman"/>
                <a:ea typeface="华文细黑"/>
                <a:cs typeface="Times New Roman"/>
              </a:rPr>
              <a:t>段</a:t>
            </a:r>
            <a:r>
              <a:rPr lang="en-US" altLang="zh-CN" sz="2400" dirty="0">
                <a:solidFill>
                  <a:schemeClr val="accent6">
                    <a:lumMod val="75000"/>
                  </a:schemeClr>
                </a:solidFill>
                <a:latin typeface="Times New Roman"/>
                <a:ea typeface="华文细黑"/>
              </a:rPr>
              <a:t>)</a:t>
            </a:r>
            <a:r>
              <a:rPr lang="zh-CN" altLang="zh-CN" sz="2400" dirty="0">
                <a:solidFill>
                  <a:schemeClr val="accent6">
                    <a:lumMod val="75000"/>
                  </a:schemeClr>
                </a:solidFill>
                <a:latin typeface="Times New Roman"/>
                <a:ea typeface="华文细黑"/>
                <a:cs typeface="Times New Roman"/>
              </a:rPr>
              <a:t>，写他在新中国成立后创建沈阳农学院及不图物质享受的品质。</a:t>
            </a:r>
            <a:endParaRPr lang="zh-CN" altLang="en-US" sz="2400" kern="100" dirty="0">
              <a:solidFill>
                <a:schemeClr val="accent6">
                  <a:lumMod val="75000"/>
                </a:schemeClr>
              </a:solidFill>
              <a:latin typeface="Times New Roman"/>
              <a:ea typeface="华文细黑"/>
              <a:cs typeface="Times New Roman"/>
            </a:endParaRPr>
          </a:p>
        </p:txBody>
      </p:sp>
    </p:spTree>
    <p:extLst>
      <p:ext uri="{BB962C8B-B14F-4D97-AF65-F5344CB8AC3E}">
        <p14:creationId xmlns:p14="http://schemas.microsoft.com/office/powerpoint/2010/main" val="1167374444"/>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07504" y="-73806"/>
            <a:ext cx="8821322" cy="5237844"/>
          </a:xfrm>
          <a:prstGeom prst="rect">
            <a:avLst/>
          </a:prstGeom>
        </p:spPr>
        <p:txBody>
          <a:bodyPr>
            <a:spAutoFit/>
          </a:bodyPr>
          <a:lstStyle/>
          <a:p>
            <a:pPr algn="just">
              <a:lnSpc>
                <a:spcPct val="130000"/>
              </a:lnSpc>
              <a:spcAft>
                <a:spcPts val="0"/>
              </a:spcAft>
            </a:pPr>
            <a:r>
              <a:rPr lang="zh-CN" altLang="zh-CN" sz="2600" kern="100" dirty="0">
                <a:latin typeface="Batang"/>
                <a:ea typeface="华文细黑"/>
                <a:cs typeface="Batang"/>
              </a:rPr>
              <a:t>►</a:t>
            </a:r>
            <a:r>
              <a:rPr lang="zh-CN" altLang="zh-CN" sz="2600" kern="100" dirty="0">
                <a:latin typeface="Times New Roman"/>
                <a:ea typeface="华文细黑"/>
                <a:cs typeface="Times New Roman"/>
              </a:rPr>
              <a:t>问题研读</a:t>
            </a:r>
            <a:endParaRPr lang="zh-CN" altLang="zh-CN" sz="1050" kern="100" dirty="0">
              <a:latin typeface="宋体"/>
              <a:cs typeface="Courier New"/>
            </a:endParaRPr>
          </a:p>
          <a:p>
            <a:pPr algn="just">
              <a:lnSpc>
                <a:spcPct val="130000"/>
              </a:lnSpc>
              <a:spcAft>
                <a:spcPts val="0"/>
              </a:spcAft>
            </a:pP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下列对材料有关内容的分析和概括，最恰当的两项是</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　　</a:t>
            </a:r>
            <a:r>
              <a:rPr lang="en-US" altLang="zh-CN" sz="2600" kern="100" dirty="0">
                <a:latin typeface="Times New Roman"/>
                <a:ea typeface="华文细黑"/>
                <a:cs typeface="Courier New"/>
              </a:rPr>
              <a:t>)</a:t>
            </a:r>
            <a:endParaRPr lang="zh-CN" altLang="zh-CN" sz="1050" kern="100" dirty="0">
              <a:latin typeface="宋体"/>
              <a:cs typeface="Courier New"/>
            </a:endParaRPr>
          </a:p>
          <a:p>
            <a:pPr algn="just">
              <a:lnSpc>
                <a:spcPct val="130000"/>
              </a:lnSpc>
              <a:spcAft>
                <a:spcPts val="0"/>
              </a:spcAft>
            </a:pPr>
            <a:r>
              <a:rPr lang="en-US" altLang="zh-CN" sz="2600" kern="100" dirty="0">
                <a:latin typeface="Times New Roman"/>
                <a:ea typeface="华文细黑"/>
                <a:cs typeface="Courier New"/>
              </a:rPr>
              <a:t>A.</a:t>
            </a:r>
            <a:r>
              <a:rPr lang="zh-CN" altLang="zh-CN" sz="2600" kern="100" dirty="0">
                <a:latin typeface="Times New Roman"/>
                <a:ea typeface="华文细黑"/>
                <a:cs typeface="Times New Roman"/>
              </a:rPr>
              <a:t>因为种族歧视使邓叔群深受伤害，激发了他的民族自尊心</a:t>
            </a:r>
            <a:r>
              <a:rPr lang="zh-CN" altLang="zh-CN" sz="2600" kern="100" dirty="0" smtClean="0">
                <a:latin typeface="Times New Roman"/>
                <a:ea typeface="华文细黑"/>
                <a:cs typeface="Times New Roman"/>
              </a:rPr>
              <a:t>，</a:t>
            </a:r>
            <a:r>
              <a:rPr lang="en-US" altLang="zh-CN" sz="2600" kern="100" dirty="0" smtClean="0">
                <a:latin typeface="Times New Roman"/>
                <a:ea typeface="华文细黑"/>
                <a:cs typeface="Times New Roman"/>
              </a:rPr>
              <a:t/>
            </a:r>
            <a:br>
              <a:rPr lang="en-US" altLang="zh-CN" sz="2600" kern="100" dirty="0" smtClean="0">
                <a:latin typeface="Times New Roman"/>
                <a:ea typeface="华文细黑"/>
                <a:cs typeface="Times New Roman"/>
              </a:rPr>
            </a:b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他</a:t>
            </a:r>
            <a:r>
              <a:rPr lang="zh-CN" altLang="zh-CN" sz="2600" kern="100" dirty="0">
                <a:latin typeface="Times New Roman"/>
                <a:ea typeface="华文细黑"/>
                <a:cs typeface="Times New Roman"/>
              </a:rPr>
              <a:t>决心用最短的时间学到最精湛的科学知识，为国争光。</a:t>
            </a:r>
            <a:endParaRPr lang="zh-CN" altLang="zh-CN" sz="1050" kern="100" dirty="0">
              <a:latin typeface="宋体"/>
              <a:cs typeface="Courier New"/>
            </a:endParaRPr>
          </a:p>
          <a:p>
            <a:pPr algn="just">
              <a:lnSpc>
                <a:spcPct val="130000"/>
              </a:lnSpc>
              <a:spcAft>
                <a:spcPts val="0"/>
              </a:spcAft>
            </a:pPr>
            <a:r>
              <a:rPr lang="en-US" altLang="zh-CN" sz="2600" kern="100" dirty="0">
                <a:latin typeface="Times New Roman"/>
                <a:ea typeface="华文细黑"/>
                <a:cs typeface="Courier New"/>
              </a:rPr>
              <a:t>B.</a:t>
            </a:r>
            <a:r>
              <a:rPr lang="zh-CN" altLang="zh-CN" sz="2600" kern="100" dirty="0">
                <a:latin typeface="Times New Roman"/>
                <a:ea typeface="华文细黑"/>
                <a:cs typeface="Times New Roman"/>
              </a:rPr>
              <a:t>考虑到岭南大学开学在即，急需一位植物病理学教授，</a:t>
            </a:r>
            <a:r>
              <a:rPr lang="zh-CN" altLang="zh-CN" sz="2600" kern="100" dirty="0" smtClean="0">
                <a:latin typeface="Times New Roman"/>
                <a:ea typeface="华文细黑"/>
                <a:cs typeface="Times New Roman"/>
              </a:rPr>
              <a:t>邓</a:t>
            </a:r>
            <a:r>
              <a:rPr lang="en-US" altLang="zh-CN" sz="2600" kern="100" dirty="0" smtClean="0">
                <a:latin typeface="Times New Roman"/>
                <a:ea typeface="华文细黑"/>
                <a:cs typeface="Times New Roman"/>
              </a:rPr>
              <a:t/>
            </a:r>
            <a:br>
              <a:rPr lang="en-US" altLang="zh-CN" sz="2600" kern="100" dirty="0" smtClean="0">
                <a:latin typeface="Times New Roman"/>
                <a:ea typeface="华文细黑"/>
                <a:cs typeface="Times New Roman"/>
              </a:rPr>
            </a:b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叔</a:t>
            </a:r>
            <a:r>
              <a:rPr lang="zh-CN" altLang="zh-CN" sz="2600" kern="100" dirty="0">
                <a:latin typeface="Times New Roman"/>
                <a:ea typeface="华文细黑"/>
                <a:cs typeface="Times New Roman"/>
              </a:rPr>
              <a:t>群听从导师的建议当即回国，全然不顾自己即将得到</a:t>
            </a:r>
            <a:r>
              <a:rPr lang="zh-CN" altLang="zh-CN" sz="2600" kern="100" dirty="0" smtClean="0">
                <a:latin typeface="Times New Roman"/>
                <a:ea typeface="华文细黑"/>
                <a:cs typeface="Times New Roman"/>
              </a:rPr>
              <a:t>的</a:t>
            </a:r>
            <a:r>
              <a:rPr lang="en-US" altLang="zh-CN" sz="2600" kern="100" dirty="0" smtClean="0">
                <a:latin typeface="Times New Roman"/>
                <a:ea typeface="华文细黑"/>
                <a:cs typeface="Times New Roman"/>
              </a:rPr>
              <a:t/>
            </a:r>
            <a:br>
              <a:rPr lang="en-US" altLang="zh-CN" sz="2600" kern="100" dirty="0" smtClean="0">
                <a:latin typeface="Times New Roman"/>
                <a:ea typeface="华文细黑"/>
                <a:cs typeface="Times New Roman"/>
              </a:rPr>
            </a:b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博士学位</a:t>
            </a:r>
            <a:r>
              <a:rPr lang="zh-CN" altLang="zh-CN" sz="2600" kern="100" dirty="0">
                <a:latin typeface="Times New Roman"/>
                <a:ea typeface="华文细黑"/>
                <a:cs typeface="Times New Roman"/>
              </a:rPr>
              <a:t>。</a:t>
            </a:r>
            <a:endParaRPr lang="zh-CN" altLang="zh-CN" sz="1050" kern="100" dirty="0">
              <a:latin typeface="宋体"/>
              <a:cs typeface="Courier New"/>
            </a:endParaRPr>
          </a:p>
          <a:p>
            <a:pPr algn="just">
              <a:lnSpc>
                <a:spcPct val="130000"/>
              </a:lnSpc>
              <a:spcAft>
                <a:spcPts val="0"/>
              </a:spcAft>
            </a:pPr>
            <a:r>
              <a:rPr lang="en-US" altLang="zh-CN" sz="2600" kern="100" dirty="0">
                <a:latin typeface="Times New Roman"/>
                <a:ea typeface="华文细黑"/>
                <a:cs typeface="Courier New"/>
              </a:rPr>
              <a:t>C.</a:t>
            </a:r>
            <a:r>
              <a:rPr lang="zh-CN" altLang="zh-CN" sz="2600" kern="100" dirty="0">
                <a:latin typeface="Times New Roman"/>
                <a:ea typeface="华文细黑"/>
                <a:cs typeface="Times New Roman"/>
              </a:rPr>
              <a:t>邓叔群采集、鉴定的中国真菌标本，填补了世界真菌</a:t>
            </a:r>
            <a:r>
              <a:rPr lang="zh-CN" altLang="zh-CN" sz="2600" kern="100" dirty="0" smtClean="0">
                <a:latin typeface="Times New Roman"/>
                <a:ea typeface="华文细黑"/>
                <a:cs typeface="Times New Roman"/>
              </a:rPr>
              <a:t>研究</a:t>
            </a:r>
            <a:r>
              <a:rPr lang="en-US" altLang="zh-CN" sz="2600" kern="100" dirty="0" smtClean="0">
                <a:latin typeface="Times New Roman"/>
                <a:ea typeface="华文细黑"/>
                <a:cs typeface="Times New Roman"/>
              </a:rPr>
              <a:t/>
            </a:r>
            <a:br>
              <a:rPr lang="en-US" altLang="zh-CN" sz="2600" kern="100" dirty="0" smtClean="0">
                <a:latin typeface="Times New Roman"/>
                <a:ea typeface="华文细黑"/>
                <a:cs typeface="Times New Roman"/>
              </a:rPr>
            </a:b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领域</a:t>
            </a:r>
            <a:r>
              <a:rPr lang="zh-CN" altLang="zh-CN" sz="2600" kern="100" dirty="0">
                <a:latin typeface="Times New Roman"/>
                <a:ea typeface="华文细黑"/>
                <a:cs typeface="Times New Roman"/>
              </a:rPr>
              <a:t>的空白，他本人也因为在真菌学领域的卓越贡献而</a:t>
            </a:r>
            <a:r>
              <a:rPr lang="zh-CN" altLang="zh-CN" sz="2600" kern="100" dirty="0" smtClean="0">
                <a:latin typeface="Times New Roman"/>
                <a:ea typeface="华文细黑"/>
                <a:cs typeface="Times New Roman"/>
              </a:rPr>
              <a:t>得</a:t>
            </a:r>
            <a:r>
              <a:rPr lang="en-US" altLang="zh-CN" sz="2600" kern="100" dirty="0" smtClean="0">
                <a:latin typeface="Times New Roman"/>
                <a:ea typeface="华文细黑"/>
                <a:cs typeface="Times New Roman"/>
              </a:rPr>
              <a:t/>
            </a:r>
            <a:br>
              <a:rPr lang="en-US" altLang="zh-CN" sz="2600" kern="100" dirty="0" smtClean="0">
                <a:latin typeface="Times New Roman"/>
                <a:ea typeface="华文细黑"/>
                <a:cs typeface="Times New Roman"/>
              </a:rPr>
            </a:b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到</a:t>
            </a:r>
            <a:r>
              <a:rPr lang="zh-CN" altLang="zh-CN" sz="2600" kern="100" dirty="0">
                <a:latin typeface="Times New Roman"/>
                <a:ea typeface="华文细黑"/>
                <a:cs typeface="Times New Roman"/>
              </a:rPr>
              <a:t>世界同行认可</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574470610"/>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07504" y="555526"/>
            <a:ext cx="8821322" cy="3693319"/>
          </a:xfrm>
          <a:prstGeom prst="rect">
            <a:avLst/>
          </a:prstGeom>
        </p:spPr>
        <p:txBody>
          <a:bodyPr>
            <a:spAutoFit/>
          </a:bodyPr>
          <a:lstStyle/>
          <a:p>
            <a:pPr lvl="0" algn="just">
              <a:lnSpc>
                <a:spcPct val="150000"/>
              </a:lnSpc>
            </a:pPr>
            <a:r>
              <a:rPr lang="en-US" altLang="zh-CN" sz="2600" kern="100" dirty="0">
                <a:solidFill>
                  <a:prstClr val="black"/>
                </a:solidFill>
                <a:latin typeface="Times New Roman"/>
                <a:ea typeface="华文细黑"/>
                <a:cs typeface="Courier New"/>
              </a:rPr>
              <a:t>D.</a:t>
            </a:r>
            <a:r>
              <a:rPr lang="zh-CN" altLang="zh-CN" sz="2600" kern="100" dirty="0">
                <a:solidFill>
                  <a:prstClr val="black"/>
                </a:solidFill>
                <a:latin typeface="Times New Roman"/>
                <a:ea typeface="华文细黑"/>
                <a:cs typeface="Times New Roman"/>
              </a:rPr>
              <a:t>抗战时期，邓叔群与助手开展森林勘察，其研究成果</a:t>
            </a:r>
            <a:r>
              <a:rPr lang="zh-CN" altLang="zh-CN" sz="2600" kern="100" dirty="0" smtClean="0">
                <a:solidFill>
                  <a:prstClr val="black"/>
                </a:solidFill>
                <a:latin typeface="Times New Roman"/>
                <a:ea typeface="华文细黑"/>
                <a:cs typeface="Times New Roman"/>
              </a:rPr>
              <a:t>不仅</a:t>
            </a:r>
            <a:r>
              <a:rPr lang="en-US" altLang="zh-CN" sz="2600" kern="100" dirty="0" smtClean="0">
                <a:solidFill>
                  <a:prstClr val="black"/>
                </a:solidFill>
                <a:latin typeface="Times New Roman"/>
                <a:ea typeface="华文细黑"/>
                <a:cs typeface="Times New Roman"/>
              </a:rPr>
              <a:t/>
            </a:r>
            <a:br>
              <a:rPr lang="en-US" altLang="zh-CN" sz="2600" kern="100" dirty="0" smtClean="0">
                <a:solidFill>
                  <a:prstClr val="black"/>
                </a:solidFill>
                <a:latin typeface="Times New Roman"/>
                <a:ea typeface="华文细黑"/>
                <a:cs typeface="Times New Roman"/>
              </a:rPr>
            </a:br>
            <a:r>
              <a:rPr lang="en-US" altLang="zh-CN" sz="2600" kern="100" dirty="0" smtClean="0">
                <a:solidFill>
                  <a:prstClr val="black"/>
                </a:solidFill>
                <a:latin typeface="Times New Roman"/>
                <a:ea typeface="华文细黑"/>
                <a:cs typeface="Times New Roman"/>
              </a:rPr>
              <a:t>   </a:t>
            </a:r>
            <a:r>
              <a:rPr lang="zh-CN" altLang="zh-CN" sz="2600" kern="100" dirty="0" smtClean="0">
                <a:solidFill>
                  <a:prstClr val="black"/>
                </a:solidFill>
                <a:latin typeface="Times New Roman"/>
                <a:ea typeface="华文细黑"/>
                <a:cs typeface="Times New Roman"/>
              </a:rPr>
              <a:t>支持</a:t>
            </a:r>
            <a:r>
              <a:rPr lang="zh-CN" altLang="zh-CN" sz="2600" kern="100" dirty="0">
                <a:solidFill>
                  <a:prstClr val="black"/>
                </a:solidFill>
                <a:latin typeface="Times New Roman"/>
                <a:ea typeface="华文细黑"/>
                <a:cs typeface="Times New Roman"/>
              </a:rPr>
              <a:t>了当时的大后方建设，其中不少内容至今仍有</a:t>
            </a:r>
            <a:r>
              <a:rPr lang="zh-CN" altLang="zh-CN" sz="2600" kern="100" dirty="0" smtClean="0">
                <a:solidFill>
                  <a:prstClr val="black"/>
                </a:solidFill>
                <a:latin typeface="Times New Roman"/>
                <a:ea typeface="华文细黑"/>
                <a:cs typeface="Times New Roman"/>
              </a:rPr>
              <a:t>参考</a:t>
            </a:r>
            <a:r>
              <a:rPr lang="en-US" altLang="zh-CN" sz="2600" kern="100" dirty="0" smtClean="0">
                <a:solidFill>
                  <a:prstClr val="black"/>
                </a:solidFill>
                <a:latin typeface="Times New Roman"/>
                <a:ea typeface="华文细黑"/>
                <a:cs typeface="Times New Roman"/>
              </a:rPr>
              <a:t/>
            </a:r>
            <a:br>
              <a:rPr lang="en-US" altLang="zh-CN" sz="2600" kern="100" dirty="0" smtClean="0">
                <a:solidFill>
                  <a:prstClr val="black"/>
                </a:solidFill>
                <a:latin typeface="Times New Roman"/>
                <a:ea typeface="华文细黑"/>
                <a:cs typeface="Times New Roman"/>
              </a:rPr>
            </a:br>
            <a:r>
              <a:rPr lang="en-US" altLang="zh-CN" sz="2600" kern="100" dirty="0" smtClean="0">
                <a:solidFill>
                  <a:prstClr val="black"/>
                </a:solidFill>
                <a:latin typeface="Times New Roman"/>
                <a:ea typeface="华文细黑"/>
                <a:cs typeface="Times New Roman"/>
              </a:rPr>
              <a:t>   </a:t>
            </a:r>
            <a:r>
              <a:rPr lang="zh-CN" altLang="zh-CN" sz="2600" kern="100" dirty="0" smtClean="0">
                <a:solidFill>
                  <a:prstClr val="black"/>
                </a:solidFill>
                <a:latin typeface="Times New Roman"/>
                <a:ea typeface="华文细黑"/>
                <a:cs typeface="Times New Roman"/>
              </a:rPr>
              <a:t>价值</a:t>
            </a:r>
            <a:r>
              <a:rPr lang="zh-CN" altLang="zh-CN" sz="2600" kern="100" dirty="0">
                <a:solidFill>
                  <a:prstClr val="black"/>
                </a:solidFill>
                <a:latin typeface="Times New Roman"/>
                <a:ea typeface="华文细黑"/>
                <a:cs typeface="Times New Roman"/>
              </a:rPr>
              <a:t>。</a:t>
            </a:r>
            <a:endParaRPr lang="zh-CN" altLang="zh-CN" sz="1050" kern="100" dirty="0">
              <a:solidFill>
                <a:prstClr val="black"/>
              </a:solidFill>
              <a:latin typeface="宋体"/>
              <a:cs typeface="Courier New"/>
            </a:endParaRPr>
          </a:p>
          <a:p>
            <a:pPr lvl="0">
              <a:lnSpc>
                <a:spcPct val="150000"/>
              </a:lnSpc>
            </a:pPr>
            <a:r>
              <a:rPr lang="en-US" altLang="zh-CN" sz="2600" dirty="0">
                <a:solidFill>
                  <a:prstClr val="black"/>
                </a:solidFill>
                <a:latin typeface="Times New Roman"/>
                <a:ea typeface="华文细黑"/>
              </a:rPr>
              <a:t>E.</a:t>
            </a:r>
            <a:r>
              <a:rPr lang="zh-CN" altLang="zh-CN" sz="2600" dirty="0">
                <a:solidFill>
                  <a:prstClr val="black"/>
                </a:solidFill>
                <a:latin typeface="Times New Roman"/>
                <a:ea typeface="华文细黑"/>
                <a:cs typeface="Times New Roman"/>
              </a:rPr>
              <a:t>邓叔群基于水利和林、牧并重的思想而提出的森林生态</a:t>
            </a:r>
            <a:r>
              <a:rPr lang="zh-CN" altLang="zh-CN" sz="2600" dirty="0" smtClean="0">
                <a:solidFill>
                  <a:prstClr val="black"/>
                </a:solidFill>
                <a:latin typeface="Times New Roman"/>
                <a:ea typeface="华文细黑"/>
                <a:cs typeface="Times New Roman"/>
              </a:rPr>
              <a:t>平</a:t>
            </a:r>
            <a:r>
              <a:rPr lang="en-US" altLang="zh-CN" sz="2600" dirty="0" smtClean="0">
                <a:solidFill>
                  <a:prstClr val="black"/>
                </a:solidFill>
                <a:latin typeface="Times New Roman"/>
                <a:ea typeface="华文细黑"/>
                <a:cs typeface="Times New Roman"/>
              </a:rPr>
              <a:t/>
            </a:r>
            <a:br>
              <a:rPr lang="en-US" altLang="zh-CN" sz="2600" dirty="0" smtClean="0">
                <a:solidFill>
                  <a:prstClr val="black"/>
                </a:solidFill>
                <a:latin typeface="Times New Roman"/>
                <a:ea typeface="华文细黑"/>
                <a:cs typeface="Times New Roman"/>
              </a:rPr>
            </a:br>
            <a:r>
              <a:rPr lang="en-US" altLang="zh-CN" sz="2600" dirty="0" smtClean="0">
                <a:solidFill>
                  <a:prstClr val="black"/>
                </a:solidFill>
                <a:latin typeface="Times New Roman"/>
                <a:ea typeface="华文细黑"/>
                <a:cs typeface="Times New Roman"/>
              </a:rPr>
              <a:t>   </a:t>
            </a:r>
            <a:r>
              <a:rPr lang="zh-CN" altLang="zh-CN" sz="2600" dirty="0" smtClean="0">
                <a:solidFill>
                  <a:prstClr val="black"/>
                </a:solidFill>
                <a:latin typeface="Times New Roman"/>
                <a:ea typeface="华文细黑"/>
                <a:cs typeface="Times New Roman"/>
              </a:rPr>
              <a:t>衡</a:t>
            </a:r>
            <a:r>
              <a:rPr lang="zh-CN" altLang="zh-CN" sz="2600" dirty="0">
                <a:solidFill>
                  <a:prstClr val="black"/>
                </a:solidFill>
                <a:latin typeface="Times New Roman"/>
                <a:ea typeface="华文细黑"/>
                <a:cs typeface="Times New Roman"/>
              </a:rPr>
              <a:t>理论，使得黄河上游的水土得以保持，并减轻了下游</a:t>
            </a:r>
            <a:r>
              <a:rPr lang="zh-CN" altLang="zh-CN" sz="2600" dirty="0" smtClean="0">
                <a:solidFill>
                  <a:prstClr val="black"/>
                </a:solidFill>
                <a:latin typeface="Times New Roman"/>
                <a:ea typeface="华文细黑"/>
                <a:cs typeface="Times New Roman"/>
              </a:rPr>
              <a:t>的</a:t>
            </a:r>
            <a:r>
              <a:rPr lang="en-US" altLang="zh-CN" sz="2600" dirty="0" smtClean="0">
                <a:solidFill>
                  <a:prstClr val="black"/>
                </a:solidFill>
                <a:latin typeface="Times New Roman"/>
                <a:ea typeface="华文细黑"/>
                <a:cs typeface="Times New Roman"/>
              </a:rPr>
              <a:t/>
            </a:r>
            <a:br>
              <a:rPr lang="en-US" altLang="zh-CN" sz="2600" dirty="0" smtClean="0">
                <a:solidFill>
                  <a:prstClr val="black"/>
                </a:solidFill>
                <a:latin typeface="Times New Roman"/>
                <a:ea typeface="华文细黑"/>
                <a:cs typeface="Times New Roman"/>
              </a:rPr>
            </a:br>
            <a:r>
              <a:rPr lang="en-US" altLang="zh-CN" sz="2600" dirty="0" smtClean="0">
                <a:solidFill>
                  <a:prstClr val="black"/>
                </a:solidFill>
                <a:latin typeface="Times New Roman"/>
                <a:ea typeface="华文细黑"/>
                <a:cs typeface="Times New Roman"/>
              </a:rPr>
              <a:t>   </a:t>
            </a:r>
            <a:r>
              <a:rPr lang="zh-CN" altLang="zh-CN" sz="2600" dirty="0" smtClean="0">
                <a:solidFill>
                  <a:prstClr val="black"/>
                </a:solidFill>
                <a:latin typeface="Times New Roman"/>
                <a:ea typeface="华文细黑"/>
                <a:cs typeface="Times New Roman"/>
              </a:rPr>
              <a:t>水患</a:t>
            </a:r>
            <a:r>
              <a:rPr lang="zh-CN" altLang="zh-CN" sz="2600" dirty="0">
                <a:solidFill>
                  <a:prstClr val="black"/>
                </a:solidFill>
                <a:latin typeface="Times New Roman"/>
                <a:ea typeface="华文细黑"/>
                <a:cs typeface="Times New Roman"/>
              </a:rPr>
              <a:t>灾害。</a:t>
            </a:r>
            <a:endParaRPr lang="zh-CN" altLang="zh-CN" sz="1050" kern="100" dirty="0">
              <a:solidFill>
                <a:prstClr val="black"/>
              </a:solidFill>
              <a:latin typeface="宋体"/>
              <a:cs typeface="Courier New"/>
            </a:endParaRPr>
          </a:p>
        </p:txBody>
      </p:sp>
    </p:spTree>
    <p:extLst>
      <p:ext uri="{BB962C8B-B14F-4D97-AF65-F5344CB8AC3E}">
        <p14:creationId xmlns:p14="http://schemas.microsoft.com/office/powerpoint/2010/main" val="92109547"/>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07504" y="24232"/>
            <a:ext cx="8733982" cy="5067798"/>
          </a:xfrm>
          <a:prstGeom prst="rect">
            <a:avLst/>
          </a:prstGeom>
        </p:spPr>
        <p:txBody>
          <a:bodyPr>
            <a:spAutoFit/>
          </a:bodyPr>
          <a:lstStyle/>
          <a:p>
            <a:pPr algn="just">
              <a:lnSpc>
                <a:spcPct val="140000"/>
              </a:lnSpc>
              <a:spcAft>
                <a:spcPts val="0"/>
              </a:spcAft>
            </a:pPr>
            <a:r>
              <a:rPr lang="zh-CN" altLang="zh-CN" sz="2600" kern="100" dirty="0" smtClean="0">
                <a:solidFill>
                  <a:srgbClr val="0000FF"/>
                </a:solidFill>
                <a:latin typeface="Times New Roman"/>
                <a:ea typeface="华文细黑"/>
                <a:cs typeface="Times New Roman"/>
              </a:rPr>
              <a:t>解析</a:t>
            </a:r>
            <a:r>
              <a:rPr lang="zh-CN" altLang="zh-CN" sz="2600" kern="100" dirty="0">
                <a:latin typeface="Times New Roman"/>
                <a:ea typeface="华文细黑"/>
                <a:cs typeface="Times New Roman"/>
              </a:rPr>
              <a:t>　</a:t>
            </a:r>
            <a:r>
              <a:rPr lang="zh-CN" altLang="zh-CN" sz="2600" dirty="0">
                <a:latin typeface="Times New Roman"/>
                <a:ea typeface="华文细黑"/>
                <a:cs typeface="Times New Roman"/>
              </a:rPr>
              <a:t>本题考查对传记有关内容的分析和概括。</a:t>
            </a:r>
            <a:r>
              <a:rPr lang="en-US" altLang="zh-CN" sz="2600" dirty="0">
                <a:latin typeface="Times New Roman"/>
                <a:ea typeface="华文细黑"/>
              </a:rPr>
              <a:t>A</a:t>
            </a:r>
            <a:r>
              <a:rPr lang="zh-CN" altLang="zh-CN" sz="2600" dirty="0">
                <a:latin typeface="Times New Roman"/>
                <a:ea typeface="华文细黑"/>
                <a:cs typeface="Times New Roman"/>
              </a:rPr>
              <a:t>项</a:t>
            </a:r>
            <a:r>
              <a:rPr lang="en-US" altLang="zh-CN" sz="2600" dirty="0">
                <a:latin typeface="宋体"/>
                <a:ea typeface="华文细黑"/>
                <a:cs typeface="Times New Roman"/>
              </a:rPr>
              <a:t>“</a:t>
            </a:r>
            <a:r>
              <a:rPr lang="zh-CN" altLang="zh-CN" sz="2600" dirty="0">
                <a:latin typeface="Times New Roman"/>
                <a:ea typeface="华文细黑"/>
                <a:cs typeface="Times New Roman"/>
              </a:rPr>
              <a:t>使邓叔群深受伤害</a:t>
            </a:r>
            <a:r>
              <a:rPr lang="en-US" altLang="zh-CN" sz="2600" dirty="0">
                <a:latin typeface="宋体"/>
                <a:ea typeface="华文细黑"/>
                <a:cs typeface="Times New Roman"/>
              </a:rPr>
              <a:t>”</a:t>
            </a:r>
            <a:r>
              <a:rPr lang="zh-CN" altLang="zh-CN" sz="2600" dirty="0">
                <a:latin typeface="Times New Roman"/>
                <a:ea typeface="华文细黑"/>
                <a:cs typeface="Times New Roman"/>
              </a:rPr>
              <a:t>的说法不正确，原文是</a:t>
            </a:r>
            <a:r>
              <a:rPr lang="en-US" altLang="zh-CN" sz="2600" dirty="0">
                <a:latin typeface="宋体"/>
                <a:ea typeface="华文细黑"/>
                <a:cs typeface="Times New Roman"/>
              </a:rPr>
              <a:t>“</a:t>
            </a:r>
            <a:r>
              <a:rPr lang="zh-CN" altLang="zh-CN" sz="2600" dirty="0">
                <a:latin typeface="Times New Roman"/>
                <a:ea typeface="华文细黑"/>
                <a:cs typeface="Times New Roman"/>
              </a:rPr>
              <a:t>目睹同胞受到种族歧视</a:t>
            </a:r>
            <a:r>
              <a:rPr lang="en-US" altLang="zh-CN" sz="2600" dirty="0">
                <a:latin typeface="宋体"/>
                <a:ea typeface="华文细黑"/>
                <a:cs typeface="Times New Roman"/>
              </a:rPr>
              <a:t>”</a:t>
            </a:r>
            <a:r>
              <a:rPr lang="zh-CN" altLang="zh-CN" sz="2600" dirty="0" smtClean="0">
                <a:latin typeface="Times New Roman"/>
                <a:ea typeface="华文细黑"/>
                <a:cs typeface="Times New Roman"/>
              </a:rPr>
              <a:t>。</a:t>
            </a:r>
            <a:endParaRPr lang="en-US" altLang="zh-CN" sz="2600" dirty="0" smtClean="0">
              <a:latin typeface="Times New Roman"/>
              <a:ea typeface="华文细黑"/>
              <a:cs typeface="Times New Roman"/>
            </a:endParaRPr>
          </a:p>
          <a:p>
            <a:pPr algn="just">
              <a:lnSpc>
                <a:spcPct val="140000"/>
              </a:lnSpc>
              <a:spcAft>
                <a:spcPts val="0"/>
              </a:spcAft>
            </a:pPr>
            <a:r>
              <a:rPr lang="en-US" altLang="zh-CN" sz="2600" dirty="0" smtClean="0">
                <a:latin typeface="Times New Roman"/>
                <a:ea typeface="华文细黑"/>
              </a:rPr>
              <a:t>B</a:t>
            </a:r>
            <a:r>
              <a:rPr lang="zh-CN" altLang="zh-CN" sz="2600" dirty="0">
                <a:latin typeface="Times New Roman"/>
                <a:ea typeface="华文细黑"/>
                <a:cs typeface="Times New Roman"/>
              </a:rPr>
              <a:t>项</a:t>
            </a:r>
            <a:r>
              <a:rPr lang="en-US" altLang="zh-CN" sz="2600" dirty="0">
                <a:latin typeface="宋体"/>
                <a:ea typeface="华文细黑"/>
                <a:cs typeface="Times New Roman"/>
              </a:rPr>
              <a:t>“</a:t>
            </a:r>
            <a:r>
              <a:rPr lang="zh-CN" altLang="zh-CN" sz="2600" dirty="0">
                <a:latin typeface="Times New Roman"/>
                <a:ea typeface="华文细黑"/>
                <a:cs typeface="Times New Roman"/>
              </a:rPr>
              <a:t>邓叔群听从导师的建议</a:t>
            </a:r>
            <a:r>
              <a:rPr lang="en-US" altLang="zh-CN" sz="2600" dirty="0">
                <a:latin typeface="宋体"/>
                <a:ea typeface="华文细黑"/>
                <a:cs typeface="Times New Roman"/>
              </a:rPr>
              <a:t>”</a:t>
            </a:r>
            <a:r>
              <a:rPr lang="zh-CN" altLang="zh-CN" sz="2600" dirty="0">
                <a:latin typeface="Times New Roman"/>
                <a:ea typeface="华文细黑"/>
                <a:cs typeface="Times New Roman"/>
              </a:rPr>
              <a:t>的说法不正确，导师</a:t>
            </a:r>
            <a:r>
              <a:rPr lang="en-US" altLang="zh-CN" sz="2600" dirty="0">
                <a:latin typeface="宋体"/>
                <a:ea typeface="华文细黑"/>
                <a:cs typeface="Times New Roman"/>
              </a:rPr>
              <a:t>“</a:t>
            </a:r>
            <a:r>
              <a:rPr lang="zh-CN" altLang="zh-CN" sz="2600" dirty="0">
                <a:latin typeface="Times New Roman"/>
                <a:ea typeface="华文细黑"/>
                <a:cs typeface="Times New Roman"/>
              </a:rPr>
              <a:t>建议他完成论文后再回去</a:t>
            </a:r>
            <a:r>
              <a:rPr lang="en-US" altLang="zh-CN" sz="2600" dirty="0">
                <a:latin typeface="宋体"/>
                <a:ea typeface="华文细黑"/>
                <a:cs typeface="Times New Roman"/>
              </a:rPr>
              <a:t>”</a:t>
            </a:r>
            <a:r>
              <a:rPr lang="zh-CN" altLang="zh-CN" sz="2600" dirty="0" smtClean="0">
                <a:latin typeface="Times New Roman"/>
                <a:ea typeface="华文细黑"/>
                <a:cs typeface="Times New Roman"/>
              </a:rPr>
              <a:t>。</a:t>
            </a:r>
            <a:endParaRPr lang="en-US" altLang="zh-CN" sz="2600" dirty="0" smtClean="0">
              <a:latin typeface="Times New Roman"/>
              <a:ea typeface="华文细黑"/>
              <a:cs typeface="Times New Roman"/>
            </a:endParaRPr>
          </a:p>
          <a:p>
            <a:pPr algn="just">
              <a:lnSpc>
                <a:spcPct val="140000"/>
              </a:lnSpc>
              <a:spcAft>
                <a:spcPts val="0"/>
              </a:spcAft>
            </a:pPr>
            <a:r>
              <a:rPr lang="en-US" altLang="zh-CN" sz="2600" dirty="0" smtClean="0">
                <a:latin typeface="Times New Roman"/>
                <a:ea typeface="华文细黑"/>
              </a:rPr>
              <a:t>E</a:t>
            </a:r>
            <a:r>
              <a:rPr lang="zh-CN" altLang="zh-CN" sz="2600" dirty="0">
                <a:latin typeface="Times New Roman"/>
                <a:ea typeface="华文细黑"/>
                <a:cs typeface="Times New Roman"/>
              </a:rPr>
              <a:t>项</a:t>
            </a:r>
            <a:r>
              <a:rPr lang="en-US" altLang="zh-CN" sz="2600" dirty="0">
                <a:latin typeface="宋体"/>
                <a:ea typeface="华文细黑"/>
                <a:cs typeface="Times New Roman"/>
              </a:rPr>
              <a:t>“</a:t>
            </a:r>
            <a:r>
              <a:rPr lang="zh-CN" altLang="zh-CN" sz="2600" dirty="0">
                <a:latin typeface="Times New Roman"/>
                <a:ea typeface="华文细黑"/>
                <a:cs typeface="Times New Roman"/>
              </a:rPr>
              <a:t>森林生态平衡理论，使得黄河上游的水土得以保持，并减轻了下游的水患灾害</a:t>
            </a:r>
            <a:r>
              <a:rPr lang="en-US" altLang="zh-CN" sz="2600" dirty="0">
                <a:latin typeface="宋体"/>
                <a:ea typeface="华文细黑"/>
                <a:cs typeface="Times New Roman"/>
              </a:rPr>
              <a:t>”</a:t>
            </a:r>
            <a:r>
              <a:rPr lang="zh-CN" altLang="zh-CN" sz="2600" dirty="0">
                <a:latin typeface="Times New Roman"/>
                <a:ea typeface="华文细黑"/>
                <a:cs typeface="Times New Roman"/>
              </a:rPr>
              <a:t>错误，文中是说</a:t>
            </a:r>
            <a:r>
              <a:rPr lang="en-US" altLang="zh-CN" sz="2600" dirty="0">
                <a:latin typeface="宋体"/>
                <a:ea typeface="华文细黑"/>
                <a:cs typeface="Times New Roman"/>
              </a:rPr>
              <a:t>“</a:t>
            </a:r>
            <a:r>
              <a:rPr lang="zh-CN" altLang="zh-CN" sz="2600" dirty="0">
                <a:latin typeface="Times New Roman"/>
                <a:ea typeface="华文细黑"/>
                <a:cs typeface="Times New Roman"/>
              </a:rPr>
              <a:t>为保持黄河上游水土、减轻下游灾害，他提出了森林生态平衡理论</a:t>
            </a:r>
            <a:r>
              <a:rPr lang="en-US" altLang="zh-CN" sz="2600" dirty="0">
                <a:latin typeface="宋体"/>
                <a:ea typeface="华文细黑"/>
                <a:cs typeface="Times New Roman"/>
              </a:rPr>
              <a:t>”</a:t>
            </a:r>
            <a:r>
              <a:rPr lang="zh-CN" altLang="zh-CN" sz="2600" dirty="0">
                <a:latin typeface="Times New Roman"/>
                <a:ea typeface="华文细黑"/>
                <a:cs typeface="Times New Roman"/>
              </a:rPr>
              <a:t>。</a:t>
            </a:r>
            <a:endParaRPr lang="zh-CN" altLang="zh-CN" sz="1050" kern="100" dirty="0">
              <a:latin typeface="宋体"/>
              <a:cs typeface="Courier New"/>
            </a:endParaRPr>
          </a:p>
          <a:p>
            <a:pPr algn="just">
              <a:lnSpc>
                <a:spcPct val="14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en-US" altLang="zh-CN" sz="2600" kern="100" dirty="0">
                <a:solidFill>
                  <a:schemeClr val="accent6">
                    <a:lumMod val="75000"/>
                  </a:schemeClr>
                </a:solidFill>
                <a:latin typeface="Times New Roman"/>
                <a:ea typeface="华文细黑"/>
                <a:cs typeface="Times New Roman"/>
              </a:rPr>
              <a:t>CD</a:t>
            </a:r>
            <a:endParaRPr lang="zh-CN" altLang="zh-CN" sz="1050" kern="100" dirty="0">
              <a:solidFill>
                <a:schemeClr val="accent6">
                  <a:lumMod val="75000"/>
                </a:schemeClr>
              </a:solidFill>
              <a:latin typeface="宋体"/>
              <a:cs typeface="Courier New"/>
            </a:endParaRPr>
          </a:p>
        </p:txBody>
      </p:sp>
    </p:spTree>
    <p:extLst>
      <p:ext uri="{BB962C8B-B14F-4D97-AF65-F5344CB8AC3E}">
        <p14:creationId xmlns:p14="http://schemas.microsoft.com/office/powerpoint/2010/main" val="3974786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blinds(horizontal)">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blinds(horizontal)">
                                      <p:cBhvr>
                                        <p:cTn id="17"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23528" y="753760"/>
            <a:ext cx="8477117" cy="2977738"/>
          </a:xfrm>
          <a:prstGeom prst="rect">
            <a:avLst/>
          </a:prstGeom>
        </p:spPr>
        <p:txBody>
          <a:bodyPr>
            <a:spAutoFit/>
          </a:bodyPr>
          <a:lstStyle/>
          <a:p>
            <a:pPr algn="just">
              <a:lnSpc>
                <a:spcPts val="4500"/>
              </a:lnSpc>
              <a:spcAft>
                <a:spcPts val="0"/>
              </a:spcAft>
            </a:pPr>
            <a:r>
              <a:rPr lang="zh-CN" altLang="zh-CN" sz="2600" kern="100" dirty="0">
                <a:solidFill>
                  <a:srgbClr val="E36C0A"/>
                </a:solidFill>
                <a:latin typeface="Times New Roman"/>
                <a:ea typeface="华文细黑"/>
                <a:cs typeface="Times New Roman"/>
              </a:rPr>
              <a:t>【试题评点】</a:t>
            </a:r>
            <a:r>
              <a:rPr lang="zh-CN" altLang="zh-CN" sz="2600" kern="100" dirty="0">
                <a:latin typeface="Times New Roman"/>
                <a:ea typeface="华文细黑"/>
                <a:cs typeface="Times New Roman"/>
              </a:rPr>
              <a:t>　</a:t>
            </a:r>
            <a:r>
              <a:rPr lang="zh-CN" altLang="en-US" sz="2600" dirty="0">
                <a:latin typeface="Times New Roman"/>
                <a:ea typeface="华文细黑"/>
                <a:cs typeface="Times New Roman"/>
              </a:rPr>
              <a:t>该题考查筛选整合文中信息及分析概括的能力。命题思路与往年相同，又与</a:t>
            </a:r>
            <a:r>
              <a:rPr lang="en-US" altLang="zh-CN" sz="2600" dirty="0">
                <a:latin typeface="Times New Roman"/>
                <a:ea typeface="华文细黑"/>
                <a:cs typeface="Times New Roman"/>
              </a:rPr>
              <a:t>2014</a:t>
            </a:r>
            <a:r>
              <a:rPr lang="zh-CN" altLang="en-US" sz="2600" dirty="0">
                <a:latin typeface="Times New Roman"/>
                <a:ea typeface="华文细黑"/>
                <a:cs typeface="Times New Roman"/>
              </a:rPr>
              <a:t>年新课标全国</a:t>
            </a:r>
            <a:r>
              <a:rPr lang="en-US" altLang="zh-CN" sz="2600" dirty="0">
                <a:latin typeface="Times New Roman"/>
                <a:ea typeface="华文细黑"/>
                <a:cs typeface="Times New Roman"/>
              </a:rPr>
              <a:t>Ⅰ</a:t>
            </a:r>
            <a:r>
              <a:rPr lang="zh-CN" altLang="en-US" sz="2600" dirty="0">
                <a:latin typeface="Times New Roman"/>
                <a:ea typeface="华文细黑"/>
                <a:cs typeface="Times New Roman"/>
              </a:rPr>
              <a:t>卷该题保持一致。值得注意的是</a:t>
            </a:r>
            <a:r>
              <a:rPr lang="en-US" altLang="zh-CN" sz="2600" dirty="0">
                <a:latin typeface="Times New Roman"/>
                <a:ea typeface="华文细黑"/>
                <a:cs typeface="Times New Roman"/>
              </a:rPr>
              <a:t>E</a:t>
            </a:r>
            <a:r>
              <a:rPr lang="zh-CN" altLang="en-US" sz="2600" dirty="0">
                <a:latin typeface="Times New Roman"/>
                <a:ea typeface="华文细黑"/>
                <a:cs typeface="Times New Roman"/>
              </a:rPr>
              <a:t>项的调整。它以前往往是对全文内容的总结和概括，该年则是对相关内容的分析和概括。</a:t>
            </a:r>
            <a:endParaRPr lang="zh-CN" altLang="zh-CN" sz="1050" kern="100" dirty="0">
              <a:latin typeface="宋体"/>
              <a:cs typeface="Courier New"/>
            </a:endParaRPr>
          </a:p>
        </p:txBody>
      </p:sp>
    </p:spTree>
    <p:extLst>
      <p:ext uri="{BB962C8B-B14F-4D97-AF65-F5344CB8AC3E}">
        <p14:creationId xmlns:p14="http://schemas.microsoft.com/office/powerpoint/2010/main" val="2695875052"/>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5496" y="66516"/>
            <a:ext cx="8821322" cy="2721258"/>
          </a:xfrm>
          <a:prstGeom prst="rect">
            <a:avLst/>
          </a:prstGeom>
        </p:spPr>
        <p:txBody>
          <a:bodyPr>
            <a:spAutoFit/>
          </a:bodyPr>
          <a:lstStyle/>
          <a:p>
            <a:pPr algn="just">
              <a:lnSpc>
                <a:spcPts val="4100"/>
              </a:lnSpc>
              <a:spcAft>
                <a:spcPts val="0"/>
              </a:spcAft>
            </a:pPr>
            <a:r>
              <a:rPr lang="en-US" altLang="zh-CN" sz="2400" dirty="0">
                <a:latin typeface="Times New Roman"/>
                <a:ea typeface="华文细黑"/>
              </a:rPr>
              <a:t>2.</a:t>
            </a:r>
            <a:r>
              <a:rPr lang="zh-CN" altLang="zh-CN" sz="2400" dirty="0">
                <a:latin typeface="Times New Roman"/>
                <a:ea typeface="华文细黑"/>
                <a:cs typeface="Times New Roman"/>
              </a:rPr>
              <a:t>邓叔群不愿意去台湾，也不去美国，而欣然接受邀请去东北筹建农学院。他这样做，既有现实因素，又有思想基础。请结合材料具体分析。</a:t>
            </a:r>
            <a:endParaRPr lang="zh-CN" altLang="zh-CN" sz="2400" kern="100" dirty="0">
              <a:latin typeface="宋体"/>
              <a:cs typeface="Courier New"/>
            </a:endParaRPr>
          </a:p>
          <a:p>
            <a:pPr algn="just">
              <a:lnSpc>
                <a:spcPts val="4100"/>
              </a:lnSpc>
              <a:spcAft>
                <a:spcPts val="0"/>
              </a:spcAft>
            </a:pPr>
            <a:r>
              <a:rPr lang="zh-CN" altLang="zh-CN" sz="2400" kern="100" dirty="0" smtClean="0">
                <a:solidFill>
                  <a:srgbClr val="0000FF"/>
                </a:solidFill>
                <a:latin typeface="Times New Roman"/>
                <a:ea typeface="华文细黑"/>
                <a:cs typeface="Times New Roman"/>
              </a:rPr>
              <a:t>解析</a:t>
            </a:r>
            <a:r>
              <a:rPr lang="zh-CN" altLang="zh-CN" sz="2400" kern="100" dirty="0" smtClean="0">
                <a:latin typeface="Times New Roman"/>
                <a:ea typeface="华文细黑"/>
                <a:cs typeface="Times New Roman"/>
              </a:rPr>
              <a:t>　</a:t>
            </a:r>
            <a:r>
              <a:rPr lang="zh-CN" altLang="en-US" sz="2400" dirty="0">
                <a:latin typeface="Times New Roman"/>
                <a:ea typeface="华文细黑"/>
                <a:cs typeface="Times New Roman"/>
              </a:rPr>
              <a:t>本题考查筛选并整合文中的信息。</a:t>
            </a:r>
            <a:r>
              <a:rPr lang="zh-CN" altLang="en-US" sz="2400" dirty="0">
                <a:latin typeface="+mj-ea"/>
                <a:ea typeface="+mj-ea"/>
                <a:cs typeface="Times New Roman"/>
              </a:rPr>
              <a:t>“</a:t>
            </a:r>
            <a:r>
              <a:rPr lang="zh-CN" altLang="en-US" sz="2400" dirty="0">
                <a:latin typeface="Times New Roman"/>
                <a:ea typeface="华文细黑"/>
                <a:cs typeface="Times New Roman"/>
              </a:rPr>
              <a:t>现实因素</a:t>
            </a:r>
            <a:r>
              <a:rPr lang="zh-CN" altLang="en-US" sz="2400" dirty="0">
                <a:latin typeface="+mj-ea"/>
                <a:ea typeface="+mj-ea"/>
                <a:cs typeface="Times New Roman"/>
              </a:rPr>
              <a:t>”</a:t>
            </a:r>
            <a:r>
              <a:rPr lang="zh-CN" altLang="en-US" sz="2400" dirty="0">
                <a:latin typeface="Times New Roman"/>
                <a:ea typeface="华文细黑"/>
                <a:cs typeface="Times New Roman"/>
              </a:rPr>
              <a:t>在文章的第</a:t>
            </a:r>
            <a:r>
              <a:rPr lang="en-US" altLang="zh-CN" sz="2400" dirty="0">
                <a:latin typeface="Times New Roman"/>
                <a:ea typeface="华文细黑"/>
                <a:cs typeface="Times New Roman"/>
              </a:rPr>
              <a:t>5</a:t>
            </a:r>
            <a:r>
              <a:rPr lang="zh-CN" altLang="en-US" sz="2400" dirty="0">
                <a:latin typeface="Times New Roman"/>
                <a:ea typeface="华文细黑"/>
                <a:cs typeface="Times New Roman"/>
              </a:rPr>
              <a:t>段，</a:t>
            </a:r>
            <a:r>
              <a:rPr lang="zh-CN" altLang="en-US" sz="2400" dirty="0">
                <a:latin typeface="+mj-ea"/>
                <a:ea typeface="+mj-ea"/>
                <a:cs typeface="Times New Roman"/>
              </a:rPr>
              <a:t>“</a:t>
            </a:r>
            <a:r>
              <a:rPr lang="zh-CN" altLang="en-US" sz="2400" dirty="0">
                <a:latin typeface="Times New Roman"/>
                <a:ea typeface="华文细黑"/>
                <a:cs typeface="Times New Roman"/>
              </a:rPr>
              <a:t>思想基础</a:t>
            </a:r>
            <a:r>
              <a:rPr lang="zh-CN" altLang="en-US" sz="2400" dirty="0">
                <a:latin typeface="+mj-ea"/>
                <a:ea typeface="+mj-ea"/>
                <a:cs typeface="Times New Roman"/>
              </a:rPr>
              <a:t>”</a:t>
            </a:r>
            <a:r>
              <a:rPr lang="zh-CN" altLang="en-US" sz="2400" dirty="0">
                <a:latin typeface="Times New Roman"/>
                <a:ea typeface="华文细黑"/>
                <a:cs typeface="Times New Roman"/>
              </a:rPr>
              <a:t>在文章的第</a:t>
            </a:r>
            <a:r>
              <a:rPr lang="en-US" altLang="zh-CN" sz="2400" dirty="0">
                <a:latin typeface="Times New Roman"/>
                <a:ea typeface="华文细黑"/>
                <a:cs typeface="Times New Roman"/>
              </a:rPr>
              <a:t>5</a:t>
            </a:r>
            <a:r>
              <a:rPr lang="zh-CN" altLang="en-US" sz="2400" dirty="0">
                <a:latin typeface="Times New Roman"/>
                <a:ea typeface="华文细黑"/>
                <a:cs typeface="Times New Roman"/>
              </a:rPr>
              <a:t>段及</a:t>
            </a:r>
            <a:r>
              <a:rPr lang="zh-CN" altLang="en-US" sz="2400" dirty="0">
                <a:latin typeface="+mj-ea"/>
                <a:ea typeface="+mj-ea"/>
                <a:cs typeface="Times New Roman"/>
              </a:rPr>
              <a:t>“</a:t>
            </a:r>
            <a:r>
              <a:rPr lang="zh-CN" altLang="en-US" sz="2400" dirty="0">
                <a:latin typeface="Times New Roman"/>
                <a:ea typeface="华文细黑"/>
                <a:cs typeface="Times New Roman"/>
              </a:rPr>
              <a:t>相关链接</a:t>
            </a:r>
            <a:r>
              <a:rPr lang="zh-CN" altLang="en-US" sz="2400" dirty="0">
                <a:latin typeface="+mj-ea"/>
                <a:ea typeface="+mj-ea"/>
                <a:cs typeface="Times New Roman"/>
              </a:rPr>
              <a:t>”</a:t>
            </a:r>
            <a:r>
              <a:rPr lang="zh-CN" altLang="en-US" sz="2400" dirty="0">
                <a:latin typeface="Times New Roman"/>
                <a:ea typeface="华文细黑"/>
                <a:cs typeface="Times New Roman"/>
              </a:rPr>
              <a:t>②。</a:t>
            </a:r>
            <a:endParaRPr lang="zh-CN" altLang="zh-CN" sz="2400" kern="100" dirty="0">
              <a:latin typeface="宋体"/>
              <a:cs typeface="Courier New"/>
            </a:endParaRPr>
          </a:p>
        </p:txBody>
      </p:sp>
      <p:sp>
        <p:nvSpPr>
          <p:cNvPr id="3" name="矩形 2"/>
          <p:cNvSpPr/>
          <p:nvPr/>
        </p:nvSpPr>
        <p:spPr>
          <a:xfrm>
            <a:off x="63538" y="2787774"/>
            <a:ext cx="8821322" cy="2135969"/>
          </a:xfrm>
          <a:prstGeom prst="rect">
            <a:avLst/>
          </a:prstGeom>
        </p:spPr>
        <p:txBody>
          <a:bodyPr>
            <a:spAutoFit/>
          </a:bodyPr>
          <a:lstStyle/>
          <a:p>
            <a:pPr algn="just">
              <a:lnSpc>
                <a:spcPts val="4100"/>
              </a:lnSpc>
              <a:spcAft>
                <a:spcPts val="0"/>
              </a:spcAft>
            </a:pPr>
            <a:r>
              <a:rPr lang="zh-CN" altLang="zh-CN" sz="2400" kern="100" dirty="0" smtClean="0">
                <a:solidFill>
                  <a:srgbClr val="0000FF"/>
                </a:solidFill>
                <a:latin typeface="Times New Roman"/>
                <a:ea typeface="华文细黑"/>
                <a:cs typeface="Times New Roman"/>
              </a:rPr>
              <a:t>答案</a:t>
            </a:r>
            <a:r>
              <a:rPr lang="zh-CN" altLang="zh-CN" sz="2400" kern="100" dirty="0" smtClean="0">
                <a:latin typeface="Times New Roman"/>
                <a:ea typeface="华文细黑"/>
                <a:cs typeface="Times New Roman"/>
              </a:rPr>
              <a:t>　</a:t>
            </a:r>
            <a:r>
              <a:rPr lang="zh-CN" altLang="en-US" sz="2400" kern="100" dirty="0">
                <a:solidFill>
                  <a:schemeClr val="accent6">
                    <a:lumMod val="75000"/>
                  </a:schemeClr>
                </a:solidFill>
                <a:latin typeface="Times New Roman"/>
                <a:ea typeface="华文细黑"/>
                <a:cs typeface="Times New Roman"/>
              </a:rPr>
              <a:t>现实因素：①国民党腐败统治的现实使他深感失望，②东北解放区领导尊重人才的诚意使他深受感动。</a:t>
            </a:r>
          </a:p>
          <a:p>
            <a:pPr algn="just">
              <a:lnSpc>
                <a:spcPts val="4100"/>
              </a:lnSpc>
              <a:spcAft>
                <a:spcPts val="0"/>
              </a:spcAft>
            </a:pPr>
            <a:r>
              <a:rPr lang="zh-CN" altLang="en-US" sz="2400" kern="100" dirty="0">
                <a:solidFill>
                  <a:schemeClr val="accent6">
                    <a:lumMod val="75000"/>
                  </a:schemeClr>
                </a:solidFill>
                <a:latin typeface="Times New Roman"/>
                <a:ea typeface="华文细黑"/>
                <a:cs typeface="Times New Roman"/>
              </a:rPr>
              <a:t>思想基础：①从小受外祖母影响，以历史上的民族英雄为榜样；②不忘自己是中国人，愿为中华民族富强奋斗终生</a:t>
            </a:r>
            <a:r>
              <a:rPr lang="zh-CN" altLang="en-US" sz="2400" kern="100" dirty="0" smtClean="0">
                <a:solidFill>
                  <a:schemeClr val="accent6">
                    <a:lumMod val="75000"/>
                  </a:schemeClr>
                </a:solidFill>
                <a:latin typeface="Times New Roman"/>
                <a:ea typeface="华文细黑"/>
                <a:cs typeface="Times New Roman"/>
              </a:rPr>
              <a:t>。</a:t>
            </a:r>
            <a:endParaRPr lang="zh-CN" altLang="en-US" sz="2400" kern="100" dirty="0">
              <a:solidFill>
                <a:schemeClr val="accent6">
                  <a:lumMod val="75000"/>
                </a:schemeClr>
              </a:solidFill>
              <a:latin typeface="Times New Roman"/>
              <a:ea typeface="华文细黑"/>
              <a:cs typeface="Times New Roman"/>
            </a:endParaRPr>
          </a:p>
        </p:txBody>
      </p:sp>
    </p:spTree>
    <p:extLst>
      <p:ext uri="{BB962C8B-B14F-4D97-AF65-F5344CB8AC3E}">
        <p14:creationId xmlns:p14="http://schemas.microsoft.com/office/powerpoint/2010/main" val="669749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65078" y="843558"/>
            <a:ext cx="8310084" cy="3298339"/>
          </a:xfrm>
          <a:prstGeom prst="rect">
            <a:avLst/>
          </a:prstGeom>
        </p:spPr>
        <p:txBody>
          <a:bodyPr>
            <a:spAutoFit/>
          </a:bodyPr>
          <a:lstStyle/>
          <a:p>
            <a:pPr algn="just">
              <a:lnSpc>
                <a:spcPts val="5000"/>
              </a:lnSpc>
              <a:spcAft>
                <a:spcPts val="0"/>
              </a:spcAft>
            </a:pPr>
            <a:r>
              <a:rPr lang="zh-CN" altLang="zh-CN" sz="2600" kern="100" dirty="0">
                <a:solidFill>
                  <a:srgbClr val="E36C0A"/>
                </a:solidFill>
                <a:latin typeface="Times New Roman"/>
                <a:ea typeface="华文细黑"/>
                <a:cs typeface="Times New Roman"/>
              </a:rPr>
              <a:t>【试题评点】</a:t>
            </a:r>
            <a:r>
              <a:rPr lang="zh-CN" altLang="zh-CN" sz="2600" kern="100" dirty="0">
                <a:latin typeface="Times New Roman"/>
                <a:ea typeface="华文细黑"/>
                <a:cs typeface="Times New Roman"/>
              </a:rPr>
              <a:t>　</a:t>
            </a:r>
            <a:r>
              <a:rPr lang="zh-CN" altLang="en-US" sz="2600" kern="100" dirty="0">
                <a:latin typeface="Times New Roman"/>
                <a:ea typeface="华文细黑"/>
                <a:cs typeface="Times New Roman"/>
              </a:rPr>
              <a:t>该题主要考查筛选文中的相关信息和分析概括的能力，题干要求分析的是</a:t>
            </a:r>
            <a:r>
              <a:rPr lang="zh-CN" altLang="en-US" sz="2600" kern="100" dirty="0">
                <a:latin typeface="+mj-ea"/>
                <a:ea typeface="+mj-ea"/>
                <a:cs typeface="Times New Roman"/>
              </a:rPr>
              <a:t>“</a:t>
            </a:r>
            <a:r>
              <a:rPr lang="zh-CN" altLang="en-US" sz="2600" kern="100" dirty="0">
                <a:latin typeface="Times New Roman"/>
                <a:ea typeface="华文细黑"/>
                <a:cs typeface="Times New Roman"/>
              </a:rPr>
              <a:t>现实因素</a:t>
            </a:r>
            <a:r>
              <a:rPr lang="zh-CN" altLang="en-US" sz="2600" kern="100" dirty="0">
                <a:latin typeface="+mj-ea"/>
                <a:ea typeface="+mj-ea"/>
                <a:cs typeface="Times New Roman"/>
              </a:rPr>
              <a:t>”</a:t>
            </a:r>
            <a:r>
              <a:rPr lang="zh-CN" altLang="en-US" sz="2600" kern="100" dirty="0">
                <a:latin typeface="Times New Roman"/>
                <a:ea typeface="华文细黑"/>
                <a:cs typeface="Times New Roman"/>
              </a:rPr>
              <a:t>和</a:t>
            </a:r>
            <a:r>
              <a:rPr lang="zh-CN" altLang="en-US" sz="2600" kern="100" dirty="0">
                <a:latin typeface="+mj-ea"/>
                <a:ea typeface="+mj-ea"/>
                <a:cs typeface="Times New Roman"/>
              </a:rPr>
              <a:t>“</a:t>
            </a:r>
            <a:r>
              <a:rPr lang="zh-CN" altLang="en-US" sz="2600" kern="100" dirty="0">
                <a:latin typeface="Times New Roman"/>
                <a:ea typeface="华文细黑"/>
                <a:cs typeface="Times New Roman"/>
              </a:rPr>
              <a:t>思想基础</a:t>
            </a:r>
            <a:r>
              <a:rPr lang="zh-CN" altLang="en-US" sz="2600" kern="100" dirty="0">
                <a:latin typeface="+mj-ea"/>
                <a:ea typeface="+mj-ea"/>
                <a:cs typeface="Times New Roman"/>
              </a:rPr>
              <a:t>”</a:t>
            </a:r>
            <a:r>
              <a:rPr lang="zh-CN" altLang="en-US" sz="2600" kern="100" dirty="0">
                <a:latin typeface="Times New Roman"/>
                <a:ea typeface="华文细黑"/>
                <a:cs typeface="Times New Roman"/>
              </a:rPr>
              <a:t>，文中第</a:t>
            </a:r>
            <a:r>
              <a:rPr lang="en-US" altLang="zh-CN" sz="2600" kern="100" dirty="0">
                <a:latin typeface="Times New Roman"/>
                <a:ea typeface="华文细黑"/>
                <a:cs typeface="Times New Roman"/>
              </a:rPr>
              <a:t>5</a:t>
            </a:r>
            <a:r>
              <a:rPr lang="zh-CN" altLang="en-US" sz="2600" kern="100" dirty="0">
                <a:latin typeface="Times New Roman"/>
                <a:ea typeface="华文细黑"/>
                <a:cs typeface="Times New Roman"/>
              </a:rPr>
              <a:t>段和</a:t>
            </a:r>
            <a:r>
              <a:rPr lang="zh-CN" altLang="en-US" sz="2600" kern="100" dirty="0">
                <a:latin typeface="+mj-ea"/>
                <a:ea typeface="+mj-ea"/>
                <a:cs typeface="Times New Roman"/>
              </a:rPr>
              <a:t>“</a:t>
            </a:r>
            <a:r>
              <a:rPr lang="zh-CN" altLang="en-US" sz="2600" kern="100" dirty="0">
                <a:latin typeface="Times New Roman"/>
                <a:ea typeface="华文细黑"/>
                <a:cs typeface="Times New Roman"/>
              </a:rPr>
              <a:t>相关链接</a:t>
            </a:r>
            <a:r>
              <a:rPr lang="zh-CN" altLang="en-US" sz="2600" kern="100" dirty="0">
                <a:latin typeface="+mj-ea"/>
                <a:ea typeface="+mj-ea"/>
                <a:cs typeface="Times New Roman"/>
              </a:rPr>
              <a:t>”</a:t>
            </a:r>
            <a:r>
              <a:rPr lang="zh-CN" altLang="en-US" sz="2600" kern="100" dirty="0">
                <a:latin typeface="Times New Roman"/>
                <a:ea typeface="华文细黑"/>
                <a:cs typeface="Times New Roman"/>
              </a:rPr>
              <a:t>②是答题区间。答题要点在于运用文中具体的材料进行分析，而不是简单的筛选。</a:t>
            </a:r>
            <a:endParaRPr lang="zh-CN" altLang="zh-CN" sz="1050" kern="100" dirty="0">
              <a:latin typeface="宋体"/>
              <a:cs typeface="Courier New"/>
            </a:endParaRPr>
          </a:p>
        </p:txBody>
      </p:sp>
    </p:spTree>
    <p:extLst>
      <p:ext uri="{BB962C8B-B14F-4D97-AF65-F5344CB8AC3E}">
        <p14:creationId xmlns:p14="http://schemas.microsoft.com/office/powerpoint/2010/main" val="379289181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25065"/>
            <a:ext cx="8682466" cy="5133713"/>
          </a:xfrm>
          <a:prstGeom prst="rect">
            <a:avLst/>
          </a:prstGeom>
          <a:noFill/>
        </p:spPr>
        <p:txBody>
          <a:bodyPr wrap="square" rtlCol="0">
            <a:spAutoFit/>
          </a:bodyPr>
          <a:lstStyle/>
          <a:p>
            <a:pPr algn="just">
              <a:lnSpc>
                <a:spcPct val="140000"/>
              </a:lnSpc>
              <a:spcAft>
                <a:spcPts val="0"/>
              </a:spcAft>
            </a:pPr>
            <a:r>
              <a:rPr lang="en-US" altLang="zh-CN" sz="2600" kern="100" dirty="0">
                <a:latin typeface="Times New Roman"/>
                <a:ea typeface="华文细黑"/>
                <a:cs typeface="Courier New"/>
              </a:rPr>
              <a:t>C.</a:t>
            </a:r>
            <a:r>
              <a:rPr lang="zh-CN" altLang="zh-CN" sz="2600" kern="100" dirty="0">
                <a:latin typeface="Times New Roman"/>
                <a:ea typeface="华文细黑"/>
                <a:cs typeface="Times New Roman"/>
              </a:rPr>
              <a:t>书画家常能从观察自然中领悟到艺术的真谛，如由雨</a:t>
            </a:r>
            <a:r>
              <a:rPr lang="zh-CN" altLang="zh-CN" sz="2600" kern="100" dirty="0" smtClean="0">
                <a:latin typeface="Times New Roman"/>
                <a:ea typeface="华文细黑"/>
                <a:cs typeface="Times New Roman"/>
              </a:rPr>
              <a:t>后</a:t>
            </a:r>
            <a:r>
              <a:rPr lang="en-US" altLang="zh-CN" sz="2600" kern="100" dirty="0" smtClean="0">
                <a:latin typeface="Times New Roman"/>
                <a:ea typeface="华文细黑"/>
                <a:cs typeface="Times New Roman"/>
              </a:rPr>
              <a:t/>
            </a:r>
            <a:br>
              <a:rPr lang="en-US" altLang="zh-CN" sz="2600" kern="100" dirty="0" smtClean="0">
                <a:latin typeface="Times New Roman"/>
                <a:ea typeface="华文细黑"/>
                <a:cs typeface="Times New Roman"/>
              </a:rPr>
            </a:b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看</a:t>
            </a:r>
            <a:r>
              <a:rPr lang="zh-CN" altLang="zh-CN" sz="2600" kern="100" dirty="0">
                <a:latin typeface="Times New Roman"/>
                <a:ea typeface="华文细黑"/>
                <a:cs typeface="Times New Roman"/>
              </a:rPr>
              <a:t>车行泥沼悟得笔法的疾徐粘脱，由石的阴阳向背、</a:t>
            </a:r>
            <a:r>
              <a:rPr lang="zh-CN" altLang="zh-CN" sz="2600" kern="100" dirty="0" smtClean="0">
                <a:latin typeface="Times New Roman"/>
                <a:ea typeface="华文细黑"/>
                <a:cs typeface="Times New Roman"/>
              </a:rPr>
              <a:t>树</a:t>
            </a:r>
            <a:r>
              <a:rPr lang="en-US" altLang="zh-CN" sz="2600" kern="100" dirty="0" smtClean="0">
                <a:latin typeface="Times New Roman"/>
                <a:ea typeface="华文细黑"/>
                <a:cs typeface="Times New Roman"/>
              </a:rPr>
              <a:t/>
            </a:r>
            <a:br>
              <a:rPr lang="en-US" altLang="zh-CN" sz="2600" kern="100" dirty="0" smtClean="0">
                <a:latin typeface="Times New Roman"/>
                <a:ea typeface="华文细黑"/>
                <a:cs typeface="Times New Roman"/>
              </a:rPr>
            </a:b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的</a:t>
            </a:r>
            <a:r>
              <a:rPr lang="zh-CN" altLang="zh-CN" sz="2600" kern="100" dirty="0">
                <a:latin typeface="Times New Roman"/>
                <a:ea typeface="华文细黑"/>
                <a:cs typeface="Times New Roman"/>
              </a:rPr>
              <a:t>交互参差悟出笔法的变化。</a:t>
            </a:r>
            <a:endParaRPr lang="zh-CN" altLang="zh-CN" sz="2600" kern="100" dirty="0">
              <a:latin typeface="宋体"/>
              <a:cs typeface="Courier New"/>
            </a:endParaRPr>
          </a:p>
          <a:p>
            <a:pPr>
              <a:lnSpc>
                <a:spcPct val="140000"/>
              </a:lnSpc>
            </a:pPr>
            <a:r>
              <a:rPr lang="en-US" altLang="zh-CN" sz="2600" dirty="0">
                <a:latin typeface="Times New Roman"/>
                <a:ea typeface="华文细黑"/>
              </a:rPr>
              <a:t>D.</a:t>
            </a:r>
            <a:r>
              <a:rPr lang="zh-CN" altLang="zh-CN" sz="2600" dirty="0">
                <a:latin typeface="Times New Roman"/>
                <a:ea typeface="华文细黑"/>
                <a:cs typeface="Times New Roman"/>
              </a:rPr>
              <a:t>张大千有着深厚的艺术修养，模仿的水平也极为高超</a:t>
            </a:r>
            <a:r>
              <a:rPr lang="zh-CN" altLang="zh-CN" sz="2600" dirty="0" smtClean="0">
                <a:latin typeface="Times New Roman"/>
                <a:ea typeface="华文细黑"/>
                <a:cs typeface="Times New Roman"/>
              </a:rPr>
              <a:t>，</a:t>
            </a:r>
            <a:r>
              <a:rPr lang="en-US" altLang="zh-CN" sz="2600" dirty="0" smtClean="0">
                <a:latin typeface="Times New Roman"/>
                <a:ea typeface="华文细黑"/>
                <a:cs typeface="Times New Roman"/>
              </a:rPr>
              <a:t/>
            </a:r>
            <a:br>
              <a:rPr lang="en-US" altLang="zh-CN" sz="2600" dirty="0" smtClean="0">
                <a:latin typeface="Times New Roman"/>
                <a:ea typeface="华文细黑"/>
                <a:cs typeface="Times New Roman"/>
              </a:rPr>
            </a:br>
            <a:r>
              <a:rPr lang="en-US" altLang="zh-CN" sz="2600" dirty="0" smtClean="0">
                <a:latin typeface="Times New Roman"/>
                <a:ea typeface="华文细黑"/>
                <a:cs typeface="Times New Roman"/>
              </a:rPr>
              <a:t>    </a:t>
            </a:r>
            <a:r>
              <a:rPr lang="zh-CN" altLang="zh-CN" sz="2600" dirty="0" smtClean="0">
                <a:latin typeface="Times New Roman"/>
                <a:ea typeface="华文细黑"/>
                <a:cs typeface="Times New Roman"/>
              </a:rPr>
              <a:t>以至于</a:t>
            </a:r>
            <a:r>
              <a:rPr lang="zh-CN" altLang="zh-CN" sz="2600" dirty="0">
                <a:latin typeface="Times New Roman"/>
                <a:ea typeface="华文细黑"/>
                <a:cs typeface="Times New Roman"/>
              </a:rPr>
              <a:t>他所仿作的石涛画，甚至瞒过了当时的书画大</a:t>
            </a:r>
            <a:r>
              <a:rPr lang="zh-CN" altLang="zh-CN" sz="2600" dirty="0" smtClean="0">
                <a:latin typeface="Times New Roman"/>
                <a:ea typeface="华文细黑"/>
                <a:cs typeface="Times New Roman"/>
              </a:rPr>
              <a:t>行</a:t>
            </a:r>
            <a:r>
              <a:rPr lang="en-US" altLang="zh-CN" sz="2600" dirty="0" smtClean="0">
                <a:latin typeface="Times New Roman"/>
                <a:ea typeface="华文细黑"/>
                <a:cs typeface="Times New Roman"/>
              </a:rPr>
              <a:t/>
            </a:r>
            <a:br>
              <a:rPr lang="en-US" altLang="zh-CN" sz="2600" dirty="0" smtClean="0">
                <a:latin typeface="Times New Roman"/>
                <a:ea typeface="华文细黑"/>
                <a:cs typeface="Times New Roman"/>
              </a:rPr>
            </a:br>
            <a:r>
              <a:rPr lang="en-US" altLang="zh-CN" sz="2600" dirty="0" smtClean="0">
                <a:latin typeface="Times New Roman"/>
                <a:ea typeface="华文细黑"/>
                <a:cs typeface="Times New Roman"/>
              </a:rPr>
              <a:t>    </a:t>
            </a:r>
            <a:r>
              <a:rPr lang="zh-CN" altLang="zh-CN" sz="2600" dirty="0" smtClean="0">
                <a:latin typeface="Times New Roman"/>
                <a:ea typeface="华文细黑"/>
                <a:cs typeface="Times New Roman"/>
              </a:rPr>
              <a:t>家</a:t>
            </a:r>
            <a:r>
              <a:rPr lang="zh-CN" altLang="zh-CN" sz="2600" dirty="0">
                <a:latin typeface="Times New Roman"/>
                <a:ea typeface="华文细黑"/>
                <a:cs typeface="Times New Roman"/>
              </a:rPr>
              <a:t>罗振玉等人</a:t>
            </a:r>
            <a:r>
              <a:rPr lang="zh-CN" altLang="zh-CN" sz="2600" dirty="0" smtClean="0">
                <a:latin typeface="Times New Roman"/>
                <a:ea typeface="华文细黑"/>
                <a:cs typeface="Times New Roman"/>
              </a:rPr>
              <a:t>。</a:t>
            </a:r>
            <a:endParaRPr lang="en-US" altLang="zh-CN" sz="2600" dirty="0" smtClean="0">
              <a:latin typeface="Times New Roman"/>
              <a:ea typeface="华文细黑"/>
              <a:cs typeface="Times New Roman"/>
            </a:endParaRPr>
          </a:p>
          <a:p>
            <a:pPr>
              <a:lnSpc>
                <a:spcPct val="140000"/>
              </a:lnSpc>
            </a:pPr>
            <a:r>
              <a:rPr lang="en-US" altLang="zh-CN" sz="2600" dirty="0">
                <a:latin typeface="Times New Roman"/>
                <a:ea typeface="华文细黑"/>
              </a:rPr>
              <a:t>E.</a:t>
            </a:r>
            <a:r>
              <a:rPr lang="zh-CN" altLang="zh-CN" sz="2600" dirty="0">
                <a:latin typeface="Times New Roman"/>
                <a:ea typeface="华文细黑"/>
                <a:cs typeface="Times New Roman"/>
              </a:rPr>
              <a:t>本文通过记述黄宾虹博采众长、学习绘画的艰苦历程</a:t>
            </a:r>
            <a:r>
              <a:rPr lang="zh-CN" altLang="zh-CN" sz="2600" dirty="0" smtClean="0">
                <a:latin typeface="Times New Roman"/>
                <a:ea typeface="华文细黑"/>
                <a:cs typeface="Times New Roman"/>
              </a:rPr>
              <a:t>，</a:t>
            </a:r>
            <a:r>
              <a:rPr lang="en-US" altLang="zh-CN" sz="2600" dirty="0" smtClean="0">
                <a:latin typeface="Times New Roman"/>
                <a:ea typeface="华文细黑"/>
                <a:cs typeface="Times New Roman"/>
              </a:rPr>
              <a:t/>
            </a:r>
            <a:br>
              <a:rPr lang="en-US" altLang="zh-CN" sz="2600" dirty="0" smtClean="0">
                <a:latin typeface="Times New Roman"/>
                <a:ea typeface="华文细黑"/>
                <a:cs typeface="Times New Roman"/>
              </a:rPr>
            </a:br>
            <a:r>
              <a:rPr lang="en-US" altLang="zh-CN" sz="2600" dirty="0" smtClean="0">
                <a:latin typeface="Times New Roman"/>
                <a:ea typeface="华文细黑"/>
                <a:cs typeface="Times New Roman"/>
              </a:rPr>
              <a:t>    </a:t>
            </a:r>
            <a:r>
              <a:rPr lang="zh-CN" altLang="zh-CN" sz="2600" dirty="0" smtClean="0">
                <a:latin typeface="Times New Roman"/>
                <a:ea typeface="华文细黑"/>
                <a:cs typeface="Times New Roman"/>
              </a:rPr>
              <a:t>描写</a:t>
            </a:r>
            <a:r>
              <a:rPr lang="zh-CN" altLang="zh-CN" sz="2600" dirty="0">
                <a:latin typeface="Times New Roman"/>
                <a:ea typeface="华文细黑"/>
                <a:cs typeface="Times New Roman"/>
              </a:rPr>
              <a:t>了他在中国绘画艺术上的理论创见与突出成就，</a:t>
            </a:r>
            <a:r>
              <a:rPr lang="zh-CN" altLang="zh-CN" sz="2600" dirty="0" smtClean="0">
                <a:latin typeface="Times New Roman"/>
                <a:ea typeface="华文细黑"/>
                <a:cs typeface="Times New Roman"/>
              </a:rPr>
              <a:t>为</a:t>
            </a:r>
            <a:r>
              <a:rPr lang="en-US" altLang="zh-CN" sz="2600" dirty="0" smtClean="0">
                <a:latin typeface="Times New Roman"/>
                <a:ea typeface="华文细黑"/>
                <a:cs typeface="Times New Roman"/>
              </a:rPr>
              <a:t/>
            </a:r>
            <a:br>
              <a:rPr lang="en-US" altLang="zh-CN" sz="2600" dirty="0" smtClean="0">
                <a:latin typeface="Times New Roman"/>
                <a:ea typeface="华文细黑"/>
                <a:cs typeface="Times New Roman"/>
              </a:rPr>
            </a:br>
            <a:r>
              <a:rPr lang="en-US" altLang="zh-CN" sz="2600" dirty="0" smtClean="0">
                <a:latin typeface="Times New Roman"/>
                <a:ea typeface="华文细黑"/>
                <a:cs typeface="Times New Roman"/>
              </a:rPr>
              <a:t>    </a:t>
            </a:r>
            <a:r>
              <a:rPr lang="zh-CN" altLang="zh-CN" sz="2600" dirty="0" smtClean="0">
                <a:latin typeface="Times New Roman"/>
                <a:ea typeface="华文细黑"/>
                <a:cs typeface="Times New Roman"/>
              </a:rPr>
              <a:t>我们</a:t>
            </a:r>
            <a:r>
              <a:rPr lang="zh-CN" altLang="zh-CN" sz="2600" dirty="0">
                <a:latin typeface="Times New Roman"/>
                <a:ea typeface="华文细黑"/>
                <a:cs typeface="Times New Roman"/>
              </a:rPr>
              <a:t>展示了一位艺术家的感人形象。</a:t>
            </a:r>
            <a:endParaRPr lang="zh-CN" altLang="zh-CN" sz="2600" kern="100" dirty="0">
              <a:latin typeface="宋体"/>
              <a:cs typeface="Courier New"/>
            </a:endParaRPr>
          </a:p>
        </p:txBody>
      </p:sp>
    </p:spTree>
    <p:extLst>
      <p:ext uri="{BB962C8B-B14F-4D97-AF65-F5344CB8AC3E}">
        <p14:creationId xmlns:p14="http://schemas.microsoft.com/office/powerpoint/2010/main" val="1255247501"/>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15174" y="345693"/>
            <a:ext cx="8821322" cy="2298065"/>
          </a:xfrm>
          <a:prstGeom prst="rect">
            <a:avLst/>
          </a:prstGeom>
        </p:spPr>
        <p:txBody>
          <a:bodyPr>
            <a:spAutoFit/>
          </a:bodyPr>
          <a:lstStyle/>
          <a:p>
            <a:pPr algn="just">
              <a:lnSpc>
                <a:spcPts val="4300"/>
              </a:lnSpc>
              <a:spcAft>
                <a:spcPts val="0"/>
              </a:spcAft>
            </a:pPr>
            <a:r>
              <a:rPr lang="en-US" altLang="zh-CN" sz="2400" dirty="0">
                <a:latin typeface="Times New Roman"/>
                <a:ea typeface="华文细黑"/>
              </a:rPr>
              <a:t>3.</a:t>
            </a:r>
            <a:r>
              <a:rPr lang="zh-CN" altLang="en-US" sz="2400" dirty="0">
                <a:latin typeface="Times New Roman"/>
                <a:ea typeface="华文细黑"/>
              </a:rPr>
              <a:t>在国家需要时，邓叔群是如何主动牺牲个人利益、为国分忧的？请结合材料简要分析。</a:t>
            </a:r>
            <a:endParaRPr lang="zh-CN" altLang="zh-CN" sz="2400" kern="100" dirty="0">
              <a:latin typeface="宋体"/>
              <a:cs typeface="Courier New"/>
            </a:endParaRPr>
          </a:p>
          <a:p>
            <a:pPr algn="just">
              <a:lnSpc>
                <a:spcPts val="4300"/>
              </a:lnSpc>
              <a:spcAft>
                <a:spcPts val="0"/>
              </a:spcAft>
            </a:pPr>
            <a:r>
              <a:rPr lang="zh-CN" altLang="zh-CN" sz="2400" kern="100" dirty="0" smtClean="0">
                <a:solidFill>
                  <a:srgbClr val="0000FF"/>
                </a:solidFill>
                <a:latin typeface="Times New Roman"/>
                <a:ea typeface="华文细黑"/>
                <a:cs typeface="Times New Roman"/>
              </a:rPr>
              <a:t>解析</a:t>
            </a:r>
            <a:r>
              <a:rPr lang="zh-CN" altLang="zh-CN" sz="2400" kern="100" dirty="0" smtClean="0">
                <a:latin typeface="Times New Roman"/>
                <a:ea typeface="华文细黑"/>
                <a:cs typeface="Times New Roman"/>
              </a:rPr>
              <a:t>　</a:t>
            </a:r>
            <a:r>
              <a:rPr lang="zh-CN" altLang="en-US" sz="2400" kern="100" dirty="0">
                <a:latin typeface="Times New Roman"/>
                <a:ea typeface="华文细黑"/>
                <a:cs typeface="Times New Roman"/>
              </a:rPr>
              <a:t>本题考查对文章内容的分析综合。信息在文章的第</a:t>
            </a:r>
            <a:r>
              <a:rPr lang="en-US" altLang="zh-CN" sz="2400" kern="100" dirty="0">
                <a:latin typeface="Times New Roman"/>
                <a:ea typeface="华文细黑"/>
                <a:cs typeface="Times New Roman"/>
              </a:rPr>
              <a:t>1</a:t>
            </a:r>
            <a:r>
              <a:rPr lang="zh-CN" altLang="en-US" sz="2400" kern="100" dirty="0">
                <a:latin typeface="Times New Roman"/>
                <a:ea typeface="华文细黑"/>
                <a:cs typeface="Times New Roman"/>
              </a:rPr>
              <a:t>段、第</a:t>
            </a:r>
            <a:r>
              <a:rPr lang="en-US" altLang="zh-CN" sz="2400" kern="100" dirty="0">
                <a:latin typeface="Times New Roman"/>
                <a:ea typeface="华文细黑"/>
                <a:cs typeface="Times New Roman"/>
              </a:rPr>
              <a:t>5</a:t>
            </a:r>
            <a:r>
              <a:rPr lang="zh-CN" altLang="en-US" sz="2400" kern="100" dirty="0">
                <a:latin typeface="Times New Roman"/>
                <a:ea typeface="华文细黑"/>
                <a:cs typeface="Times New Roman"/>
              </a:rPr>
              <a:t>段、第</a:t>
            </a:r>
            <a:r>
              <a:rPr lang="en-US" altLang="zh-CN" sz="2400" kern="100" dirty="0">
                <a:latin typeface="Times New Roman"/>
                <a:ea typeface="华文细黑"/>
                <a:cs typeface="Times New Roman"/>
              </a:rPr>
              <a:t>6</a:t>
            </a:r>
            <a:r>
              <a:rPr lang="zh-CN" altLang="en-US" sz="2400" kern="100" dirty="0">
                <a:latin typeface="Times New Roman"/>
                <a:ea typeface="华文细黑"/>
                <a:cs typeface="Times New Roman"/>
              </a:rPr>
              <a:t>段</a:t>
            </a:r>
            <a:r>
              <a:rPr lang="zh-CN" altLang="en-US" sz="2400" kern="100" dirty="0" smtClean="0">
                <a:latin typeface="Times New Roman"/>
                <a:ea typeface="华文细黑"/>
                <a:cs typeface="Times New Roman"/>
              </a:rPr>
              <a:t>。</a:t>
            </a:r>
            <a:endParaRPr lang="zh-CN" altLang="en-US" sz="2400" kern="100" dirty="0">
              <a:latin typeface="Times New Roman"/>
              <a:ea typeface="华文细黑"/>
              <a:cs typeface="Times New Roman"/>
            </a:endParaRPr>
          </a:p>
        </p:txBody>
      </p:sp>
      <p:sp>
        <p:nvSpPr>
          <p:cNvPr id="4" name="矩形 3"/>
          <p:cNvSpPr/>
          <p:nvPr/>
        </p:nvSpPr>
        <p:spPr>
          <a:xfrm>
            <a:off x="86490" y="2428022"/>
            <a:ext cx="8733982" cy="2015936"/>
          </a:xfrm>
          <a:prstGeom prst="rect">
            <a:avLst/>
          </a:prstGeom>
        </p:spPr>
        <p:txBody>
          <a:bodyPr>
            <a:spAutoFit/>
          </a:bodyPr>
          <a:lstStyle/>
          <a:p>
            <a:pPr algn="just">
              <a:lnSpc>
                <a:spcPts val="5000"/>
              </a:lnSpc>
              <a:spcAft>
                <a:spcPts val="0"/>
              </a:spcAft>
            </a:pPr>
            <a:r>
              <a:rPr lang="zh-CN" altLang="zh-CN" sz="2600" kern="100" dirty="0" smtClean="0">
                <a:solidFill>
                  <a:srgbClr val="0000FF"/>
                </a:solidFill>
                <a:latin typeface="Times New Roman"/>
                <a:ea typeface="华文细黑"/>
                <a:cs typeface="Times New Roman"/>
              </a:rPr>
              <a:t>答案</a:t>
            </a:r>
            <a:r>
              <a:rPr lang="zh-CN" altLang="zh-CN" sz="2600" kern="100" dirty="0" smtClean="0">
                <a:latin typeface="Times New Roman"/>
                <a:ea typeface="华文细黑"/>
                <a:cs typeface="Times New Roman"/>
              </a:rPr>
              <a:t>　</a:t>
            </a:r>
            <a:r>
              <a:rPr lang="zh-CN" altLang="en-US" sz="2600" kern="100" dirty="0">
                <a:solidFill>
                  <a:schemeClr val="accent6">
                    <a:lumMod val="75000"/>
                  </a:schemeClr>
                </a:solidFill>
                <a:latin typeface="Times New Roman"/>
                <a:ea typeface="华文细黑"/>
                <a:cs typeface="Times New Roman"/>
              </a:rPr>
              <a:t>①因为岭南大学的需要，中断学业，提前回国效力；②把自家的花园洋房和积蓄捐献给国家，并主动提出减薪；③带病编写教材纲要，为筹建沈阳农学院辛勤工作。</a:t>
            </a:r>
            <a:endParaRPr lang="zh-CN" altLang="zh-CN" sz="2600" kern="100" dirty="0">
              <a:solidFill>
                <a:schemeClr val="accent6">
                  <a:lumMod val="75000"/>
                </a:schemeClr>
              </a:solidFill>
              <a:latin typeface="Times New Roman"/>
              <a:ea typeface="华文细黑"/>
              <a:cs typeface="Times New Roman"/>
            </a:endParaRPr>
          </a:p>
        </p:txBody>
      </p:sp>
    </p:spTree>
    <p:extLst>
      <p:ext uri="{BB962C8B-B14F-4D97-AF65-F5344CB8AC3E}">
        <p14:creationId xmlns:p14="http://schemas.microsoft.com/office/powerpoint/2010/main" val="760388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59192" y="339502"/>
            <a:ext cx="8821322" cy="3939540"/>
          </a:xfrm>
          <a:prstGeom prst="rect">
            <a:avLst/>
          </a:prstGeom>
        </p:spPr>
        <p:txBody>
          <a:bodyPr>
            <a:spAutoFit/>
          </a:bodyPr>
          <a:lstStyle/>
          <a:p>
            <a:pPr algn="just">
              <a:lnSpc>
                <a:spcPts val="5000"/>
              </a:lnSpc>
              <a:spcAft>
                <a:spcPts val="0"/>
              </a:spcAft>
            </a:pPr>
            <a:r>
              <a:rPr lang="zh-CN" altLang="zh-CN" sz="2600" kern="100" dirty="0" smtClean="0">
                <a:solidFill>
                  <a:srgbClr val="E36C0A"/>
                </a:solidFill>
                <a:latin typeface="Times New Roman"/>
                <a:ea typeface="华文细黑"/>
                <a:cs typeface="Times New Roman"/>
              </a:rPr>
              <a:t>【试题评点】</a:t>
            </a:r>
            <a:r>
              <a:rPr lang="zh-CN" altLang="zh-CN" sz="2600" kern="100" dirty="0" smtClean="0">
                <a:latin typeface="Times New Roman"/>
                <a:ea typeface="华文细黑"/>
                <a:cs typeface="Times New Roman"/>
              </a:rPr>
              <a:t>　</a:t>
            </a:r>
            <a:r>
              <a:rPr lang="zh-CN" altLang="en-US" sz="2600" dirty="0">
                <a:latin typeface="Times New Roman"/>
                <a:ea typeface="华文细黑"/>
                <a:cs typeface="Times New Roman"/>
              </a:rPr>
              <a:t>该题考查点与上题相同，但要注意与上题的要求不同。上题的表述为</a:t>
            </a:r>
            <a:r>
              <a:rPr lang="zh-CN" altLang="en-US" sz="2600" kern="100" dirty="0">
                <a:latin typeface="+mj-ea"/>
                <a:ea typeface="+mj-ea"/>
                <a:cs typeface="Times New Roman"/>
              </a:rPr>
              <a:t>“</a:t>
            </a:r>
            <a:r>
              <a:rPr lang="zh-CN" altLang="en-US" sz="2600" dirty="0">
                <a:latin typeface="Times New Roman"/>
                <a:ea typeface="华文细黑"/>
                <a:cs typeface="Times New Roman"/>
              </a:rPr>
              <a:t>请结合材料具体分析</a:t>
            </a:r>
            <a:r>
              <a:rPr lang="zh-CN" altLang="en-US" sz="2600" kern="100" dirty="0">
                <a:latin typeface="+mj-ea"/>
                <a:ea typeface="+mj-ea"/>
                <a:cs typeface="Times New Roman"/>
              </a:rPr>
              <a:t>”</a:t>
            </a:r>
            <a:r>
              <a:rPr lang="zh-CN" altLang="en-US" sz="2600" dirty="0">
                <a:latin typeface="Times New Roman"/>
                <a:ea typeface="华文细黑"/>
                <a:cs typeface="Times New Roman"/>
              </a:rPr>
              <a:t>，该题的表述为</a:t>
            </a:r>
            <a:r>
              <a:rPr lang="zh-CN" altLang="en-US" sz="2600" kern="100" dirty="0">
                <a:latin typeface="+mj-ea"/>
                <a:ea typeface="+mj-ea"/>
                <a:cs typeface="Times New Roman"/>
              </a:rPr>
              <a:t>“</a:t>
            </a:r>
            <a:r>
              <a:rPr lang="zh-CN" altLang="en-US" sz="2600" dirty="0">
                <a:latin typeface="Times New Roman"/>
                <a:ea typeface="华文细黑"/>
                <a:cs typeface="Times New Roman"/>
              </a:rPr>
              <a:t>请结合材料简要分析</a:t>
            </a:r>
            <a:r>
              <a:rPr lang="zh-CN" altLang="en-US" sz="2600" kern="100" dirty="0">
                <a:latin typeface="+mj-ea"/>
                <a:ea typeface="+mj-ea"/>
                <a:cs typeface="Times New Roman"/>
              </a:rPr>
              <a:t>”</a:t>
            </a:r>
            <a:r>
              <a:rPr lang="zh-CN" altLang="en-US" sz="2600" dirty="0">
                <a:latin typeface="Times New Roman"/>
                <a:ea typeface="华文细黑"/>
                <a:cs typeface="Times New Roman"/>
              </a:rPr>
              <a:t>，一是</a:t>
            </a:r>
            <a:r>
              <a:rPr lang="zh-CN" altLang="en-US" sz="2600" kern="100" dirty="0">
                <a:latin typeface="+mj-ea"/>
                <a:ea typeface="+mj-ea"/>
                <a:cs typeface="Times New Roman"/>
              </a:rPr>
              <a:t>“</a:t>
            </a:r>
            <a:r>
              <a:rPr lang="zh-CN" altLang="en-US" sz="2600" dirty="0">
                <a:latin typeface="Times New Roman"/>
                <a:ea typeface="华文细黑"/>
                <a:cs typeface="Times New Roman"/>
              </a:rPr>
              <a:t>具体</a:t>
            </a:r>
            <a:r>
              <a:rPr lang="zh-CN" altLang="en-US" sz="2600" kern="100" dirty="0">
                <a:latin typeface="+mj-ea"/>
                <a:ea typeface="+mj-ea"/>
                <a:cs typeface="Times New Roman"/>
              </a:rPr>
              <a:t>”</a:t>
            </a:r>
            <a:r>
              <a:rPr lang="zh-CN" altLang="en-US" sz="2600" dirty="0">
                <a:latin typeface="Times New Roman"/>
                <a:ea typeface="华文细黑"/>
                <a:cs typeface="Times New Roman"/>
              </a:rPr>
              <a:t>，一是</a:t>
            </a:r>
            <a:r>
              <a:rPr lang="zh-CN" altLang="en-US" sz="2600" kern="100" dirty="0">
                <a:latin typeface="+mj-ea"/>
                <a:ea typeface="+mj-ea"/>
                <a:cs typeface="Times New Roman"/>
              </a:rPr>
              <a:t>“</a:t>
            </a:r>
            <a:r>
              <a:rPr lang="zh-CN" altLang="en-US" sz="2600" dirty="0">
                <a:latin typeface="Times New Roman"/>
                <a:ea typeface="华文细黑"/>
                <a:cs typeface="Times New Roman"/>
              </a:rPr>
              <a:t>简要</a:t>
            </a:r>
            <a:r>
              <a:rPr lang="zh-CN" altLang="en-US" sz="2600" kern="100" dirty="0">
                <a:latin typeface="+mj-ea"/>
                <a:ea typeface="+mj-ea"/>
                <a:cs typeface="Times New Roman"/>
              </a:rPr>
              <a:t>”</a:t>
            </a:r>
            <a:r>
              <a:rPr lang="zh-CN" altLang="en-US" sz="2600" dirty="0">
                <a:latin typeface="Times New Roman"/>
                <a:ea typeface="华文细黑"/>
                <a:cs typeface="Times New Roman"/>
              </a:rPr>
              <a:t>，可见该题在分析上可以简略，但仍要结合材料。相对而言，该题在筛选、整合上的难度没有上题大，但信息点较为分散，较为浅显，容易找到</a:t>
            </a:r>
            <a:r>
              <a:rPr lang="zh-CN" altLang="en-US" sz="2600" dirty="0" smtClean="0">
                <a:latin typeface="Times New Roman"/>
                <a:ea typeface="华文细黑"/>
                <a:cs typeface="Times New Roman"/>
              </a:rPr>
              <a:t>。</a:t>
            </a:r>
            <a:endParaRPr lang="zh-CN" altLang="en-US" sz="2600" dirty="0">
              <a:latin typeface="Times New Roman"/>
              <a:ea typeface="华文细黑"/>
              <a:cs typeface="Times New Roman"/>
            </a:endParaRPr>
          </a:p>
        </p:txBody>
      </p:sp>
    </p:spTree>
    <p:extLst>
      <p:ext uri="{BB962C8B-B14F-4D97-AF65-F5344CB8AC3E}">
        <p14:creationId xmlns:p14="http://schemas.microsoft.com/office/powerpoint/2010/main" val="674360489"/>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07504" y="-45948"/>
            <a:ext cx="8821322" cy="2977738"/>
          </a:xfrm>
          <a:prstGeom prst="rect">
            <a:avLst/>
          </a:prstGeom>
        </p:spPr>
        <p:txBody>
          <a:bodyPr>
            <a:spAutoFit/>
          </a:bodyPr>
          <a:lstStyle/>
          <a:p>
            <a:pPr algn="just">
              <a:lnSpc>
                <a:spcPts val="4500"/>
              </a:lnSpc>
              <a:spcAft>
                <a:spcPts val="0"/>
              </a:spcAft>
            </a:pPr>
            <a:r>
              <a:rPr lang="en-US" altLang="zh-CN" sz="2600" dirty="0">
                <a:latin typeface="Times New Roman"/>
                <a:ea typeface="华文细黑"/>
              </a:rPr>
              <a:t>4.</a:t>
            </a:r>
            <a:r>
              <a:rPr lang="zh-CN" altLang="zh-CN" sz="2600" dirty="0">
                <a:latin typeface="Times New Roman"/>
                <a:ea typeface="华文细黑"/>
                <a:cs typeface="Times New Roman"/>
              </a:rPr>
              <a:t>作为一位爱国科学家，邓叔群有哪些突出表现？请结合材料谈谈你的理解。</a:t>
            </a:r>
            <a:endParaRPr lang="zh-CN" altLang="zh-CN" sz="2600" kern="100" dirty="0">
              <a:latin typeface="宋体"/>
              <a:cs typeface="Courier New"/>
            </a:endParaRPr>
          </a:p>
          <a:p>
            <a:pPr algn="just">
              <a:lnSpc>
                <a:spcPts val="4500"/>
              </a:lnSpc>
              <a:spcAft>
                <a:spcPts val="0"/>
              </a:spcAft>
            </a:pPr>
            <a:r>
              <a:rPr lang="zh-CN" altLang="zh-CN" sz="2600" kern="100" dirty="0">
                <a:solidFill>
                  <a:srgbClr val="0000FF"/>
                </a:solidFill>
                <a:latin typeface="Times New Roman"/>
                <a:ea typeface="华文细黑"/>
                <a:cs typeface="Times New Roman"/>
              </a:rPr>
              <a:t>解析</a:t>
            </a:r>
            <a:r>
              <a:rPr lang="zh-CN" altLang="zh-CN" sz="2600" kern="100" dirty="0">
                <a:latin typeface="Times New Roman"/>
                <a:ea typeface="华文细黑"/>
                <a:cs typeface="Times New Roman"/>
              </a:rPr>
              <a:t>　</a:t>
            </a:r>
            <a:r>
              <a:rPr lang="zh-CN" altLang="zh-CN" sz="2600" dirty="0">
                <a:latin typeface="Times New Roman"/>
                <a:ea typeface="华文细黑"/>
                <a:cs typeface="Times New Roman"/>
              </a:rPr>
              <a:t>本题考查对文本内容的归纳与概括。回答时应在理解全文内容的基础上，找到描写邓叔群</a:t>
            </a:r>
            <a:r>
              <a:rPr lang="en-US" altLang="zh-CN" sz="2600" dirty="0">
                <a:latin typeface="宋体"/>
                <a:ea typeface="华文细黑"/>
                <a:cs typeface="Times New Roman"/>
              </a:rPr>
              <a:t>“</a:t>
            </a:r>
            <a:r>
              <a:rPr lang="zh-CN" altLang="zh-CN" sz="2600" dirty="0">
                <a:latin typeface="Times New Roman"/>
                <a:ea typeface="华文细黑"/>
                <a:cs typeface="Times New Roman"/>
              </a:rPr>
              <a:t>爱国</a:t>
            </a:r>
            <a:r>
              <a:rPr lang="en-US" altLang="zh-CN" sz="2600" dirty="0">
                <a:latin typeface="宋体"/>
                <a:ea typeface="华文细黑"/>
                <a:cs typeface="Times New Roman"/>
              </a:rPr>
              <a:t>”</a:t>
            </a:r>
            <a:r>
              <a:rPr lang="zh-CN" altLang="zh-CN" sz="2600" dirty="0">
                <a:latin typeface="Times New Roman"/>
                <a:ea typeface="华文细黑"/>
                <a:cs typeface="Times New Roman"/>
              </a:rPr>
              <a:t>的</a:t>
            </a:r>
            <a:r>
              <a:rPr lang="en-US" altLang="zh-CN" sz="2600" dirty="0">
                <a:latin typeface="宋体"/>
                <a:ea typeface="华文细黑"/>
                <a:cs typeface="Times New Roman"/>
              </a:rPr>
              <a:t>“</a:t>
            </a:r>
            <a:r>
              <a:rPr lang="zh-CN" altLang="zh-CN" sz="2600" dirty="0">
                <a:latin typeface="Times New Roman"/>
                <a:ea typeface="华文细黑"/>
                <a:cs typeface="Times New Roman"/>
              </a:rPr>
              <a:t>突出表现</a:t>
            </a:r>
            <a:r>
              <a:rPr lang="en-US" altLang="zh-CN" sz="2600" dirty="0">
                <a:latin typeface="宋体"/>
                <a:ea typeface="华文细黑"/>
                <a:cs typeface="Times New Roman"/>
              </a:rPr>
              <a:t>”</a:t>
            </a:r>
            <a:r>
              <a:rPr lang="zh-CN" altLang="zh-CN" sz="2600" dirty="0">
                <a:latin typeface="Times New Roman"/>
                <a:ea typeface="华文细黑"/>
                <a:cs typeface="Times New Roman"/>
              </a:rPr>
              <a:t>的相关语句，再归纳概括。</a:t>
            </a:r>
            <a:endParaRPr lang="zh-CN" altLang="zh-CN" sz="2600" kern="100" dirty="0">
              <a:latin typeface="宋体"/>
              <a:cs typeface="Courier New"/>
            </a:endParaRPr>
          </a:p>
        </p:txBody>
      </p:sp>
      <p:sp>
        <p:nvSpPr>
          <p:cNvPr id="3" name="矩形 2"/>
          <p:cNvSpPr/>
          <p:nvPr/>
        </p:nvSpPr>
        <p:spPr>
          <a:xfrm>
            <a:off x="107504" y="2691373"/>
            <a:ext cx="8821322" cy="2400657"/>
          </a:xfrm>
          <a:prstGeom prst="rect">
            <a:avLst/>
          </a:prstGeom>
        </p:spPr>
        <p:txBody>
          <a:bodyPr>
            <a:spAutoFit/>
          </a:bodyPr>
          <a:lstStyle/>
          <a:p>
            <a:pPr algn="just">
              <a:lnSpc>
                <a:spcPts val="4500"/>
              </a:lnSpc>
              <a:spcAft>
                <a:spcPts val="0"/>
              </a:spcAft>
            </a:pPr>
            <a:r>
              <a:rPr lang="zh-CN" altLang="zh-CN" sz="2600" kern="100" dirty="0" smtClean="0">
                <a:solidFill>
                  <a:srgbClr val="0000FF"/>
                </a:solidFill>
                <a:latin typeface="Times New Roman"/>
                <a:ea typeface="华文细黑"/>
                <a:cs typeface="Times New Roman"/>
              </a:rPr>
              <a:t>答案</a:t>
            </a:r>
            <a:r>
              <a:rPr lang="zh-CN" altLang="zh-CN" sz="2600" kern="100" dirty="0" smtClean="0">
                <a:latin typeface="Times New Roman"/>
                <a:ea typeface="华文细黑"/>
                <a:cs typeface="Times New Roman"/>
              </a:rPr>
              <a:t>　</a:t>
            </a:r>
            <a:r>
              <a:rPr lang="zh-CN" altLang="en-US" sz="2600" kern="100" dirty="0">
                <a:solidFill>
                  <a:schemeClr val="accent6">
                    <a:lumMod val="75000"/>
                  </a:schemeClr>
                </a:solidFill>
                <a:latin typeface="宋体"/>
                <a:ea typeface="华文细黑"/>
                <a:cs typeface="Times New Roman"/>
              </a:rPr>
              <a:t>①为中国建立了自己的真菌学，在世界学术领域争得一席之地；②为改变中国农业的落后面貌，选学农林专业；③为国计民生需要，及时调整自己的研究方向；④为新中国农林业的发展，努力培养专业人才。</a:t>
            </a:r>
            <a:endParaRPr lang="zh-CN" altLang="zh-CN" sz="2600" kern="100" dirty="0">
              <a:solidFill>
                <a:schemeClr val="accent6">
                  <a:lumMod val="75000"/>
                </a:schemeClr>
              </a:solidFill>
              <a:latin typeface="宋体"/>
              <a:cs typeface="Courier New"/>
            </a:endParaRPr>
          </a:p>
        </p:txBody>
      </p:sp>
    </p:spTree>
    <p:extLst>
      <p:ext uri="{BB962C8B-B14F-4D97-AF65-F5344CB8AC3E}">
        <p14:creationId xmlns:p14="http://schemas.microsoft.com/office/powerpoint/2010/main" val="3379660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linds(horizontal)">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79512" y="707162"/>
            <a:ext cx="8561888" cy="3554819"/>
          </a:xfrm>
          <a:prstGeom prst="rect">
            <a:avLst/>
          </a:prstGeom>
        </p:spPr>
        <p:txBody>
          <a:bodyPr>
            <a:spAutoFit/>
          </a:bodyPr>
          <a:lstStyle/>
          <a:p>
            <a:pPr algn="just">
              <a:lnSpc>
                <a:spcPts val="4500"/>
              </a:lnSpc>
              <a:spcAft>
                <a:spcPts val="0"/>
              </a:spcAft>
            </a:pPr>
            <a:r>
              <a:rPr lang="zh-CN" altLang="zh-CN" sz="2500" kern="100" dirty="0">
                <a:solidFill>
                  <a:srgbClr val="E36C0A"/>
                </a:solidFill>
                <a:latin typeface="Times New Roman"/>
                <a:ea typeface="华文细黑"/>
                <a:cs typeface="Times New Roman"/>
              </a:rPr>
              <a:t>【试题评点】</a:t>
            </a:r>
            <a:r>
              <a:rPr lang="zh-CN" altLang="zh-CN" sz="2500" kern="100" dirty="0">
                <a:latin typeface="Times New Roman"/>
                <a:ea typeface="华文细黑"/>
                <a:cs typeface="Times New Roman"/>
              </a:rPr>
              <a:t>　</a:t>
            </a:r>
            <a:r>
              <a:rPr lang="zh-CN" altLang="zh-CN" sz="2400" dirty="0">
                <a:latin typeface="Times New Roman"/>
                <a:ea typeface="华文细黑"/>
                <a:cs typeface="Times New Roman"/>
              </a:rPr>
              <a:t>该道探究题与</a:t>
            </a:r>
            <a:r>
              <a:rPr lang="en-US" altLang="zh-CN" sz="2400" dirty="0">
                <a:latin typeface="Times New Roman"/>
                <a:ea typeface="华文细黑"/>
              </a:rPr>
              <a:t>2013</a:t>
            </a:r>
            <a:r>
              <a:rPr lang="zh-CN" altLang="zh-CN" sz="2400" dirty="0">
                <a:latin typeface="Times New Roman"/>
                <a:ea typeface="华文细黑"/>
                <a:cs typeface="Times New Roman"/>
              </a:rPr>
              <a:t>年一样，紧扣传主某一方面的品质要求进行全方位、多角度探究。探究点是</a:t>
            </a:r>
            <a:r>
              <a:rPr lang="en-US" altLang="zh-CN" sz="2400" dirty="0">
                <a:latin typeface="宋体"/>
                <a:ea typeface="华文细黑"/>
                <a:cs typeface="Times New Roman"/>
              </a:rPr>
              <a:t>“</a:t>
            </a:r>
            <a:r>
              <a:rPr lang="zh-CN" altLang="zh-CN" sz="2400" dirty="0">
                <a:latin typeface="Times New Roman"/>
                <a:ea typeface="华文细黑"/>
                <a:cs typeface="Times New Roman"/>
              </a:rPr>
              <a:t>爱国科学家</a:t>
            </a:r>
            <a:r>
              <a:rPr lang="en-US" altLang="zh-CN" sz="2400" dirty="0">
                <a:latin typeface="宋体"/>
                <a:ea typeface="华文细黑"/>
                <a:cs typeface="Times New Roman"/>
              </a:rPr>
              <a:t>”</a:t>
            </a:r>
            <a:r>
              <a:rPr lang="zh-CN" altLang="zh-CN" sz="2400" dirty="0">
                <a:latin typeface="Times New Roman"/>
                <a:ea typeface="华文细黑"/>
                <a:cs typeface="Times New Roman"/>
              </a:rPr>
              <a:t>，应围绕</a:t>
            </a:r>
            <a:r>
              <a:rPr lang="en-US" altLang="zh-CN" sz="2400" dirty="0">
                <a:latin typeface="宋体"/>
                <a:ea typeface="华文细黑"/>
                <a:cs typeface="Times New Roman"/>
              </a:rPr>
              <a:t>“</a:t>
            </a:r>
            <a:r>
              <a:rPr lang="zh-CN" altLang="zh-CN" sz="2400" dirty="0">
                <a:latin typeface="Times New Roman"/>
                <a:ea typeface="华文细黑"/>
                <a:cs typeface="Times New Roman"/>
              </a:rPr>
              <a:t>爱国</a:t>
            </a:r>
            <a:r>
              <a:rPr lang="en-US" altLang="zh-CN" sz="2400" dirty="0">
                <a:latin typeface="宋体"/>
                <a:ea typeface="华文细黑"/>
                <a:cs typeface="Times New Roman"/>
              </a:rPr>
              <a:t>”</a:t>
            </a:r>
            <a:r>
              <a:rPr lang="zh-CN" altLang="zh-CN" sz="2400" dirty="0">
                <a:latin typeface="Times New Roman"/>
                <a:ea typeface="华文细黑"/>
                <a:cs typeface="Times New Roman"/>
              </a:rPr>
              <a:t>对全部文本材料</a:t>
            </a:r>
            <a:r>
              <a:rPr lang="en-US" altLang="zh-CN" sz="2400" dirty="0">
                <a:latin typeface="Times New Roman"/>
                <a:ea typeface="华文细黑"/>
              </a:rPr>
              <a:t>(</a:t>
            </a:r>
            <a:r>
              <a:rPr lang="zh-CN" altLang="zh-CN" sz="2400" dirty="0">
                <a:latin typeface="Times New Roman"/>
                <a:ea typeface="华文细黑"/>
                <a:cs typeface="Times New Roman"/>
              </a:rPr>
              <a:t>包括</a:t>
            </a:r>
            <a:r>
              <a:rPr lang="en-US" altLang="zh-CN" sz="2400" dirty="0">
                <a:latin typeface="宋体"/>
                <a:ea typeface="华文细黑"/>
                <a:cs typeface="Times New Roman"/>
              </a:rPr>
              <a:t>“</a:t>
            </a:r>
            <a:r>
              <a:rPr lang="zh-CN" altLang="zh-CN" sz="2400" dirty="0">
                <a:latin typeface="Times New Roman"/>
                <a:ea typeface="华文细黑"/>
                <a:cs typeface="Times New Roman"/>
              </a:rPr>
              <a:t>相关链接</a:t>
            </a:r>
            <a:r>
              <a:rPr lang="en-US" altLang="zh-CN" sz="2400" dirty="0">
                <a:latin typeface="宋体"/>
                <a:ea typeface="华文细黑"/>
                <a:cs typeface="Times New Roman"/>
              </a:rPr>
              <a:t>”</a:t>
            </a:r>
            <a:r>
              <a:rPr lang="en-US" altLang="zh-CN" sz="2400" dirty="0">
                <a:latin typeface="Times New Roman"/>
                <a:ea typeface="华文细黑"/>
              </a:rPr>
              <a:t>)</a:t>
            </a:r>
            <a:r>
              <a:rPr lang="zh-CN" altLang="zh-CN" sz="2400" dirty="0">
                <a:latin typeface="Times New Roman"/>
                <a:ea typeface="华文细黑"/>
                <a:cs typeface="Times New Roman"/>
              </a:rPr>
              <a:t>进行筛选、归纳。值得注意的是，参考答案给的四个要点不是唯一答案，如有其他答案，可根据观点明确、理由充分、论述合理的程度，酌情给分。</a:t>
            </a:r>
            <a:endParaRPr lang="en-US" altLang="zh-CN" sz="2500" kern="100" dirty="0" smtClean="0">
              <a:latin typeface="Times New Roman"/>
              <a:ea typeface="华文细黑"/>
              <a:cs typeface="Times New Roman"/>
            </a:endParaRPr>
          </a:p>
        </p:txBody>
      </p:sp>
    </p:spTree>
    <p:extLst>
      <p:ext uri="{BB962C8B-B14F-4D97-AF65-F5344CB8AC3E}">
        <p14:creationId xmlns:p14="http://schemas.microsoft.com/office/powerpoint/2010/main" val="1161042671"/>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79512" y="123478"/>
            <a:ext cx="8647507" cy="610616"/>
          </a:xfrm>
          <a:prstGeom prst="rect">
            <a:avLst/>
          </a:prstGeom>
        </p:spPr>
        <p:txBody>
          <a:bodyPr>
            <a:spAutoFit/>
          </a:bodyPr>
          <a:lstStyle/>
          <a:p>
            <a:pPr algn="ctr">
              <a:lnSpc>
                <a:spcPts val="4500"/>
              </a:lnSpc>
              <a:spcAft>
                <a:spcPts val="0"/>
              </a:spcAft>
            </a:pPr>
            <a:r>
              <a:rPr lang="zh-CN" altLang="zh-CN" sz="2800" b="1" kern="100" dirty="0">
                <a:solidFill>
                  <a:srgbClr val="0000FF"/>
                </a:solidFill>
                <a:latin typeface="微软雅黑" pitchFamily="34" charset="-122"/>
                <a:ea typeface="微软雅黑" pitchFamily="34" charset="-122"/>
                <a:cs typeface="Times New Roman"/>
              </a:rPr>
              <a:t>命题探究及备考</a:t>
            </a:r>
            <a:r>
              <a:rPr lang="zh-CN" altLang="zh-CN" sz="2800" b="1" kern="100" dirty="0" smtClean="0">
                <a:solidFill>
                  <a:srgbClr val="0000FF"/>
                </a:solidFill>
                <a:latin typeface="微软雅黑" pitchFamily="34" charset="-122"/>
                <a:ea typeface="微软雅黑" pitchFamily="34" charset="-122"/>
                <a:cs typeface="Times New Roman"/>
              </a:rPr>
              <a:t>启示</a:t>
            </a:r>
            <a:endParaRPr lang="zh-CN" altLang="zh-CN" sz="2800" b="1" kern="100" dirty="0">
              <a:solidFill>
                <a:srgbClr val="0000FF"/>
              </a:solidFill>
              <a:latin typeface="微软雅黑" pitchFamily="34" charset="-122"/>
              <a:ea typeface="微软雅黑" pitchFamily="34" charset="-122"/>
              <a:cs typeface="Times New Roman"/>
            </a:endParaRPr>
          </a:p>
        </p:txBody>
      </p:sp>
      <p:sp>
        <p:nvSpPr>
          <p:cNvPr id="4" name="矩形 3"/>
          <p:cNvSpPr/>
          <p:nvPr/>
        </p:nvSpPr>
        <p:spPr>
          <a:xfrm>
            <a:off x="251520" y="888122"/>
            <a:ext cx="8647507" cy="4131900"/>
          </a:xfrm>
          <a:prstGeom prst="rect">
            <a:avLst/>
          </a:prstGeom>
        </p:spPr>
        <p:txBody>
          <a:bodyPr>
            <a:spAutoFit/>
          </a:bodyPr>
          <a:lstStyle/>
          <a:p>
            <a:pPr algn="just">
              <a:lnSpc>
                <a:spcPts val="4500"/>
              </a:lnSpc>
              <a:spcAft>
                <a:spcPts val="0"/>
              </a:spcAft>
            </a:pPr>
            <a:r>
              <a:rPr lang="en-US" altLang="zh-CN" sz="2600" dirty="0">
                <a:latin typeface="Times New Roman"/>
                <a:ea typeface="华文细黑"/>
              </a:rPr>
              <a:t>1.</a:t>
            </a:r>
            <a:r>
              <a:rPr lang="zh-CN" altLang="zh-CN" sz="2600" dirty="0">
                <a:latin typeface="Times New Roman"/>
                <a:ea typeface="华文细黑"/>
                <a:cs typeface="Times New Roman"/>
              </a:rPr>
              <a:t>新课标卷在实用类文本阅读考查方面有何特点？主要题型又有何特点？</a:t>
            </a:r>
            <a:endParaRPr lang="zh-CN" altLang="zh-CN" sz="2600" kern="100" dirty="0">
              <a:latin typeface="宋体"/>
              <a:cs typeface="Courier New"/>
            </a:endParaRPr>
          </a:p>
          <a:p>
            <a:pPr algn="just">
              <a:lnSpc>
                <a:spcPts val="4500"/>
              </a:lnSpc>
              <a:spcAft>
                <a:spcPts val="0"/>
              </a:spcAft>
            </a:pPr>
            <a:r>
              <a:rPr lang="zh-CN" altLang="zh-CN" sz="2600" kern="100" dirty="0" smtClean="0">
                <a:solidFill>
                  <a:srgbClr val="0000FF"/>
                </a:solidFill>
                <a:latin typeface="Times New Roman"/>
                <a:ea typeface="华文细黑"/>
                <a:cs typeface="Times New Roman"/>
              </a:rPr>
              <a:t>答案</a:t>
            </a:r>
            <a:r>
              <a:rPr lang="zh-CN" altLang="zh-CN" sz="2600" kern="100" dirty="0" smtClean="0">
                <a:latin typeface="Times New Roman"/>
                <a:ea typeface="华文细黑"/>
                <a:cs typeface="Times New Roman"/>
              </a:rPr>
              <a:t>　</a:t>
            </a:r>
            <a:r>
              <a:rPr lang="zh-CN" altLang="en-US" sz="2600" kern="100" dirty="0">
                <a:solidFill>
                  <a:schemeClr val="accent6">
                    <a:lumMod val="75000"/>
                  </a:schemeClr>
                </a:solidFill>
                <a:latin typeface="Times New Roman"/>
                <a:ea typeface="华文细黑"/>
                <a:cs typeface="Times New Roman"/>
              </a:rPr>
              <a:t>新课标卷在实用类文本阅读考查方面的特点是稳定。表现在：</a:t>
            </a:r>
          </a:p>
          <a:p>
            <a:pPr algn="just">
              <a:lnSpc>
                <a:spcPts val="4500"/>
              </a:lnSpc>
              <a:spcAft>
                <a:spcPts val="0"/>
              </a:spcAft>
            </a:pPr>
            <a:r>
              <a:rPr lang="en-US" altLang="zh-CN" sz="2600" kern="100" dirty="0">
                <a:solidFill>
                  <a:schemeClr val="accent6">
                    <a:lumMod val="75000"/>
                  </a:schemeClr>
                </a:solidFill>
                <a:latin typeface="Times New Roman"/>
                <a:ea typeface="华文细黑"/>
                <a:cs typeface="Times New Roman"/>
              </a:rPr>
              <a:t>(1)</a:t>
            </a:r>
            <a:r>
              <a:rPr lang="zh-CN" altLang="en-US" sz="2600" kern="100" dirty="0">
                <a:solidFill>
                  <a:schemeClr val="accent6">
                    <a:lumMod val="75000"/>
                  </a:schemeClr>
                </a:solidFill>
                <a:latin typeface="Times New Roman"/>
                <a:ea typeface="华文细黑"/>
                <a:cs typeface="Times New Roman"/>
              </a:rPr>
              <a:t>选文上，坚持选传记文本，选传记文本一以贯之地选用知名人物的传记作品，作品出自名家之手，主要人物知名度高，传主的生平事迹和精神品质对考生极有启迪意义</a:t>
            </a:r>
            <a:r>
              <a:rPr lang="zh-CN" altLang="en-US" sz="2600" kern="100" dirty="0" smtClean="0">
                <a:solidFill>
                  <a:schemeClr val="accent6">
                    <a:lumMod val="75000"/>
                  </a:schemeClr>
                </a:solidFill>
                <a:latin typeface="Times New Roman"/>
                <a:ea typeface="华文细黑"/>
                <a:cs typeface="Times New Roman"/>
              </a:rPr>
              <a:t>。</a:t>
            </a:r>
            <a:endParaRPr lang="zh-CN" altLang="en-US" sz="2600" kern="100" dirty="0">
              <a:solidFill>
                <a:schemeClr val="accent6">
                  <a:lumMod val="75000"/>
                </a:schemeClr>
              </a:solidFill>
              <a:latin typeface="Times New Roman"/>
              <a:ea typeface="华文细黑"/>
              <a:cs typeface="Times New Roman"/>
            </a:endParaRPr>
          </a:p>
        </p:txBody>
      </p:sp>
    </p:spTree>
    <p:extLst>
      <p:ext uri="{BB962C8B-B14F-4D97-AF65-F5344CB8AC3E}">
        <p14:creationId xmlns:p14="http://schemas.microsoft.com/office/powerpoint/2010/main" val="406600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blinds(horizontal)">
                                      <p:cBhvr>
                                        <p:cTn id="12"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00224" y="-73615"/>
            <a:ext cx="8821322" cy="5221942"/>
          </a:xfrm>
          <a:prstGeom prst="rect">
            <a:avLst/>
          </a:prstGeom>
        </p:spPr>
        <p:txBody>
          <a:bodyPr>
            <a:spAutoFit/>
          </a:bodyPr>
          <a:lstStyle/>
          <a:p>
            <a:pPr algn="just">
              <a:lnSpc>
                <a:spcPts val="4000"/>
              </a:lnSpc>
              <a:spcAft>
                <a:spcPts val="0"/>
              </a:spcAft>
            </a:pPr>
            <a:r>
              <a:rPr lang="en-US" altLang="zh-CN" sz="2400" kern="100" dirty="0">
                <a:solidFill>
                  <a:schemeClr val="accent6">
                    <a:lumMod val="75000"/>
                  </a:schemeClr>
                </a:solidFill>
                <a:latin typeface="Times New Roman"/>
                <a:ea typeface="华文细黑"/>
                <a:cs typeface="Times New Roman"/>
              </a:rPr>
              <a:t>(2)</a:t>
            </a:r>
            <a:r>
              <a:rPr lang="zh-CN" altLang="en-US" sz="2400" kern="100" dirty="0">
                <a:solidFill>
                  <a:schemeClr val="accent6">
                    <a:lumMod val="75000"/>
                  </a:schemeClr>
                </a:solidFill>
                <a:latin typeface="Times New Roman"/>
                <a:ea typeface="华文细黑"/>
                <a:cs typeface="Times New Roman"/>
              </a:rPr>
              <a:t>考点稳定。尽管实用类文本考点很多，但一直围绕下面几个考点来命题：①筛选并整合文中信息，②分析概括内容要点</a:t>
            </a:r>
            <a:r>
              <a:rPr lang="zh-CN" altLang="en-US" sz="2400" kern="100" dirty="0" smtClean="0">
                <a:solidFill>
                  <a:schemeClr val="accent6">
                    <a:lumMod val="75000"/>
                  </a:schemeClr>
                </a:solidFill>
                <a:latin typeface="Times New Roman"/>
                <a:ea typeface="华文细黑"/>
                <a:cs typeface="Times New Roman"/>
              </a:rPr>
              <a:t>，</a:t>
            </a:r>
            <a:r>
              <a:rPr lang="en-US" altLang="zh-CN" sz="2400" kern="100" dirty="0" smtClean="0">
                <a:solidFill>
                  <a:schemeClr val="accent6">
                    <a:lumMod val="75000"/>
                  </a:schemeClr>
                </a:solidFill>
                <a:latin typeface="Times New Roman"/>
                <a:ea typeface="华文细黑"/>
                <a:cs typeface="Times New Roman"/>
              </a:rPr>
              <a:t/>
            </a:r>
            <a:br>
              <a:rPr lang="en-US" altLang="zh-CN" sz="2400" kern="100" dirty="0" smtClean="0">
                <a:solidFill>
                  <a:schemeClr val="accent6">
                    <a:lumMod val="75000"/>
                  </a:schemeClr>
                </a:solidFill>
                <a:latin typeface="Times New Roman"/>
                <a:ea typeface="华文细黑"/>
                <a:cs typeface="Times New Roman"/>
              </a:rPr>
            </a:br>
            <a:r>
              <a:rPr lang="zh-CN" altLang="en-US" sz="2400" kern="100" dirty="0" smtClean="0">
                <a:solidFill>
                  <a:schemeClr val="accent6">
                    <a:lumMod val="75000"/>
                  </a:schemeClr>
                </a:solidFill>
                <a:latin typeface="Times New Roman"/>
                <a:ea typeface="华文细黑"/>
                <a:cs typeface="Times New Roman"/>
              </a:rPr>
              <a:t>③</a:t>
            </a:r>
            <a:r>
              <a:rPr lang="zh-CN" altLang="en-US" sz="2400" kern="100" dirty="0">
                <a:solidFill>
                  <a:schemeClr val="accent6">
                    <a:lumMod val="75000"/>
                  </a:schemeClr>
                </a:solidFill>
                <a:latin typeface="Times New Roman"/>
                <a:ea typeface="华文细黑"/>
                <a:cs typeface="Times New Roman"/>
              </a:rPr>
              <a:t>探究。</a:t>
            </a:r>
          </a:p>
          <a:p>
            <a:pPr algn="just">
              <a:lnSpc>
                <a:spcPts val="4000"/>
              </a:lnSpc>
              <a:spcAft>
                <a:spcPts val="0"/>
              </a:spcAft>
            </a:pPr>
            <a:r>
              <a:rPr lang="en-US" altLang="zh-CN" sz="2400" kern="100" dirty="0">
                <a:solidFill>
                  <a:schemeClr val="accent6">
                    <a:lumMod val="75000"/>
                  </a:schemeClr>
                </a:solidFill>
                <a:latin typeface="Times New Roman"/>
                <a:ea typeface="华文细黑"/>
                <a:cs typeface="Times New Roman"/>
              </a:rPr>
              <a:t>(3)</a:t>
            </a:r>
            <a:r>
              <a:rPr lang="zh-CN" altLang="en-US" sz="2400" kern="100" dirty="0">
                <a:solidFill>
                  <a:schemeClr val="accent6">
                    <a:lumMod val="75000"/>
                  </a:schemeClr>
                </a:solidFill>
                <a:latin typeface="Times New Roman"/>
                <a:ea typeface="华文细黑"/>
                <a:cs typeface="Times New Roman"/>
              </a:rPr>
              <a:t>题型稳定：共</a:t>
            </a:r>
            <a:r>
              <a:rPr lang="en-US" altLang="zh-CN" sz="2400" kern="100" dirty="0">
                <a:solidFill>
                  <a:schemeClr val="accent6">
                    <a:lumMod val="75000"/>
                  </a:schemeClr>
                </a:solidFill>
                <a:latin typeface="Times New Roman"/>
                <a:ea typeface="华文细黑"/>
                <a:cs typeface="Times New Roman"/>
              </a:rPr>
              <a:t>4</a:t>
            </a:r>
            <a:r>
              <a:rPr lang="zh-CN" altLang="en-US" sz="2400" kern="100" dirty="0">
                <a:solidFill>
                  <a:schemeClr val="accent6">
                    <a:lumMod val="75000"/>
                  </a:schemeClr>
                </a:solidFill>
                <a:latin typeface="Times New Roman"/>
                <a:ea typeface="华文细黑"/>
                <a:cs typeface="Times New Roman"/>
              </a:rPr>
              <a:t>题，第</a:t>
            </a:r>
            <a:r>
              <a:rPr lang="en-US" altLang="zh-CN" sz="2400" kern="100" dirty="0">
                <a:solidFill>
                  <a:schemeClr val="accent6">
                    <a:lumMod val="75000"/>
                  </a:schemeClr>
                </a:solidFill>
                <a:latin typeface="Times New Roman"/>
                <a:ea typeface="华文细黑"/>
                <a:cs typeface="Times New Roman"/>
              </a:rPr>
              <a:t>1</a:t>
            </a:r>
            <a:r>
              <a:rPr lang="zh-CN" altLang="en-US" sz="2400" kern="100" dirty="0">
                <a:solidFill>
                  <a:schemeClr val="accent6">
                    <a:lumMod val="75000"/>
                  </a:schemeClr>
                </a:solidFill>
                <a:latin typeface="Times New Roman"/>
                <a:ea typeface="华文细黑"/>
                <a:cs typeface="Times New Roman"/>
              </a:rPr>
              <a:t>题是多项选择题，第</a:t>
            </a:r>
            <a:r>
              <a:rPr lang="en-US" altLang="zh-CN" sz="2400" kern="100" dirty="0">
                <a:solidFill>
                  <a:schemeClr val="accent6">
                    <a:lumMod val="75000"/>
                  </a:schemeClr>
                </a:solidFill>
                <a:latin typeface="Times New Roman"/>
                <a:ea typeface="华文细黑"/>
                <a:cs typeface="Times New Roman"/>
              </a:rPr>
              <a:t>2</a:t>
            </a:r>
            <a:r>
              <a:rPr lang="zh-CN" altLang="en-US" sz="2400" kern="100" dirty="0">
                <a:solidFill>
                  <a:schemeClr val="accent6">
                    <a:lumMod val="75000"/>
                  </a:schemeClr>
                </a:solidFill>
                <a:latin typeface="Times New Roman"/>
                <a:ea typeface="华文细黑"/>
                <a:cs typeface="Times New Roman"/>
              </a:rPr>
              <a:t>题是筛选并整合信息题，第</a:t>
            </a:r>
            <a:r>
              <a:rPr lang="en-US" altLang="zh-CN" sz="2400" kern="100" dirty="0">
                <a:solidFill>
                  <a:schemeClr val="accent6">
                    <a:lumMod val="75000"/>
                  </a:schemeClr>
                </a:solidFill>
                <a:latin typeface="Times New Roman"/>
                <a:ea typeface="华文细黑"/>
                <a:cs typeface="Times New Roman"/>
              </a:rPr>
              <a:t>3</a:t>
            </a:r>
            <a:r>
              <a:rPr lang="zh-CN" altLang="en-US" sz="2400" kern="100" dirty="0">
                <a:solidFill>
                  <a:schemeClr val="accent6">
                    <a:lumMod val="75000"/>
                  </a:schemeClr>
                </a:solidFill>
                <a:latin typeface="Times New Roman"/>
                <a:ea typeface="华文细黑"/>
                <a:cs typeface="Times New Roman"/>
              </a:rPr>
              <a:t>题是分析概括内容要点题，第</a:t>
            </a:r>
            <a:r>
              <a:rPr lang="en-US" altLang="zh-CN" sz="2400" kern="100" dirty="0">
                <a:solidFill>
                  <a:schemeClr val="accent6">
                    <a:lumMod val="75000"/>
                  </a:schemeClr>
                </a:solidFill>
                <a:latin typeface="Times New Roman"/>
                <a:ea typeface="华文细黑"/>
                <a:cs typeface="Times New Roman"/>
              </a:rPr>
              <a:t>4</a:t>
            </a:r>
            <a:r>
              <a:rPr lang="zh-CN" altLang="en-US" sz="2400" kern="100" dirty="0">
                <a:solidFill>
                  <a:schemeClr val="accent6">
                    <a:lumMod val="75000"/>
                  </a:schemeClr>
                </a:solidFill>
                <a:latin typeface="Times New Roman"/>
                <a:ea typeface="华文细黑"/>
                <a:cs typeface="Times New Roman"/>
              </a:rPr>
              <a:t>题是探究题</a:t>
            </a:r>
            <a:r>
              <a:rPr lang="zh-CN" altLang="en-US" sz="2400" kern="100" dirty="0" smtClean="0">
                <a:solidFill>
                  <a:schemeClr val="accent6">
                    <a:lumMod val="75000"/>
                  </a:schemeClr>
                </a:solidFill>
                <a:latin typeface="Times New Roman"/>
                <a:ea typeface="华文细黑"/>
                <a:cs typeface="Times New Roman"/>
              </a:rPr>
              <a:t>。</a:t>
            </a:r>
          </a:p>
          <a:p>
            <a:pPr algn="just">
              <a:lnSpc>
                <a:spcPts val="4000"/>
              </a:lnSpc>
              <a:spcAft>
                <a:spcPts val="0"/>
              </a:spcAft>
            </a:pPr>
            <a:r>
              <a:rPr lang="zh-CN" altLang="en-US" sz="2400" kern="100" dirty="0" smtClean="0">
                <a:solidFill>
                  <a:schemeClr val="accent6">
                    <a:lumMod val="75000"/>
                  </a:schemeClr>
                </a:solidFill>
                <a:latin typeface="Times New Roman"/>
                <a:ea typeface="华文细黑"/>
                <a:cs typeface="Times New Roman"/>
              </a:rPr>
              <a:t>主要题型的特点：</a:t>
            </a:r>
          </a:p>
          <a:p>
            <a:pPr algn="just">
              <a:lnSpc>
                <a:spcPts val="4000"/>
              </a:lnSpc>
              <a:spcAft>
                <a:spcPts val="0"/>
              </a:spcAft>
            </a:pPr>
            <a:r>
              <a:rPr lang="en-US" altLang="zh-CN" sz="2400" kern="100" dirty="0" smtClean="0">
                <a:solidFill>
                  <a:schemeClr val="accent6">
                    <a:lumMod val="75000"/>
                  </a:schemeClr>
                </a:solidFill>
                <a:latin typeface="Times New Roman"/>
                <a:ea typeface="华文细黑"/>
                <a:cs typeface="Times New Roman"/>
              </a:rPr>
              <a:t>(1)</a:t>
            </a:r>
            <a:r>
              <a:rPr lang="zh-CN" altLang="en-US" sz="2400" kern="100" dirty="0" smtClean="0">
                <a:solidFill>
                  <a:schemeClr val="accent6">
                    <a:lumMod val="75000"/>
                  </a:schemeClr>
                </a:solidFill>
                <a:latin typeface="Times New Roman"/>
                <a:ea typeface="华文细黑"/>
                <a:cs typeface="Times New Roman"/>
              </a:rPr>
              <a:t>多项选择题。主要考查筛选相关信息及分析概括内容要点的能力，五个选项中有两项是最恰当的，其中有一项是对全文内容的概括与总结，一般为</a:t>
            </a:r>
            <a:r>
              <a:rPr lang="en-US" altLang="zh-CN" sz="2400" kern="100" dirty="0" smtClean="0">
                <a:solidFill>
                  <a:schemeClr val="accent6">
                    <a:lumMod val="75000"/>
                  </a:schemeClr>
                </a:solidFill>
                <a:latin typeface="Times New Roman"/>
                <a:ea typeface="华文细黑"/>
                <a:cs typeface="Times New Roman"/>
              </a:rPr>
              <a:t>E</a:t>
            </a:r>
            <a:r>
              <a:rPr lang="zh-CN" altLang="en-US" sz="2400" kern="100" dirty="0" smtClean="0">
                <a:solidFill>
                  <a:schemeClr val="accent6">
                    <a:lumMod val="75000"/>
                  </a:schemeClr>
                </a:solidFill>
                <a:latin typeface="Times New Roman"/>
                <a:ea typeface="华文细黑"/>
                <a:cs typeface="Times New Roman"/>
              </a:rPr>
              <a:t>项，其分值最高。另有一项有对有错，另有两项全错。错误点多且细且小，需认真阅读原文。</a:t>
            </a:r>
            <a:endParaRPr lang="zh-CN" altLang="en-US" sz="2400" kern="100" dirty="0">
              <a:solidFill>
                <a:schemeClr val="accent6">
                  <a:lumMod val="75000"/>
                </a:schemeClr>
              </a:solidFill>
              <a:latin typeface="Times New Roman"/>
              <a:ea typeface="华文细黑"/>
              <a:cs typeface="Times New Roman"/>
            </a:endParaRPr>
          </a:p>
        </p:txBody>
      </p:sp>
    </p:spTree>
    <p:extLst>
      <p:ext uri="{BB962C8B-B14F-4D97-AF65-F5344CB8AC3E}">
        <p14:creationId xmlns:p14="http://schemas.microsoft.com/office/powerpoint/2010/main" val="3366631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blinds(horizontal)">
                                      <p:cBhvr>
                                        <p:cTn id="12" dur="500"/>
                                        <p:tgtEl>
                                          <p:spTgt spid="4">
                                            <p:txEl>
                                              <p:pRg st="2" end="2"/>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animEffect transition="in" filter="blinds(horizontal)">
                                      <p:cBhvr>
                                        <p:cTn id="15"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92604" y="-1607"/>
            <a:ext cx="8821322" cy="5221942"/>
          </a:xfrm>
          <a:prstGeom prst="rect">
            <a:avLst/>
          </a:prstGeom>
        </p:spPr>
        <p:txBody>
          <a:bodyPr>
            <a:spAutoFit/>
          </a:bodyPr>
          <a:lstStyle/>
          <a:p>
            <a:pPr algn="just">
              <a:lnSpc>
                <a:spcPts val="4000"/>
              </a:lnSpc>
              <a:spcAft>
                <a:spcPts val="0"/>
              </a:spcAft>
            </a:pPr>
            <a:r>
              <a:rPr lang="en-US" altLang="zh-CN" sz="2400" kern="100" dirty="0">
                <a:solidFill>
                  <a:schemeClr val="accent6">
                    <a:lumMod val="75000"/>
                  </a:schemeClr>
                </a:solidFill>
                <a:latin typeface="Times New Roman"/>
                <a:ea typeface="华文细黑"/>
                <a:cs typeface="Times New Roman"/>
              </a:rPr>
              <a:t>(2)</a:t>
            </a:r>
            <a:r>
              <a:rPr lang="zh-CN" altLang="en-US" sz="2400" kern="100" dirty="0">
                <a:solidFill>
                  <a:schemeClr val="accent6">
                    <a:lumMod val="75000"/>
                  </a:schemeClr>
                </a:solidFill>
                <a:latin typeface="Times New Roman"/>
                <a:ea typeface="华文细黑"/>
                <a:cs typeface="Times New Roman"/>
              </a:rPr>
              <a:t>筛选并整合文中信息题。一般都围绕某一段展开，多采用</a:t>
            </a:r>
            <a:r>
              <a:rPr lang="zh-CN" altLang="en-US" sz="2400" kern="100" dirty="0">
                <a:solidFill>
                  <a:schemeClr val="accent6">
                    <a:lumMod val="75000"/>
                  </a:schemeClr>
                </a:solidFill>
                <a:latin typeface="+mj-ea"/>
                <a:ea typeface="+mj-ea"/>
                <a:cs typeface="Times New Roman"/>
              </a:rPr>
              <a:t>“</a:t>
            </a:r>
            <a:r>
              <a:rPr lang="zh-CN" altLang="en-US" sz="2400" kern="100" dirty="0">
                <a:solidFill>
                  <a:schemeClr val="accent6">
                    <a:lumMod val="75000"/>
                  </a:schemeClr>
                </a:solidFill>
                <a:latin typeface="Times New Roman"/>
                <a:ea typeface="华文细黑"/>
                <a:cs typeface="Times New Roman"/>
              </a:rPr>
              <a:t>据果索因</a:t>
            </a:r>
            <a:r>
              <a:rPr lang="zh-CN" altLang="en-US" sz="2400" kern="100" dirty="0">
                <a:solidFill>
                  <a:schemeClr val="accent6">
                    <a:lumMod val="75000"/>
                  </a:schemeClr>
                </a:solidFill>
                <a:latin typeface="+mj-ea"/>
                <a:ea typeface="+mj-ea"/>
                <a:cs typeface="Times New Roman"/>
              </a:rPr>
              <a:t>”</a:t>
            </a:r>
            <a:r>
              <a:rPr lang="zh-CN" altLang="en-US" sz="2400" kern="100" dirty="0">
                <a:solidFill>
                  <a:schemeClr val="accent6">
                    <a:lumMod val="75000"/>
                  </a:schemeClr>
                </a:solidFill>
                <a:latin typeface="Times New Roman"/>
                <a:ea typeface="华文细黑"/>
                <a:cs typeface="Times New Roman"/>
              </a:rPr>
              <a:t>题型。</a:t>
            </a:r>
          </a:p>
          <a:p>
            <a:pPr algn="just">
              <a:lnSpc>
                <a:spcPts val="4000"/>
              </a:lnSpc>
              <a:spcAft>
                <a:spcPts val="0"/>
              </a:spcAft>
            </a:pPr>
            <a:r>
              <a:rPr lang="en-US" altLang="zh-CN" sz="2400" kern="100" dirty="0">
                <a:solidFill>
                  <a:schemeClr val="accent6">
                    <a:lumMod val="75000"/>
                  </a:schemeClr>
                </a:solidFill>
                <a:latin typeface="Times New Roman"/>
                <a:ea typeface="华文细黑"/>
                <a:cs typeface="Times New Roman"/>
              </a:rPr>
              <a:t>(3)</a:t>
            </a:r>
            <a:r>
              <a:rPr lang="zh-CN" altLang="en-US" sz="2400" kern="100" dirty="0">
                <a:solidFill>
                  <a:schemeClr val="accent6">
                    <a:lumMod val="75000"/>
                  </a:schemeClr>
                </a:solidFill>
                <a:latin typeface="Times New Roman"/>
                <a:ea typeface="华文细黑"/>
                <a:cs typeface="Times New Roman"/>
              </a:rPr>
              <a:t>分析概括文中重要内容要点</a:t>
            </a:r>
            <a:r>
              <a:rPr lang="en-US" altLang="zh-CN" sz="2400" kern="100" dirty="0">
                <a:solidFill>
                  <a:schemeClr val="accent6">
                    <a:lumMod val="75000"/>
                  </a:schemeClr>
                </a:solidFill>
                <a:latin typeface="Times New Roman"/>
                <a:ea typeface="华文细黑"/>
                <a:cs typeface="Times New Roman"/>
              </a:rPr>
              <a:t>(</a:t>
            </a:r>
            <a:r>
              <a:rPr lang="zh-CN" altLang="en-US" sz="2400" kern="100" dirty="0">
                <a:solidFill>
                  <a:schemeClr val="accent6">
                    <a:lumMod val="75000"/>
                  </a:schemeClr>
                </a:solidFill>
                <a:latin typeface="Times New Roman"/>
                <a:ea typeface="华文细黑"/>
                <a:cs typeface="Times New Roman"/>
              </a:rPr>
              <a:t>观点</a:t>
            </a:r>
            <a:r>
              <a:rPr lang="en-US" altLang="zh-CN" sz="2400" kern="100" dirty="0">
                <a:solidFill>
                  <a:schemeClr val="accent6">
                    <a:lumMod val="75000"/>
                  </a:schemeClr>
                </a:solidFill>
                <a:latin typeface="Times New Roman"/>
                <a:ea typeface="华文细黑"/>
                <a:cs typeface="Times New Roman"/>
              </a:rPr>
              <a:t>)</a:t>
            </a:r>
            <a:r>
              <a:rPr lang="zh-CN" altLang="en-US" sz="2400" kern="100" dirty="0">
                <a:solidFill>
                  <a:schemeClr val="accent6">
                    <a:lumMod val="75000"/>
                  </a:schemeClr>
                </a:solidFill>
                <a:latin typeface="Times New Roman"/>
                <a:ea typeface="华文细黑"/>
                <a:cs typeface="Times New Roman"/>
              </a:rPr>
              <a:t>题。或就局部段落，或就全文进行分析概括；分析概括程度高，有的概括需要有</a:t>
            </a:r>
            <a:r>
              <a:rPr lang="zh-CN" altLang="en-US" sz="2400" kern="100" dirty="0">
                <a:solidFill>
                  <a:schemeClr val="accent6">
                    <a:lumMod val="75000"/>
                  </a:schemeClr>
                </a:solidFill>
                <a:latin typeface="+mj-ea"/>
                <a:ea typeface="+mj-ea"/>
                <a:cs typeface="Times New Roman"/>
              </a:rPr>
              <a:t>“</a:t>
            </a:r>
            <a:r>
              <a:rPr lang="zh-CN" altLang="en-US" sz="2400" kern="100" dirty="0">
                <a:solidFill>
                  <a:schemeClr val="accent6">
                    <a:lumMod val="75000"/>
                  </a:schemeClr>
                </a:solidFill>
                <a:latin typeface="Times New Roman"/>
                <a:ea typeface="华文细黑"/>
                <a:cs typeface="Times New Roman"/>
              </a:rPr>
              <a:t>面</a:t>
            </a:r>
            <a:r>
              <a:rPr lang="zh-CN" altLang="en-US" sz="2400" kern="100" dirty="0">
                <a:solidFill>
                  <a:schemeClr val="accent6">
                    <a:lumMod val="75000"/>
                  </a:schemeClr>
                </a:solidFill>
                <a:latin typeface="+mj-ea"/>
                <a:ea typeface="+mj-ea"/>
                <a:cs typeface="Times New Roman"/>
              </a:rPr>
              <a:t>”</a:t>
            </a:r>
            <a:r>
              <a:rPr lang="zh-CN" altLang="en-US" sz="2400" kern="100" dirty="0">
                <a:solidFill>
                  <a:schemeClr val="accent6">
                    <a:lumMod val="75000"/>
                  </a:schemeClr>
                </a:solidFill>
                <a:latin typeface="Times New Roman"/>
                <a:ea typeface="华文细黑"/>
                <a:cs typeface="Times New Roman"/>
              </a:rPr>
              <a:t>有</a:t>
            </a:r>
            <a:r>
              <a:rPr lang="zh-CN" altLang="en-US" sz="2400" kern="100" dirty="0">
                <a:solidFill>
                  <a:schemeClr val="accent6">
                    <a:lumMod val="75000"/>
                  </a:schemeClr>
                </a:solidFill>
                <a:latin typeface="+mj-ea"/>
                <a:ea typeface="+mj-ea"/>
                <a:cs typeface="Times New Roman"/>
              </a:rPr>
              <a:t>“</a:t>
            </a:r>
            <a:r>
              <a:rPr lang="zh-CN" altLang="en-US" sz="2400" kern="100" dirty="0">
                <a:solidFill>
                  <a:schemeClr val="accent6">
                    <a:lumMod val="75000"/>
                  </a:schemeClr>
                </a:solidFill>
                <a:latin typeface="Times New Roman"/>
                <a:ea typeface="华文细黑"/>
                <a:cs typeface="Times New Roman"/>
              </a:rPr>
              <a:t>点</a:t>
            </a:r>
            <a:r>
              <a:rPr lang="zh-CN" altLang="en-US" sz="2400" kern="100" dirty="0">
                <a:solidFill>
                  <a:schemeClr val="accent6">
                    <a:lumMod val="75000"/>
                  </a:schemeClr>
                </a:solidFill>
                <a:latin typeface="+mj-ea"/>
                <a:ea typeface="+mj-ea"/>
                <a:cs typeface="Times New Roman"/>
              </a:rPr>
              <a:t>”</a:t>
            </a:r>
            <a:r>
              <a:rPr lang="zh-CN" altLang="en-US" sz="2400" kern="100" dirty="0">
                <a:solidFill>
                  <a:schemeClr val="accent6">
                    <a:lumMod val="75000"/>
                  </a:schemeClr>
                </a:solidFill>
                <a:latin typeface="Times New Roman"/>
                <a:ea typeface="华文细黑"/>
                <a:cs typeface="Times New Roman"/>
              </a:rPr>
              <a:t>。</a:t>
            </a:r>
          </a:p>
          <a:p>
            <a:pPr algn="just">
              <a:lnSpc>
                <a:spcPts val="4000"/>
              </a:lnSpc>
              <a:spcAft>
                <a:spcPts val="0"/>
              </a:spcAft>
            </a:pPr>
            <a:r>
              <a:rPr lang="en-US" altLang="zh-CN" sz="2400" kern="100" dirty="0">
                <a:solidFill>
                  <a:schemeClr val="accent6">
                    <a:lumMod val="75000"/>
                  </a:schemeClr>
                </a:solidFill>
                <a:latin typeface="Times New Roman"/>
                <a:ea typeface="华文细黑"/>
                <a:cs typeface="Times New Roman"/>
              </a:rPr>
              <a:t>(4)</a:t>
            </a:r>
            <a:r>
              <a:rPr lang="zh-CN" altLang="en-US" sz="2400" kern="100" dirty="0">
                <a:solidFill>
                  <a:schemeClr val="accent6">
                    <a:lumMod val="75000"/>
                  </a:schemeClr>
                </a:solidFill>
                <a:latin typeface="Times New Roman"/>
                <a:ea typeface="华文细黑"/>
                <a:cs typeface="Times New Roman"/>
              </a:rPr>
              <a:t>探究题。多围绕传主展开，多要求从不同角度和层面发掘传主身上的时代价值和人文精神，并要求作个性化</a:t>
            </a:r>
            <a:r>
              <a:rPr lang="en-US" altLang="zh-CN" sz="2400" kern="100" dirty="0">
                <a:solidFill>
                  <a:schemeClr val="accent6">
                    <a:lumMod val="75000"/>
                  </a:schemeClr>
                </a:solidFill>
                <a:latin typeface="Times New Roman"/>
                <a:ea typeface="华文细黑"/>
                <a:cs typeface="Times New Roman"/>
              </a:rPr>
              <a:t>(</a:t>
            </a:r>
            <a:r>
              <a:rPr lang="zh-CN" altLang="en-US" sz="2400" kern="100" dirty="0">
                <a:solidFill>
                  <a:schemeClr val="accent6">
                    <a:lumMod val="75000"/>
                  </a:schemeClr>
                </a:solidFill>
                <a:latin typeface="Times New Roman"/>
                <a:ea typeface="华文细黑"/>
                <a:cs typeface="Times New Roman"/>
              </a:rPr>
              <a:t>有</a:t>
            </a:r>
            <a:r>
              <a:rPr lang="zh-CN" altLang="en-US" sz="2400" kern="100" dirty="0">
                <a:solidFill>
                  <a:schemeClr val="accent6">
                    <a:lumMod val="75000"/>
                  </a:schemeClr>
                </a:solidFill>
                <a:latin typeface="+mj-ea"/>
                <a:ea typeface="+mj-ea"/>
                <a:cs typeface="Times New Roman"/>
              </a:rPr>
              <a:t>“</a:t>
            </a:r>
            <a:r>
              <a:rPr lang="zh-CN" altLang="en-US" sz="2400" kern="100" dirty="0">
                <a:solidFill>
                  <a:schemeClr val="accent6">
                    <a:lumMod val="75000"/>
                  </a:schemeClr>
                </a:solidFill>
                <a:latin typeface="Times New Roman"/>
                <a:ea typeface="华文细黑"/>
                <a:cs typeface="Times New Roman"/>
              </a:rPr>
              <a:t>我</a:t>
            </a:r>
            <a:r>
              <a:rPr lang="zh-CN" altLang="en-US" sz="2400" kern="100" dirty="0">
                <a:solidFill>
                  <a:schemeClr val="accent6">
                    <a:lumMod val="75000"/>
                  </a:schemeClr>
                </a:solidFill>
                <a:latin typeface="+mj-ea"/>
                <a:ea typeface="+mj-ea"/>
                <a:cs typeface="Times New Roman"/>
              </a:rPr>
              <a:t>”</a:t>
            </a:r>
            <a:r>
              <a:rPr lang="zh-CN" altLang="en-US" sz="2400" kern="100" dirty="0">
                <a:solidFill>
                  <a:schemeClr val="accent6">
                    <a:lumMod val="75000"/>
                  </a:schemeClr>
                </a:solidFill>
                <a:latin typeface="Times New Roman"/>
                <a:ea typeface="华文细黑"/>
                <a:cs typeface="Times New Roman"/>
              </a:rPr>
              <a:t>的观点</a:t>
            </a:r>
            <a:r>
              <a:rPr lang="en-US" altLang="zh-CN" sz="2400" kern="100" dirty="0">
                <a:solidFill>
                  <a:schemeClr val="accent6">
                    <a:lumMod val="75000"/>
                  </a:schemeClr>
                </a:solidFill>
                <a:latin typeface="Times New Roman"/>
                <a:ea typeface="华文细黑"/>
                <a:cs typeface="Times New Roman"/>
              </a:rPr>
              <a:t>)</a:t>
            </a:r>
            <a:r>
              <a:rPr lang="zh-CN" altLang="en-US" sz="2400" kern="100" dirty="0">
                <a:solidFill>
                  <a:schemeClr val="accent6">
                    <a:lumMod val="75000"/>
                  </a:schemeClr>
                </a:solidFill>
                <a:latin typeface="Times New Roman"/>
                <a:ea typeface="华文细黑"/>
                <a:cs typeface="Times New Roman"/>
              </a:rPr>
              <a:t>探究；答案多为开放式，多要求选某一侧面或角度展开探究。最值得关注的是</a:t>
            </a:r>
            <a:r>
              <a:rPr lang="en-US" altLang="zh-CN" sz="2400" kern="100" dirty="0">
                <a:solidFill>
                  <a:schemeClr val="accent6">
                    <a:lumMod val="75000"/>
                  </a:schemeClr>
                </a:solidFill>
                <a:latin typeface="Times New Roman"/>
                <a:ea typeface="华文细黑"/>
                <a:cs typeface="Times New Roman"/>
              </a:rPr>
              <a:t>2013</a:t>
            </a:r>
            <a:r>
              <a:rPr lang="zh-CN" altLang="en-US" sz="2400" kern="100" dirty="0">
                <a:solidFill>
                  <a:schemeClr val="accent6">
                    <a:lumMod val="75000"/>
                  </a:schemeClr>
                </a:solidFill>
                <a:latin typeface="Times New Roman"/>
                <a:ea typeface="华文细黑"/>
                <a:cs typeface="Times New Roman"/>
              </a:rPr>
              <a:t>年高考以来探究题的动向，即要求就一个确定的命题进行全方位、多角度的探究。</a:t>
            </a:r>
          </a:p>
        </p:txBody>
      </p:sp>
    </p:spTree>
    <p:extLst>
      <p:ext uri="{BB962C8B-B14F-4D97-AF65-F5344CB8AC3E}">
        <p14:creationId xmlns:p14="http://schemas.microsoft.com/office/powerpoint/2010/main" val="1277337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blinds(horizontal)">
                                      <p:cBhvr>
                                        <p:cTn id="12"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79512" y="-20538"/>
            <a:ext cx="8821322" cy="5166992"/>
          </a:xfrm>
          <a:prstGeom prst="rect">
            <a:avLst/>
          </a:prstGeom>
        </p:spPr>
        <p:txBody>
          <a:bodyPr>
            <a:spAutoFit/>
          </a:bodyPr>
          <a:lstStyle/>
          <a:p>
            <a:pPr algn="just">
              <a:lnSpc>
                <a:spcPts val="4000"/>
              </a:lnSpc>
              <a:spcAft>
                <a:spcPts val="0"/>
              </a:spcAft>
            </a:pPr>
            <a:r>
              <a:rPr lang="en-US" altLang="zh-CN" sz="2600" kern="100" dirty="0">
                <a:latin typeface="Times New Roman"/>
                <a:ea typeface="华文细黑"/>
                <a:cs typeface="Courier New"/>
              </a:rPr>
              <a:t>2.</a:t>
            </a:r>
            <a:r>
              <a:rPr lang="zh-CN" altLang="en-US" sz="2600" kern="100" dirty="0">
                <a:latin typeface="Times New Roman"/>
                <a:ea typeface="华文细黑"/>
                <a:cs typeface="Courier New"/>
              </a:rPr>
              <a:t>新课标卷实用类文本阅读考查方面的特点对于我们复习实用类文本阅读来说有何启示？</a:t>
            </a:r>
            <a:endParaRPr lang="zh-CN" altLang="zh-CN" sz="1050" kern="100" dirty="0">
              <a:latin typeface="宋体"/>
              <a:cs typeface="Courier New"/>
            </a:endParaRPr>
          </a:p>
          <a:p>
            <a:pPr algn="just">
              <a:lnSpc>
                <a:spcPts val="4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en-US" altLang="zh-CN" sz="2600" kern="100" dirty="0">
                <a:solidFill>
                  <a:schemeClr val="accent6">
                    <a:lumMod val="75000"/>
                  </a:schemeClr>
                </a:solidFill>
                <a:latin typeface="Times New Roman"/>
                <a:ea typeface="华文细黑"/>
                <a:cs typeface="Times New Roman"/>
              </a:rPr>
              <a:t>(1)</a:t>
            </a:r>
            <a:r>
              <a:rPr lang="zh-CN" altLang="en-US" sz="2600" kern="100" dirty="0">
                <a:solidFill>
                  <a:schemeClr val="accent6">
                    <a:lumMod val="75000"/>
                  </a:schemeClr>
                </a:solidFill>
                <a:latin typeface="Times New Roman"/>
                <a:ea typeface="华文细黑"/>
                <a:cs typeface="Times New Roman"/>
              </a:rPr>
              <a:t>充分揣摩文字，把整体把握与局部品读结合起来。新课标卷实用类文本一直考查传记，而传记结构相对固定，文字浅显易懂，而近几年命题稍浅，因此不少考生选传记阅读而非文学类文本阅读。但是，不能因为文字浅而浅阅读，既要学会整体把握文本，整体思考，又要注意局部文字的细读。</a:t>
            </a:r>
            <a:r>
              <a:rPr lang="en-US" altLang="zh-CN" sz="2600" kern="100" dirty="0">
                <a:solidFill>
                  <a:schemeClr val="accent6">
                    <a:lumMod val="75000"/>
                  </a:schemeClr>
                </a:solidFill>
                <a:latin typeface="Times New Roman"/>
                <a:ea typeface="华文细黑"/>
                <a:cs typeface="Times New Roman"/>
              </a:rPr>
              <a:t>2013</a:t>
            </a:r>
            <a:r>
              <a:rPr lang="zh-CN" altLang="en-US" sz="2600" kern="100" dirty="0">
                <a:solidFill>
                  <a:schemeClr val="accent6">
                    <a:lumMod val="75000"/>
                  </a:schemeClr>
                </a:solidFill>
                <a:latin typeface="Times New Roman"/>
                <a:ea typeface="华文细黑"/>
                <a:cs typeface="Times New Roman"/>
              </a:rPr>
              <a:t>年、</a:t>
            </a:r>
            <a:r>
              <a:rPr lang="en-US" altLang="zh-CN" sz="2600" kern="100" dirty="0">
                <a:solidFill>
                  <a:schemeClr val="accent6">
                    <a:lumMod val="75000"/>
                  </a:schemeClr>
                </a:solidFill>
                <a:latin typeface="Times New Roman"/>
                <a:ea typeface="华文细黑"/>
                <a:cs typeface="Times New Roman"/>
              </a:rPr>
              <a:t>2014</a:t>
            </a:r>
            <a:r>
              <a:rPr lang="zh-CN" altLang="en-US" sz="2600" kern="100" dirty="0">
                <a:solidFill>
                  <a:schemeClr val="accent6">
                    <a:lumMod val="75000"/>
                  </a:schemeClr>
                </a:solidFill>
                <a:latin typeface="Times New Roman"/>
                <a:ea typeface="华文细黑"/>
                <a:cs typeface="Times New Roman"/>
              </a:rPr>
              <a:t>年新课标全国</a:t>
            </a:r>
            <a:r>
              <a:rPr lang="en-US" altLang="zh-CN" sz="2600" kern="100" dirty="0">
                <a:solidFill>
                  <a:schemeClr val="accent6">
                    <a:lumMod val="75000"/>
                  </a:schemeClr>
                </a:solidFill>
                <a:latin typeface="Times New Roman"/>
                <a:ea typeface="华文细黑"/>
                <a:cs typeface="Times New Roman"/>
              </a:rPr>
              <a:t>Ⅰ</a:t>
            </a:r>
            <a:r>
              <a:rPr lang="zh-CN" altLang="en-US" sz="2600" kern="100" dirty="0">
                <a:solidFill>
                  <a:schemeClr val="accent6">
                    <a:lumMod val="75000"/>
                  </a:schemeClr>
                </a:solidFill>
                <a:latin typeface="Times New Roman"/>
                <a:ea typeface="华文细黑"/>
                <a:cs typeface="Times New Roman"/>
              </a:rPr>
              <a:t>、</a:t>
            </a:r>
            <a:r>
              <a:rPr lang="en-US" altLang="zh-CN" sz="2600" kern="100" dirty="0">
                <a:solidFill>
                  <a:schemeClr val="accent6">
                    <a:lumMod val="75000"/>
                  </a:schemeClr>
                </a:solidFill>
                <a:latin typeface="Times New Roman"/>
                <a:ea typeface="华文细黑"/>
                <a:cs typeface="Times New Roman"/>
              </a:rPr>
              <a:t>Ⅱ</a:t>
            </a:r>
            <a:r>
              <a:rPr lang="zh-CN" altLang="en-US" sz="2600" kern="100" dirty="0">
                <a:solidFill>
                  <a:schemeClr val="accent6">
                    <a:lumMod val="75000"/>
                  </a:schemeClr>
                </a:solidFill>
                <a:latin typeface="Times New Roman"/>
                <a:ea typeface="华文细黑"/>
                <a:cs typeface="Times New Roman"/>
              </a:rPr>
              <a:t>两卷的探究题就是一个很好的导向：要深入文本、细读文本，充分挖掘。因此，要培养自己阅读传记、鉴赏传记的能力。</a:t>
            </a:r>
            <a:endParaRPr lang="zh-CN" altLang="zh-CN" sz="1050" kern="100" dirty="0">
              <a:solidFill>
                <a:schemeClr val="accent6">
                  <a:lumMod val="75000"/>
                </a:schemeClr>
              </a:solidFill>
              <a:latin typeface="宋体"/>
              <a:cs typeface="Courier New"/>
            </a:endParaRPr>
          </a:p>
        </p:txBody>
      </p:sp>
    </p:spTree>
    <p:extLst>
      <p:ext uri="{BB962C8B-B14F-4D97-AF65-F5344CB8AC3E}">
        <p14:creationId xmlns:p14="http://schemas.microsoft.com/office/powerpoint/2010/main" val="1963920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44973" y="510578"/>
            <a:ext cx="8647507" cy="4221412"/>
          </a:xfrm>
          <a:prstGeom prst="rect">
            <a:avLst/>
          </a:prstGeom>
        </p:spPr>
        <p:txBody>
          <a:bodyPr>
            <a:spAutoFit/>
          </a:bodyPr>
          <a:lstStyle/>
          <a:p>
            <a:pPr algn="just">
              <a:lnSpc>
                <a:spcPct val="150000"/>
              </a:lnSpc>
              <a:spcAft>
                <a:spcPts val="0"/>
              </a:spcAft>
            </a:pPr>
            <a:r>
              <a:rPr lang="en-US" altLang="zh-CN" sz="2600" kern="100" dirty="0">
                <a:solidFill>
                  <a:schemeClr val="accent6">
                    <a:lumMod val="75000"/>
                  </a:schemeClr>
                </a:solidFill>
                <a:latin typeface="Times New Roman"/>
                <a:ea typeface="华文细黑"/>
                <a:cs typeface="Courier New"/>
              </a:rPr>
              <a:t>(2)</a:t>
            </a:r>
            <a:r>
              <a:rPr lang="zh-CN" altLang="zh-CN" sz="2600" kern="100" dirty="0">
                <a:solidFill>
                  <a:schemeClr val="accent6">
                    <a:lumMod val="75000"/>
                  </a:schemeClr>
                </a:solidFill>
                <a:latin typeface="Times New Roman"/>
                <a:ea typeface="华文细黑"/>
                <a:cs typeface="Times New Roman"/>
              </a:rPr>
              <a:t>围绕题型作针对训练。新课标卷的题型都是稳定的，其中三道主观题也相对稳定。训练时完全可以以阅读为前提，以题型为主线，掌握各题型的答题要领，学会精准答题。</a:t>
            </a:r>
            <a:endParaRPr lang="zh-CN" altLang="zh-CN" sz="1050" kern="100" dirty="0">
              <a:solidFill>
                <a:schemeClr val="accent6">
                  <a:lumMod val="75000"/>
                </a:schemeClr>
              </a:solidFill>
              <a:latin typeface="宋体"/>
              <a:cs typeface="Courier New"/>
            </a:endParaRPr>
          </a:p>
          <a:p>
            <a:pPr algn="just">
              <a:lnSpc>
                <a:spcPct val="150000"/>
              </a:lnSpc>
              <a:spcAft>
                <a:spcPts val="0"/>
              </a:spcAft>
            </a:pPr>
            <a:r>
              <a:rPr lang="en-US" altLang="zh-CN" sz="2600" kern="100" dirty="0">
                <a:solidFill>
                  <a:schemeClr val="accent6">
                    <a:lumMod val="75000"/>
                  </a:schemeClr>
                </a:solidFill>
                <a:latin typeface="Times New Roman"/>
                <a:ea typeface="华文细黑"/>
              </a:rPr>
              <a:t>(3)</a:t>
            </a:r>
            <a:r>
              <a:rPr lang="zh-CN" altLang="zh-CN" sz="2600" kern="100" dirty="0">
                <a:solidFill>
                  <a:schemeClr val="accent6">
                    <a:lumMod val="75000"/>
                  </a:schemeClr>
                </a:solidFill>
                <a:latin typeface="Times New Roman"/>
                <a:ea typeface="华文细黑"/>
              </a:rPr>
              <a:t>关注变化。新课标卷无论是从结构、考点等等都是稳定的，或者说是一成不变的，有些</a:t>
            </a:r>
            <a:r>
              <a:rPr lang="en-US" altLang="zh-CN" sz="2600" kern="100" dirty="0">
                <a:solidFill>
                  <a:schemeClr val="accent6">
                    <a:lumMod val="75000"/>
                  </a:schemeClr>
                </a:solidFill>
                <a:latin typeface="宋体"/>
                <a:ea typeface="华文细黑"/>
              </a:rPr>
              <a:t>“</a:t>
            </a:r>
            <a:r>
              <a:rPr lang="zh-CN" altLang="zh-CN" sz="2600" kern="100" dirty="0">
                <a:solidFill>
                  <a:schemeClr val="accent6">
                    <a:lumMod val="75000"/>
                  </a:schemeClr>
                </a:solidFill>
                <a:latin typeface="Times New Roman"/>
                <a:ea typeface="华文细黑"/>
              </a:rPr>
              <a:t>稳定而凝固</a:t>
            </a:r>
            <a:r>
              <a:rPr lang="en-US" altLang="zh-CN" sz="2600" kern="100" dirty="0">
                <a:solidFill>
                  <a:schemeClr val="accent6">
                    <a:lumMod val="75000"/>
                  </a:schemeClr>
                </a:solidFill>
                <a:latin typeface="宋体"/>
                <a:ea typeface="华文细黑"/>
              </a:rPr>
              <a:t>”</a:t>
            </a:r>
            <a:r>
              <a:rPr lang="zh-CN" altLang="zh-CN" sz="2600" kern="100" dirty="0">
                <a:solidFill>
                  <a:schemeClr val="accent6">
                    <a:lumMod val="75000"/>
                  </a:schemeClr>
                </a:solidFill>
                <a:latin typeface="Times New Roman"/>
                <a:ea typeface="华文细黑"/>
              </a:rPr>
              <a:t>。现在，</a:t>
            </a:r>
            <a:r>
              <a:rPr lang="en-US" altLang="zh-CN" sz="2600" kern="100" dirty="0">
                <a:solidFill>
                  <a:schemeClr val="accent6">
                    <a:lumMod val="75000"/>
                  </a:schemeClr>
                </a:solidFill>
                <a:latin typeface="宋体"/>
                <a:ea typeface="华文细黑"/>
              </a:rPr>
              <a:t>“</a:t>
            </a:r>
            <a:r>
              <a:rPr lang="zh-CN" altLang="zh-CN" sz="2600" kern="100" dirty="0">
                <a:solidFill>
                  <a:schemeClr val="accent6">
                    <a:lumMod val="75000"/>
                  </a:schemeClr>
                </a:solidFill>
                <a:latin typeface="Times New Roman"/>
                <a:ea typeface="华文细黑"/>
              </a:rPr>
              <a:t>变声</a:t>
            </a:r>
            <a:r>
              <a:rPr lang="en-US" altLang="zh-CN" sz="2600" kern="100" dirty="0">
                <a:solidFill>
                  <a:schemeClr val="accent6">
                    <a:lumMod val="75000"/>
                  </a:schemeClr>
                </a:solidFill>
                <a:latin typeface="宋体"/>
                <a:ea typeface="华文细黑"/>
              </a:rPr>
              <a:t>”</a:t>
            </a:r>
            <a:r>
              <a:rPr lang="zh-CN" altLang="zh-CN" sz="2600" kern="100" dirty="0">
                <a:solidFill>
                  <a:schemeClr val="accent6">
                    <a:lumMod val="75000"/>
                  </a:schemeClr>
                </a:solidFill>
                <a:latin typeface="Times New Roman"/>
                <a:ea typeface="华文细黑"/>
              </a:rPr>
              <a:t>渐起。像实用类文本阅读，恐怕在选材、题型上将有所变化，对此，要有足够的应对准备。</a:t>
            </a:r>
            <a:endParaRPr lang="zh-CN" altLang="zh-CN" sz="1050" kern="100" dirty="0">
              <a:solidFill>
                <a:schemeClr val="accent6">
                  <a:lumMod val="75000"/>
                </a:schemeClr>
              </a:solidFill>
              <a:latin typeface="Times New Roman"/>
            </a:endParaRPr>
          </a:p>
        </p:txBody>
      </p:sp>
    </p:spTree>
    <p:extLst>
      <p:ext uri="{BB962C8B-B14F-4D97-AF65-F5344CB8AC3E}">
        <p14:creationId xmlns:p14="http://schemas.microsoft.com/office/powerpoint/2010/main" val="4221193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275856" y="1707654"/>
            <a:ext cx="2236510" cy="768415"/>
          </a:xfrm>
          <a:prstGeom prst="rect">
            <a:avLst/>
          </a:prstGeom>
        </p:spPr>
        <p:txBody>
          <a:bodyPr wrap="none">
            <a:spAutoFit/>
          </a:bodyPr>
          <a:lstStyle/>
          <a:p>
            <a:pPr>
              <a:lnSpc>
                <a:spcPct val="120000"/>
              </a:lnSpc>
              <a:defRPr/>
            </a:pPr>
            <a:r>
              <a:rPr lang="zh-CN" altLang="en-US" sz="4000" b="1" dirty="0">
                <a:solidFill>
                  <a:srgbClr val="C00000"/>
                </a:solidFill>
                <a:effectLst>
                  <a:reflection blurRad="25400" stA="30000" endPos="30000" dist="50800" dir="5400000" sy="-100000" algn="bl" rotWithShape="0"/>
                </a:effectLst>
                <a:latin typeface="微软雅黑" pitchFamily="34" charset="-122"/>
                <a:ea typeface="微软雅黑" pitchFamily="34" charset="-122"/>
              </a:rPr>
              <a:t>谢谢观看</a:t>
            </a:r>
          </a:p>
        </p:txBody>
      </p:sp>
      <p:sp>
        <p:nvSpPr>
          <p:cNvPr id="9" name="标题 1"/>
          <p:cNvSpPr txBox="1">
            <a:spLocks/>
          </p:cNvSpPr>
          <p:nvPr/>
        </p:nvSpPr>
        <p:spPr>
          <a:xfrm>
            <a:off x="1835696" y="2444972"/>
            <a:ext cx="6165517" cy="911246"/>
          </a:xfrm>
          <a:prstGeom prst="rect">
            <a:avLst/>
          </a:prstGeom>
        </p:spPr>
        <p:txBody>
          <a:bodyPr vert="horz" lIns="68572" tIns="34286" rIns="68572" bIns="34286"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400" b="1" dirty="0">
                <a:solidFill>
                  <a:srgbClr val="7030A0"/>
                </a:solidFill>
                <a:latin typeface="微软雅黑" pitchFamily="34" charset="-122"/>
                <a:ea typeface="微软雅黑" pitchFamily="34" charset="-122"/>
              </a:rPr>
              <a:t>更多精彩内容请登录</a:t>
            </a:r>
            <a:r>
              <a:rPr lang="en-US" altLang="zh-CN" sz="2400" b="1" dirty="0">
                <a:solidFill>
                  <a:srgbClr val="7030A0"/>
                </a:solidFill>
                <a:latin typeface="微软雅黑" pitchFamily="34" charset="-122"/>
                <a:ea typeface="微软雅黑" pitchFamily="34" charset="-122"/>
              </a:rPr>
              <a:t>www.91taoke.com</a:t>
            </a:r>
            <a:endParaRPr lang="zh-CN" altLang="en-US" sz="2400" b="1" dirty="0">
              <a:solidFill>
                <a:srgbClr val="7030A0"/>
              </a:solidFill>
              <a:latin typeface="微软雅黑" pitchFamily="34" charset="-122"/>
              <a:ea typeface="微软雅黑" pitchFamily="34" charset="-122"/>
            </a:endParaRPr>
          </a:p>
        </p:txBody>
      </p:sp>
    </p:spTree>
    <p:extLst>
      <p:ext uri="{BB962C8B-B14F-4D97-AF65-F5344CB8AC3E}">
        <p14:creationId xmlns:p14="http://schemas.microsoft.com/office/powerpoint/2010/main" val="108097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435">
                                          <p:stCondLst>
                                            <p:cond delay="0"/>
                                          </p:stCondLst>
                                        </p:cTn>
                                        <p:tgtEl>
                                          <p:spTgt spid="9"/>
                                        </p:tgtEl>
                                      </p:cBhvr>
                                    </p:animEffect>
                                    <p:anim calcmode="lin" valueType="num">
                                      <p:cBhvr>
                                        <p:cTn id="8" dur="1367"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9" dur="498"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10" dur="498" tmFilter="0, 0; 0.125,0.2665; 0.25,0.4; 0.375,0.465; 0.5,0.5;  0.625,0.535; 0.75,0.6; 0.875,0.7335; 1,1">
                                          <p:stCondLst>
                                            <p:cond delay="498"/>
                                          </p:stCondLst>
                                        </p:cTn>
                                        <p:tgtEl>
                                          <p:spTgt spid="9"/>
                                        </p:tgtEl>
                                        <p:attrNameLst>
                                          <p:attrName>ppt_y</p:attrName>
                                        </p:attrNameLst>
                                      </p:cBhvr>
                                      <p:tavLst>
                                        <p:tav tm="0" fmla="#ppt_y-sin(pi*$)/9">
                                          <p:val>
                                            <p:fltVal val="0"/>
                                          </p:val>
                                        </p:tav>
                                        <p:tav tm="100000">
                                          <p:val>
                                            <p:fltVal val="1"/>
                                          </p:val>
                                        </p:tav>
                                      </p:tavLst>
                                    </p:anim>
                                    <p:anim calcmode="lin" valueType="num">
                                      <p:cBhvr>
                                        <p:cTn id="11" dur="249" tmFilter="0, 0; 0.125,0.2665; 0.25,0.4; 0.375,0.465; 0.5,0.5;  0.625,0.535; 0.75,0.6; 0.875,0.7335; 1,1">
                                          <p:stCondLst>
                                            <p:cond delay="993"/>
                                          </p:stCondLst>
                                        </p:cTn>
                                        <p:tgtEl>
                                          <p:spTgt spid="9"/>
                                        </p:tgtEl>
                                        <p:attrNameLst>
                                          <p:attrName>ppt_y</p:attrName>
                                        </p:attrNameLst>
                                      </p:cBhvr>
                                      <p:tavLst>
                                        <p:tav tm="0" fmla="#ppt_y-sin(pi*$)/27">
                                          <p:val>
                                            <p:fltVal val="0"/>
                                          </p:val>
                                        </p:tav>
                                        <p:tav tm="100000">
                                          <p:val>
                                            <p:fltVal val="1"/>
                                          </p:val>
                                        </p:tav>
                                      </p:tavLst>
                                    </p:anim>
                                    <p:anim calcmode="lin" valueType="num">
                                      <p:cBhvr>
                                        <p:cTn id="12" dur="123" tmFilter="0, 0; 0.125,0.2665; 0.25,0.4; 0.375,0.465; 0.5,0.5;  0.625,0.535; 0.75,0.6; 0.875,0.7335; 1,1">
                                          <p:stCondLst>
                                            <p:cond delay="1242"/>
                                          </p:stCondLst>
                                        </p:cTn>
                                        <p:tgtEl>
                                          <p:spTgt spid="9"/>
                                        </p:tgtEl>
                                        <p:attrNameLst>
                                          <p:attrName>ppt_y</p:attrName>
                                        </p:attrNameLst>
                                      </p:cBhvr>
                                      <p:tavLst>
                                        <p:tav tm="0" fmla="#ppt_y-sin(pi*$)/81">
                                          <p:val>
                                            <p:fltVal val="0"/>
                                          </p:val>
                                        </p:tav>
                                        <p:tav tm="100000">
                                          <p:val>
                                            <p:fltVal val="1"/>
                                          </p:val>
                                        </p:tav>
                                      </p:tavLst>
                                    </p:anim>
                                    <p:animScale>
                                      <p:cBhvr>
                                        <p:cTn id="13" dur="20">
                                          <p:stCondLst>
                                            <p:cond delay="487"/>
                                          </p:stCondLst>
                                        </p:cTn>
                                        <p:tgtEl>
                                          <p:spTgt spid="9"/>
                                        </p:tgtEl>
                                      </p:cBhvr>
                                      <p:to x="100000" y="60000"/>
                                    </p:animScale>
                                    <p:animScale>
                                      <p:cBhvr>
                                        <p:cTn id="14" dur="124" decel="50000">
                                          <p:stCondLst>
                                            <p:cond delay="507"/>
                                          </p:stCondLst>
                                        </p:cTn>
                                        <p:tgtEl>
                                          <p:spTgt spid="9"/>
                                        </p:tgtEl>
                                      </p:cBhvr>
                                      <p:to x="100000" y="100000"/>
                                    </p:animScale>
                                    <p:animScale>
                                      <p:cBhvr>
                                        <p:cTn id="15" dur="20">
                                          <p:stCondLst>
                                            <p:cond delay="984"/>
                                          </p:stCondLst>
                                        </p:cTn>
                                        <p:tgtEl>
                                          <p:spTgt spid="9"/>
                                        </p:tgtEl>
                                      </p:cBhvr>
                                      <p:to x="100000" y="80000"/>
                                    </p:animScale>
                                    <p:animScale>
                                      <p:cBhvr>
                                        <p:cTn id="16" dur="124" decel="50000">
                                          <p:stCondLst>
                                            <p:cond delay="1004"/>
                                          </p:stCondLst>
                                        </p:cTn>
                                        <p:tgtEl>
                                          <p:spTgt spid="9"/>
                                        </p:tgtEl>
                                      </p:cBhvr>
                                      <p:to x="100000" y="100000"/>
                                    </p:animScale>
                                    <p:animScale>
                                      <p:cBhvr>
                                        <p:cTn id="17" dur="20">
                                          <p:stCondLst>
                                            <p:cond delay="1231"/>
                                          </p:stCondLst>
                                        </p:cTn>
                                        <p:tgtEl>
                                          <p:spTgt spid="9"/>
                                        </p:tgtEl>
                                      </p:cBhvr>
                                      <p:to x="100000" y="90000"/>
                                    </p:animScale>
                                    <p:animScale>
                                      <p:cBhvr>
                                        <p:cTn id="18" dur="124" decel="50000">
                                          <p:stCondLst>
                                            <p:cond delay="1251"/>
                                          </p:stCondLst>
                                        </p:cTn>
                                        <p:tgtEl>
                                          <p:spTgt spid="9"/>
                                        </p:tgtEl>
                                      </p:cBhvr>
                                      <p:to x="100000" y="100000"/>
                                    </p:animScale>
                                    <p:animScale>
                                      <p:cBhvr>
                                        <p:cTn id="19" dur="20">
                                          <p:stCondLst>
                                            <p:cond delay="1356"/>
                                          </p:stCondLst>
                                        </p:cTn>
                                        <p:tgtEl>
                                          <p:spTgt spid="9"/>
                                        </p:tgtEl>
                                      </p:cBhvr>
                                      <p:to x="100000" y="95000"/>
                                    </p:animScale>
                                    <p:animScale>
                                      <p:cBhvr>
                                        <p:cTn id="20" dur="124" decel="50000">
                                          <p:stCondLst>
                                            <p:cond delay="1376"/>
                                          </p:stCondLst>
                                        </p:cTn>
                                        <p:tgtEl>
                                          <p:spTgt spid="9"/>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517679"/>
            <a:ext cx="8682466" cy="3734356"/>
          </a:xfrm>
          <a:prstGeom prst="rect">
            <a:avLst/>
          </a:prstGeom>
          <a:noFill/>
        </p:spPr>
        <p:txBody>
          <a:bodyPr wrap="square" rtlCol="0">
            <a:spAutoFit/>
          </a:bodyPr>
          <a:lstStyle/>
          <a:p>
            <a:pPr algn="just">
              <a:lnSpc>
                <a:spcPct val="150000"/>
              </a:lnSpc>
              <a:spcAft>
                <a:spcPts val="0"/>
              </a:spcAft>
            </a:pPr>
            <a:r>
              <a:rPr lang="zh-CN" altLang="zh-CN" sz="2600" kern="100" dirty="0" smtClean="0">
                <a:solidFill>
                  <a:srgbClr val="0000FF"/>
                </a:solidFill>
                <a:latin typeface="Times New Roman"/>
                <a:ea typeface="华文细黑"/>
                <a:cs typeface="Times New Roman"/>
              </a:rPr>
              <a:t>解析</a:t>
            </a:r>
            <a:r>
              <a:rPr lang="zh-CN" altLang="zh-CN" sz="2600" kern="100" dirty="0" smtClean="0">
                <a:latin typeface="Times New Roman"/>
                <a:ea typeface="华文细黑"/>
                <a:cs typeface="Times New Roman"/>
              </a:rPr>
              <a:t>　</a:t>
            </a:r>
            <a:r>
              <a:rPr lang="en-US" altLang="zh-CN" sz="2600" dirty="0">
                <a:latin typeface="Times New Roman"/>
                <a:ea typeface="华文细黑"/>
              </a:rPr>
              <a:t>A</a:t>
            </a:r>
            <a:r>
              <a:rPr lang="zh-CN" altLang="zh-CN" sz="2600" dirty="0">
                <a:latin typeface="Times New Roman"/>
                <a:ea typeface="华文细黑"/>
                <a:cs typeface="Times New Roman"/>
              </a:rPr>
              <a:t>项</a:t>
            </a:r>
            <a:r>
              <a:rPr lang="en-US" altLang="zh-CN" sz="2600" dirty="0">
                <a:latin typeface="宋体"/>
                <a:ea typeface="华文细黑"/>
                <a:cs typeface="Times New Roman"/>
              </a:rPr>
              <a:t>“</a:t>
            </a:r>
            <a:r>
              <a:rPr lang="zh-CN" altLang="zh-CN" sz="2600" dirty="0">
                <a:latin typeface="Times New Roman"/>
                <a:ea typeface="华文细黑"/>
                <a:cs typeface="Times New Roman"/>
              </a:rPr>
              <a:t>细腻、轻软</a:t>
            </a:r>
            <a:r>
              <a:rPr lang="en-US" altLang="zh-CN" sz="2600" dirty="0">
                <a:latin typeface="宋体"/>
                <a:ea typeface="华文细黑"/>
                <a:cs typeface="Times New Roman"/>
              </a:rPr>
              <a:t>”</a:t>
            </a:r>
            <a:r>
              <a:rPr lang="zh-CN" altLang="zh-CN" sz="2600" dirty="0">
                <a:latin typeface="Times New Roman"/>
                <a:ea typeface="华文细黑"/>
                <a:cs typeface="Times New Roman"/>
              </a:rPr>
              <a:t>不是</a:t>
            </a:r>
            <a:r>
              <a:rPr lang="en-US" altLang="zh-CN" sz="2600" dirty="0">
                <a:latin typeface="宋体"/>
                <a:ea typeface="华文细黑"/>
                <a:cs typeface="Times New Roman"/>
              </a:rPr>
              <a:t>“</a:t>
            </a:r>
            <a:r>
              <a:rPr lang="zh-CN" altLang="zh-CN" sz="2600" dirty="0">
                <a:latin typeface="Times New Roman"/>
                <a:ea typeface="华文细黑"/>
                <a:cs typeface="Times New Roman"/>
              </a:rPr>
              <a:t>逸品画格</a:t>
            </a:r>
            <a:r>
              <a:rPr lang="en-US" altLang="zh-CN" sz="2600" dirty="0">
                <a:latin typeface="宋体"/>
                <a:ea typeface="华文细黑"/>
                <a:cs typeface="Times New Roman"/>
              </a:rPr>
              <a:t>”</a:t>
            </a:r>
            <a:r>
              <a:rPr lang="zh-CN" altLang="zh-CN" sz="2600" dirty="0">
                <a:latin typeface="Times New Roman"/>
                <a:ea typeface="华文细黑"/>
                <a:cs typeface="Times New Roman"/>
              </a:rPr>
              <a:t>，从第</a:t>
            </a:r>
            <a:r>
              <a:rPr lang="en-US" altLang="zh-CN" sz="2600" dirty="0">
                <a:latin typeface="Times New Roman"/>
                <a:ea typeface="华文细黑"/>
              </a:rPr>
              <a:t>2</a:t>
            </a:r>
            <a:r>
              <a:rPr lang="zh-CN" altLang="zh-CN" sz="2600" dirty="0">
                <a:latin typeface="Times New Roman"/>
                <a:ea typeface="华文细黑"/>
                <a:cs typeface="Times New Roman"/>
              </a:rPr>
              <a:t>段中可以看出</a:t>
            </a:r>
            <a:r>
              <a:rPr lang="zh-CN" altLang="zh-CN" sz="2600" dirty="0" smtClean="0">
                <a:latin typeface="Times New Roman"/>
                <a:ea typeface="华文细黑"/>
                <a:cs typeface="Times New Roman"/>
              </a:rPr>
              <a:t>。</a:t>
            </a:r>
            <a:endParaRPr lang="en-US" altLang="zh-CN" sz="2600" dirty="0" smtClean="0">
              <a:latin typeface="Times New Roman"/>
              <a:ea typeface="华文细黑"/>
              <a:cs typeface="Times New Roman"/>
            </a:endParaRPr>
          </a:p>
          <a:p>
            <a:pPr algn="just">
              <a:lnSpc>
                <a:spcPct val="150000"/>
              </a:lnSpc>
              <a:spcAft>
                <a:spcPts val="0"/>
              </a:spcAft>
            </a:pPr>
            <a:r>
              <a:rPr lang="en-US" altLang="zh-CN" sz="2600" dirty="0" smtClean="0">
                <a:latin typeface="Times New Roman"/>
                <a:ea typeface="华文细黑"/>
              </a:rPr>
              <a:t>B</a:t>
            </a:r>
            <a:r>
              <a:rPr lang="zh-CN" altLang="zh-CN" sz="2600" dirty="0">
                <a:latin typeface="Times New Roman"/>
                <a:ea typeface="华文细黑"/>
                <a:cs typeface="Times New Roman"/>
              </a:rPr>
              <a:t>项</a:t>
            </a:r>
            <a:r>
              <a:rPr lang="en-US" altLang="zh-CN" sz="2600" dirty="0">
                <a:latin typeface="宋体"/>
                <a:ea typeface="华文细黑"/>
                <a:cs typeface="Times New Roman"/>
              </a:rPr>
              <a:t>“</a:t>
            </a:r>
            <a:r>
              <a:rPr lang="zh-CN" altLang="zh-CN" sz="2600" dirty="0">
                <a:latin typeface="Times New Roman"/>
                <a:ea typeface="华文细黑"/>
                <a:cs typeface="Times New Roman"/>
              </a:rPr>
              <a:t>就只能从上古时期</a:t>
            </a:r>
            <a:r>
              <a:rPr lang="en-US" altLang="zh-CN" sz="2600" dirty="0">
                <a:latin typeface="宋体"/>
                <a:ea typeface="华文细黑"/>
                <a:cs typeface="Times New Roman"/>
              </a:rPr>
              <a:t>”</a:t>
            </a:r>
            <a:r>
              <a:rPr lang="zh-CN" altLang="zh-CN" sz="2600" dirty="0">
                <a:latin typeface="Times New Roman"/>
                <a:ea typeface="华文细黑"/>
                <a:cs typeface="Times New Roman"/>
              </a:rPr>
              <a:t>说法不准确，第</a:t>
            </a:r>
            <a:r>
              <a:rPr lang="en-US" altLang="zh-CN" sz="2600" dirty="0">
                <a:latin typeface="Times New Roman"/>
                <a:ea typeface="华文细黑"/>
              </a:rPr>
              <a:t>3</a:t>
            </a:r>
            <a:r>
              <a:rPr lang="zh-CN" altLang="zh-CN" sz="2600" dirty="0">
                <a:latin typeface="Times New Roman"/>
                <a:ea typeface="华文细黑"/>
                <a:cs typeface="Times New Roman"/>
              </a:rPr>
              <a:t>段中说</a:t>
            </a:r>
            <a:r>
              <a:rPr lang="en-US" altLang="zh-CN" sz="2600" dirty="0">
                <a:latin typeface="宋体"/>
                <a:ea typeface="华文细黑"/>
                <a:cs typeface="Times New Roman"/>
              </a:rPr>
              <a:t>“</a:t>
            </a:r>
            <a:r>
              <a:rPr lang="zh-CN" altLang="zh-CN" sz="2600" dirty="0">
                <a:latin typeface="Times New Roman"/>
                <a:ea typeface="华文细黑"/>
                <a:cs typeface="Times New Roman"/>
              </a:rPr>
              <a:t>三代以上笔法可从甲骨、古玉、铜器中求之</a:t>
            </a:r>
            <a:r>
              <a:rPr lang="en-US" altLang="zh-CN" sz="2600" dirty="0">
                <a:latin typeface="宋体"/>
                <a:ea typeface="华文细黑"/>
                <a:cs typeface="Times New Roman"/>
              </a:rPr>
              <a:t>”</a:t>
            </a:r>
            <a:r>
              <a:rPr lang="zh-CN" altLang="zh-CN" sz="2600" dirty="0" smtClean="0">
                <a:latin typeface="Times New Roman"/>
                <a:ea typeface="华文细黑"/>
                <a:cs typeface="Times New Roman"/>
              </a:rPr>
              <a:t>。</a:t>
            </a:r>
            <a:endParaRPr lang="en-US" altLang="zh-CN" sz="2600" dirty="0" smtClean="0">
              <a:latin typeface="Times New Roman"/>
              <a:ea typeface="华文细黑"/>
              <a:cs typeface="Times New Roman"/>
            </a:endParaRPr>
          </a:p>
          <a:p>
            <a:pPr algn="just">
              <a:lnSpc>
                <a:spcPct val="150000"/>
              </a:lnSpc>
              <a:spcAft>
                <a:spcPts val="0"/>
              </a:spcAft>
            </a:pPr>
            <a:r>
              <a:rPr lang="en-US" altLang="zh-CN" sz="2600" dirty="0" smtClean="0">
                <a:latin typeface="Times New Roman"/>
                <a:ea typeface="华文细黑"/>
              </a:rPr>
              <a:t>E</a:t>
            </a:r>
            <a:r>
              <a:rPr lang="zh-CN" altLang="zh-CN" sz="2600" dirty="0">
                <a:latin typeface="Times New Roman"/>
                <a:ea typeface="华文细黑"/>
                <a:cs typeface="Times New Roman"/>
              </a:rPr>
              <a:t>项文中并没有提到他</a:t>
            </a:r>
            <a:r>
              <a:rPr lang="en-US" altLang="zh-CN" sz="2600" dirty="0">
                <a:latin typeface="宋体"/>
                <a:ea typeface="华文细黑"/>
                <a:cs typeface="Times New Roman"/>
              </a:rPr>
              <a:t>“</a:t>
            </a:r>
            <a:r>
              <a:rPr lang="zh-CN" altLang="zh-CN" sz="2600" dirty="0">
                <a:latin typeface="Times New Roman"/>
                <a:ea typeface="华文细黑"/>
                <a:cs typeface="Times New Roman"/>
              </a:rPr>
              <a:t>学习绘画的艰苦历程</a:t>
            </a:r>
            <a:r>
              <a:rPr lang="en-US" altLang="zh-CN" sz="2600" dirty="0">
                <a:latin typeface="宋体"/>
                <a:ea typeface="华文细黑"/>
                <a:cs typeface="Times New Roman"/>
              </a:rPr>
              <a:t>”</a:t>
            </a:r>
            <a:r>
              <a:rPr lang="zh-CN" altLang="zh-CN" sz="2600" dirty="0">
                <a:latin typeface="Times New Roman"/>
                <a:ea typeface="华文细黑"/>
                <a:cs typeface="Times New Roman"/>
              </a:rPr>
              <a:t>。</a:t>
            </a:r>
            <a:endParaRPr lang="zh-CN" altLang="zh-CN" sz="1050" kern="100" dirty="0">
              <a:latin typeface="宋体"/>
              <a:cs typeface="Courier New"/>
            </a:endParaRPr>
          </a:p>
          <a:p>
            <a:pPr algn="just">
              <a:lnSpc>
                <a:spcPts val="5000"/>
              </a:lnSpc>
            </a:pPr>
            <a:r>
              <a:rPr lang="zh-CN" altLang="zh-CN" sz="2600" kern="100" dirty="0" smtClean="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en-US" altLang="zh-CN" sz="2600" kern="100" dirty="0">
                <a:solidFill>
                  <a:schemeClr val="accent6">
                    <a:lumMod val="75000"/>
                  </a:schemeClr>
                </a:solidFill>
                <a:latin typeface="Times New Roman"/>
                <a:ea typeface="华文细黑"/>
                <a:cs typeface="Times New Roman"/>
              </a:rPr>
              <a:t>CD</a:t>
            </a:r>
            <a:endParaRPr lang="zh-CN" altLang="zh-CN" sz="2600" kern="100" dirty="0">
              <a:solidFill>
                <a:schemeClr val="accent6">
                  <a:lumMod val="75000"/>
                </a:schemeClr>
              </a:solidFill>
              <a:latin typeface="Times New Roman"/>
              <a:ea typeface="华文细黑"/>
              <a:cs typeface="Times New Roman"/>
            </a:endParaRPr>
          </a:p>
        </p:txBody>
      </p:sp>
    </p:spTree>
    <p:extLst>
      <p:ext uri="{BB962C8B-B14F-4D97-AF65-F5344CB8AC3E}">
        <p14:creationId xmlns:p14="http://schemas.microsoft.com/office/powerpoint/2010/main" val="895270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blinds(horizontal)">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blinds(horizontal)">
                                      <p:cBhvr>
                                        <p:cTn id="17"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9006" y="339502"/>
            <a:ext cx="8547151" cy="3939540"/>
          </a:xfrm>
          <a:prstGeom prst="rect">
            <a:avLst/>
          </a:prstGeom>
          <a:noFill/>
        </p:spPr>
        <p:txBody>
          <a:bodyPr wrap="square" rtlCol="0">
            <a:spAutoFit/>
          </a:bodyPr>
          <a:lstStyle/>
          <a:p>
            <a:pPr algn="just">
              <a:lnSpc>
                <a:spcPts val="5000"/>
              </a:lnSpc>
              <a:spcAft>
                <a:spcPts val="0"/>
              </a:spcAft>
            </a:pPr>
            <a:r>
              <a:rPr lang="zh-CN" altLang="zh-CN" sz="2600" kern="100" dirty="0">
                <a:solidFill>
                  <a:srgbClr val="E36C0A"/>
                </a:solidFill>
                <a:latin typeface="Times New Roman"/>
                <a:ea typeface="华文细黑"/>
                <a:cs typeface="Times New Roman"/>
              </a:rPr>
              <a:t>【试题评点】</a:t>
            </a:r>
            <a:r>
              <a:rPr lang="zh-CN" altLang="zh-CN" sz="2600" kern="100" dirty="0">
                <a:latin typeface="Times New Roman"/>
                <a:ea typeface="华文细黑"/>
                <a:cs typeface="Times New Roman"/>
              </a:rPr>
              <a:t>　</a:t>
            </a:r>
            <a:r>
              <a:rPr lang="zh-CN" altLang="zh-CN" sz="2600" dirty="0">
                <a:latin typeface="Times New Roman"/>
                <a:ea typeface="华文细黑"/>
                <a:cs typeface="Times New Roman"/>
              </a:rPr>
              <a:t>该题考查对传记有关内容的分析和概括能力，五个选项涉及传记的情节、主题、人物等。只要认真阅读，注意选项与原文的比对，无多大难度，最关键的是需要细心，因为选项的设误点极细小，如</a:t>
            </a:r>
            <a:r>
              <a:rPr lang="en-US" altLang="zh-CN" sz="2600" dirty="0">
                <a:latin typeface="Times New Roman"/>
                <a:ea typeface="华文细黑"/>
              </a:rPr>
              <a:t>A</a:t>
            </a:r>
            <a:r>
              <a:rPr lang="zh-CN" altLang="zh-CN" sz="2600" dirty="0">
                <a:latin typeface="Times New Roman"/>
                <a:ea typeface="华文细黑"/>
                <a:cs typeface="Times New Roman"/>
              </a:rPr>
              <a:t>项就错在</a:t>
            </a:r>
            <a:r>
              <a:rPr lang="en-US" altLang="zh-CN" sz="2600" dirty="0">
                <a:latin typeface="宋体"/>
                <a:ea typeface="华文细黑"/>
                <a:cs typeface="Times New Roman"/>
              </a:rPr>
              <a:t>“</a:t>
            </a:r>
            <a:r>
              <a:rPr lang="zh-CN" altLang="zh-CN" sz="2600" dirty="0">
                <a:latin typeface="Times New Roman"/>
                <a:ea typeface="华文细黑"/>
                <a:cs typeface="Times New Roman"/>
              </a:rPr>
              <a:t>逸品画格</a:t>
            </a:r>
            <a:r>
              <a:rPr lang="en-US" altLang="zh-CN" sz="2600" dirty="0">
                <a:latin typeface="宋体"/>
                <a:ea typeface="华文细黑"/>
                <a:cs typeface="Times New Roman"/>
              </a:rPr>
              <a:t>”</a:t>
            </a:r>
            <a:r>
              <a:rPr lang="zh-CN" altLang="zh-CN" sz="2600" dirty="0">
                <a:latin typeface="Times New Roman"/>
                <a:ea typeface="华文细黑"/>
                <a:cs typeface="Times New Roman"/>
              </a:rPr>
              <a:t>的修饰语</a:t>
            </a:r>
            <a:r>
              <a:rPr lang="en-US" altLang="zh-CN" sz="2600" dirty="0">
                <a:latin typeface="宋体"/>
                <a:ea typeface="华文细黑"/>
                <a:cs typeface="Times New Roman"/>
              </a:rPr>
              <a:t>“</a:t>
            </a:r>
            <a:r>
              <a:rPr lang="zh-CN" altLang="zh-CN" sz="2600" dirty="0">
                <a:latin typeface="Times New Roman"/>
                <a:ea typeface="华文细黑"/>
                <a:cs typeface="Times New Roman"/>
              </a:rPr>
              <a:t>细腻、轻软</a:t>
            </a:r>
            <a:r>
              <a:rPr lang="en-US" altLang="zh-CN" sz="2600" dirty="0">
                <a:latin typeface="宋体"/>
                <a:ea typeface="华文细黑"/>
                <a:cs typeface="Times New Roman"/>
              </a:rPr>
              <a:t>”</a:t>
            </a:r>
            <a:r>
              <a:rPr lang="zh-CN" altLang="zh-CN" sz="2600" dirty="0">
                <a:latin typeface="Times New Roman"/>
                <a:ea typeface="华文细黑"/>
                <a:cs typeface="Times New Roman"/>
              </a:rPr>
              <a:t>上，</a:t>
            </a:r>
            <a:r>
              <a:rPr lang="en-US" altLang="zh-CN" sz="2600" dirty="0">
                <a:latin typeface="Times New Roman"/>
                <a:ea typeface="华文细黑"/>
              </a:rPr>
              <a:t>B</a:t>
            </a:r>
            <a:r>
              <a:rPr lang="zh-CN" altLang="zh-CN" sz="2600" dirty="0">
                <a:latin typeface="Times New Roman"/>
                <a:ea typeface="华文细黑"/>
                <a:cs typeface="Times New Roman"/>
              </a:rPr>
              <a:t>项就错在</a:t>
            </a:r>
            <a:r>
              <a:rPr lang="en-US" altLang="zh-CN" sz="2600" dirty="0">
                <a:latin typeface="宋体"/>
                <a:ea typeface="华文细黑"/>
                <a:cs typeface="Times New Roman"/>
              </a:rPr>
              <a:t>“</a:t>
            </a:r>
            <a:r>
              <a:rPr lang="zh-CN" altLang="zh-CN" sz="2600" dirty="0">
                <a:latin typeface="Times New Roman"/>
                <a:ea typeface="华文细黑"/>
                <a:cs typeface="Times New Roman"/>
              </a:rPr>
              <a:t>就只能</a:t>
            </a:r>
            <a:r>
              <a:rPr lang="en-US" altLang="zh-CN" sz="2600" dirty="0">
                <a:latin typeface="宋体"/>
                <a:ea typeface="华文细黑"/>
                <a:cs typeface="Times New Roman"/>
              </a:rPr>
              <a:t>”</a:t>
            </a:r>
            <a:r>
              <a:rPr lang="zh-CN" altLang="zh-CN" sz="2600" dirty="0">
                <a:latin typeface="Times New Roman"/>
                <a:ea typeface="华文细黑"/>
                <a:cs typeface="Times New Roman"/>
              </a:rPr>
              <a:t>上。</a:t>
            </a:r>
            <a:endParaRPr lang="zh-CN" altLang="zh-CN" sz="1050" kern="100" dirty="0">
              <a:latin typeface="宋体"/>
              <a:cs typeface="Courier New"/>
            </a:endParaRPr>
          </a:p>
        </p:txBody>
      </p:sp>
    </p:spTree>
    <p:extLst>
      <p:ext uri="{BB962C8B-B14F-4D97-AF65-F5344CB8AC3E}">
        <p14:creationId xmlns:p14="http://schemas.microsoft.com/office/powerpoint/2010/main" val="202575430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7332" y="51470"/>
            <a:ext cx="8856984" cy="1215910"/>
          </a:xfrm>
          <a:prstGeom prst="rect">
            <a:avLst/>
          </a:prstGeom>
          <a:noFill/>
        </p:spPr>
        <p:txBody>
          <a:bodyPr wrap="square" rtlCol="0">
            <a:spAutoFit/>
          </a:bodyPr>
          <a:lstStyle/>
          <a:p>
            <a:pPr algn="just">
              <a:lnSpc>
                <a:spcPct val="150000"/>
              </a:lnSpc>
              <a:spcAft>
                <a:spcPts val="0"/>
              </a:spcAft>
            </a:pPr>
            <a:r>
              <a:rPr lang="en-US" altLang="zh-CN" sz="2600" dirty="0">
                <a:latin typeface="Times New Roman"/>
                <a:ea typeface="华文细黑"/>
              </a:rPr>
              <a:t>2.</a:t>
            </a:r>
            <a:r>
              <a:rPr lang="zh-CN" altLang="zh-CN" sz="2600" dirty="0">
                <a:latin typeface="Times New Roman"/>
                <a:ea typeface="华文细黑"/>
                <a:cs typeface="Times New Roman"/>
              </a:rPr>
              <a:t>黄宾虹一生绘画艺术的大进展，多发生在他的隐居时期。这是什么原因？请简要分析。</a:t>
            </a:r>
            <a:endParaRPr lang="zh-CN" altLang="zh-CN" sz="1050" kern="100" dirty="0">
              <a:latin typeface="宋体"/>
              <a:cs typeface="Courier New"/>
            </a:endParaRPr>
          </a:p>
        </p:txBody>
      </p:sp>
      <p:sp>
        <p:nvSpPr>
          <p:cNvPr id="3" name="TextBox 2"/>
          <p:cNvSpPr txBox="1"/>
          <p:nvPr/>
        </p:nvSpPr>
        <p:spPr>
          <a:xfrm>
            <a:off x="179512" y="1347614"/>
            <a:ext cx="8343679" cy="3093154"/>
          </a:xfrm>
          <a:prstGeom prst="rect">
            <a:avLst/>
          </a:prstGeom>
          <a:noFill/>
        </p:spPr>
        <p:txBody>
          <a:bodyPr wrap="square" rtlCol="0">
            <a:spAutoFit/>
          </a:bodyPr>
          <a:lstStyle/>
          <a:p>
            <a:pPr algn="just">
              <a:lnSpc>
                <a:spcPct val="150000"/>
              </a:lnSpc>
              <a:spcAft>
                <a:spcPts val="0"/>
              </a:spcAft>
            </a:pPr>
            <a:r>
              <a:rPr lang="zh-CN" altLang="zh-CN" sz="2600" kern="100" dirty="0" smtClean="0">
                <a:solidFill>
                  <a:srgbClr val="0000FF"/>
                </a:solidFill>
                <a:latin typeface="Times New Roman"/>
                <a:ea typeface="华文细黑"/>
                <a:cs typeface="Times New Roman"/>
              </a:rPr>
              <a:t>解析</a:t>
            </a:r>
            <a:r>
              <a:rPr lang="zh-CN" altLang="zh-CN" sz="2600" kern="100" dirty="0">
                <a:latin typeface="Times New Roman"/>
                <a:ea typeface="华文细黑"/>
                <a:cs typeface="Times New Roman"/>
              </a:rPr>
              <a:t>　</a:t>
            </a:r>
            <a:r>
              <a:rPr lang="zh-CN" altLang="en-US" sz="2600" kern="100" dirty="0">
                <a:latin typeface="Times New Roman"/>
                <a:ea typeface="华文细黑"/>
                <a:cs typeface="Times New Roman"/>
              </a:rPr>
              <a:t>从第</a:t>
            </a:r>
            <a:r>
              <a:rPr lang="en-US" altLang="zh-CN" sz="2600" kern="100" dirty="0">
                <a:latin typeface="Times New Roman"/>
                <a:ea typeface="华文细黑"/>
                <a:cs typeface="Times New Roman"/>
              </a:rPr>
              <a:t>1</a:t>
            </a:r>
            <a:r>
              <a:rPr lang="zh-CN" altLang="en-US" sz="2600" kern="100" dirty="0">
                <a:latin typeface="Times New Roman"/>
                <a:ea typeface="华文细黑"/>
                <a:cs typeface="Times New Roman"/>
              </a:rPr>
              <a:t>段中概括答案。</a:t>
            </a:r>
            <a:endParaRPr lang="zh-CN" altLang="zh-CN" sz="2600" kern="100" dirty="0">
              <a:latin typeface="宋体"/>
              <a:cs typeface="Courier New"/>
            </a:endParaRPr>
          </a:p>
          <a:p>
            <a:pPr algn="just">
              <a:lnSpc>
                <a:spcPct val="150000"/>
              </a:lnSpc>
              <a:spcAft>
                <a:spcPts val="0"/>
              </a:spcAft>
            </a:pPr>
            <a:r>
              <a:rPr lang="zh-CN" altLang="zh-CN" sz="2600" kern="100" dirty="0" smtClean="0">
                <a:solidFill>
                  <a:srgbClr val="0000FF"/>
                </a:solidFill>
                <a:latin typeface="Times New Roman"/>
                <a:ea typeface="华文细黑"/>
                <a:cs typeface="Times New Roman"/>
              </a:rPr>
              <a:t>答案</a:t>
            </a:r>
            <a:r>
              <a:rPr lang="zh-CN" altLang="zh-CN" sz="2600" kern="100" dirty="0" smtClean="0">
                <a:latin typeface="Times New Roman"/>
                <a:ea typeface="华文细黑"/>
                <a:cs typeface="Times New Roman"/>
              </a:rPr>
              <a:t>　</a:t>
            </a:r>
            <a:r>
              <a:rPr lang="zh-CN" altLang="en-US" sz="2600" kern="100" dirty="0">
                <a:solidFill>
                  <a:schemeClr val="accent6">
                    <a:lumMod val="75000"/>
                  </a:schemeClr>
                </a:solidFill>
                <a:latin typeface="Times New Roman"/>
                <a:ea typeface="华文细黑"/>
                <a:cs typeface="Times New Roman"/>
              </a:rPr>
              <a:t>①减少应酬杂务，生活清静，便于深思内省和作画；②对江湖水光天色的写生使他的画风发生了突变；③安定生活使他眼明心清，能够悟出知白守黑的道理，画艺猛进。</a:t>
            </a:r>
            <a:endParaRPr lang="zh-CN" altLang="zh-CN" sz="2600" kern="100" dirty="0">
              <a:solidFill>
                <a:schemeClr val="accent6">
                  <a:lumMod val="75000"/>
                </a:schemeClr>
              </a:solidFill>
              <a:latin typeface="宋体"/>
              <a:cs typeface="Courier New"/>
            </a:endParaRPr>
          </a:p>
        </p:txBody>
      </p:sp>
    </p:spTree>
    <p:extLst>
      <p:ext uri="{BB962C8B-B14F-4D97-AF65-F5344CB8AC3E}">
        <p14:creationId xmlns:p14="http://schemas.microsoft.com/office/powerpoint/2010/main" val="1569571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1520" y="843558"/>
            <a:ext cx="8511387" cy="3581400"/>
          </a:xfrm>
          <a:prstGeom prst="rect">
            <a:avLst/>
          </a:prstGeom>
          <a:noFill/>
        </p:spPr>
        <p:txBody>
          <a:bodyPr wrap="square" rtlCol="0">
            <a:spAutoFit/>
          </a:bodyPr>
          <a:lstStyle/>
          <a:p>
            <a:pPr>
              <a:lnSpc>
                <a:spcPts val="5000"/>
              </a:lnSpc>
              <a:spcAft>
                <a:spcPts val="0"/>
              </a:spcAft>
            </a:pPr>
            <a:r>
              <a:rPr lang="zh-CN" altLang="zh-CN" sz="2600" kern="100" dirty="0">
                <a:solidFill>
                  <a:srgbClr val="E36C0A"/>
                </a:solidFill>
                <a:latin typeface="Times New Roman"/>
                <a:ea typeface="华文细黑"/>
                <a:cs typeface="Times New Roman"/>
              </a:rPr>
              <a:t>【试题评点】</a:t>
            </a:r>
            <a:r>
              <a:rPr lang="zh-CN" altLang="zh-CN" sz="2600" kern="100" dirty="0">
                <a:latin typeface="Times New Roman"/>
                <a:ea typeface="华文细黑"/>
                <a:cs typeface="Times New Roman"/>
              </a:rPr>
              <a:t>　</a:t>
            </a:r>
            <a:r>
              <a:rPr lang="zh-CN" altLang="zh-CN" sz="2600" dirty="0">
                <a:latin typeface="Times New Roman"/>
                <a:ea typeface="华文细黑"/>
                <a:cs typeface="Times New Roman"/>
              </a:rPr>
              <a:t>该题考查筛选并整合文中信息的能力，是一道</a:t>
            </a:r>
            <a:r>
              <a:rPr lang="en-US" altLang="zh-CN" sz="2600" dirty="0">
                <a:latin typeface="宋体"/>
                <a:ea typeface="华文细黑"/>
                <a:cs typeface="Times New Roman"/>
              </a:rPr>
              <a:t>“</a:t>
            </a:r>
            <a:r>
              <a:rPr lang="zh-CN" altLang="zh-CN" sz="2600" dirty="0">
                <a:latin typeface="Times New Roman"/>
                <a:ea typeface="华文细黑"/>
                <a:cs typeface="Times New Roman"/>
              </a:rPr>
              <a:t>据果索因</a:t>
            </a:r>
            <a:r>
              <a:rPr lang="en-US" altLang="zh-CN" sz="2600" dirty="0">
                <a:latin typeface="宋体"/>
                <a:ea typeface="华文细黑"/>
                <a:cs typeface="Times New Roman"/>
              </a:rPr>
              <a:t>”</a:t>
            </a:r>
            <a:r>
              <a:rPr lang="zh-CN" altLang="zh-CN" sz="2600" dirty="0">
                <a:latin typeface="Times New Roman"/>
                <a:ea typeface="华文细黑"/>
                <a:cs typeface="Times New Roman"/>
              </a:rPr>
              <a:t>题。题干所述的</a:t>
            </a:r>
            <a:r>
              <a:rPr lang="en-US" altLang="zh-CN" sz="2600" dirty="0">
                <a:latin typeface="宋体"/>
                <a:ea typeface="华文细黑"/>
                <a:cs typeface="Times New Roman"/>
              </a:rPr>
              <a:t>“</a:t>
            </a:r>
            <a:r>
              <a:rPr lang="zh-CN" altLang="zh-CN" sz="2600" dirty="0">
                <a:latin typeface="Times New Roman"/>
                <a:ea typeface="华文细黑"/>
                <a:cs typeface="Times New Roman"/>
              </a:rPr>
              <a:t>隐居时期</a:t>
            </a:r>
            <a:r>
              <a:rPr lang="en-US" altLang="zh-CN" sz="2600" dirty="0">
                <a:latin typeface="宋体"/>
                <a:ea typeface="华文细黑"/>
                <a:cs typeface="Times New Roman"/>
              </a:rPr>
              <a:t>”“</a:t>
            </a:r>
            <a:r>
              <a:rPr lang="zh-CN" altLang="zh-CN" sz="2600" dirty="0">
                <a:latin typeface="Times New Roman"/>
                <a:ea typeface="华文细黑"/>
                <a:cs typeface="Times New Roman"/>
              </a:rPr>
              <a:t>绘画艺术的大进展</a:t>
            </a:r>
            <a:r>
              <a:rPr lang="en-US" altLang="zh-CN" sz="2600" dirty="0">
                <a:latin typeface="宋体"/>
                <a:ea typeface="华文细黑"/>
                <a:cs typeface="Times New Roman"/>
              </a:rPr>
              <a:t>”</a:t>
            </a:r>
            <a:r>
              <a:rPr lang="zh-CN" altLang="zh-CN" sz="2600" dirty="0">
                <a:latin typeface="Times New Roman"/>
                <a:ea typeface="华文细黑"/>
                <a:cs typeface="Times New Roman"/>
              </a:rPr>
              <a:t>，出现在文本首段第一句，该句是首段的中心句，段后用三句话进行了解释，对应了三个答题要点。不过，不能照抄，要对这三个句子进行加工整理。</a:t>
            </a:r>
            <a:endParaRPr lang="zh-CN" altLang="zh-CN" sz="1050" kern="100" dirty="0">
              <a:latin typeface="宋体"/>
              <a:cs typeface="Courier New"/>
            </a:endParaRPr>
          </a:p>
        </p:txBody>
      </p:sp>
    </p:spTree>
    <p:extLst>
      <p:ext uri="{BB962C8B-B14F-4D97-AF65-F5344CB8AC3E}">
        <p14:creationId xmlns:p14="http://schemas.microsoft.com/office/powerpoint/2010/main" val="261148660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1892" y="291367"/>
            <a:ext cx="8856984" cy="616579"/>
          </a:xfrm>
          <a:prstGeom prst="rect">
            <a:avLst/>
          </a:prstGeom>
          <a:noFill/>
        </p:spPr>
        <p:txBody>
          <a:bodyPr wrap="square" rtlCol="0">
            <a:spAutoFit/>
          </a:bodyPr>
          <a:lstStyle/>
          <a:p>
            <a:pPr algn="just">
              <a:lnSpc>
                <a:spcPct val="150000"/>
              </a:lnSpc>
              <a:spcAft>
                <a:spcPts val="0"/>
              </a:spcAft>
            </a:pPr>
            <a:r>
              <a:rPr lang="en-US" altLang="zh-CN" sz="2600" dirty="0">
                <a:latin typeface="Times New Roman"/>
                <a:ea typeface="华文细黑"/>
              </a:rPr>
              <a:t>3.</a:t>
            </a:r>
            <a:r>
              <a:rPr lang="zh-CN" altLang="zh-CN" sz="2600" dirty="0">
                <a:latin typeface="Times New Roman"/>
                <a:ea typeface="华文细黑"/>
                <a:cs typeface="Times New Roman"/>
              </a:rPr>
              <a:t>黄宾虹作画时为什么要把金石拓本摆在案头？请简要分析。</a:t>
            </a:r>
            <a:endParaRPr lang="zh-CN" altLang="zh-CN" sz="2600" kern="100" dirty="0">
              <a:solidFill>
                <a:prstClr val="black"/>
              </a:solidFill>
              <a:latin typeface="宋体"/>
              <a:cs typeface="Courier New"/>
            </a:endParaRPr>
          </a:p>
        </p:txBody>
      </p:sp>
      <p:sp>
        <p:nvSpPr>
          <p:cNvPr id="3" name="TextBox 2"/>
          <p:cNvSpPr txBox="1"/>
          <p:nvPr/>
        </p:nvSpPr>
        <p:spPr>
          <a:xfrm>
            <a:off x="179512" y="1086872"/>
            <a:ext cx="8427116" cy="2492990"/>
          </a:xfrm>
          <a:prstGeom prst="rect">
            <a:avLst/>
          </a:prstGeom>
          <a:noFill/>
        </p:spPr>
        <p:txBody>
          <a:bodyPr wrap="square" rtlCol="0">
            <a:spAutoFit/>
          </a:bodyPr>
          <a:lstStyle/>
          <a:p>
            <a:pPr algn="just">
              <a:lnSpc>
                <a:spcPct val="150000"/>
              </a:lnSpc>
              <a:spcAft>
                <a:spcPts val="0"/>
              </a:spcAft>
            </a:pPr>
            <a:r>
              <a:rPr lang="zh-CN" altLang="zh-CN" sz="2600" kern="100" dirty="0" smtClean="0">
                <a:solidFill>
                  <a:srgbClr val="0000FF"/>
                </a:solidFill>
                <a:latin typeface="Times New Roman"/>
                <a:ea typeface="华文细黑"/>
                <a:cs typeface="Times New Roman"/>
              </a:rPr>
              <a:t>解析</a:t>
            </a:r>
            <a:r>
              <a:rPr lang="zh-CN" altLang="zh-CN" sz="2600" kern="100" dirty="0" smtClean="0">
                <a:latin typeface="Times New Roman"/>
                <a:ea typeface="华文细黑"/>
                <a:cs typeface="Times New Roman"/>
              </a:rPr>
              <a:t>　</a:t>
            </a:r>
            <a:r>
              <a:rPr lang="zh-CN" altLang="zh-CN" sz="2600" kern="100" dirty="0">
                <a:latin typeface="Times New Roman"/>
                <a:ea typeface="华文细黑"/>
                <a:cs typeface="Times New Roman"/>
              </a:rPr>
              <a:t>从第</a:t>
            </a:r>
            <a:r>
              <a:rPr lang="en-US" altLang="zh-CN" sz="2600" kern="100" dirty="0">
                <a:latin typeface="Times New Roman"/>
                <a:ea typeface="华文细黑"/>
                <a:cs typeface="Courier New"/>
              </a:rPr>
              <a:t>3</a:t>
            </a:r>
            <a:r>
              <a:rPr lang="zh-CN" altLang="zh-CN" sz="2600" kern="100" dirty="0">
                <a:latin typeface="Times New Roman"/>
                <a:ea typeface="华文细黑"/>
                <a:cs typeface="Times New Roman"/>
              </a:rPr>
              <a:t>段中分析概括出答案。</a:t>
            </a:r>
            <a:endParaRPr lang="zh-CN" altLang="zh-CN" sz="1050" kern="100" dirty="0">
              <a:latin typeface="宋体"/>
              <a:cs typeface="Courier New"/>
            </a:endParaRPr>
          </a:p>
          <a:p>
            <a:pPr algn="just">
              <a:lnSpc>
                <a:spcPct val="150000"/>
              </a:lnSpc>
              <a:spcAft>
                <a:spcPts val="0"/>
              </a:spcAft>
            </a:pPr>
            <a:r>
              <a:rPr lang="zh-CN" altLang="zh-CN" sz="2600" kern="100" dirty="0" smtClean="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zh-CN" altLang="en-US" sz="2600" kern="100" dirty="0">
                <a:solidFill>
                  <a:schemeClr val="accent6">
                    <a:lumMod val="75000"/>
                  </a:schemeClr>
                </a:solidFill>
                <a:latin typeface="Times New Roman"/>
                <a:ea typeface="华文细黑"/>
                <a:cs typeface="Times New Roman"/>
              </a:rPr>
              <a:t>①从金石文字的点画结构中，他受到绘画笔法与章法布置方面的启发；②从金石拓本认识到书画同源，悟出画艺回归造化的路径。</a:t>
            </a:r>
            <a:endParaRPr lang="zh-CN" altLang="zh-CN" sz="2600" kern="100" dirty="0">
              <a:solidFill>
                <a:schemeClr val="accent6">
                  <a:lumMod val="75000"/>
                </a:schemeClr>
              </a:solidFill>
              <a:latin typeface="宋体"/>
              <a:cs typeface="Courier New"/>
            </a:endParaRPr>
          </a:p>
        </p:txBody>
      </p:sp>
    </p:spTree>
    <p:extLst>
      <p:ext uri="{BB962C8B-B14F-4D97-AF65-F5344CB8AC3E}">
        <p14:creationId xmlns:p14="http://schemas.microsoft.com/office/powerpoint/2010/main" val="3804095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35374" y="483518"/>
            <a:ext cx="8343679" cy="3939540"/>
          </a:xfrm>
          <a:prstGeom prst="rect">
            <a:avLst/>
          </a:prstGeom>
          <a:noFill/>
        </p:spPr>
        <p:txBody>
          <a:bodyPr wrap="square" rtlCol="0">
            <a:spAutoFit/>
          </a:bodyPr>
          <a:lstStyle/>
          <a:p>
            <a:pPr>
              <a:lnSpc>
                <a:spcPts val="5000"/>
              </a:lnSpc>
              <a:spcAft>
                <a:spcPts val="0"/>
              </a:spcAft>
            </a:pPr>
            <a:r>
              <a:rPr lang="zh-CN" altLang="zh-CN" sz="2600" kern="100" dirty="0">
                <a:solidFill>
                  <a:srgbClr val="E36C0A"/>
                </a:solidFill>
                <a:latin typeface="Times New Roman"/>
                <a:ea typeface="华文细黑"/>
                <a:cs typeface="Times New Roman"/>
              </a:rPr>
              <a:t>【试题评点】</a:t>
            </a:r>
            <a:r>
              <a:rPr lang="zh-CN" altLang="zh-CN" sz="2600" kern="100" dirty="0">
                <a:latin typeface="Times New Roman"/>
                <a:ea typeface="华文细黑"/>
                <a:cs typeface="Times New Roman"/>
              </a:rPr>
              <a:t>　</a:t>
            </a:r>
            <a:r>
              <a:rPr lang="zh-CN" altLang="zh-CN" sz="2600" dirty="0">
                <a:latin typeface="Times New Roman"/>
                <a:ea typeface="华文细黑"/>
                <a:cs typeface="Times New Roman"/>
              </a:rPr>
              <a:t>该题在考查点和题型上与上一题相同。</a:t>
            </a:r>
            <a:r>
              <a:rPr lang="en-US" altLang="zh-CN" sz="2600" dirty="0">
                <a:latin typeface="宋体"/>
                <a:ea typeface="华文细黑"/>
                <a:cs typeface="Times New Roman"/>
              </a:rPr>
              <a:t>“</a:t>
            </a:r>
            <a:r>
              <a:rPr lang="zh-CN" altLang="zh-CN" sz="2600" dirty="0">
                <a:latin typeface="Times New Roman"/>
                <a:ea typeface="华文细黑"/>
                <a:cs typeface="Times New Roman"/>
              </a:rPr>
              <a:t>把金石拓本摆在案头</a:t>
            </a:r>
            <a:r>
              <a:rPr lang="en-US" altLang="zh-CN" sz="2600" dirty="0">
                <a:latin typeface="宋体"/>
                <a:ea typeface="华文细黑"/>
                <a:cs typeface="Times New Roman"/>
              </a:rPr>
              <a:t>”</a:t>
            </a:r>
            <a:r>
              <a:rPr lang="zh-CN" altLang="zh-CN" sz="2600" dirty="0">
                <a:latin typeface="Times New Roman"/>
                <a:ea typeface="华文细黑"/>
                <a:cs typeface="Times New Roman"/>
              </a:rPr>
              <a:t>这一结果在第</a:t>
            </a:r>
            <a:r>
              <a:rPr lang="en-US" altLang="zh-CN" sz="2600" dirty="0">
                <a:latin typeface="Times New Roman"/>
                <a:ea typeface="华文细黑"/>
              </a:rPr>
              <a:t>3</a:t>
            </a:r>
            <a:r>
              <a:rPr lang="zh-CN" altLang="zh-CN" sz="2600" dirty="0">
                <a:latin typeface="Times New Roman"/>
                <a:ea typeface="华文细黑"/>
                <a:cs typeface="Times New Roman"/>
              </a:rPr>
              <a:t>段较后的地方，原文用</a:t>
            </a:r>
            <a:r>
              <a:rPr lang="en-US" altLang="zh-CN" sz="2600" dirty="0">
                <a:latin typeface="宋体"/>
                <a:ea typeface="华文细黑"/>
                <a:cs typeface="Times New Roman"/>
              </a:rPr>
              <a:t>“</a:t>
            </a:r>
            <a:r>
              <a:rPr lang="zh-CN" altLang="zh-CN" sz="2600" dirty="0">
                <a:latin typeface="Times New Roman"/>
                <a:ea typeface="华文细黑"/>
                <a:cs typeface="Times New Roman"/>
              </a:rPr>
              <a:t>所以</a:t>
            </a:r>
            <a:r>
              <a:rPr lang="en-US" altLang="zh-CN" sz="2600" dirty="0">
                <a:latin typeface="宋体"/>
                <a:ea typeface="华文细黑"/>
                <a:cs typeface="Times New Roman"/>
              </a:rPr>
              <a:t>”</a:t>
            </a:r>
            <a:r>
              <a:rPr lang="zh-CN" altLang="zh-CN" sz="2600" dirty="0">
                <a:latin typeface="Times New Roman"/>
                <a:ea typeface="华文细黑"/>
                <a:cs typeface="Times New Roman"/>
              </a:rPr>
              <a:t>引出来并单独成句，据此知道该句的上文在讲原因，不过，该句的下文也在讲原因。将这上下文的内容加以整理即可。该题的价值在于筛选信息的范围要</a:t>
            </a:r>
            <a:r>
              <a:rPr lang="en-US" altLang="zh-CN" sz="2600" dirty="0">
                <a:latin typeface="宋体"/>
                <a:ea typeface="华文细黑"/>
                <a:cs typeface="Times New Roman"/>
              </a:rPr>
              <a:t>“</a:t>
            </a:r>
            <a:r>
              <a:rPr lang="zh-CN" altLang="zh-CN" sz="2600" dirty="0">
                <a:latin typeface="Times New Roman"/>
                <a:ea typeface="华文细黑"/>
                <a:cs typeface="Times New Roman"/>
              </a:rPr>
              <a:t>瞻前顾后</a:t>
            </a:r>
            <a:r>
              <a:rPr lang="en-US" altLang="zh-CN" sz="2600" dirty="0">
                <a:latin typeface="宋体"/>
                <a:ea typeface="华文细黑"/>
                <a:cs typeface="Times New Roman"/>
              </a:rPr>
              <a:t>”</a:t>
            </a:r>
            <a:r>
              <a:rPr lang="zh-CN" altLang="zh-CN" sz="2600" dirty="0">
                <a:latin typeface="Times New Roman"/>
                <a:ea typeface="华文细黑"/>
                <a:cs typeface="Times New Roman"/>
              </a:rPr>
              <a:t>，才能保证信息要点的齐全。</a:t>
            </a:r>
            <a:endParaRPr lang="zh-CN" altLang="zh-CN" sz="1050" kern="100" dirty="0">
              <a:latin typeface="宋体"/>
              <a:cs typeface="Courier New"/>
            </a:endParaRPr>
          </a:p>
        </p:txBody>
      </p:sp>
    </p:spTree>
    <p:extLst>
      <p:ext uri="{BB962C8B-B14F-4D97-AF65-F5344CB8AC3E}">
        <p14:creationId xmlns:p14="http://schemas.microsoft.com/office/powerpoint/2010/main" val="31125882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3116" y="96240"/>
            <a:ext cx="8945554" cy="5067798"/>
          </a:xfrm>
          <a:prstGeom prst="rect">
            <a:avLst/>
          </a:prstGeom>
          <a:noFill/>
        </p:spPr>
        <p:txBody>
          <a:bodyPr wrap="square" rtlCol="0">
            <a:spAutoFit/>
          </a:bodyPr>
          <a:lstStyle/>
          <a:p>
            <a:pPr algn="just">
              <a:lnSpc>
                <a:spcPct val="140000"/>
              </a:lnSpc>
              <a:spcAft>
                <a:spcPts val="0"/>
              </a:spcAft>
            </a:pPr>
            <a:r>
              <a:rPr lang="en-US" altLang="zh-CN" sz="2600" b="1" kern="100" dirty="0" smtClean="0">
                <a:solidFill>
                  <a:srgbClr val="E36C0A"/>
                </a:solidFill>
                <a:latin typeface="IPAPANNEW"/>
                <a:ea typeface="微软雅黑"/>
                <a:cs typeface="Times New Roman"/>
              </a:rPr>
              <a:t>[</a:t>
            </a:r>
            <a:r>
              <a:rPr lang="zh-CN" altLang="zh-CN" sz="2600" b="1" kern="100" dirty="0" smtClean="0">
                <a:solidFill>
                  <a:srgbClr val="E36C0A"/>
                </a:solidFill>
                <a:latin typeface="IPAPANNEW"/>
                <a:ea typeface="微软雅黑"/>
                <a:cs typeface="Times New Roman"/>
              </a:rPr>
              <a:t>考点要求</a:t>
            </a:r>
            <a:r>
              <a:rPr lang="en-US" altLang="zh-CN" sz="2600" b="1" kern="100" dirty="0" smtClean="0">
                <a:solidFill>
                  <a:srgbClr val="E36C0A"/>
                </a:solidFill>
                <a:latin typeface="IPAPANNEW"/>
                <a:ea typeface="微软雅黑"/>
                <a:cs typeface="Times New Roman"/>
              </a:rPr>
              <a:t>]</a:t>
            </a:r>
            <a:r>
              <a:rPr lang="zh-CN" altLang="zh-CN" sz="2600" kern="100" dirty="0" smtClean="0">
                <a:latin typeface="Times New Roman"/>
                <a:ea typeface="华文细黑"/>
                <a:cs typeface="Times New Roman"/>
              </a:rPr>
              <a:t>　</a:t>
            </a:r>
            <a:r>
              <a:rPr lang="zh-CN" altLang="zh-CN" sz="2600" kern="100" dirty="0">
                <a:latin typeface="Times New Roman"/>
                <a:ea typeface="华文细黑"/>
                <a:cs typeface="Times New Roman"/>
              </a:rPr>
              <a:t>阅读评价中外实用类文本。了解传记、新闻、报告、科普文章的文体基本特征和主要表现手法。准确解读文本，筛选、整合信息。分析思想内容、构成要素和语言特色，评价文本产生的社会功用，探讨文本反映的人生价值和时代精神。</a:t>
            </a:r>
            <a:endParaRPr lang="zh-CN" altLang="zh-CN" sz="1050" kern="100" dirty="0">
              <a:latin typeface="宋体"/>
              <a:cs typeface="Courier New"/>
            </a:endParaRPr>
          </a:p>
          <a:p>
            <a:pPr algn="just">
              <a:lnSpc>
                <a:spcPct val="140000"/>
              </a:lnSpc>
              <a:spcAft>
                <a:spcPts val="0"/>
              </a:spcAft>
            </a:pP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分析综合　</a:t>
            </a:r>
            <a:r>
              <a:rPr lang="en-US" altLang="zh-CN" sz="2600" kern="100" dirty="0">
                <a:latin typeface="Times New Roman"/>
                <a:ea typeface="华文细黑"/>
                <a:cs typeface="Courier New"/>
              </a:rPr>
              <a:t>C</a:t>
            </a:r>
            <a:endParaRPr lang="zh-CN" altLang="zh-CN" sz="1050" kern="100" dirty="0">
              <a:latin typeface="宋体"/>
              <a:cs typeface="Courier New"/>
            </a:endParaRPr>
          </a:p>
          <a:p>
            <a:pPr algn="just">
              <a:lnSpc>
                <a:spcPct val="140000"/>
              </a:lnSpc>
              <a:spcAft>
                <a:spcPts val="0"/>
              </a:spcAft>
            </a:pP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筛选并整合文中的信息</a:t>
            </a:r>
            <a:endParaRPr lang="zh-CN" altLang="zh-CN" sz="1050" kern="100" dirty="0">
              <a:latin typeface="宋体"/>
              <a:cs typeface="Courier New"/>
            </a:endParaRPr>
          </a:p>
          <a:p>
            <a:pPr algn="just">
              <a:lnSpc>
                <a:spcPct val="140000"/>
              </a:lnSpc>
              <a:spcAft>
                <a:spcPts val="0"/>
              </a:spcAft>
            </a:pP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分析语言特色，把握文章结构，概括中心意思</a:t>
            </a:r>
            <a:endParaRPr lang="zh-CN" altLang="zh-CN" sz="1050" kern="100" dirty="0">
              <a:latin typeface="宋体"/>
              <a:cs typeface="Courier New"/>
            </a:endParaRPr>
          </a:p>
          <a:p>
            <a:pPr>
              <a:lnSpc>
                <a:spcPct val="140000"/>
              </a:lnSpc>
            </a:pPr>
            <a:r>
              <a:rPr lang="en-US" altLang="zh-CN" sz="2600" dirty="0">
                <a:latin typeface="Times New Roman"/>
                <a:ea typeface="华文细黑"/>
              </a:rPr>
              <a:t>(3)</a:t>
            </a:r>
            <a:r>
              <a:rPr lang="zh-CN" altLang="zh-CN" sz="2600" dirty="0">
                <a:latin typeface="Times New Roman"/>
                <a:ea typeface="华文细黑"/>
                <a:cs typeface="Times New Roman"/>
              </a:rPr>
              <a:t>分析文本的文体基本特征和主要表现手法</a:t>
            </a:r>
            <a:endParaRPr lang="zh-CN" altLang="zh-CN" sz="1050" kern="100" dirty="0">
              <a:latin typeface="宋体"/>
              <a:cs typeface="Courier New"/>
            </a:endParaRPr>
          </a:p>
        </p:txBody>
      </p:sp>
    </p:spTree>
    <p:extLst>
      <p:ext uri="{BB962C8B-B14F-4D97-AF65-F5344CB8AC3E}">
        <p14:creationId xmlns:p14="http://schemas.microsoft.com/office/powerpoint/2010/main" val="18937730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7504" y="35595"/>
            <a:ext cx="8682466" cy="1816075"/>
          </a:xfrm>
          <a:prstGeom prst="rect">
            <a:avLst/>
          </a:prstGeom>
          <a:noFill/>
        </p:spPr>
        <p:txBody>
          <a:bodyPr wrap="square" rtlCol="0">
            <a:spAutoFit/>
          </a:bodyPr>
          <a:lstStyle/>
          <a:p>
            <a:pPr algn="just">
              <a:lnSpc>
                <a:spcPct val="150000"/>
              </a:lnSpc>
              <a:spcAft>
                <a:spcPts val="0"/>
              </a:spcAft>
            </a:pPr>
            <a:r>
              <a:rPr lang="en-US" altLang="zh-CN" sz="2600" dirty="0">
                <a:latin typeface="Times New Roman"/>
                <a:ea typeface="华文细黑"/>
              </a:rPr>
              <a:t>4.</a:t>
            </a:r>
            <a:r>
              <a:rPr lang="zh-CN" altLang="zh-CN" sz="2600" dirty="0">
                <a:latin typeface="Times New Roman"/>
                <a:ea typeface="华文细黑"/>
                <a:cs typeface="Times New Roman"/>
              </a:rPr>
              <a:t>尽管黄宾虹和张大千都是一代宗师，但二人的人生态度、对金钱的看法以及艺道旨趣却大相径庭。这给你什么样的启示？请结合全文，谈谈你的看法。</a:t>
            </a:r>
            <a:endParaRPr lang="zh-CN" altLang="zh-CN" sz="1050" kern="100" dirty="0">
              <a:latin typeface="宋体"/>
              <a:cs typeface="Courier New"/>
            </a:endParaRPr>
          </a:p>
        </p:txBody>
      </p:sp>
      <p:sp>
        <p:nvSpPr>
          <p:cNvPr id="3" name="TextBox 2"/>
          <p:cNvSpPr txBox="1"/>
          <p:nvPr/>
        </p:nvSpPr>
        <p:spPr>
          <a:xfrm>
            <a:off x="179512" y="1923678"/>
            <a:ext cx="8098292" cy="1816075"/>
          </a:xfrm>
          <a:prstGeom prst="rect">
            <a:avLst/>
          </a:prstGeom>
          <a:noFill/>
        </p:spPr>
        <p:txBody>
          <a:bodyPr wrap="square" rtlCol="0">
            <a:spAutoFit/>
          </a:bodyPr>
          <a:lstStyle/>
          <a:p>
            <a:pPr algn="just">
              <a:lnSpc>
                <a:spcPct val="150000"/>
              </a:lnSpc>
              <a:spcAft>
                <a:spcPts val="0"/>
              </a:spcAft>
            </a:pPr>
            <a:r>
              <a:rPr lang="zh-CN" altLang="zh-CN" sz="2600" kern="100" dirty="0" smtClean="0">
                <a:solidFill>
                  <a:srgbClr val="0000FF"/>
                </a:solidFill>
                <a:latin typeface="Times New Roman"/>
                <a:ea typeface="华文细黑"/>
                <a:cs typeface="Times New Roman"/>
              </a:rPr>
              <a:t>解析</a:t>
            </a:r>
            <a:r>
              <a:rPr lang="zh-CN" altLang="zh-CN" sz="2600" kern="100" dirty="0">
                <a:latin typeface="Times New Roman"/>
                <a:ea typeface="华文细黑"/>
                <a:cs typeface="Times New Roman"/>
              </a:rPr>
              <a:t>　</a:t>
            </a:r>
            <a:r>
              <a:rPr lang="zh-CN" altLang="en-US" sz="2600" dirty="0">
                <a:latin typeface="Times New Roman"/>
                <a:ea typeface="华文细黑"/>
                <a:cs typeface="Times New Roman"/>
              </a:rPr>
              <a:t>本题是一个主观分析题，在原文相关内容的基础上，从人生态度、对金钱的看法以及艺道旨趣几方面来谈，言之成理即可</a:t>
            </a:r>
            <a:r>
              <a:rPr lang="zh-CN" altLang="en-US" sz="2600" dirty="0" smtClean="0">
                <a:latin typeface="Times New Roman"/>
                <a:ea typeface="华文细黑"/>
                <a:cs typeface="Times New Roman"/>
              </a:rPr>
              <a:t>。</a:t>
            </a:r>
            <a:endParaRPr lang="zh-CN" altLang="zh-CN" sz="2600" kern="100" dirty="0">
              <a:latin typeface="宋体"/>
              <a:cs typeface="Courier New"/>
            </a:endParaRPr>
          </a:p>
        </p:txBody>
      </p:sp>
    </p:spTree>
    <p:extLst>
      <p:ext uri="{BB962C8B-B14F-4D97-AF65-F5344CB8AC3E}">
        <p14:creationId xmlns:p14="http://schemas.microsoft.com/office/powerpoint/2010/main" val="3216681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90132" y="294491"/>
            <a:ext cx="8098292" cy="4293483"/>
          </a:xfrm>
          <a:prstGeom prst="rect">
            <a:avLst/>
          </a:prstGeom>
          <a:noFill/>
        </p:spPr>
        <p:txBody>
          <a:bodyPr wrap="square" rtlCol="0">
            <a:spAutoFit/>
          </a:bodyPr>
          <a:lstStyle/>
          <a:p>
            <a:pPr algn="just">
              <a:lnSpc>
                <a:spcPct val="150000"/>
              </a:lnSpc>
              <a:spcAft>
                <a:spcPts val="0"/>
              </a:spcAft>
            </a:pPr>
            <a:r>
              <a:rPr lang="zh-CN" altLang="zh-CN" sz="2600" kern="100" dirty="0" smtClean="0">
                <a:solidFill>
                  <a:srgbClr val="0000FF"/>
                </a:solidFill>
                <a:latin typeface="Times New Roman"/>
                <a:ea typeface="华文细黑"/>
                <a:cs typeface="Times New Roman"/>
              </a:rPr>
              <a:t>答案</a:t>
            </a:r>
            <a:r>
              <a:rPr lang="zh-CN" altLang="zh-CN" sz="2600" kern="100" dirty="0" smtClean="0">
                <a:latin typeface="Times New Roman"/>
                <a:ea typeface="华文细黑"/>
                <a:cs typeface="Times New Roman"/>
              </a:rPr>
              <a:t>　</a:t>
            </a:r>
            <a:r>
              <a:rPr lang="zh-CN" altLang="en-US" sz="2600" kern="100" dirty="0">
                <a:solidFill>
                  <a:schemeClr val="accent6">
                    <a:lumMod val="75000"/>
                  </a:schemeClr>
                </a:solidFill>
                <a:latin typeface="Times New Roman"/>
                <a:ea typeface="华文细黑"/>
                <a:cs typeface="Times New Roman"/>
              </a:rPr>
              <a:t>观点一：恪守传统，力求雅正，甘于清寂淡泊，追寻艺术真谛。①于平静淡泊中求真务实的人生态度；②淡泊名利，不言阿堵，保持传统学人本色；③避俗趋雅，不为流俗所动，寻求华滋浑厚的画风。</a:t>
            </a:r>
          </a:p>
          <a:p>
            <a:pPr algn="just">
              <a:lnSpc>
                <a:spcPct val="150000"/>
              </a:lnSpc>
              <a:spcAft>
                <a:spcPts val="0"/>
              </a:spcAft>
            </a:pPr>
            <a:r>
              <a:rPr lang="zh-CN" altLang="en-US" sz="2600" kern="100" dirty="0">
                <a:solidFill>
                  <a:schemeClr val="accent6">
                    <a:lumMod val="75000"/>
                  </a:schemeClr>
                </a:solidFill>
                <a:latin typeface="Times New Roman"/>
                <a:ea typeface="华文细黑"/>
                <a:cs typeface="Times New Roman"/>
              </a:rPr>
              <a:t>观点二：创新与模仿并重，理想与时尚兼顾。①创造与仿作兼顾，②对金钱的开通看法和潇洒态度，③注重民间时尚意趣</a:t>
            </a:r>
            <a:r>
              <a:rPr lang="zh-CN" altLang="en-US" sz="2600" kern="100" dirty="0" smtClean="0">
                <a:solidFill>
                  <a:schemeClr val="accent6">
                    <a:lumMod val="75000"/>
                  </a:schemeClr>
                </a:solidFill>
                <a:latin typeface="Times New Roman"/>
                <a:ea typeface="华文细黑"/>
                <a:cs typeface="Times New Roman"/>
              </a:rPr>
              <a:t>。</a:t>
            </a:r>
            <a:endParaRPr lang="zh-CN" altLang="en-US" sz="2600" kern="100" dirty="0">
              <a:solidFill>
                <a:schemeClr val="accent6">
                  <a:lumMod val="75000"/>
                </a:schemeClr>
              </a:solidFill>
              <a:latin typeface="Times New Roman"/>
              <a:ea typeface="华文细黑"/>
              <a:cs typeface="Times New Roman"/>
            </a:endParaRPr>
          </a:p>
        </p:txBody>
      </p:sp>
    </p:spTree>
    <p:extLst>
      <p:ext uri="{BB962C8B-B14F-4D97-AF65-F5344CB8AC3E}">
        <p14:creationId xmlns:p14="http://schemas.microsoft.com/office/powerpoint/2010/main" val="385851058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77933" y="942919"/>
            <a:ext cx="8018111" cy="2420919"/>
          </a:xfrm>
          <a:prstGeom prst="rect">
            <a:avLst/>
          </a:prstGeom>
          <a:noFill/>
        </p:spPr>
        <p:txBody>
          <a:bodyPr wrap="square" rtlCol="0">
            <a:spAutoFit/>
          </a:bodyPr>
          <a:lstStyle/>
          <a:p>
            <a:pPr algn="just">
              <a:lnSpc>
                <a:spcPct val="150000"/>
              </a:lnSpc>
              <a:spcAft>
                <a:spcPts val="0"/>
              </a:spcAft>
            </a:pPr>
            <a:r>
              <a:rPr lang="zh-CN" altLang="en-US" sz="2600" kern="100" dirty="0" smtClean="0">
                <a:solidFill>
                  <a:schemeClr val="accent6">
                    <a:lumMod val="75000"/>
                  </a:schemeClr>
                </a:solidFill>
                <a:latin typeface="Times New Roman"/>
                <a:ea typeface="华文细黑"/>
                <a:cs typeface="Times New Roman"/>
              </a:rPr>
              <a:t>观点</a:t>
            </a:r>
            <a:r>
              <a:rPr lang="zh-CN" altLang="en-US" sz="2600" kern="100" dirty="0">
                <a:solidFill>
                  <a:schemeClr val="accent6">
                    <a:lumMod val="75000"/>
                  </a:schemeClr>
                </a:solidFill>
                <a:latin typeface="Times New Roman"/>
                <a:ea typeface="华文细黑"/>
                <a:cs typeface="Times New Roman"/>
              </a:rPr>
              <a:t>三：既恪守传统，又勇于创新，在追求自己理想的过程中享受人生。①守正出新，继承与创新兼顾；②怀抱艺术理想，追求名山事业；③脚踏实地，享受人生</a:t>
            </a:r>
            <a:r>
              <a:rPr lang="zh-CN" altLang="en-US" sz="2600" kern="100" dirty="0" smtClean="0">
                <a:solidFill>
                  <a:schemeClr val="accent6">
                    <a:lumMod val="75000"/>
                  </a:schemeClr>
                </a:solidFill>
                <a:latin typeface="Times New Roman"/>
                <a:ea typeface="华文细黑"/>
                <a:cs typeface="Times New Roman"/>
              </a:rPr>
              <a:t>。</a:t>
            </a:r>
            <a:endParaRPr lang="zh-CN" altLang="en-US" sz="2600" kern="100" dirty="0">
              <a:solidFill>
                <a:schemeClr val="accent6">
                  <a:lumMod val="75000"/>
                </a:schemeClr>
              </a:solidFill>
              <a:latin typeface="Times New Roman"/>
              <a:ea typeface="华文细黑"/>
              <a:cs typeface="Times New Roman"/>
            </a:endParaRPr>
          </a:p>
        </p:txBody>
      </p:sp>
    </p:spTree>
    <p:extLst>
      <p:ext uri="{BB962C8B-B14F-4D97-AF65-F5344CB8AC3E}">
        <p14:creationId xmlns:p14="http://schemas.microsoft.com/office/powerpoint/2010/main" val="84794194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9795" y="51470"/>
            <a:ext cx="8821322" cy="5021224"/>
          </a:xfrm>
          <a:prstGeom prst="rect">
            <a:avLst/>
          </a:prstGeom>
        </p:spPr>
        <p:txBody>
          <a:bodyPr>
            <a:spAutoFit/>
          </a:bodyPr>
          <a:lstStyle/>
          <a:p>
            <a:pPr algn="just">
              <a:lnSpc>
                <a:spcPts val="4800"/>
              </a:lnSpc>
              <a:spcAft>
                <a:spcPts val="0"/>
              </a:spcAft>
            </a:pPr>
            <a:r>
              <a:rPr lang="zh-CN" altLang="zh-CN" sz="2600" kern="100" dirty="0" smtClean="0">
                <a:solidFill>
                  <a:srgbClr val="E36C0A"/>
                </a:solidFill>
                <a:latin typeface="Times New Roman"/>
                <a:ea typeface="华文细黑"/>
                <a:cs typeface="Times New Roman"/>
              </a:rPr>
              <a:t>【试题评点】</a:t>
            </a:r>
            <a:r>
              <a:rPr lang="zh-CN" altLang="zh-CN" sz="2600" kern="100" dirty="0" smtClean="0">
                <a:latin typeface="Times New Roman"/>
                <a:ea typeface="华文细黑"/>
                <a:cs typeface="Times New Roman"/>
              </a:rPr>
              <a:t>　</a:t>
            </a:r>
            <a:r>
              <a:rPr lang="zh-CN" altLang="zh-CN" sz="2600" dirty="0">
                <a:latin typeface="Times New Roman"/>
                <a:ea typeface="华文细黑"/>
                <a:cs typeface="Times New Roman"/>
              </a:rPr>
              <a:t>这是一道探究题，考查从不同角度和层面发掘文本所反映的人生价值和时代精神并提出自己见解的能力，也是一道</a:t>
            </a:r>
            <a:r>
              <a:rPr lang="en-US" altLang="zh-CN" sz="2600" dirty="0">
                <a:latin typeface="宋体"/>
                <a:ea typeface="华文细黑"/>
                <a:cs typeface="Times New Roman"/>
              </a:rPr>
              <a:t>“</a:t>
            </a:r>
            <a:r>
              <a:rPr lang="zh-CN" altLang="zh-CN" sz="2600" dirty="0">
                <a:latin typeface="Times New Roman"/>
                <a:ea typeface="华文细黑"/>
                <a:cs typeface="Times New Roman"/>
              </a:rPr>
              <a:t>启示</a:t>
            </a:r>
            <a:r>
              <a:rPr lang="en-US" altLang="zh-CN" sz="2600" dirty="0">
                <a:latin typeface="宋体"/>
                <a:ea typeface="华文细黑"/>
                <a:cs typeface="Times New Roman"/>
              </a:rPr>
              <a:t>”</a:t>
            </a:r>
            <a:r>
              <a:rPr lang="zh-CN" altLang="zh-CN" sz="2600" dirty="0">
                <a:latin typeface="Times New Roman"/>
                <a:ea typeface="华文细黑"/>
                <a:cs typeface="Times New Roman"/>
              </a:rPr>
              <a:t>题。试题要求结合全文谈自己的</a:t>
            </a:r>
            <a:r>
              <a:rPr lang="en-US" altLang="zh-CN" sz="2600" dirty="0">
                <a:latin typeface="宋体"/>
                <a:ea typeface="华文细黑"/>
                <a:cs typeface="Times New Roman"/>
              </a:rPr>
              <a:t>“</a:t>
            </a:r>
            <a:r>
              <a:rPr lang="zh-CN" altLang="zh-CN" sz="2600" dirty="0">
                <a:latin typeface="Times New Roman"/>
                <a:ea typeface="华文细黑"/>
                <a:cs typeface="Times New Roman"/>
              </a:rPr>
              <a:t>启示</a:t>
            </a:r>
            <a:r>
              <a:rPr lang="en-US" altLang="zh-CN" sz="2600" dirty="0">
                <a:latin typeface="宋体"/>
                <a:ea typeface="华文细黑"/>
                <a:cs typeface="Times New Roman"/>
              </a:rPr>
              <a:t>”</a:t>
            </a:r>
            <a:r>
              <a:rPr lang="zh-CN" altLang="zh-CN" sz="2600" dirty="0">
                <a:latin typeface="Times New Roman"/>
                <a:ea typeface="华文细黑"/>
                <a:cs typeface="Times New Roman"/>
              </a:rPr>
              <a:t>，首先要答出你对他们哪一位认可，这是探究的关键。作者有明显的</a:t>
            </a:r>
            <a:r>
              <a:rPr lang="en-US" altLang="zh-CN" sz="2600" dirty="0">
                <a:latin typeface="宋体"/>
                <a:ea typeface="华文细黑"/>
                <a:cs typeface="Times New Roman"/>
              </a:rPr>
              <a:t>“</a:t>
            </a:r>
            <a:r>
              <a:rPr lang="zh-CN" altLang="zh-CN" sz="2600" dirty="0">
                <a:latin typeface="Times New Roman"/>
                <a:ea typeface="华文细黑"/>
                <a:cs typeface="Times New Roman"/>
              </a:rPr>
              <a:t>褒黄抑张</a:t>
            </a:r>
            <a:r>
              <a:rPr lang="en-US" altLang="zh-CN" sz="2600" dirty="0">
                <a:latin typeface="宋体"/>
                <a:ea typeface="华文细黑"/>
                <a:cs typeface="Times New Roman"/>
              </a:rPr>
              <a:t>”</a:t>
            </a:r>
            <a:r>
              <a:rPr lang="zh-CN" altLang="zh-CN" sz="2600" dirty="0">
                <a:latin typeface="Times New Roman"/>
                <a:ea typeface="华文细黑"/>
                <a:cs typeface="Times New Roman"/>
              </a:rPr>
              <a:t>的感情色彩，但考生可以选择自己喜爱的一位来探究。答案应由两部分组成：一是观点，二是理由。观点从理由中来，理由从文本中来，无论是提炼观点还是阐述理由，难度都挺大。</a:t>
            </a:r>
            <a:endParaRPr lang="zh-CN" altLang="zh-CN" sz="2600" kern="100" dirty="0" smtClean="0">
              <a:latin typeface="宋体"/>
              <a:cs typeface="Courier New"/>
            </a:endParaRPr>
          </a:p>
        </p:txBody>
      </p:sp>
    </p:spTree>
    <p:extLst>
      <p:ext uri="{BB962C8B-B14F-4D97-AF65-F5344CB8AC3E}">
        <p14:creationId xmlns:p14="http://schemas.microsoft.com/office/powerpoint/2010/main" val="387344037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58065" y="-69686"/>
            <a:ext cx="8821322" cy="5293757"/>
          </a:xfrm>
          <a:prstGeom prst="rect">
            <a:avLst/>
          </a:prstGeom>
        </p:spPr>
        <p:txBody>
          <a:bodyPr>
            <a:spAutoFit/>
          </a:bodyPr>
          <a:lstStyle/>
          <a:p>
            <a:pPr algn="just">
              <a:lnSpc>
                <a:spcPct val="130000"/>
              </a:lnSpc>
              <a:spcAft>
                <a:spcPts val="0"/>
              </a:spcAft>
            </a:pPr>
            <a:r>
              <a:rPr lang="zh-CN" altLang="zh-CN" sz="2600" kern="100" dirty="0" smtClean="0">
                <a:latin typeface="Times New Roman"/>
                <a:ea typeface="华文细黑"/>
                <a:cs typeface="Times New Roman"/>
              </a:rPr>
              <a:t>二、</a:t>
            </a:r>
            <a:r>
              <a:rPr lang="en-US" altLang="zh-CN" sz="2600" kern="100" dirty="0" smtClean="0">
                <a:solidFill>
                  <a:srgbClr val="00B0F0"/>
                </a:solidFill>
                <a:latin typeface="Times New Roman"/>
                <a:ea typeface="华文细黑"/>
                <a:cs typeface="Courier New"/>
              </a:rPr>
              <a:t>(</a:t>
            </a:r>
            <a:r>
              <a:rPr lang="en-US" altLang="zh-CN" sz="2600" kern="100" dirty="0">
                <a:solidFill>
                  <a:srgbClr val="00B0F0"/>
                </a:solidFill>
                <a:latin typeface="Times New Roman"/>
                <a:ea typeface="华文细黑"/>
                <a:cs typeface="Courier New"/>
              </a:rPr>
              <a:t>2012 ·</a:t>
            </a:r>
            <a:r>
              <a:rPr lang="zh-CN" altLang="en-US" sz="2600" kern="100" dirty="0" smtClean="0">
                <a:solidFill>
                  <a:srgbClr val="00B0F0"/>
                </a:solidFill>
                <a:latin typeface="Times New Roman"/>
                <a:ea typeface="华文细黑"/>
                <a:cs typeface="Courier New"/>
              </a:rPr>
              <a:t>新课标全国</a:t>
            </a:r>
            <a:r>
              <a:rPr lang="en-US" altLang="zh-CN" sz="2600" kern="100" dirty="0" smtClean="0">
                <a:solidFill>
                  <a:srgbClr val="00B0F0"/>
                </a:solidFill>
                <a:latin typeface="Times New Roman"/>
                <a:ea typeface="华文细黑"/>
                <a:cs typeface="Courier New"/>
              </a:rPr>
              <a:t>)</a:t>
            </a:r>
            <a:r>
              <a:rPr lang="zh-CN" altLang="zh-CN" sz="2600" kern="100" dirty="0">
                <a:latin typeface="Times New Roman"/>
                <a:ea typeface="华文细黑"/>
                <a:cs typeface="Times New Roman"/>
              </a:rPr>
              <a:t>阅读下面的文字，完成文后题目。</a:t>
            </a:r>
            <a:endParaRPr lang="zh-CN" altLang="zh-CN" sz="1050" kern="100" dirty="0">
              <a:latin typeface="宋体"/>
              <a:cs typeface="Courier New"/>
            </a:endParaRPr>
          </a:p>
          <a:p>
            <a:pPr algn="ctr">
              <a:lnSpc>
                <a:spcPct val="130000"/>
              </a:lnSpc>
              <a:spcAft>
                <a:spcPts val="0"/>
              </a:spcAft>
            </a:pPr>
            <a:r>
              <a:rPr lang="zh-CN" altLang="zh-CN" sz="2600" kern="100" dirty="0">
                <a:latin typeface="Times New Roman"/>
                <a:ea typeface="华文细黑"/>
                <a:cs typeface="Times New Roman"/>
              </a:rPr>
              <a:t>谢希德的诚与真</a:t>
            </a:r>
            <a:endParaRPr lang="zh-CN" altLang="zh-CN" sz="1050" kern="100" dirty="0">
              <a:latin typeface="宋体"/>
              <a:cs typeface="Courier New"/>
            </a:endParaRPr>
          </a:p>
          <a:p>
            <a:pPr>
              <a:lnSpc>
                <a:spcPct val="130000"/>
              </a:lnSpc>
            </a:pPr>
            <a:r>
              <a:rPr lang="en-US" altLang="zh-CN" sz="2600" dirty="0" smtClean="0">
                <a:latin typeface="Times New Roman"/>
                <a:ea typeface="华文细黑"/>
              </a:rPr>
              <a:t>         1949</a:t>
            </a:r>
            <a:r>
              <a:rPr lang="zh-CN" altLang="zh-CN" sz="2600" dirty="0">
                <a:latin typeface="Times New Roman"/>
                <a:ea typeface="华文细黑"/>
                <a:cs typeface="Times New Roman"/>
              </a:rPr>
              <a:t>年</a:t>
            </a:r>
            <a:r>
              <a:rPr lang="en-US" altLang="zh-CN" sz="2600" dirty="0">
                <a:latin typeface="Times New Roman"/>
                <a:ea typeface="华文细黑"/>
              </a:rPr>
              <a:t>10</a:t>
            </a:r>
            <a:r>
              <a:rPr lang="zh-CN" altLang="zh-CN" sz="2600" dirty="0">
                <a:latin typeface="Times New Roman"/>
                <a:ea typeface="华文细黑"/>
                <a:cs typeface="Times New Roman"/>
              </a:rPr>
              <a:t>月</a:t>
            </a:r>
            <a:r>
              <a:rPr lang="en-US" altLang="zh-CN" sz="2600" dirty="0">
                <a:latin typeface="Times New Roman"/>
                <a:ea typeface="华文细黑"/>
              </a:rPr>
              <a:t>1</a:t>
            </a:r>
            <a:r>
              <a:rPr lang="zh-CN" altLang="zh-CN" sz="2600" dirty="0">
                <a:latin typeface="Times New Roman"/>
                <a:ea typeface="华文细黑"/>
                <a:cs typeface="Times New Roman"/>
              </a:rPr>
              <a:t>日新中国成立，正在美国麻省理工学院攻读博士学位的谢希德从亲人的来信中得到这一消息。昂首屹立于世界东方的祖国母亲，像磁石般吸引着这个远在异国他乡的赤子。有人劝告谢希德不要回到当时生活贫困、科研条件差的中国去，她却视祖国的利益高于一切，决心在学习告一段落后，立刻回国参加建设。</a:t>
            </a:r>
            <a:r>
              <a:rPr lang="en-US" altLang="zh-CN" sz="2600" dirty="0">
                <a:latin typeface="Times New Roman"/>
                <a:ea typeface="华文细黑"/>
              </a:rPr>
              <a:t>1952</a:t>
            </a:r>
            <a:r>
              <a:rPr lang="zh-CN" altLang="zh-CN" sz="2600" dirty="0">
                <a:latin typeface="Times New Roman"/>
                <a:ea typeface="华文细黑"/>
                <a:cs typeface="Times New Roman"/>
              </a:rPr>
              <a:t>年，获得博士学位的谢希德回国，在复旦大学任教，并于</a:t>
            </a:r>
            <a:r>
              <a:rPr lang="en-US" altLang="zh-CN" sz="2600" dirty="0">
                <a:latin typeface="Times New Roman"/>
                <a:ea typeface="华文细黑"/>
              </a:rPr>
              <a:t>1956</a:t>
            </a:r>
            <a:r>
              <a:rPr lang="zh-CN" altLang="zh-CN" sz="2600" dirty="0">
                <a:latin typeface="Times New Roman"/>
                <a:ea typeface="华文细黑"/>
                <a:cs typeface="Times New Roman"/>
              </a:rPr>
              <a:t>年与北京大学的黄昆教授共同主持开办了我国第一个半导体专门化培训班。</a:t>
            </a:r>
            <a:endParaRPr lang="zh-CN" altLang="zh-CN" sz="1050" kern="100" dirty="0">
              <a:solidFill>
                <a:prstClr val="black"/>
              </a:solidFill>
              <a:latin typeface="宋体"/>
              <a:cs typeface="Courier New"/>
            </a:endParaRPr>
          </a:p>
        </p:txBody>
      </p:sp>
    </p:spTree>
    <p:extLst>
      <p:ext uri="{BB962C8B-B14F-4D97-AF65-F5344CB8AC3E}">
        <p14:creationId xmlns:p14="http://schemas.microsoft.com/office/powerpoint/2010/main" val="29130636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51520" y="-20538"/>
            <a:ext cx="8561888" cy="5221942"/>
          </a:xfrm>
          <a:prstGeom prst="rect">
            <a:avLst/>
          </a:prstGeom>
        </p:spPr>
        <p:txBody>
          <a:bodyPr>
            <a:spAutoFit/>
          </a:bodyPr>
          <a:lstStyle/>
          <a:p>
            <a:pPr lvl="0">
              <a:lnSpc>
                <a:spcPts val="5000"/>
              </a:lnSpc>
            </a:pPr>
            <a:r>
              <a:rPr lang="en-US" altLang="zh-CN" sz="2600" dirty="0" smtClean="0">
                <a:latin typeface="Times New Roman"/>
                <a:ea typeface="华文细黑"/>
                <a:cs typeface="Times New Roman"/>
              </a:rPr>
              <a:t>        </a:t>
            </a:r>
            <a:r>
              <a:rPr lang="zh-CN" altLang="zh-CN" sz="2600" dirty="0" smtClean="0">
                <a:latin typeface="Times New Roman"/>
                <a:ea typeface="华文细黑"/>
                <a:cs typeface="Times New Roman"/>
              </a:rPr>
              <a:t>谢希德</a:t>
            </a:r>
            <a:r>
              <a:rPr lang="zh-CN" altLang="zh-CN" sz="2600" dirty="0">
                <a:latin typeface="Times New Roman"/>
                <a:ea typeface="华文细黑"/>
                <a:cs typeface="Times New Roman"/>
              </a:rPr>
              <a:t>一直密切关注着国内外物理学研究的动态，努力探索真知。上世纪</a:t>
            </a:r>
            <a:r>
              <a:rPr lang="en-US" altLang="zh-CN" sz="2600" dirty="0">
                <a:latin typeface="Times New Roman"/>
                <a:ea typeface="华文细黑"/>
              </a:rPr>
              <a:t>70</a:t>
            </a:r>
            <a:r>
              <a:rPr lang="zh-CN" altLang="zh-CN" sz="2600" dirty="0">
                <a:latin typeface="Times New Roman"/>
                <a:ea typeface="华文细黑"/>
                <a:cs typeface="Times New Roman"/>
              </a:rPr>
              <a:t>年代后期，她开始思索一个奥妙而又实际的问题</a:t>
            </a:r>
            <a:r>
              <a:rPr lang="en-US" altLang="zh-CN" sz="2600" dirty="0">
                <a:latin typeface="Times New Roman"/>
                <a:ea typeface="华文细黑"/>
              </a:rPr>
              <a:t>——</a:t>
            </a:r>
            <a:r>
              <a:rPr lang="zh-CN" altLang="zh-CN" sz="2600" dirty="0">
                <a:latin typeface="Times New Roman"/>
                <a:ea typeface="华文细黑"/>
                <a:cs typeface="Times New Roman"/>
              </a:rPr>
              <a:t>怎样使钢材不生锈？是什么起到抗腐蚀的保护层作用？世界上一些国家每年因腐蚀而报废的钢材达上千万吨，中国也面临着同样的问题。怎样才能使我国有限的钢材发挥更大的作用？这就要涉足表面物理。专长在半导体和固体物理研究的谢希德，如果继续从事她的研究，可以说既省力又稳妥，还可以尽快出成果；如果另</a:t>
            </a:r>
            <a:r>
              <a:rPr lang="zh-CN" altLang="zh-CN" sz="2600" dirty="0" smtClean="0">
                <a:latin typeface="Times New Roman"/>
                <a:ea typeface="华文细黑"/>
                <a:cs typeface="Times New Roman"/>
              </a:rPr>
              <a:t>辟</a:t>
            </a:r>
            <a:endParaRPr lang="zh-CN" altLang="zh-CN" sz="2600" kern="100" dirty="0">
              <a:solidFill>
                <a:prstClr val="black"/>
              </a:solidFill>
              <a:latin typeface="宋体"/>
              <a:cs typeface="Courier New"/>
            </a:endParaRPr>
          </a:p>
        </p:txBody>
      </p:sp>
    </p:spTree>
    <p:extLst>
      <p:ext uri="{BB962C8B-B14F-4D97-AF65-F5344CB8AC3E}">
        <p14:creationId xmlns:p14="http://schemas.microsoft.com/office/powerpoint/2010/main" val="100134263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63904" y="238259"/>
            <a:ext cx="9088616" cy="4493731"/>
          </a:xfrm>
          <a:prstGeom prst="rect">
            <a:avLst/>
          </a:prstGeom>
        </p:spPr>
        <p:txBody>
          <a:bodyPr>
            <a:spAutoFit/>
          </a:bodyPr>
          <a:lstStyle/>
          <a:p>
            <a:pPr lvl="0">
              <a:lnSpc>
                <a:spcPts val="5000"/>
              </a:lnSpc>
            </a:pPr>
            <a:r>
              <a:rPr lang="zh-CN" altLang="zh-CN" sz="2600" dirty="0">
                <a:latin typeface="Times New Roman"/>
                <a:ea typeface="华文细黑"/>
                <a:cs typeface="Times New Roman"/>
              </a:rPr>
              <a:t>蹊径转入新领域，即使付出艰辛的劳动，五年十载能否取得显著成绩仍是个未知数。然而，她是一个进取心很强的人，表面物理亟待研究，哪怕付出</a:t>
            </a:r>
            <a:r>
              <a:rPr lang="en-US" altLang="zh-CN" sz="2600" dirty="0">
                <a:latin typeface="Times New Roman"/>
                <a:ea typeface="华文细黑"/>
              </a:rPr>
              <a:t>10</a:t>
            </a:r>
            <a:r>
              <a:rPr lang="zh-CN" altLang="zh-CN" sz="2600" dirty="0">
                <a:latin typeface="Times New Roman"/>
                <a:ea typeface="华文细黑"/>
                <a:cs typeface="Times New Roman"/>
              </a:rPr>
              <a:t>倍、</a:t>
            </a:r>
            <a:r>
              <a:rPr lang="en-US" altLang="zh-CN" sz="2600" dirty="0">
                <a:latin typeface="Times New Roman"/>
                <a:ea typeface="华文细黑"/>
              </a:rPr>
              <a:t>20</a:t>
            </a:r>
            <a:r>
              <a:rPr lang="zh-CN" altLang="zh-CN" sz="2600" dirty="0">
                <a:latin typeface="Times New Roman"/>
                <a:ea typeface="华文细黑"/>
                <a:cs typeface="Times New Roman"/>
              </a:rPr>
              <a:t>倍的努力，也要勇闯难关，有所创造。作为学界前辈，她也要借此鼓励年轻人去开拓这个前景广阔的新领域。谢希德率领她的团队，经过认真细致的研究，一点一滴地积累经验，使复旦大学的表面物理研究达到了世界水平。</a:t>
            </a:r>
            <a:endParaRPr lang="zh-CN" altLang="zh-CN" sz="2600" kern="100" dirty="0">
              <a:solidFill>
                <a:prstClr val="black"/>
              </a:solidFill>
              <a:latin typeface="宋体"/>
              <a:cs typeface="Courier New"/>
            </a:endParaRPr>
          </a:p>
        </p:txBody>
      </p:sp>
    </p:spTree>
    <p:extLst>
      <p:ext uri="{BB962C8B-B14F-4D97-AF65-F5344CB8AC3E}">
        <p14:creationId xmlns:p14="http://schemas.microsoft.com/office/powerpoint/2010/main" val="184619088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8892" y="51470"/>
            <a:ext cx="9179502" cy="5055230"/>
          </a:xfrm>
          <a:prstGeom prst="rect">
            <a:avLst/>
          </a:prstGeom>
        </p:spPr>
        <p:txBody>
          <a:bodyPr>
            <a:spAutoFit/>
          </a:bodyPr>
          <a:lstStyle/>
          <a:p>
            <a:pPr lvl="0">
              <a:lnSpc>
                <a:spcPts val="4300"/>
              </a:lnSpc>
            </a:pPr>
            <a:r>
              <a:rPr lang="en-US" altLang="zh-CN" sz="2600" dirty="0" smtClean="0">
                <a:latin typeface="Times New Roman"/>
                <a:ea typeface="华文细黑"/>
              </a:rPr>
              <a:t>        1983</a:t>
            </a:r>
            <a:r>
              <a:rPr lang="zh-CN" altLang="zh-CN" sz="2600" dirty="0">
                <a:latin typeface="Times New Roman"/>
                <a:ea typeface="华文细黑"/>
                <a:cs typeface="Times New Roman"/>
              </a:rPr>
              <a:t>年，谢希德担任复旦大学校长。以她的身份，每天上下班都有专车。可是人们时常在校车上看到她的身影。她说：</a:t>
            </a:r>
            <a:r>
              <a:rPr lang="en-US" altLang="zh-CN" sz="2600" dirty="0">
                <a:latin typeface="宋体"/>
                <a:ea typeface="华文细黑"/>
                <a:cs typeface="Times New Roman"/>
              </a:rPr>
              <a:t>“</a:t>
            </a:r>
            <a:r>
              <a:rPr lang="zh-CN" altLang="zh-CN" sz="2600" dirty="0">
                <a:latin typeface="Times New Roman"/>
                <a:ea typeface="华文细黑"/>
                <a:cs typeface="Times New Roman"/>
              </a:rPr>
              <a:t>在车上既可以提前处理一些公事，又可以借这个机会与同志们交谈，倾听各种议论。从校内的事到天下事都可以成为车内的话题，其中有牢骚，也不乏独到的见解；特别有意思的是车内总有一两位不愿隐瞒自己观点、也不善于窃窃私语的同志不时发表一通高见，而且获得一些同事的共鸣。</a:t>
            </a:r>
            <a:r>
              <a:rPr lang="en-US" altLang="zh-CN" sz="2600" dirty="0">
                <a:latin typeface="宋体"/>
                <a:ea typeface="华文细黑"/>
                <a:cs typeface="Times New Roman"/>
              </a:rPr>
              <a:t>”</a:t>
            </a:r>
            <a:r>
              <a:rPr lang="zh-CN" altLang="zh-CN" sz="2600" dirty="0">
                <a:latin typeface="Times New Roman"/>
                <a:ea typeface="华文细黑"/>
                <a:cs typeface="Times New Roman"/>
              </a:rPr>
              <a:t>在这里，教师对学校的意见和要求得到了反映，学校的决策又通过谢希德的宣传深入人心。</a:t>
            </a:r>
            <a:endParaRPr lang="zh-CN" altLang="zh-CN" sz="2600" kern="100" dirty="0">
              <a:solidFill>
                <a:prstClr val="black"/>
              </a:solidFill>
              <a:latin typeface="宋体"/>
              <a:cs typeface="Courier New"/>
            </a:endParaRPr>
          </a:p>
        </p:txBody>
      </p:sp>
    </p:spTree>
    <p:extLst>
      <p:ext uri="{BB962C8B-B14F-4D97-AF65-F5344CB8AC3E}">
        <p14:creationId xmlns:p14="http://schemas.microsoft.com/office/powerpoint/2010/main" val="289149733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07504" y="483518"/>
            <a:ext cx="8909535" cy="4293483"/>
          </a:xfrm>
          <a:prstGeom prst="rect">
            <a:avLst/>
          </a:prstGeom>
        </p:spPr>
        <p:txBody>
          <a:bodyPr>
            <a:spAutoFit/>
          </a:bodyPr>
          <a:lstStyle/>
          <a:p>
            <a:pPr algn="just">
              <a:lnSpc>
                <a:spcPct val="150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谢希德</a:t>
            </a:r>
            <a:r>
              <a:rPr lang="zh-CN" altLang="zh-CN" sz="2600" kern="100" dirty="0">
                <a:latin typeface="Times New Roman"/>
                <a:ea typeface="华文细黑"/>
                <a:cs typeface="Times New Roman"/>
              </a:rPr>
              <a:t>这样一位日夜为科学事业操劳的学者，业余爱好广泛，喜欢多彩的生活。她酷爱集邮，喜欢欣赏古典音乐和阅读文学作品。生活虽然是丰富的，但一个人却不可能样样喜好、样样精通。有人曾撰文说谢希德爱好和擅长烹饪，其实她对此谈不上内行。为此她特意关照那位作者要实事求是：</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中国的烹饪大有学问，我还未入门，其实我的手艺远不及我爱人。</a:t>
            </a:r>
            <a:r>
              <a:rPr lang="en-US" altLang="zh-CN" sz="2600" kern="100" dirty="0">
                <a:latin typeface="宋体"/>
                <a:ea typeface="华文细黑"/>
                <a:cs typeface="Times New Roman"/>
              </a:rPr>
              <a:t>”</a:t>
            </a:r>
            <a:endParaRPr lang="zh-CN" altLang="zh-CN" sz="1050" kern="100" dirty="0">
              <a:effectLst/>
              <a:latin typeface="宋体"/>
              <a:cs typeface="Courier New"/>
            </a:endParaRPr>
          </a:p>
        </p:txBody>
      </p:sp>
    </p:spTree>
    <p:extLst>
      <p:ext uri="{BB962C8B-B14F-4D97-AF65-F5344CB8AC3E}">
        <p14:creationId xmlns:p14="http://schemas.microsoft.com/office/powerpoint/2010/main" val="282251071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5124" y="126375"/>
            <a:ext cx="8849364" cy="4893647"/>
          </a:xfrm>
          <a:prstGeom prst="rect">
            <a:avLst/>
          </a:prstGeom>
        </p:spPr>
        <p:txBody>
          <a:bodyPr wrap="square">
            <a:spAutoFit/>
          </a:bodyPr>
          <a:lstStyle/>
          <a:p>
            <a:pPr algn="just">
              <a:lnSpc>
                <a:spcPct val="150000"/>
              </a:lnSpc>
              <a:spcAft>
                <a:spcPts val="0"/>
              </a:spcAft>
            </a:pPr>
            <a:r>
              <a:rPr lang="en-US" altLang="zh-CN" sz="2600" kern="100" dirty="0" smtClean="0">
                <a:latin typeface="Times New Roman"/>
                <a:ea typeface="华文细黑"/>
                <a:cs typeface="Courier New"/>
              </a:rPr>
              <a:t>        1987</a:t>
            </a:r>
            <a:r>
              <a:rPr lang="zh-CN" altLang="zh-CN" sz="2600" kern="100" dirty="0">
                <a:latin typeface="Times New Roman"/>
                <a:ea typeface="华文细黑"/>
                <a:cs typeface="Times New Roman"/>
              </a:rPr>
              <a:t>年，谢希德的丈夫、中科院院士曹天钦患重病住院，一位成就极高的科学家变成了比孩子更需要照顾的病人。谢希德接受了这个残酷的现实，尽心履行着妻子的职责，为治愈丈夫的疾病倾注了一腔深情。那几年，谢希德政务缠身，再加上频繁的学术和外事活动，身心都十分劳累。但是不管工作多忙，只要人在上海，她每天都要挤出时间，去医院陪伴丈夫，默默地做着力所能及的一切。她和所有勤劳朴实的中国妇女一样，有着撼人心魄的人间至诚。</a:t>
            </a:r>
            <a:endParaRPr lang="zh-CN" altLang="zh-CN" sz="1050" kern="100" dirty="0">
              <a:effectLst/>
              <a:latin typeface="宋体"/>
              <a:cs typeface="Courier New"/>
            </a:endParaRPr>
          </a:p>
        </p:txBody>
      </p:sp>
    </p:spTree>
    <p:extLst>
      <p:ext uri="{BB962C8B-B14F-4D97-AF65-F5344CB8AC3E}">
        <p14:creationId xmlns:p14="http://schemas.microsoft.com/office/powerpoint/2010/main" val="19199938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0666" y="78740"/>
            <a:ext cx="9216614" cy="4812506"/>
          </a:xfrm>
          <a:prstGeom prst="rect">
            <a:avLst/>
          </a:prstGeom>
          <a:noFill/>
        </p:spPr>
        <p:txBody>
          <a:bodyPr wrap="square" rtlCol="0">
            <a:spAutoFit/>
          </a:bodyPr>
          <a:lstStyle/>
          <a:p>
            <a:pPr algn="just">
              <a:lnSpc>
                <a:spcPct val="150000"/>
              </a:lnSpc>
              <a:spcAft>
                <a:spcPts val="0"/>
              </a:spcAft>
            </a:pP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鉴赏评价　</a:t>
            </a:r>
            <a:r>
              <a:rPr lang="en-US" altLang="zh-CN" sz="2600" kern="100" dirty="0">
                <a:latin typeface="Times New Roman"/>
                <a:ea typeface="华文细黑"/>
                <a:cs typeface="Courier New"/>
              </a:rPr>
              <a:t>D</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评价文本的主要观点和基本倾向</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评价文本产生的社会价值和影响</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(3)</a:t>
            </a:r>
            <a:r>
              <a:rPr lang="zh-CN" altLang="zh-CN" sz="2600" kern="100" dirty="0">
                <a:latin typeface="Times New Roman"/>
                <a:ea typeface="华文细黑"/>
                <a:cs typeface="Times New Roman"/>
              </a:rPr>
              <a:t>对文本的某种特色做深度的思考和判断</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3.</a:t>
            </a:r>
            <a:r>
              <a:rPr lang="zh-CN" altLang="zh-CN" sz="2600" kern="100" dirty="0">
                <a:latin typeface="Times New Roman"/>
                <a:ea typeface="华文细黑"/>
                <a:cs typeface="Times New Roman"/>
              </a:rPr>
              <a:t>探究　</a:t>
            </a:r>
            <a:r>
              <a:rPr lang="en-US" altLang="zh-CN" sz="2600" kern="100" dirty="0">
                <a:latin typeface="Times New Roman"/>
                <a:ea typeface="华文细黑"/>
                <a:cs typeface="Courier New"/>
              </a:rPr>
              <a:t>F</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从不同的角度和层面发掘文本所反映的人生价值和时代精神</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探讨作者的写作背景和写作意图</a:t>
            </a:r>
            <a:endParaRPr lang="zh-CN" altLang="zh-CN" sz="1050" kern="100" dirty="0">
              <a:latin typeface="宋体"/>
              <a:cs typeface="Courier New"/>
            </a:endParaRPr>
          </a:p>
          <a:p>
            <a:pPr>
              <a:lnSpc>
                <a:spcPct val="150000"/>
              </a:lnSpc>
            </a:pPr>
            <a:r>
              <a:rPr lang="en-US" altLang="zh-CN" sz="2600" dirty="0">
                <a:latin typeface="Times New Roman"/>
                <a:ea typeface="华文细黑"/>
              </a:rPr>
              <a:t>(3)</a:t>
            </a:r>
            <a:r>
              <a:rPr lang="zh-CN" altLang="zh-CN" sz="2600" dirty="0">
                <a:latin typeface="Times New Roman"/>
                <a:ea typeface="华文细黑"/>
                <a:cs typeface="Times New Roman"/>
              </a:rPr>
              <a:t>探究文本中的某些问题，提出自己的见解</a:t>
            </a:r>
            <a:endParaRPr lang="zh-CN" altLang="zh-CN" sz="1050" kern="100" dirty="0">
              <a:latin typeface="宋体"/>
              <a:cs typeface="Courier New"/>
            </a:endParaRPr>
          </a:p>
        </p:txBody>
      </p:sp>
    </p:spTree>
    <p:extLst>
      <p:ext uri="{BB962C8B-B14F-4D97-AF65-F5344CB8AC3E}">
        <p14:creationId xmlns:p14="http://schemas.microsoft.com/office/powerpoint/2010/main" val="16959626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5124" y="-5278"/>
            <a:ext cx="8733982" cy="4893647"/>
          </a:xfrm>
          <a:prstGeom prst="rect">
            <a:avLst/>
          </a:prstGeom>
        </p:spPr>
        <p:txBody>
          <a:bodyPr>
            <a:spAutoFit/>
          </a:bodyPr>
          <a:lstStyle/>
          <a:p>
            <a:pPr algn="just">
              <a:lnSpc>
                <a:spcPct val="150000"/>
              </a:lnSpc>
              <a:spcAft>
                <a:spcPts val="0"/>
              </a:spcAft>
            </a:pPr>
            <a:r>
              <a:rPr lang="en-US" altLang="zh-CN" sz="2600" kern="100" dirty="0" smtClean="0">
                <a:latin typeface="Times New Roman"/>
                <a:ea typeface="华文细黑"/>
                <a:cs typeface="Courier New"/>
              </a:rPr>
              <a:t>        1999</a:t>
            </a:r>
            <a:r>
              <a:rPr lang="zh-CN" altLang="zh-CN" sz="2600" kern="100" dirty="0">
                <a:latin typeface="Times New Roman"/>
                <a:ea typeface="华文细黑"/>
                <a:cs typeface="Times New Roman"/>
              </a:rPr>
              <a:t>年，谢希德应邀担任新世纪版《十万个为什么》的编委，并修改书中的两篇科学小品。她深知即便是科普文章也不能不讲准确性。谢希德修改文章也像做科学实验一样，不敢有丝毫的马虎。如某作者混淆了</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硅片</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和</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芯片</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这两个概念。芯片是硅片经过多道程序加工而成的，她特地画了一个简明易懂的示意图供作者参考。另一个地方，作者为求形象生动，用</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指甲大小</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来描述一个面积概念。不同人的手指甲可能差别很大，即便是同一</a:t>
            </a:r>
            <a:r>
              <a:rPr lang="zh-CN" altLang="zh-CN" sz="2600" kern="100" dirty="0" smtClean="0">
                <a:latin typeface="Times New Roman"/>
                <a:ea typeface="华文细黑"/>
                <a:cs typeface="Times New Roman"/>
              </a:rPr>
              <a:t>个</a:t>
            </a:r>
            <a:endParaRPr lang="zh-CN" altLang="zh-CN" sz="1050" kern="100" dirty="0">
              <a:effectLst/>
              <a:latin typeface="宋体"/>
              <a:cs typeface="Courier New"/>
            </a:endParaRPr>
          </a:p>
        </p:txBody>
      </p:sp>
    </p:spTree>
    <p:extLst>
      <p:ext uri="{BB962C8B-B14F-4D97-AF65-F5344CB8AC3E}">
        <p14:creationId xmlns:p14="http://schemas.microsoft.com/office/powerpoint/2010/main" val="221142916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67544" y="726832"/>
            <a:ext cx="7985828" cy="2492990"/>
          </a:xfrm>
          <a:prstGeom prst="rect">
            <a:avLst/>
          </a:prstGeom>
        </p:spPr>
        <p:txBody>
          <a:bodyPr>
            <a:spAutoFit/>
          </a:bodyPr>
          <a:lstStyle/>
          <a:p>
            <a:pPr algn="just">
              <a:lnSpc>
                <a:spcPct val="150000"/>
              </a:lnSpc>
              <a:spcAft>
                <a:spcPts val="0"/>
              </a:spcAft>
            </a:pPr>
            <a:r>
              <a:rPr lang="zh-CN" altLang="zh-CN" sz="2600" kern="100" dirty="0">
                <a:latin typeface="Times New Roman"/>
                <a:ea typeface="华文细黑"/>
                <a:cs typeface="Times New Roman"/>
              </a:rPr>
              <a:t>人，大拇指和小拇指的指甲大小也并不相同。谢希德根据实际情况把它改成</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一厘米见方</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这样较为准确的写法。求真的科学态度对每个人都非常重要，谢希德对此更为看重</a:t>
            </a:r>
            <a:r>
              <a:rPr lang="zh-CN" altLang="zh-CN" sz="2600" kern="100" dirty="0" smtClean="0">
                <a:latin typeface="Times New Roman"/>
                <a:ea typeface="华文细黑"/>
                <a:cs typeface="Times New Roman"/>
              </a:rPr>
              <a:t>。</a:t>
            </a:r>
            <a:r>
              <a:rPr lang="en-US" altLang="zh-CN" sz="2600" kern="100" dirty="0" smtClean="0">
                <a:latin typeface="Times New Roman"/>
                <a:ea typeface="华文细黑"/>
                <a:cs typeface="Times New Roman"/>
              </a:rPr>
              <a:t>             </a:t>
            </a:r>
            <a:r>
              <a:rPr lang="en-US" altLang="zh-CN" sz="2600" kern="100" dirty="0" smtClean="0">
                <a:latin typeface="Times New Roman"/>
                <a:ea typeface="华文细黑"/>
                <a:cs typeface="Courier New"/>
              </a:rPr>
              <a:t>(</a:t>
            </a:r>
            <a:r>
              <a:rPr lang="zh-CN" altLang="zh-CN" sz="2600" kern="100" dirty="0">
                <a:latin typeface="Times New Roman"/>
                <a:ea typeface="华文细黑"/>
                <a:cs typeface="Times New Roman"/>
              </a:rPr>
              <a:t>摘编自王增藩《谢希德传》</a:t>
            </a:r>
            <a:r>
              <a:rPr lang="en-US" altLang="zh-CN" sz="2600" kern="100" dirty="0">
                <a:latin typeface="Times New Roman"/>
                <a:ea typeface="华文细黑"/>
                <a:cs typeface="Courier New"/>
              </a:rPr>
              <a:t>)</a:t>
            </a:r>
            <a:endParaRPr lang="zh-CN" altLang="zh-CN" sz="1050" kern="100" dirty="0">
              <a:effectLst/>
              <a:latin typeface="宋体"/>
              <a:cs typeface="Courier New"/>
            </a:endParaRPr>
          </a:p>
        </p:txBody>
      </p:sp>
    </p:spTree>
    <p:extLst>
      <p:ext uri="{BB962C8B-B14F-4D97-AF65-F5344CB8AC3E}">
        <p14:creationId xmlns:p14="http://schemas.microsoft.com/office/powerpoint/2010/main" val="197841423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79512" y="-20538"/>
            <a:ext cx="8561888" cy="5221942"/>
          </a:xfrm>
          <a:prstGeom prst="rect">
            <a:avLst/>
          </a:prstGeom>
        </p:spPr>
        <p:txBody>
          <a:bodyPr>
            <a:spAutoFit/>
          </a:bodyPr>
          <a:lstStyle/>
          <a:p>
            <a:pPr algn="just">
              <a:lnSpc>
                <a:spcPts val="5000"/>
              </a:lnSpc>
              <a:spcAft>
                <a:spcPts val="0"/>
              </a:spcAft>
            </a:pPr>
            <a:r>
              <a:rPr lang="zh-CN" altLang="zh-CN" sz="2600" kern="100" dirty="0">
                <a:latin typeface="Batang"/>
                <a:ea typeface="华文细黑"/>
                <a:cs typeface="Batang"/>
              </a:rPr>
              <a:t>►</a:t>
            </a:r>
            <a:r>
              <a:rPr lang="zh-CN" altLang="zh-CN" sz="2600" kern="100" dirty="0">
                <a:latin typeface="Times New Roman"/>
                <a:ea typeface="华文细黑"/>
                <a:cs typeface="Times New Roman"/>
              </a:rPr>
              <a:t>整体把握</a:t>
            </a:r>
            <a:endParaRPr lang="zh-CN" altLang="zh-CN" sz="2600" kern="100" dirty="0">
              <a:latin typeface="宋体"/>
              <a:cs typeface="Courier New"/>
            </a:endParaRPr>
          </a:p>
          <a:p>
            <a:pPr algn="just">
              <a:lnSpc>
                <a:spcPts val="5000"/>
              </a:lnSpc>
              <a:spcAft>
                <a:spcPts val="0"/>
              </a:spcAft>
            </a:pPr>
            <a:r>
              <a:rPr lang="zh-CN" altLang="zh-CN" sz="2600" dirty="0">
                <a:latin typeface="Times New Roman"/>
                <a:ea typeface="华文细黑"/>
                <a:cs typeface="Times New Roman"/>
              </a:rPr>
              <a:t>请概括这篇传记的结构层次和主要内容。</a:t>
            </a:r>
            <a:endParaRPr lang="zh-CN" altLang="zh-CN" sz="2600" kern="100" dirty="0">
              <a:latin typeface="宋体"/>
              <a:cs typeface="Courier New"/>
            </a:endParaRPr>
          </a:p>
          <a:p>
            <a:pPr algn="just">
              <a:lnSpc>
                <a:spcPts val="5000"/>
              </a:lnSpc>
              <a:spcAft>
                <a:spcPts val="0"/>
              </a:spcAft>
            </a:pPr>
            <a:r>
              <a:rPr lang="zh-CN" altLang="zh-CN" sz="2600" kern="100" dirty="0" smtClean="0">
                <a:solidFill>
                  <a:srgbClr val="0000FF"/>
                </a:solidFill>
                <a:latin typeface="Times New Roman"/>
                <a:ea typeface="华文细黑"/>
                <a:cs typeface="Times New Roman"/>
              </a:rPr>
              <a:t>答案</a:t>
            </a:r>
            <a:r>
              <a:rPr lang="zh-CN" altLang="zh-CN" sz="2600" kern="100" dirty="0" smtClean="0">
                <a:latin typeface="Times New Roman"/>
                <a:ea typeface="华文细黑"/>
                <a:cs typeface="Times New Roman"/>
              </a:rPr>
              <a:t>　</a:t>
            </a:r>
            <a:r>
              <a:rPr lang="zh-CN" altLang="en-US" sz="2600" kern="100" dirty="0">
                <a:solidFill>
                  <a:schemeClr val="accent6">
                    <a:lumMod val="75000"/>
                  </a:schemeClr>
                </a:solidFill>
                <a:latin typeface="Times New Roman"/>
                <a:ea typeface="华文细黑"/>
                <a:cs typeface="Times New Roman"/>
              </a:rPr>
              <a:t>本文共</a:t>
            </a:r>
            <a:r>
              <a:rPr lang="en-US" altLang="zh-CN" sz="2600" kern="100" dirty="0">
                <a:solidFill>
                  <a:schemeClr val="accent6">
                    <a:lumMod val="75000"/>
                  </a:schemeClr>
                </a:solidFill>
                <a:latin typeface="Times New Roman"/>
                <a:ea typeface="华文细黑"/>
                <a:cs typeface="Times New Roman"/>
              </a:rPr>
              <a:t>6</a:t>
            </a:r>
            <a:r>
              <a:rPr lang="zh-CN" altLang="en-US" sz="2600" kern="100" dirty="0">
                <a:solidFill>
                  <a:schemeClr val="accent6">
                    <a:lumMod val="75000"/>
                  </a:schemeClr>
                </a:solidFill>
                <a:latin typeface="Times New Roman"/>
                <a:ea typeface="华文细黑"/>
                <a:cs typeface="Times New Roman"/>
              </a:rPr>
              <a:t>段，可分为五部分：第一部分</a:t>
            </a:r>
            <a:r>
              <a:rPr lang="en-US" altLang="zh-CN" sz="2600" kern="100" dirty="0">
                <a:solidFill>
                  <a:schemeClr val="accent6">
                    <a:lumMod val="75000"/>
                  </a:schemeClr>
                </a:solidFill>
                <a:latin typeface="Times New Roman"/>
                <a:ea typeface="华文细黑"/>
                <a:cs typeface="Times New Roman"/>
              </a:rPr>
              <a:t>(1</a:t>
            </a:r>
            <a:r>
              <a:rPr lang="zh-CN" altLang="en-US" sz="2600" kern="100" dirty="0">
                <a:solidFill>
                  <a:schemeClr val="accent6">
                    <a:lumMod val="75000"/>
                  </a:schemeClr>
                </a:solidFill>
                <a:latin typeface="Times New Roman"/>
                <a:ea typeface="华文细黑"/>
                <a:cs typeface="Times New Roman"/>
              </a:rPr>
              <a:t>～</a:t>
            </a:r>
            <a:r>
              <a:rPr lang="en-US" altLang="zh-CN" sz="2600" kern="100" dirty="0">
                <a:solidFill>
                  <a:schemeClr val="accent6">
                    <a:lumMod val="75000"/>
                  </a:schemeClr>
                </a:solidFill>
                <a:latin typeface="Times New Roman"/>
                <a:ea typeface="华文细黑"/>
                <a:cs typeface="Times New Roman"/>
              </a:rPr>
              <a:t>2</a:t>
            </a:r>
            <a:r>
              <a:rPr lang="zh-CN" altLang="en-US" sz="2600" kern="100" dirty="0">
                <a:solidFill>
                  <a:schemeClr val="accent6">
                    <a:lumMod val="75000"/>
                  </a:schemeClr>
                </a:solidFill>
                <a:latin typeface="Times New Roman"/>
                <a:ea typeface="华文细黑"/>
                <a:cs typeface="Times New Roman"/>
              </a:rPr>
              <a:t>段</a:t>
            </a:r>
            <a:r>
              <a:rPr lang="en-US" altLang="zh-CN" sz="2600" kern="100" dirty="0">
                <a:solidFill>
                  <a:schemeClr val="accent6">
                    <a:lumMod val="75000"/>
                  </a:schemeClr>
                </a:solidFill>
                <a:latin typeface="Times New Roman"/>
                <a:ea typeface="华文细黑"/>
                <a:cs typeface="Times New Roman"/>
              </a:rPr>
              <a:t>)</a:t>
            </a:r>
            <a:r>
              <a:rPr lang="zh-CN" altLang="en-US" sz="2600" kern="100" dirty="0">
                <a:solidFill>
                  <a:schemeClr val="accent6">
                    <a:lumMod val="75000"/>
                  </a:schemeClr>
                </a:solidFill>
                <a:latin typeface="Times New Roman"/>
                <a:ea typeface="华文细黑"/>
                <a:cs typeface="Times New Roman"/>
              </a:rPr>
              <a:t>，写谢希德学成归国从事物理教学与研究；第二部分</a:t>
            </a:r>
            <a:r>
              <a:rPr lang="en-US" altLang="zh-CN" sz="2600" kern="100" dirty="0">
                <a:solidFill>
                  <a:schemeClr val="accent6">
                    <a:lumMod val="75000"/>
                  </a:schemeClr>
                </a:solidFill>
                <a:latin typeface="Times New Roman"/>
                <a:ea typeface="华文细黑"/>
                <a:cs typeface="Times New Roman"/>
              </a:rPr>
              <a:t>(</a:t>
            </a:r>
            <a:r>
              <a:rPr lang="zh-CN" altLang="en-US" sz="2600" kern="100" dirty="0">
                <a:solidFill>
                  <a:schemeClr val="accent6">
                    <a:lumMod val="75000"/>
                  </a:schemeClr>
                </a:solidFill>
                <a:latin typeface="Times New Roman"/>
                <a:ea typeface="华文细黑"/>
                <a:cs typeface="Times New Roman"/>
              </a:rPr>
              <a:t>第</a:t>
            </a:r>
            <a:r>
              <a:rPr lang="en-US" altLang="zh-CN" sz="2600" kern="100" dirty="0">
                <a:solidFill>
                  <a:schemeClr val="accent6">
                    <a:lumMod val="75000"/>
                  </a:schemeClr>
                </a:solidFill>
                <a:latin typeface="Times New Roman"/>
                <a:ea typeface="华文细黑"/>
                <a:cs typeface="Times New Roman"/>
              </a:rPr>
              <a:t>3</a:t>
            </a:r>
            <a:r>
              <a:rPr lang="zh-CN" altLang="en-US" sz="2600" kern="100" dirty="0">
                <a:solidFill>
                  <a:schemeClr val="accent6">
                    <a:lumMod val="75000"/>
                  </a:schemeClr>
                </a:solidFill>
                <a:latin typeface="Times New Roman"/>
                <a:ea typeface="华文细黑"/>
                <a:cs typeface="Times New Roman"/>
              </a:rPr>
              <a:t>段</a:t>
            </a:r>
            <a:r>
              <a:rPr lang="en-US" altLang="zh-CN" sz="2600" kern="100" dirty="0">
                <a:solidFill>
                  <a:schemeClr val="accent6">
                    <a:lumMod val="75000"/>
                  </a:schemeClr>
                </a:solidFill>
                <a:latin typeface="Times New Roman"/>
                <a:ea typeface="华文细黑"/>
                <a:cs typeface="Times New Roman"/>
              </a:rPr>
              <a:t>)</a:t>
            </a:r>
            <a:r>
              <a:rPr lang="zh-CN" altLang="en-US" sz="2600" kern="100" dirty="0">
                <a:solidFill>
                  <a:schemeClr val="accent6">
                    <a:lumMod val="75000"/>
                  </a:schemeClr>
                </a:solidFill>
                <a:latin typeface="Times New Roman"/>
                <a:ea typeface="华文细黑"/>
                <a:cs typeface="Times New Roman"/>
              </a:rPr>
              <a:t>，写她担任复旦校长坚持常坐校车以倾听意见，宣传决策；第三部分</a:t>
            </a:r>
            <a:r>
              <a:rPr lang="en-US" altLang="zh-CN" sz="2600" kern="100" dirty="0">
                <a:solidFill>
                  <a:schemeClr val="accent6">
                    <a:lumMod val="75000"/>
                  </a:schemeClr>
                </a:solidFill>
                <a:latin typeface="Times New Roman"/>
                <a:ea typeface="华文细黑"/>
                <a:cs typeface="Times New Roman"/>
              </a:rPr>
              <a:t>(</a:t>
            </a:r>
            <a:r>
              <a:rPr lang="zh-CN" altLang="en-US" sz="2600" kern="100" dirty="0">
                <a:solidFill>
                  <a:schemeClr val="accent6">
                    <a:lumMod val="75000"/>
                  </a:schemeClr>
                </a:solidFill>
                <a:latin typeface="Times New Roman"/>
                <a:ea typeface="华文细黑"/>
                <a:cs typeface="Times New Roman"/>
              </a:rPr>
              <a:t>第</a:t>
            </a:r>
            <a:r>
              <a:rPr lang="en-US" altLang="zh-CN" sz="2600" kern="100" dirty="0">
                <a:solidFill>
                  <a:schemeClr val="accent6">
                    <a:lumMod val="75000"/>
                  </a:schemeClr>
                </a:solidFill>
                <a:latin typeface="Times New Roman"/>
                <a:ea typeface="华文细黑"/>
                <a:cs typeface="Times New Roman"/>
              </a:rPr>
              <a:t>4</a:t>
            </a:r>
            <a:r>
              <a:rPr lang="zh-CN" altLang="en-US" sz="2600" kern="100" dirty="0">
                <a:solidFill>
                  <a:schemeClr val="accent6">
                    <a:lumMod val="75000"/>
                  </a:schemeClr>
                </a:solidFill>
                <a:latin typeface="Times New Roman"/>
                <a:ea typeface="华文细黑"/>
                <a:cs typeface="Times New Roman"/>
              </a:rPr>
              <a:t>段</a:t>
            </a:r>
            <a:r>
              <a:rPr lang="en-US" altLang="zh-CN" sz="2600" kern="100" dirty="0">
                <a:solidFill>
                  <a:schemeClr val="accent6">
                    <a:lumMod val="75000"/>
                  </a:schemeClr>
                </a:solidFill>
                <a:latin typeface="Times New Roman"/>
                <a:ea typeface="华文细黑"/>
                <a:cs typeface="Times New Roman"/>
              </a:rPr>
              <a:t>)</a:t>
            </a:r>
            <a:r>
              <a:rPr lang="zh-CN" altLang="en-US" sz="2600" kern="100" dirty="0">
                <a:solidFill>
                  <a:schemeClr val="accent6">
                    <a:lumMod val="75000"/>
                  </a:schemeClr>
                </a:solidFill>
                <a:latin typeface="Times New Roman"/>
                <a:ea typeface="华文细黑"/>
                <a:cs typeface="Times New Roman"/>
              </a:rPr>
              <a:t>，写她业余爱好广泛，生活丰富；第四部分</a:t>
            </a:r>
            <a:r>
              <a:rPr lang="en-US" altLang="zh-CN" sz="2600" kern="100" dirty="0">
                <a:solidFill>
                  <a:schemeClr val="accent6">
                    <a:lumMod val="75000"/>
                  </a:schemeClr>
                </a:solidFill>
                <a:latin typeface="Times New Roman"/>
                <a:ea typeface="华文细黑"/>
                <a:cs typeface="Times New Roman"/>
              </a:rPr>
              <a:t>(</a:t>
            </a:r>
            <a:r>
              <a:rPr lang="zh-CN" altLang="en-US" sz="2600" kern="100" dirty="0">
                <a:solidFill>
                  <a:schemeClr val="accent6">
                    <a:lumMod val="75000"/>
                  </a:schemeClr>
                </a:solidFill>
                <a:latin typeface="Times New Roman"/>
                <a:ea typeface="华文细黑"/>
                <a:cs typeface="Times New Roman"/>
              </a:rPr>
              <a:t>第</a:t>
            </a:r>
            <a:r>
              <a:rPr lang="en-US" altLang="zh-CN" sz="2600" kern="100" dirty="0">
                <a:solidFill>
                  <a:schemeClr val="accent6">
                    <a:lumMod val="75000"/>
                  </a:schemeClr>
                </a:solidFill>
                <a:latin typeface="Times New Roman"/>
                <a:ea typeface="华文细黑"/>
                <a:cs typeface="Times New Roman"/>
              </a:rPr>
              <a:t>5</a:t>
            </a:r>
            <a:r>
              <a:rPr lang="zh-CN" altLang="en-US" sz="2600" kern="100" dirty="0">
                <a:solidFill>
                  <a:schemeClr val="accent6">
                    <a:lumMod val="75000"/>
                  </a:schemeClr>
                </a:solidFill>
                <a:latin typeface="Times New Roman"/>
                <a:ea typeface="华文细黑"/>
                <a:cs typeface="Times New Roman"/>
              </a:rPr>
              <a:t>段</a:t>
            </a:r>
            <a:r>
              <a:rPr lang="en-US" altLang="zh-CN" sz="2600" kern="100" dirty="0">
                <a:solidFill>
                  <a:schemeClr val="accent6">
                    <a:lumMod val="75000"/>
                  </a:schemeClr>
                </a:solidFill>
                <a:latin typeface="Times New Roman"/>
                <a:ea typeface="华文细黑"/>
                <a:cs typeface="Times New Roman"/>
              </a:rPr>
              <a:t>)</a:t>
            </a:r>
            <a:r>
              <a:rPr lang="zh-CN" altLang="en-US" sz="2600" kern="100" dirty="0">
                <a:solidFill>
                  <a:schemeClr val="accent6">
                    <a:lumMod val="75000"/>
                  </a:schemeClr>
                </a:solidFill>
                <a:latin typeface="Times New Roman"/>
                <a:ea typeface="华文细黑"/>
                <a:cs typeface="Times New Roman"/>
              </a:rPr>
              <a:t>，写她为照顾生病的丈夫倾注深情；第五部分</a:t>
            </a:r>
            <a:r>
              <a:rPr lang="en-US" altLang="zh-CN" sz="2600" kern="100" dirty="0">
                <a:solidFill>
                  <a:schemeClr val="accent6">
                    <a:lumMod val="75000"/>
                  </a:schemeClr>
                </a:solidFill>
                <a:latin typeface="Times New Roman"/>
                <a:ea typeface="华文细黑"/>
                <a:cs typeface="Times New Roman"/>
              </a:rPr>
              <a:t>(</a:t>
            </a:r>
            <a:r>
              <a:rPr lang="zh-CN" altLang="en-US" sz="2600" kern="100" dirty="0">
                <a:solidFill>
                  <a:schemeClr val="accent6">
                    <a:lumMod val="75000"/>
                  </a:schemeClr>
                </a:solidFill>
                <a:latin typeface="Times New Roman"/>
                <a:ea typeface="华文细黑"/>
                <a:cs typeface="Times New Roman"/>
              </a:rPr>
              <a:t>第</a:t>
            </a:r>
            <a:r>
              <a:rPr lang="en-US" altLang="zh-CN" sz="2600" kern="100" dirty="0">
                <a:solidFill>
                  <a:schemeClr val="accent6">
                    <a:lumMod val="75000"/>
                  </a:schemeClr>
                </a:solidFill>
                <a:latin typeface="Times New Roman"/>
                <a:ea typeface="华文细黑"/>
                <a:cs typeface="Times New Roman"/>
              </a:rPr>
              <a:t>6</a:t>
            </a:r>
            <a:r>
              <a:rPr lang="zh-CN" altLang="en-US" sz="2600" kern="100" dirty="0">
                <a:solidFill>
                  <a:schemeClr val="accent6">
                    <a:lumMod val="75000"/>
                  </a:schemeClr>
                </a:solidFill>
                <a:latin typeface="Times New Roman"/>
                <a:ea typeface="华文细黑"/>
                <a:cs typeface="Times New Roman"/>
              </a:rPr>
              <a:t>段</a:t>
            </a:r>
            <a:r>
              <a:rPr lang="en-US" altLang="zh-CN" sz="2600" kern="100" dirty="0">
                <a:solidFill>
                  <a:schemeClr val="accent6">
                    <a:lumMod val="75000"/>
                  </a:schemeClr>
                </a:solidFill>
                <a:latin typeface="Times New Roman"/>
                <a:ea typeface="华文细黑"/>
                <a:cs typeface="Times New Roman"/>
              </a:rPr>
              <a:t>)</a:t>
            </a:r>
            <a:r>
              <a:rPr lang="zh-CN" altLang="en-US" sz="2600" kern="100" dirty="0">
                <a:solidFill>
                  <a:schemeClr val="accent6">
                    <a:lumMod val="75000"/>
                  </a:schemeClr>
                </a:solidFill>
                <a:latin typeface="Times New Roman"/>
                <a:ea typeface="华文细黑"/>
                <a:cs typeface="Times New Roman"/>
              </a:rPr>
              <a:t>，写她修改科普文章的求真精神</a:t>
            </a:r>
            <a:r>
              <a:rPr lang="zh-CN" altLang="en-US" sz="2600" kern="100" dirty="0" smtClean="0">
                <a:solidFill>
                  <a:schemeClr val="accent6">
                    <a:lumMod val="75000"/>
                  </a:schemeClr>
                </a:solidFill>
                <a:latin typeface="Times New Roman"/>
                <a:ea typeface="华文细黑"/>
                <a:cs typeface="Times New Roman"/>
              </a:rPr>
              <a:t>。</a:t>
            </a:r>
            <a:endParaRPr lang="zh-CN" altLang="en-US" sz="2600" kern="100" dirty="0">
              <a:solidFill>
                <a:schemeClr val="accent6">
                  <a:lumMod val="75000"/>
                </a:schemeClr>
              </a:solidFill>
              <a:latin typeface="Times New Roman"/>
              <a:ea typeface="华文细黑"/>
              <a:cs typeface="Times New Roman"/>
            </a:endParaRPr>
          </a:p>
        </p:txBody>
      </p:sp>
    </p:spTree>
    <p:extLst>
      <p:ext uri="{BB962C8B-B14F-4D97-AF65-F5344CB8AC3E}">
        <p14:creationId xmlns:p14="http://schemas.microsoft.com/office/powerpoint/2010/main" val="1601999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63864" y="869836"/>
            <a:ext cx="8393185" cy="2573630"/>
          </a:xfrm>
          <a:prstGeom prst="rect">
            <a:avLst/>
          </a:prstGeom>
        </p:spPr>
        <p:txBody>
          <a:bodyPr>
            <a:spAutoFit/>
          </a:bodyPr>
          <a:lstStyle/>
          <a:p>
            <a:pPr algn="just">
              <a:lnSpc>
                <a:spcPts val="5000"/>
              </a:lnSpc>
              <a:spcAft>
                <a:spcPts val="0"/>
              </a:spcAft>
            </a:pPr>
            <a:r>
              <a:rPr lang="zh-CN" altLang="en-US" sz="2600" kern="100" dirty="0" smtClean="0">
                <a:solidFill>
                  <a:schemeClr val="accent6">
                    <a:lumMod val="75000"/>
                  </a:schemeClr>
                </a:solidFill>
                <a:latin typeface="Times New Roman"/>
                <a:ea typeface="华文细黑"/>
                <a:cs typeface="Times New Roman"/>
              </a:rPr>
              <a:t>本文</a:t>
            </a:r>
            <a:r>
              <a:rPr lang="zh-CN" altLang="en-US" sz="2600" kern="100" dirty="0">
                <a:solidFill>
                  <a:schemeClr val="accent6">
                    <a:lumMod val="75000"/>
                  </a:schemeClr>
                </a:solidFill>
                <a:latin typeface="Times New Roman"/>
                <a:ea typeface="华文细黑"/>
                <a:cs typeface="Times New Roman"/>
              </a:rPr>
              <a:t>选取谢希德人生的几个不同片段，记述了她热爱祖国、献身科学、关爱亲人的事迹，表现了她作为科学家的卓越贡献和优秀品质，以及作为一位杰出女性的伟大人格</a:t>
            </a:r>
            <a:r>
              <a:rPr lang="zh-CN" altLang="en-US" sz="2600" kern="100" dirty="0" smtClean="0">
                <a:solidFill>
                  <a:schemeClr val="accent6">
                    <a:lumMod val="75000"/>
                  </a:schemeClr>
                </a:solidFill>
                <a:latin typeface="Times New Roman"/>
                <a:ea typeface="华文细黑"/>
                <a:cs typeface="Times New Roman"/>
              </a:rPr>
              <a:t>。</a:t>
            </a:r>
            <a:endParaRPr lang="zh-CN" altLang="en-US" sz="2600" kern="100" dirty="0">
              <a:solidFill>
                <a:schemeClr val="accent6">
                  <a:lumMod val="75000"/>
                </a:schemeClr>
              </a:solidFill>
              <a:latin typeface="Times New Roman"/>
              <a:ea typeface="华文细黑"/>
              <a:cs typeface="Times New Roman"/>
            </a:endParaRPr>
          </a:p>
        </p:txBody>
      </p:sp>
    </p:spTree>
    <p:extLst>
      <p:ext uri="{BB962C8B-B14F-4D97-AF65-F5344CB8AC3E}">
        <p14:creationId xmlns:p14="http://schemas.microsoft.com/office/powerpoint/2010/main" val="268413601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3117" y="195486"/>
            <a:ext cx="8769291" cy="4293483"/>
          </a:xfrm>
          <a:prstGeom prst="rect">
            <a:avLst/>
          </a:prstGeom>
          <a:noFill/>
        </p:spPr>
        <p:txBody>
          <a:bodyPr wrap="square" rtlCol="0">
            <a:spAutoFit/>
          </a:bodyPr>
          <a:lstStyle/>
          <a:p>
            <a:pPr algn="just">
              <a:lnSpc>
                <a:spcPct val="150000"/>
              </a:lnSpc>
              <a:spcAft>
                <a:spcPts val="0"/>
              </a:spcAft>
            </a:pPr>
            <a:r>
              <a:rPr lang="zh-CN" altLang="zh-CN" sz="2600" kern="100" dirty="0">
                <a:latin typeface="Batang"/>
                <a:ea typeface="华文细黑"/>
                <a:cs typeface="Batang"/>
              </a:rPr>
              <a:t>►</a:t>
            </a:r>
            <a:r>
              <a:rPr lang="zh-CN" altLang="zh-CN" sz="2600" kern="100" dirty="0">
                <a:latin typeface="Times New Roman"/>
                <a:ea typeface="华文细黑"/>
                <a:cs typeface="Times New Roman"/>
              </a:rPr>
              <a:t>问题研读</a:t>
            </a:r>
            <a:endParaRPr lang="zh-CN" altLang="zh-CN" sz="260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下列对传记有关内容的分析和概括，最恰当的两项是</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　　</a:t>
            </a:r>
            <a:r>
              <a:rPr lang="en-US" altLang="zh-CN" sz="26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A.</a:t>
            </a:r>
            <a:r>
              <a:rPr lang="zh-CN" altLang="zh-CN" sz="2600" kern="100" dirty="0">
                <a:latin typeface="Times New Roman"/>
                <a:ea typeface="华文细黑"/>
                <a:cs typeface="Times New Roman"/>
              </a:rPr>
              <a:t>新中国成立后，有人劝阻谢希德回国，是考虑她事业的</a:t>
            </a:r>
            <a:r>
              <a:rPr lang="zh-CN" altLang="zh-CN" sz="2600" kern="100" dirty="0" smtClean="0">
                <a:latin typeface="Times New Roman"/>
                <a:ea typeface="华文细黑"/>
                <a:cs typeface="Times New Roman"/>
              </a:rPr>
              <a:t>发</a:t>
            </a:r>
            <a:r>
              <a:rPr lang="en-US" altLang="zh-CN" sz="2600" kern="100" dirty="0" smtClean="0">
                <a:latin typeface="Times New Roman"/>
                <a:ea typeface="华文细黑"/>
                <a:cs typeface="Times New Roman"/>
              </a:rPr>
              <a:t/>
            </a:r>
            <a:br>
              <a:rPr lang="en-US" altLang="zh-CN" sz="2600" kern="100" dirty="0" smtClean="0">
                <a:latin typeface="Times New Roman"/>
                <a:ea typeface="华文细黑"/>
                <a:cs typeface="Times New Roman"/>
              </a:rPr>
            </a:b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展</a:t>
            </a:r>
            <a:r>
              <a:rPr lang="zh-CN" altLang="zh-CN" sz="2600" kern="100" dirty="0">
                <a:latin typeface="Times New Roman"/>
                <a:ea typeface="华文细黑"/>
                <a:cs typeface="Times New Roman"/>
              </a:rPr>
              <a:t>，担心国内科研条件差影响她在物理学研究上取得成绩。</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B.</a:t>
            </a:r>
            <a:r>
              <a:rPr lang="zh-CN" altLang="zh-CN" sz="2600" kern="100" dirty="0">
                <a:latin typeface="Times New Roman"/>
                <a:ea typeface="华文细黑"/>
                <a:cs typeface="Times New Roman"/>
              </a:rPr>
              <a:t>担任校长的谢希德，经常乘校车上下班，使校车成为</a:t>
            </a:r>
            <a:r>
              <a:rPr lang="zh-CN" altLang="zh-CN" sz="2600" kern="100" dirty="0" smtClean="0">
                <a:latin typeface="Times New Roman"/>
                <a:ea typeface="华文细黑"/>
                <a:cs typeface="Times New Roman"/>
              </a:rPr>
              <a:t>反映</a:t>
            </a:r>
            <a:r>
              <a:rPr lang="en-US" altLang="zh-CN" sz="2600" kern="100" dirty="0" smtClean="0">
                <a:latin typeface="Times New Roman"/>
                <a:ea typeface="华文细黑"/>
                <a:cs typeface="Times New Roman"/>
              </a:rPr>
              <a:t/>
            </a:r>
            <a:br>
              <a:rPr lang="en-US" altLang="zh-CN" sz="2600" kern="100" dirty="0" smtClean="0">
                <a:latin typeface="Times New Roman"/>
                <a:ea typeface="华文细黑"/>
                <a:cs typeface="Times New Roman"/>
              </a:rPr>
            </a:b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意见</a:t>
            </a:r>
            <a:r>
              <a:rPr lang="zh-CN" altLang="zh-CN" sz="2600" kern="100" dirty="0">
                <a:latin typeface="Times New Roman"/>
                <a:ea typeface="华文细黑"/>
                <a:cs typeface="Times New Roman"/>
              </a:rPr>
              <a:t>、宣传决策的重要窗口，这体现出她为人的平易谦和</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9426407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1892" y="627534"/>
            <a:ext cx="8769291" cy="3621248"/>
          </a:xfrm>
          <a:prstGeom prst="rect">
            <a:avLst/>
          </a:prstGeom>
          <a:noFill/>
        </p:spPr>
        <p:txBody>
          <a:bodyPr wrap="square" rtlCol="0">
            <a:spAutoFit/>
          </a:bodyPr>
          <a:lstStyle/>
          <a:p>
            <a:pPr algn="just">
              <a:lnSpc>
                <a:spcPct val="150000"/>
              </a:lnSpc>
              <a:spcAft>
                <a:spcPts val="0"/>
              </a:spcAft>
            </a:pPr>
            <a:r>
              <a:rPr lang="en-US" altLang="zh-CN" sz="2600" kern="100" dirty="0">
                <a:latin typeface="Times New Roman"/>
                <a:ea typeface="华文细黑"/>
                <a:cs typeface="Courier New"/>
              </a:rPr>
              <a:t>C.</a:t>
            </a:r>
            <a:r>
              <a:rPr lang="zh-CN" altLang="zh-CN" sz="2600" kern="100" dirty="0">
                <a:latin typeface="Times New Roman"/>
                <a:ea typeface="华文细黑"/>
                <a:cs typeface="Times New Roman"/>
              </a:rPr>
              <a:t>谢希德在钻研科学的同时，业余爱好也很广泛，但不</a:t>
            </a:r>
            <a:r>
              <a:rPr lang="zh-CN" altLang="zh-CN" sz="2600" kern="100" dirty="0" smtClean="0">
                <a:latin typeface="Times New Roman"/>
                <a:ea typeface="华文细黑"/>
                <a:cs typeface="Times New Roman"/>
              </a:rPr>
              <a:t>擅长</a:t>
            </a:r>
            <a:r>
              <a:rPr lang="en-US" altLang="zh-CN" sz="2600" kern="100" dirty="0" smtClean="0">
                <a:latin typeface="Times New Roman"/>
                <a:ea typeface="华文细黑"/>
                <a:cs typeface="Times New Roman"/>
              </a:rPr>
              <a:t/>
            </a:r>
            <a:br>
              <a:rPr lang="en-US" altLang="zh-CN" sz="2600" kern="100" dirty="0" smtClean="0">
                <a:latin typeface="Times New Roman"/>
                <a:ea typeface="华文细黑"/>
                <a:cs typeface="Times New Roman"/>
              </a:rPr>
            </a:b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烹饪</a:t>
            </a:r>
            <a:r>
              <a:rPr lang="zh-CN" altLang="zh-CN" sz="2600" kern="100" dirty="0">
                <a:latin typeface="Times New Roman"/>
                <a:ea typeface="华文细黑"/>
                <a:cs typeface="Times New Roman"/>
              </a:rPr>
              <a:t>，对此也不感兴趣，所以不希望别人宣传她精于此道。</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D.</a:t>
            </a:r>
            <a:r>
              <a:rPr lang="zh-CN" altLang="zh-CN" sz="2600" kern="100" dirty="0">
                <a:latin typeface="Times New Roman"/>
                <a:ea typeface="华文细黑"/>
                <a:cs typeface="Times New Roman"/>
              </a:rPr>
              <a:t>谢希德在修改一篇科学小品时，特地为原作增补了一个</a:t>
            </a:r>
            <a:r>
              <a:rPr lang="zh-CN" altLang="zh-CN" sz="2600" kern="100" dirty="0" smtClean="0">
                <a:latin typeface="Times New Roman"/>
                <a:ea typeface="华文细黑"/>
                <a:cs typeface="Times New Roman"/>
              </a:rPr>
              <a:t>简</a:t>
            </a:r>
            <a:r>
              <a:rPr lang="en-US" altLang="zh-CN" sz="2600" kern="100" dirty="0" smtClean="0">
                <a:latin typeface="Times New Roman"/>
                <a:ea typeface="华文细黑"/>
                <a:cs typeface="Times New Roman"/>
              </a:rPr>
              <a:t/>
            </a:r>
            <a:br>
              <a:rPr lang="en-US" altLang="zh-CN" sz="2600" kern="100" dirty="0" smtClean="0">
                <a:latin typeface="Times New Roman"/>
                <a:ea typeface="华文细黑"/>
                <a:cs typeface="Times New Roman"/>
              </a:rPr>
            </a:b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明</a:t>
            </a:r>
            <a:r>
              <a:rPr lang="zh-CN" altLang="zh-CN" sz="2600" kern="100" dirty="0">
                <a:latin typeface="Times New Roman"/>
                <a:ea typeface="华文细黑"/>
                <a:cs typeface="Times New Roman"/>
              </a:rPr>
              <a:t>易懂的示意图，以区别</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硅片</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和</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芯片</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这两个概念。</a:t>
            </a:r>
            <a:endParaRPr lang="zh-CN" altLang="zh-CN" sz="1050" kern="100" dirty="0">
              <a:latin typeface="宋体"/>
              <a:cs typeface="Courier New"/>
            </a:endParaRPr>
          </a:p>
          <a:p>
            <a:pPr>
              <a:lnSpc>
                <a:spcPct val="150000"/>
              </a:lnSpc>
            </a:pPr>
            <a:r>
              <a:rPr lang="en-US" altLang="zh-CN" sz="2600" dirty="0">
                <a:latin typeface="Times New Roman"/>
                <a:ea typeface="华文细黑"/>
              </a:rPr>
              <a:t>E.</a:t>
            </a:r>
            <a:r>
              <a:rPr lang="zh-CN" altLang="zh-CN" sz="2600" dirty="0">
                <a:latin typeface="Times New Roman"/>
                <a:ea typeface="华文细黑"/>
                <a:cs typeface="Times New Roman"/>
              </a:rPr>
              <a:t>本文撷取谢希德人生的若干片断，描写她热爱祖国、</a:t>
            </a:r>
            <a:r>
              <a:rPr lang="zh-CN" altLang="zh-CN" sz="2600" dirty="0" smtClean="0">
                <a:latin typeface="Times New Roman"/>
                <a:ea typeface="华文细黑"/>
                <a:cs typeface="Times New Roman"/>
              </a:rPr>
              <a:t>献身</a:t>
            </a:r>
            <a:r>
              <a:rPr lang="en-US" altLang="zh-CN" sz="2600" dirty="0" smtClean="0">
                <a:latin typeface="Times New Roman"/>
                <a:ea typeface="华文细黑"/>
                <a:cs typeface="Times New Roman"/>
              </a:rPr>
              <a:t/>
            </a:r>
            <a:br>
              <a:rPr lang="en-US" altLang="zh-CN" sz="2600" dirty="0" smtClean="0">
                <a:latin typeface="Times New Roman"/>
                <a:ea typeface="华文细黑"/>
                <a:cs typeface="Times New Roman"/>
              </a:rPr>
            </a:br>
            <a:r>
              <a:rPr lang="en-US" altLang="zh-CN" sz="2600" dirty="0" smtClean="0">
                <a:latin typeface="Times New Roman"/>
                <a:ea typeface="华文细黑"/>
                <a:cs typeface="Times New Roman"/>
              </a:rPr>
              <a:t>    </a:t>
            </a:r>
            <a:r>
              <a:rPr lang="zh-CN" altLang="zh-CN" sz="2600" dirty="0" smtClean="0">
                <a:latin typeface="Times New Roman"/>
                <a:ea typeface="华文细黑"/>
                <a:cs typeface="Times New Roman"/>
              </a:rPr>
              <a:t>科学</a:t>
            </a:r>
            <a:r>
              <a:rPr lang="zh-CN" altLang="zh-CN" sz="2600" dirty="0">
                <a:latin typeface="Times New Roman"/>
                <a:ea typeface="华文细黑"/>
                <a:cs typeface="Times New Roman"/>
              </a:rPr>
              <a:t>、关爱亲人的事迹，表现了一位杰出女性的伟大人格。</a:t>
            </a:r>
            <a:endParaRPr lang="en-US" altLang="zh-CN" sz="2600" kern="100" dirty="0">
              <a:latin typeface="Times New Roman"/>
              <a:ea typeface="华文细黑"/>
              <a:cs typeface="Times New Roman"/>
            </a:endParaRPr>
          </a:p>
        </p:txBody>
      </p:sp>
    </p:spTree>
    <p:extLst>
      <p:ext uri="{BB962C8B-B14F-4D97-AF65-F5344CB8AC3E}">
        <p14:creationId xmlns:p14="http://schemas.microsoft.com/office/powerpoint/2010/main" val="335246664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8287" y="390599"/>
            <a:ext cx="8596501" cy="4293483"/>
          </a:xfrm>
          <a:prstGeom prst="rect">
            <a:avLst/>
          </a:prstGeom>
          <a:noFill/>
        </p:spPr>
        <p:txBody>
          <a:bodyPr wrap="square" rtlCol="0">
            <a:spAutoFit/>
          </a:bodyPr>
          <a:lstStyle/>
          <a:p>
            <a:pPr algn="just">
              <a:lnSpc>
                <a:spcPct val="150000"/>
              </a:lnSpc>
              <a:spcAft>
                <a:spcPts val="0"/>
              </a:spcAft>
            </a:pPr>
            <a:r>
              <a:rPr lang="zh-CN" altLang="zh-CN" sz="2600" kern="100" dirty="0" smtClean="0">
                <a:solidFill>
                  <a:srgbClr val="0000FF"/>
                </a:solidFill>
                <a:latin typeface="Times New Roman"/>
                <a:ea typeface="华文细黑"/>
                <a:cs typeface="Times New Roman"/>
              </a:rPr>
              <a:t>解析</a:t>
            </a:r>
            <a:r>
              <a:rPr lang="zh-CN" altLang="zh-CN" sz="2600" kern="100" dirty="0">
                <a:latin typeface="Times New Roman"/>
                <a:ea typeface="华文细黑"/>
                <a:cs typeface="Times New Roman"/>
              </a:rPr>
              <a:t>　</a:t>
            </a:r>
            <a:r>
              <a:rPr lang="en-US" altLang="zh-CN" sz="2600" dirty="0">
                <a:latin typeface="Times New Roman"/>
                <a:ea typeface="华文细黑"/>
              </a:rPr>
              <a:t>A</a:t>
            </a:r>
            <a:r>
              <a:rPr lang="zh-CN" altLang="zh-CN" sz="2600" dirty="0">
                <a:latin typeface="Times New Roman"/>
                <a:ea typeface="华文细黑"/>
                <a:cs typeface="Times New Roman"/>
              </a:rPr>
              <a:t>项</a:t>
            </a:r>
            <a:r>
              <a:rPr lang="en-US" altLang="zh-CN" sz="2600" dirty="0">
                <a:latin typeface="宋体"/>
                <a:ea typeface="华文细黑"/>
                <a:cs typeface="Times New Roman"/>
              </a:rPr>
              <a:t>“</a:t>
            </a:r>
            <a:r>
              <a:rPr lang="zh-CN" altLang="zh-CN" sz="2600" dirty="0">
                <a:latin typeface="Times New Roman"/>
                <a:ea typeface="华文细黑"/>
                <a:cs typeface="Times New Roman"/>
              </a:rPr>
              <a:t>有人劝阻谢希德回国</a:t>
            </a:r>
            <a:r>
              <a:rPr lang="en-US" altLang="zh-CN" sz="2600" dirty="0">
                <a:latin typeface="宋体"/>
                <a:ea typeface="华文细黑"/>
                <a:cs typeface="Times New Roman"/>
              </a:rPr>
              <a:t>”</a:t>
            </a:r>
            <a:r>
              <a:rPr lang="zh-CN" altLang="zh-CN" sz="2600" dirty="0">
                <a:latin typeface="Times New Roman"/>
                <a:ea typeface="华文细黑"/>
                <a:cs typeface="Times New Roman"/>
              </a:rPr>
              <a:t>不准确，原文仅仅是说</a:t>
            </a:r>
            <a:r>
              <a:rPr lang="en-US" altLang="zh-CN" sz="2600" dirty="0">
                <a:latin typeface="宋体"/>
                <a:ea typeface="华文细黑"/>
                <a:cs typeface="Times New Roman"/>
              </a:rPr>
              <a:t>“</a:t>
            </a:r>
            <a:r>
              <a:rPr lang="zh-CN" altLang="zh-CN" sz="2600" dirty="0">
                <a:latin typeface="Times New Roman"/>
                <a:ea typeface="华文细黑"/>
                <a:cs typeface="Times New Roman"/>
              </a:rPr>
              <a:t>有人劝告</a:t>
            </a:r>
            <a:r>
              <a:rPr lang="en-US" altLang="zh-CN" sz="2600" dirty="0">
                <a:latin typeface="宋体"/>
                <a:ea typeface="华文细黑"/>
                <a:cs typeface="Times New Roman"/>
              </a:rPr>
              <a:t>”</a:t>
            </a:r>
            <a:r>
              <a:rPr lang="zh-CN" altLang="zh-CN" sz="2600" dirty="0" smtClean="0">
                <a:latin typeface="Times New Roman"/>
                <a:ea typeface="华文细黑"/>
                <a:cs typeface="Times New Roman"/>
              </a:rPr>
              <a:t>。</a:t>
            </a:r>
            <a:endParaRPr lang="en-US" altLang="zh-CN" sz="2600" dirty="0" smtClean="0">
              <a:latin typeface="Times New Roman"/>
              <a:ea typeface="华文细黑"/>
              <a:cs typeface="Times New Roman"/>
            </a:endParaRPr>
          </a:p>
          <a:p>
            <a:pPr algn="just">
              <a:lnSpc>
                <a:spcPct val="150000"/>
              </a:lnSpc>
              <a:spcAft>
                <a:spcPts val="0"/>
              </a:spcAft>
            </a:pPr>
            <a:r>
              <a:rPr lang="en-US" altLang="zh-CN" sz="2600" dirty="0" smtClean="0">
                <a:latin typeface="Times New Roman"/>
                <a:ea typeface="华文细黑"/>
              </a:rPr>
              <a:t>C</a:t>
            </a:r>
            <a:r>
              <a:rPr lang="zh-CN" altLang="zh-CN" sz="2600" dirty="0">
                <a:latin typeface="Times New Roman"/>
                <a:ea typeface="华文细黑"/>
                <a:cs typeface="Times New Roman"/>
              </a:rPr>
              <a:t>项</a:t>
            </a:r>
            <a:r>
              <a:rPr lang="en-US" altLang="zh-CN" sz="2600" dirty="0">
                <a:latin typeface="宋体"/>
                <a:ea typeface="华文细黑"/>
                <a:cs typeface="Times New Roman"/>
              </a:rPr>
              <a:t>“</a:t>
            </a:r>
            <a:r>
              <a:rPr lang="zh-CN" altLang="zh-CN" sz="2600" dirty="0">
                <a:latin typeface="Times New Roman"/>
                <a:ea typeface="华文细黑"/>
                <a:cs typeface="Times New Roman"/>
              </a:rPr>
              <a:t>对此也不感兴趣</a:t>
            </a:r>
            <a:r>
              <a:rPr lang="en-US" altLang="zh-CN" sz="2600" dirty="0">
                <a:latin typeface="宋体"/>
                <a:ea typeface="华文细黑"/>
                <a:cs typeface="Times New Roman"/>
              </a:rPr>
              <a:t>”</a:t>
            </a:r>
            <a:r>
              <a:rPr lang="zh-CN" altLang="zh-CN" sz="2600" dirty="0">
                <a:latin typeface="Times New Roman"/>
                <a:ea typeface="华文细黑"/>
                <a:cs typeface="Times New Roman"/>
              </a:rPr>
              <a:t>说法不当，原文说</a:t>
            </a:r>
            <a:r>
              <a:rPr lang="en-US" altLang="zh-CN" sz="2600" dirty="0">
                <a:latin typeface="宋体"/>
                <a:ea typeface="华文细黑"/>
                <a:cs typeface="Times New Roman"/>
              </a:rPr>
              <a:t>“</a:t>
            </a:r>
            <a:r>
              <a:rPr lang="zh-CN" altLang="zh-CN" sz="2600" dirty="0">
                <a:latin typeface="Times New Roman"/>
                <a:ea typeface="华文细黑"/>
                <a:cs typeface="Times New Roman"/>
              </a:rPr>
              <a:t>她对此谈不上内行</a:t>
            </a:r>
            <a:r>
              <a:rPr lang="en-US" altLang="zh-CN" sz="2600" dirty="0">
                <a:latin typeface="宋体"/>
                <a:ea typeface="华文细黑"/>
                <a:cs typeface="Times New Roman"/>
              </a:rPr>
              <a:t>”</a:t>
            </a:r>
            <a:r>
              <a:rPr lang="zh-CN" altLang="zh-CN" sz="2600" dirty="0">
                <a:latin typeface="Times New Roman"/>
                <a:ea typeface="华文细黑"/>
                <a:cs typeface="Times New Roman"/>
              </a:rPr>
              <a:t>，并非不感兴趣</a:t>
            </a:r>
            <a:r>
              <a:rPr lang="zh-CN" altLang="zh-CN" sz="2600" dirty="0" smtClean="0">
                <a:latin typeface="Times New Roman"/>
                <a:ea typeface="华文细黑"/>
                <a:cs typeface="Times New Roman"/>
              </a:rPr>
              <a:t>。</a:t>
            </a:r>
            <a:endParaRPr lang="en-US" altLang="zh-CN" sz="2600" dirty="0" smtClean="0">
              <a:latin typeface="Times New Roman"/>
              <a:ea typeface="华文细黑"/>
              <a:cs typeface="Times New Roman"/>
            </a:endParaRPr>
          </a:p>
          <a:p>
            <a:pPr algn="just">
              <a:lnSpc>
                <a:spcPct val="150000"/>
              </a:lnSpc>
              <a:spcAft>
                <a:spcPts val="0"/>
              </a:spcAft>
            </a:pPr>
            <a:r>
              <a:rPr lang="en-US" altLang="zh-CN" sz="2600" dirty="0" smtClean="0">
                <a:latin typeface="Times New Roman"/>
                <a:ea typeface="华文细黑"/>
              </a:rPr>
              <a:t>D</a:t>
            </a:r>
            <a:r>
              <a:rPr lang="zh-CN" altLang="zh-CN" sz="2600" dirty="0">
                <a:latin typeface="Times New Roman"/>
                <a:ea typeface="华文细黑"/>
                <a:cs typeface="Times New Roman"/>
              </a:rPr>
              <a:t>项谢希德画的示意图是供小品文作者参考用的，并非增补，这一说法属无中生有。</a:t>
            </a:r>
            <a:endParaRPr lang="zh-CN" altLang="zh-CN" sz="2600" kern="100" dirty="0">
              <a:latin typeface="宋体"/>
              <a:cs typeface="Courier New"/>
            </a:endParaRPr>
          </a:p>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en-US" altLang="zh-CN" sz="2600" kern="100" dirty="0">
                <a:solidFill>
                  <a:schemeClr val="accent6">
                    <a:lumMod val="75000"/>
                  </a:schemeClr>
                </a:solidFill>
                <a:latin typeface="Times New Roman"/>
                <a:ea typeface="华文细黑"/>
                <a:cs typeface="Times New Roman"/>
              </a:rPr>
              <a:t>BE</a:t>
            </a:r>
            <a:endParaRPr lang="zh-CN" altLang="zh-CN" sz="2600" kern="100" dirty="0">
              <a:solidFill>
                <a:schemeClr val="accent6">
                  <a:lumMod val="75000"/>
                </a:schemeClr>
              </a:solidFill>
              <a:latin typeface="宋体"/>
              <a:cs typeface="Courier New"/>
            </a:endParaRPr>
          </a:p>
        </p:txBody>
      </p:sp>
    </p:spTree>
    <p:extLst>
      <p:ext uri="{BB962C8B-B14F-4D97-AF65-F5344CB8AC3E}">
        <p14:creationId xmlns:p14="http://schemas.microsoft.com/office/powerpoint/2010/main" val="3089876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blinds(horizontal)">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blinds(horizontal)">
                                      <p:cBhvr>
                                        <p:cTn id="17"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1520" y="51470"/>
            <a:ext cx="8421395" cy="4580741"/>
          </a:xfrm>
          <a:prstGeom prst="rect">
            <a:avLst/>
          </a:prstGeom>
          <a:noFill/>
        </p:spPr>
        <p:txBody>
          <a:bodyPr wrap="square" rtlCol="0">
            <a:spAutoFit/>
          </a:bodyPr>
          <a:lstStyle/>
          <a:p>
            <a:pPr algn="just">
              <a:lnSpc>
                <a:spcPts val="5000"/>
              </a:lnSpc>
              <a:spcAft>
                <a:spcPts val="0"/>
              </a:spcAft>
            </a:pPr>
            <a:r>
              <a:rPr lang="zh-CN" altLang="zh-CN" sz="2600" kern="100" dirty="0">
                <a:solidFill>
                  <a:srgbClr val="E36C0A"/>
                </a:solidFill>
                <a:latin typeface="Times New Roman"/>
                <a:ea typeface="华文细黑"/>
                <a:cs typeface="Times New Roman"/>
              </a:rPr>
              <a:t>【试题评点】</a:t>
            </a:r>
            <a:r>
              <a:rPr lang="zh-CN" altLang="zh-CN" sz="2600" kern="100" dirty="0">
                <a:latin typeface="Times New Roman"/>
                <a:ea typeface="华文细黑"/>
                <a:cs typeface="Times New Roman"/>
              </a:rPr>
              <a:t>　</a:t>
            </a:r>
            <a:r>
              <a:rPr lang="zh-CN" altLang="en-US" sz="2600" dirty="0">
                <a:latin typeface="Times New Roman"/>
                <a:ea typeface="华文细黑"/>
                <a:cs typeface="Times New Roman"/>
              </a:rPr>
              <a:t>该题考查考生筛选文中相关信息和分析概括的能力。五个选项中，</a:t>
            </a:r>
            <a:r>
              <a:rPr lang="en-US" altLang="zh-CN" sz="2600" dirty="0">
                <a:latin typeface="Times New Roman"/>
                <a:ea typeface="华文细黑"/>
                <a:cs typeface="Times New Roman"/>
              </a:rPr>
              <a:t>A</a:t>
            </a:r>
            <a:r>
              <a:rPr lang="zh-CN" altLang="en-US" sz="2600" dirty="0">
                <a:latin typeface="Times New Roman"/>
                <a:ea typeface="华文细黑"/>
                <a:cs typeface="Times New Roman"/>
              </a:rPr>
              <a:t>、</a:t>
            </a:r>
            <a:r>
              <a:rPr lang="en-US" altLang="zh-CN" sz="2600" dirty="0">
                <a:latin typeface="Times New Roman"/>
                <a:ea typeface="华文细黑"/>
                <a:cs typeface="Times New Roman"/>
              </a:rPr>
              <a:t>B</a:t>
            </a:r>
            <a:r>
              <a:rPr lang="zh-CN" altLang="en-US" sz="2600" dirty="0">
                <a:latin typeface="Times New Roman"/>
                <a:ea typeface="华文细黑"/>
                <a:cs typeface="Times New Roman"/>
              </a:rPr>
              <a:t>、</a:t>
            </a:r>
            <a:r>
              <a:rPr lang="en-US" altLang="zh-CN" sz="2600" dirty="0">
                <a:latin typeface="Times New Roman"/>
                <a:ea typeface="华文细黑"/>
                <a:cs typeface="Times New Roman"/>
              </a:rPr>
              <a:t>C</a:t>
            </a:r>
            <a:r>
              <a:rPr lang="zh-CN" altLang="en-US" sz="2600" dirty="0">
                <a:latin typeface="Times New Roman"/>
                <a:ea typeface="华文细黑"/>
                <a:cs typeface="Times New Roman"/>
              </a:rPr>
              <a:t>、</a:t>
            </a:r>
            <a:r>
              <a:rPr lang="en-US" altLang="zh-CN" sz="2600" dirty="0">
                <a:latin typeface="Times New Roman"/>
                <a:ea typeface="华文细黑"/>
                <a:cs typeface="Times New Roman"/>
              </a:rPr>
              <a:t>D</a:t>
            </a:r>
            <a:r>
              <a:rPr lang="zh-CN" altLang="en-US" sz="2600" dirty="0">
                <a:latin typeface="Times New Roman"/>
                <a:ea typeface="华文细黑"/>
                <a:cs typeface="Times New Roman"/>
              </a:rPr>
              <a:t>四个选项是对传记相关内容的理解和分析，</a:t>
            </a:r>
            <a:r>
              <a:rPr lang="en-US" altLang="zh-CN" sz="2600" dirty="0">
                <a:latin typeface="Times New Roman"/>
                <a:ea typeface="华文细黑"/>
                <a:cs typeface="Times New Roman"/>
              </a:rPr>
              <a:t>E</a:t>
            </a:r>
            <a:r>
              <a:rPr lang="zh-CN" altLang="en-US" sz="2600" dirty="0">
                <a:latin typeface="Times New Roman"/>
                <a:ea typeface="华文细黑"/>
                <a:cs typeface="Times New Roman"/>
              </a:rPr>
              <a:t>项是对全文内容的总结和概括。</a:t>
            </a:r>
            <a:r>
              <a:rPr lang="en-US" altLang="zh-CN" sz="2600" dirty="0">
                <a:latin typeface="Times New Roman"/>
                <a:ea typeface="华文细黑"/>
                <a:cs typeface="Times New Roman"/>
              </a:rPr>
              <a:t>E</a:t>
            </a:r>
            <a:r>
              <a:rPr lang="zh-CN" altLang="en-US" sz="2600" dirty="0">
                <a:latin typeface="Times New Roman"/>
                <a:ea typeface="华文细黑"/>
                <a:cs typeface="Times New Roman"/>
              </a:rPr>
              <a:t>项符合原文意思，而且需要考生在阅读全文后加以概括和总结，故是第一正确选项</a:t>
            </a:r>
            <a:r>
              <a:rPr lang="zh-CN" altLang="en-US" sz="2600" dirty="0" smtClean="0">
                <a:latin typeface="Times New Roman"/>
                <a:ea typeface="华文细黑"/>
                <a:cs typeface="Times New Roman"/>
              </a:rPr>
              <a:t>。</a:t>
            </a:r>
            <a:r>
              <a:rPr lang="en-US" altLang="zh-CN" sz="2600" dirty="0" smtClean="0">
                <a:latin typeface="Times New Roman"/>
                <a:ea typeface="华文细黑"/>
                <a:cs typeface="Times New Roman"/>
              </a:rPr>
              <a:t>B</a:t>
            </a:r>
            <a:r>
              <a:rPr lang="zh-CN" altLang="en-US" sz="2600" dirty="0">
                <a:latin typeface="Times New Roman"/>
                <a:ea typeface="华文细黑"/>
                <a:cs typeface="Times New Roman"/>
              </a:rPr>
              <a:t>项虽然符合原文意思，但仅仅体现在第</a:t>
            </a:r>
            <a:r>
              <a:rPr lang="en-US" altLang="zh-CN" sz="2600" dirty="0">
                <a:latin typeface="Times New Roman"/>
                <a:ea typeface="华文细黑"/>
                <a:cs typeface="Times New Roman"/>
              </a:rPr>
              <a:t>3</a:t>
            </a:r>
            <a:r>
              <a:rPr lang="zh-CN" altLang="en-US" sz="2600" dirty="0">
                <a:latin typeface="Times New Roman"/>
                <a:ea typeface="华文细黑"/>
                <a:cs typeface="Times New Roman"/>
              </a:rPr>
              <a:t>段中，且容易归纳，故是第二正确选项</a:t>
            </a:r>
            <a:r>
              <a:rPr lang="zh-CN" altLang="en-US" sz="2600" dirty="0" smtClean="0">
                <a:latin typeface="Times New Roman"/>
                <a:ea typeface="华文细黑"/>
                <a:cs typeface="Times New Roman"/>
              </a:rPr>
              <a:t>。</a:t>
            </a:r>
            <a:r>
              <a:rPr lang="en-US" altLang="zh-CN" sz="2600" dirty="0" smtClean="0">
                <a:latin typeface="Times New Roman"/>
                <a:ea typeface="华文细黑"/>
                <a:cs typeface="Times New Roman"/>
              </a:rPr>
              <a:t>A</a:t>
            </a:r>
            <a:r>
              <a:rPr lang="zh-CN" altLang="en-US" sz="2600" dirty="0">
                <a:latin typeface="Times New Roman"/>
                <a:ea typeface="华文细黑"/>
                <a:cs typeface="Times New Roman"/>
              </a:rPr>
              <a:t>项有对有错，</a:t>
            </a:r>
            <a:r>
              <a:rPr lang="en-US" altLang="zh-CN" sz="2600" dirty="0">
                <a:latin typeface="Times New Roman"/>
                <a:ea typeface="华文细黑"/>
                <a:cs typeface="Times New Roman"/>
              </a:rPr>
              <a:t>C</a:t>
            </a:r>
            <a:r>
              <a:rPr lang="zh-CN" altLang="en-US" sz="2600" dirty="0">
                <a:latin typeface="Times New Roman"/>
                <a:ea typeface="华文细黑"/>
                <a:cs typeface="Times New Roman"/>
              </a:rPr>
              <a:t>、</a:t>
            </a:r>
            <a:r>
              <a:rPr lang="en-US" altLang="zh-CN" sz="2600" dirty="0">
                <a:latin typeface="Times New Roman"/>
                <a:ea typeface="华文细黑"/>
                <a:cs typeface="Times New Roman"/>
              </a:rPr>
              <a:t>D</a:t>
            </a:r>
            <a:r>
              <a:rPr lang="zh-CN" altLang="en-US" sz="2600" dirty="0">
                <a:latin typeface="Times New Roman"/>
                <a:ea typeface="华文细黑"/>
                <a:cs typeface="Times New Roman"/>
              </a:rPr>
              <a:t>项全错。</a:t>
            </a:r>
            <a:endParaRPr lang="zh-CN" altLang="zh-CN" sz="1050" kern="100" dirty="0">
              <a:latin typeface="宋体"/>
              <a:cs typeface="Courier New"/>
            </a:endParaRPr>
          </a:p>
        </p:txBody>
      </p:sp>
    </p:spTree>
    <p:extLst>
      <p:ext uri="{BB962C8B-B14F-4D97-AF65-F5344CB8AC3E}">
        <p14:creationId xmlns:p14="http://schemas.microsoft.com/office/powerpoint/2010/main" val="19175061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4564" y="-40156"/>
            <a:ext cx="9028876" cy="1145891"/>
          </a:xfrm>
          <a:prstGeom prst="rect">
            <a:avLst/>
          </a:prstGeom>
          <a:noFill/>
        </p:spPr>
        <p:txBody>
          <a:bodyPr wrap="square" rtlCol="0">
            <a:spAutoFit/>
          </a:bodyPr>
          <a:lstStyle/>
          <a:p>
            <a:pPr algn="just">
              <a:lnSpc>
                <a:spcPct val="140000"/>
              </a:lnSpc>
              <a:spcAft>
                <a:spcPts val="0"/>
              </a:spcAft>
            </a:pPr>
            <a:r>
              <a:rPr lang="en-US" altLang="zh-CN" sz="2600" dirty="0">
                <a:latin typeface="Times New Roman"/>
                <a:ea typeface="华文细黑"/>
              </a:rPr>
              <a:t>2.</a:t>
            </a:r>
            <a:r>
              <a:rPr lang="zh-CN" altLang="zh-CN" sz="2600" dirty="0">
                <a:latin typeface="Times New Roman"/>
                <a:ea typeface="华文细黑"/>
                <a:cs typeface="Times New Roman"/>
              </a:rPr>
              <a:t>谢希德转而从事自己不熟悉的表面物理研究，有哪些方面的原因？请简要分析。</a:t>
            </a:r>
            <a:endParaRPr lang="zh-CN" altLang="zh-CN" sz="1050" kern="100" dirty="0" smtClean="0">
              <a:latin typeface="宋体"/>
              <a:cs typeface="Courier New"/>
            </a:endParaRPr>
          </a:p>
        </p:txBody>
      </p:sp>
      <p:sp>
        <p:nvSpPr>
          <p:cNvPr id="3" name="TextBox 2"/>
          <p:cNvSpPr txBox="1"/>
          <p:nvPr/>
        </p:nvSpPr>
        <p:spPr>
          <a:xfrm>
            <a:off x="69262" y="987574"/>
            <a:ext cx="8939481" cy="4778231"/>
          </a:xfrm>
          <a:prstGeom prst="rect">
            <a:avLst/>
          </a:prstGeom>
          <a:noFill/>
        </p:spPr>
        <p:txBody>
          <a:bodyPr wrap="square" rtlCol="0">
            <a:spAutoFit/>
          </a:bodyPr>
          <a:lstStyle/>
          <a:p>
            <a:pPr algn="just">
              <a:lnSpc>
                <a:spcPct val="150000"/>
              </a:lnSpc>
            </a:pPr>
            <a:r>
              <a:rPr lang="zh-CN" altLang="zh-CN" sz="2600" kern="100" dirty="0" smtClean="0">
                <a:solidFill>
                  <a:srgbClr val="0000FF"/>
                </a:solidFill>
                <a:latin typeface="Times New Roman"/>
                <a:ea typeface="华文细黑"/>
                <a:cs typeface="Times New Roman"/>
              </a:rPr>
              <a:t>解析</a:t>
            </a:r>
            <a:r>
              <a:rPr lang="zh-CN" altLang="zh-CN" sz="2600" kern="100" dirty="0">
                <a:latin typeface="Times New Roman"/>
                <a:ea typeface="华文细黑"/>
                <a:cs typeface="Times New Roman"/>
              </a:rPr>
              <a:t>　</a:t>
            </a:r>
            <a:r>
              <a:rPr lang="zh-CN" altLang="en-US" sz="2600" dirty="0">
                <a:latin typeface="Times New Roman"/>
                <a:ea typeface="华文细黑"/>
                <a:cs typeface="Times New Roman"/>
              </a:rPr>
              <a:t>文章第</a:t>
            </a:r>
            <a:r>
              <a:rPr lang="en-US" altLang="zh-CN" sz="2600" dirty="0">
                <a:latin typeface="Times New Roman"/>
                <a:ea typeface="华文细黑"/>
                <a:cs typeface="Times New Roman"/>
              </a:rPr>
              <a:t>2</a:t>
            </a:r>
            <a:r>
              <a:rPr lang="zh-CN" altLang="en-US" sz="2600" dirty="0">
                <a:latin typeface="Times New Roman"/>
                <a:ea typeface="华文细黑"/>
                <a:cs typeface="Times New Roman"/>
              </a:rPr>
              <a:t>段从几个方面详细叙述谢希德从事表面物理研究的原因，主要包括实际需要、个人品质、鼓励年轻人等几个方面，归纳并整理相关信息即可。</a:t>
            </a:r>
            <a:endParaRPr lang="zh-CN" altLang="zh-CN" sz="2600" dirty="0">
              <a:latin typeface="Times New Roman"/>
              <a:ea typeface="华文细黑"/>
              <a:cs typeface="Times New Roman"/>
            </a:endParaRPr>
          </a:p>
          <a:p>
            <a:pPr algn="just">
              <a:lnSpc>
                <a:spcPts val="4500"/>
              </a:lnSpc>
            </a:pPr>
            <a:r>
              <a:rPr lang="zh-CN" altLang="zh-CN" sz="2600" kern="100" dirty="0" smtClean="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zh-CN" altLang="en-US" sz="2600" kern="100" dirty="0">
                <a:solidFill>
                  <a:schemeClr val="accent6">
                    <a:lumMod val="75000"/>
                  </a:schemeClr>
                </a:solidFill>
                <a:latin typeface="Times New Roman"/>
                <a:ea typeface="华文细黑"/>
                <a:cs typeface="Times New Roman"/>
              </a:rPr>
              <a:t>①这项研究可以解决钢材腐蚀的问题，节约能源，对国家建设有重要意义；②作为科学家，积极进取，勇于创新，转入科研新领域；③作为学术前辈，可以借此鼓励年轻人，开拓科研新领域。</a:t>
            </a:r>
            <a:endParaRPr lang="zh-CN" altLang="zh-CN" sz="2600" kern="100" dirty="0">
              <a:solidFill>
                <a:schemeClr val="accent6">
                  <a:lumMod val="75000"/>
                </a:schemeClr>
              </a:solidFill>
              <a:latin typeface="Times New Roman"/>
              <a:ea typeface="华文细黑"/>
              <a:cs typeface="Times New Roman"/>
            </a:endParaRPr>
          </a:p>
          <a:p>
            <a:pPr algn="just">
              <a:lnSpc>
                <a:spcPts val="4500"/>
              </a:lnSpc>
              <a:spcAft>
                <a:spcPts val="0"/>
              </a:spcAft>
            </a:pPr>
            <a:endParaRPr lang="zh-CN" altLang="zh-CN" sz="1050" kern="100" dirty="0">
              <a:solidFill>
                <a:schemeClr val="accent6">
                  <a:lumMod val="75000"/>
                </a:schemeClr>
              </a:solidFill>
              <a:latin typeface="宋体"/>
              <a:cs typeface="Courier New"/>
            </a:endParaRPr>
          </a:p>
        </p:txBody>
      </p:sp>
    </p:spTree>
    <p:extLst>
      <p:ext uri="{BB962C8B-B14F-4D97-AF65-F5344CB8AC3E}">
        <p14:creationId xmlns:p14="http://schemas.microsoft.com/office/powerpoint/2010/main" val="3124216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95486"/>
            <a:ext cx="8421395" cy="4893647"/>
          </a:xfrm>
          <a:prstGeom prst="rect">
            <a:avLst/>
          </a:prstGeom>
          <a:noFill/>
        </p:spPr>
        <p:txBody>
          <a:bodyPr wrap="square" rtlCol="0">
            <a:spAutoFit/>
          </a:bodyPr>
          <a:lstStyle/>
          <a:p>
            <a:pPr algn="just">
              <a:lnSpc>
                <a:spcPct val="150000"/>
              </a:lnSpc>
              <a:spcAft>
                <a:spcPts val="0"/>
              </a:spcAft>
            </a:pPr>
            <a:r>
              <a:rPr lang="zh-CN" altLang="zh-CN" sz="2600" kern="100" dirty="0" smtClean="0">
                <a:solidFill>
                  <a:srgbClr val="E36C0A"/>
                </a:solidFill>
                <a:latin typeface="Times New Roman"/>
                <a:ea typeface="华文细黑"/>
                <a:cs typeface="Times New Roman"/>
              </a:rPr>
              <a:t>【试题评点】</a:t>
            </a:r>
            <a:r>
              <a:rPr lang="zh-CN" altLang="zh-CN" sz="2600" kern="100" dirty="0" smtClean="0">
                <a:latin typeface="Times New Roman"/>
                <a:ea typeface="华文细黑"/>
                <a:cs typeface="Times New Roman"/>
              </a:rPr>
              <a:t>　</a:t>
            </a:r>
            <a:r>
              <a:rPr lang="zh-CN" altLang="zh-CN" sz="2600" kern="100" dirty="0">
                <a:latin typeface="Times New Roman"/>
                <a:ea typeface="华文细黑"/>
                <a:cs typeface="Times New Roman"/>
              </a:rPr>
              <a:t>该题考查筛选并整合文中信息的能力，兼及分析概括能力，沿用了</a:t>
            </a:r>
            <a:r>
              <a:rPr lang="en-US" altLang="zh-CN" sz="2600" kern="100" dirty="0">
                <a:latin typeface="Times New Roman"/>
                <a:ea typeface="华文细黑"/>
                <a:cs typeface="Courier New"/>
              </a:rPr>
              <a:t>2011</a:t>
            </a:r>
            <a:r>
              <a:rPr lang="zh-CN" altLang="zh-CN" sz="2600" kern="100" dirty="0">
                <a:latin typeface="Times New Roman"/>
                <a:ea typeface="华文细黑"/>
                <a:cs typeface="Times New Roman"/>
              </a:rPr>
              <a:t>年新课标全国卷</a:t>
            </a: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(3)</a:t>
            </a:r>
            <a:r>
              <a:rPr lang="zh-CN" altLang="zh-CN" sz="2600" kern="100" dirty="0">
                <a:latin typeface="Times New Roman"/>
                <a:ea typeface="华文细黑"/>
                <a:cs typeface="Times New Roman"/>
              </a:rPr>
              <a:t>题的命题思路和题型。题干中的</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果</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在第</a:t>
            </a: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段，</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因</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也或隐或显地分布在该段。相信考生只要认真阅读该段，并对相关信息加以准确提炼、概括，是不难找到答案的。</a:t>
            </a:r>
            <a:endParaRPr lang="zh-CN" altLang="zh-CN" sz="1050" kern="100" dirty="0">
              <a:latin typeface="宋体"/>
              <a:cs typeface="Courier New"/>
            </a:endParaRPr>
          </a:p>
          <a:p>
            <a:pPr>
              <a:lnSpc>
                <a:spcPct val="150000"/>
              </a:lnSpc>
            </a:pPr>
            <a:r>
              <a:rPr lang="zh-CN" altLang="zh-CN" sz="2600" dirty="0">
                <a:latin typeface="Times New Roman"/>
                <a:ea typeface="华文细黑"/>
                <a:cs typeface="Times New Roman"/>
              </a:rPr>
              <a:t>该题虽说要求考生分析谢希德转而从事自己不熟悉</a:t>
            </a:r>
            <a:r>
              <a:rPr lang="zh-CN" altLang="zh-CN" sz="2600" dirty="0" smtClean="0">
                <a:latin typeface="Times New Roman"/>
                <a:ea typeface="华文细黑"/>
                <a:cs typeface="Times New Roman"/>
              </a:rPr>
              <a:t>的表面</a:t>
            </a:r>
            <a:r>
              <a:rPr lang="zh-CN" altLang="zh-CN" sz="2600" dirty="0">
                <a:latin typeface="Times New Roman"/>
                <a:ea typeface="华文细黑"/>
                <a:cs typeface="Times New Roman"/>
              </a:rPr>
              <a:t>物理研究的原因，但实际上能使考生准确把握传主的科学精神，出得很好。</a:t>
            </a:r>
            <a:endParaRPr lang="zh-CN" altLang="zh-CN" sz="1050" kern="100" dirty="0">
              <a:latin typeface="宋体"/>
              <a:cs typeface="Courier New"/>
            </a:endParaRPr>
          </a:p>
        </p:txBody>
      </p:sp>
    </p:spTree>
    <p:extLst>
      <p:ext uri="{BB962C8B-B14F-4D97-AF65-F5344CB8AC3E}">
        <p14:creationId xmlns:p14="http://schemas.microsoft.com/office/powerpoint/2010/main" val="30101903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91429" y="195486"/>
            <a:ext cx="8462526" cy="4893647"/>
          </a:xfrm>
          <a:prstGeom prst="rect">
            <a:avLst/>
          </a:prstGeom>
          <a:noFill/>
        </p:spPr>
        <p:txBody>
          <a:bodyPr wrap="square" rtlCol="0">
            <a:spAutoFit/>
          </a:bodyPr>
          <a:lstStyle/>
          <a:p>
            <a:pPr algn="just">
              <a:lnSpc>
                <a:spcPct val="150000"/>
              </a:lnSpc>
              <a:spcAft>
                <a:spcPts val="0"/>
              </a:spcAft>
            </a:pPr>
            <a:r>
              <a:rPr lang="zh-CN" altLang="zh-CN" sz="2600" kern="100" dirty="0">
                <a:latin typeface="Times New Roman"/>
                <a:ea typeface="华文细黑"/>
                <a:cs typeface="Times New Roman"/>
              </a:rPr>
              <a:t>一</a:t>
            </a:r>
            <a:r>
              <a:rPr lang="zh-CN" altLang="zh-CN" sz="2600" kern="100" dirty="0" smtClean="0">
                <a:latin typeface="Times New Roman"/>
                <a:ea typeface="华文细黑"/>
                <a:cs typeface="Times New Roman"/>
              </a:rPr>
              <a:t>、</a:t>
            </a:r>
            <a:r>
              <a:rPr lang="en-US" altLang="zh-CN" sz="2600" kern="100" dirty="0">
                <a:solidFill>
                  <a:srgbClr val="00B0F0"/>
                </a:solidFill>
                <a:latin typeface="Times New Roman"/>
                <a:ea typeface="华文细黑"/>
                <a:cs typeface="Courier New"/>
              </a:rPr>
              <a:t>(</a:t>
            </a:r>
            <a:r>
              <a:rPr lang="en-US" altLang="zh-CN" sz="2600" kern="100" dirty="0" smtClean="0">
                <a:solidFill>
                  <a:srgbClr val="00B0F0"/>
                </a:solidFill>
                <a:latin typeface="Times New Roman"/>
                <a:ea typeface="华文细黑"/>
                <a:cs typeface="Courier New"/>
              </a:rPr>
              <a:t>2011·</a:t>
            </a:r>
            <a:r>
              <a:rPr lang="zh-CN" altLang="en-US" sz="2600" kern="100" dirty="0" smtClean="0">
                <a:solidFill>
                  <a:srgbClr val="00B0F0"/>
                </a:solidFill>
                <a:latin typeface="Times New Roman"/>
                <a:ea typeface="华文细黑"/>
                <a:cs typeface="Courier New"/>
              </a:rPr>
              <a:t>新</a:t>
            </a:r>
            <a:r>
              <a:rPr lang="zh-CN" altLang="en-US" sz="2600" kern="100" dirty="0">
                <a:solidFill>
                  <a:srgbClr val="00B0F0"/>
                </a:solidFill>
                <a:latin typeface="Times New Roman"/>
                <a:ea typeface="华文细黑"/>
                <a:cs typeface="Courier New"/>
              </a:rPr>
              <a:t>课标全国</a:t>
            </a:r>
            <a:r>
              <a:rPr lang="en-US" altLang="zh-CN" sz="2600" kern="100" dirty="0" smtClean="0">
                <a:solidFill>
                  <a:srgbClr val="00B0F0"/>
                </a:solidFill>
                <a:latin typeface="Times New Roman"/>
                <a:ea typeface="华文细黑"/>
                <a:cs typeface="Courier New"/>
              </a:rPr>
              <a:t>)</a:t>
            </a:r>
            <a:r>
              <a:rPr lang="zh-CN" altLang="en-US" sz="2600" kern="100" dirty="0">
                <a:latin typeface="Times New Roman"/>
                <a:ea typeface="华文细黑"/>
                <a:cs typeface="Times New Roman"/>
              </a:rPr>
              <a:t>阅读下面的文字，完成文后题目。</a:t>
            </a:r>
            <a:endParaRPr lang="zh-CN" altLang="zh-CN" sz="2600" kern="100" dirty="0">
              <a:latin typeface="宋体"/>
              <a:cs typeface="Courier New"/>
            </a:endParaRPr>
          </a:p>
          <a:p>
            <a:pPr algn="ctr">
              <a:lnSpc>
                <a:spcPct val="150000"/>
              </a:lnSpc>
              <a:spcAft>
                <a:spcPts val="0"/>
              </a:spcAft>
            </a:pPr>
            <a:r>
              <a:rPr lang="zh-CN" altLang="en-US" sz="2600" kern="100" dirty="0">
                <a:latin typeface="Times New Roman"/>
                <a:ea typeface="华文细黑"/>
                <a:cs typeface="Times New Roman"/>
              </a:rPr>
              <a:t>下笔不觉师造化</a:t>
            </a:r>
          </a:p>
          <a:p>
            <a:pPr algn="just">
              <a:lnSpc>
                <a:spcPct val="150000"/>
              </a:lnSpc>
              <a:spcAft>
                <a:spcPts val="0"/>
              </a:spcAft>
            </a:pPr>
            <a:r>
              <a:rPr lang="zh-CN" altLang="en-US" sz="2600" kern="100" dirty="0" smtClean="0">
                <a:latin typeface="Times New Roman"/>
                <a:ea typeface="华文细黑"/>
                <a:cs typeface="Times New Roman"/>
              </a:rPr>
              <a:t>        黄</a:t>
            </a:r>
            <a:r>
              <a:rPr lang="zh-CN" altLang="en-US" sz="2600" kern="100" dirty="0">
                <a:latin typeface="Times New Roman"/>
                <a:ea typeface="华文细黑"/>
                <a:cs typeface="Times New Roman"/>
              </a:rPr>
              <a:t>宾虹一生绘画艺术的大进展，多发生在他隐居的时期。这并不是纯粹的巧合，无需应酬杂务的宁静生活可以让他深思内省，促使画作和自然风景、隐居生活进一步契合。池阳湖画风之变是一次突变，源自他对江湖水光天色的写生，也来自他蓄积已久的思考，还来自苦涩现实对他心灵的影响。其弟子王伯敏多年后还难忘他老师的教诲</a:t>
            </a:r>
            <a:r>
              <a:rPr lang="zh-CN" altLang="en-US" sz="2600" kern="100" dirty="0" smtClean="0">
                <a:latin typeface="Times New Roman"/>
                <a:ea typeface="华文细黑"/>
                <a:cs typeface="Times New Roman"/>
              </a:rPr>
              <a:t>：</a:t>
            </a:r>
            <a:endParaRPr lang="zh-CN" altLang="en-US" sz="2600" kern="100" dirty="0">
              <a:latin typeface="Times New Roman"/>
              <a:ea typeface="华文细黑"/>
              <a:cs typeface="Times New Roman"/>
            </a:endParaRPr>
          </a:p>
        </p:txBody>
      </p:sp>
    </p:spTree>
    <p:extLst>
      <p:ext uri="{BB962C8B-B14F-4D97-AF65-F5344CB8AC3E}">
        <p14:creationId xmlns:p14="http://schemas.microsoft.com/office/powerpoint/2010/main" val="403329743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1619" y="123478"/>
            <a:ext cx="8421395" cy="1215910"/>
          </a:xfrm>
          <a:prstGeom prst="rect">
            <a:avLst/>
          </a:prstGeom>
          <a:noFill/>
        </p:spPr>
        <p:txBody>
          <a:bodyPr wrap="square" rtlCol="0">
            <a:spAutoFit/>
          </a:bodyPr>
          <a:lstStyle/>
          <a:p>
            <a:pPr algn="just">
              <a:lnSpc>
                <a:spcPct val="150000"/>
              </a:lnSpc>
              <a:spcAft>
                <a:spcPts val="0"/>
              </a:spcAft>
            </a:pPr>
            <a:r>
              <a:rPr lang="en-US" altLang="zh-CN" sz="2600" dirty="0">
                <a:latin typeface="Times New Roman"/>
                <a:ea typeface="华文细黑"/>
              </a:rPr>
              <a:t>3.</a:t>
            </a:r>
            <a:r>
              <a:rPr lang="zh-CN" altLang="zh-CN" sz="2600" dirty="0">
                <a:latin typeface="Times New Roman"/>
                <a:ea typeface="华文细黑"/>
                <a:cs typeface="Times New Roman"/>
              </a:rPr>
              <a:t>谢希德在科学工作中的求真态度体现在哪些地方？请简要说明。</a:t>
            </a:r>
            <a:endParaRPr lang="zh-CN" altLang="zh-CN" sz="1050" kern="100" dirty="0">
              <a:latin typeface="宋体"/>
              <a:cs typeface="Courier New"/>
            </a:endParaRPr>
          </a:p>
        </p:txBody>
      </p:sp>
      <p:sp>
        <p:nvSpPr>
          <p:cNvPr id="3" name="TextBox 2"/>
          <p:cNvSpPr txBox="1"/>
          <p:nvPr/>
        </p:nvSpPr>
        <p:spPr>
          <a:xfrm>
            <a:off x="267205" y="1211218"/>
            <a:ext cx="8769291" cy="3816429"/>
          </a:xfrm>
          <a:prstGeom prst="rect">
            <a:avLst/>
          </a:prstGeom>
          <a:noFill/>
        </p:spPr>
        <p:txBody>
          <a:bodyPr wrap="square" rtlCol="0">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解析</a:t>
            </a:r>
            <a:r>
              <a:rPr lang="zh-CN" altLang="zh-CN" sz="2600" kern="100" dirty="0">
                <a:latin typeface="Times New Roman"/>
                <a:ea typeface="华文细黑"/>
                <a:cs typeface="Times New Roman"/>
              </a:rPr>
              <a:t>　</a:t>
            </a:r>
            <a:r>
              <a:rPr lang="zh-CN" altLang="en-US" sz="2600" dirty="0">
                <a:latin typeface="Times New Roman"/>
                <a:ea typeface="华文细黑"/>
                <a:cs typeface="Times New Roman"/>
              </a:rPr>
              <a:t>文章第</a:t>
            </a:r>
            <a:r>
              <a:rPr lang="en-US" altLang="zh-CN" sz="2600" dirty="0">
                <a:latin typeface="Times New Roman"/>
                <a:ea typeface="华文细黑"/>
                <a:cs typeface="Times New Roman"/>
              </a:rPr>
              <a:t>2</a:t>
            </a:r>
            <a:r>
              <a:rPr lang="zh-CN" altLang="en-US" sz="2600" dirty="0">
                <a:latin typeface="Times New Roman"/>
                <a:ea typeface="华文细黑"/>
                <a:cs typeface="Times New Roman"/>
              </a:rPr>
              <a:t>、</a:t>
            </a:r>
            <a:r>
              <a:rPr lang="en-US" altLang="zh-CN" sz="2600" dirty="0">
                <a:latin typeface="Times New Roman"/>
                <a:ea typeface="华文细黑"/>
                <a:cs typeface="Times New Roman"/>
              </a:rPr>
              <a:t>6</a:t>
            </a:r>
            <a:r>
              <a:rPr lang="zh-CN" altLang="en-US" sz="2600" dirty="0">
                <a:latin typeface="Times New Roman"/>
                <a:ea typeface="华文细黑"/>
                <a:cs typeface="Times New Roman"/>
              </a:rPr>
              <a:t>段分别体现了谢希德在科学工作中的求真态度。注意这里指的是</a:t>
            </a:r>
            <a:r>
              <a:rPr lang="zh-CN" altLang="en-US" sz="2600" kern="100" dirty="0">
                <a:latin typeface="+mj-ea"/>
                <a:ea typeface="+mj-ea"/>
                <a:cs typeface="Times New Roman"/>
              </a:rPr>
              <a:t>“</a:t>
            </a:r>
            <a:r>
              <a:rPr lang="zh-CN" altLang="en-US" sz="2600" dirty="0">
                <a:latin typeface="Times New Roman"/>
                <a:ea typeface="华文细黑"/>
                <a:cs typeface="Times New Roman"/>
              </a:rPr>
              <a:t>科学工作中的求真</a:t>
            </a:r>
            <a:r>
              <a:rPr lang="zh-CN" altLang="en-US" sz="2600" kern="100" dirty="0">
                <a:latin typeface="+mj-ea"/>
                <a:ea typeface="+mj-ea"/>
                <a:cs typeface="Times New Roman"/>
              </a:rPr>
              <a:t>”</a:t>
            </a:r>
            <a:r>
              <a:rPr lang="zh-CN" altLang="en-US" sz="2600" dirty="0">
                <a:latin typeface="Times New Roman"/>
                <a:ea typeface="华文细黑"/>
                <a:cs typeface="Times New Roman"/>
              </a:rPr>
              <a:t>，不是生活中、管理中的求真。归纳并整理相关信息即可。</a:t>
            </a:r>
            <a:endParaRPr lang="zh-CN" altLang="zh-CN" sz="2600" kern="100" dirty="0">
              <a:latin typeface="宋体"/>
              <a:cs typeface="Courier New"/>
            </a:endParaRPr>
          </a:p>
          <a:p>
            <a:pPr algn="just">
              <a:lnSpc>
                <a:spcPts val="5000"/>
              </a:lnSpc>
              <a:spcAft>
                <a:spcPts val="0"/>
              </a:spcAft>
            </a:pPr>
            <a:r>
              <a:rPr lang="zh-CN" altLang="zh-CN" sz="2600" kern="100" dirty="0" smtClean="0">
                <a:solidFill>
                  <a:srgbClr val="0000FF"/>
                </a:solidFill>
                <a:latin typeface="Times New Roman"/>
                <a:ea typeface="华文细黑"/>
                <a:cs typeface="Times New Roman"/>
              </a:rPr>
              <a:t>答案</a:t>
            </a:r>
            <a:r>
              <a:rPr lang="zh-CN" altLang="zh-CN" sz="2600" kern="100" dirty="0" smtClean="0">
                <a:latin typeface="Times New Roman"/>
                <a:ea typeface="华文细黑"/>
                <a:cs typeface="Times New Roman"/>
              </a:rPr>
              <a:t>　</a:t>
            </a:r>
            <a:r>
              <a:rPr lang="zh-CN" altLang="en-US" sz="2600" kern="100" dirty="0">
                <a:solidFill>
                  <a:schemeClr val="accent6">
                    <a:lumMod val="75000"/>
                  </a:schemeClr>
                </a:solidFill>
                <a:latin typeface="Times New Roman" pitchFamily="18" charset="0"/>
                <a:ea typeface="华文细黑"/>
                <a:cs typeface="Times New Roman" pitchFamily="18" charset="0"/>
              </a:rPr>
              <a:t>①密切关注学术动态，努力探索真知；②研究过程中认真细致，注重积累，追求高水平；③修改科普文章一丝不苟，注重概念和表述准确无误，不片面追求形象生动。</a:t>
            </a:r>
            <a:endParaRPr lang="zh-CN" altLang="zh-CN" sz="2600" kern="100" dirty="0">
              <a:solidFill>
                <a:schemeClr val="accent6">
                  <a:lumMod val="75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1517830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09385" y="339502"/>
            <a:ext cx="8511387" cy="4580741"/>
          </a:xfrm>
          <a:prstGeom prst="rect">
            <a:avLst/>
          </a:prstGeom>
          <a:noFill/>
        </p:spPr>
        <p:txBody>
          <a:bodyPr wrap="square" rtlCol="0">
            <a:spAutoFit/>
          </a:bodyPr>
          <a:lstStyle/>
          <a:p>
            <a:pPr algn="just">
              <a:lnSpc>
                <a:spcPts val="5000"/>
              </a:lnSpc>
              <a:spcAft>
                <a:spcPts val="0"/>
              </a:spcAft>
            </a:pPr>
            <a:r>
              <a:rPr lang="zh-CN" altLang="zh-CN" sz="2600" kern="100" dirty="0" smtClean="0">
                <a:solidFill>
                  <a:srgbClr val="E36C0A"/>
                </a:solidFill>
                <a:latin typeface="Times New Roman"/>
                <a:ea typeface="华文细黑"/>
                <a:cs typeface="Times New Roman"/>
              </a:rPr>
              <a:t>【试题评点】</a:t>
            </a:r>
            <a:r>
              <a:rPr lang="zh-CN" altLang="zh-CN" sz="2600" kern="100" dirty="0" smtClean="0">
                <a:latin typeface="Times New Roman"/>
                <a:ea typeface="华文细黑"/>
                <a:cs typeface="Times New Roman"/>
              </a:rPr>
              <a:t>　</a:t>
            </a:r>
            <a:r>
              <a:rPr lang="zh-CN" altLang="en-US" sz="2600" dirty="0">
                <a:latin typeface="Times New Roman"/>
                <a:ea typeface="华文细黑"/>
                <a:cs typeface="Times New Roman"/>
              </a:rPr>
              <a:t>该题考查考生对文本内容的理解分析和归纳概括能力，实际上是考从概括到具体的转换能力。在科学工作中始终保持求真态度，既是谢希德作为一位杰出科学家的优秀品质，也是该传记的一个重要内容。题目将范围限定在</a:t>
            </a:r>
            <a:r>
              <a:rPr lang="zh-CN" altLang="en-US" sz="2600" kern="100" dirty="0">
                <a:latin typeface="+mj-ea"/>
                <a:ea typeface="+mj-ea"/>
                <a:cs typeface="Times New Roman"/>
              </a:rPr>
              <a:t>“</a:t>
            </a:r>
            <a:r>
              <a:rPr lang="zh-CN" altLang="en-US" sz="2600" dirty="0">
                <a:latin typeface="Times New Roman"/>
                <a:ea typeface="华文细黑"/>
                <a:cs typeface="Times New Roman"/>
              </a:rPr>
              <a:t>科学工作中</a:t>
            </a:r>
            <a:r>
              <a:rPr lang="zh-CN" altLang="en-US" sz="2600" kern="100" dirty="0">
                <a:latin typeface="+mj-ea"/>
                <a:ea typeface="+mj-ea"/>
                <a:cs typeface="Times New Roman"/>
              </a:rPr>
              <a:t>”</a:t>
            </a:r>
            <a:r>
              <a:rPr lang="zh-CN" altLang="en-US" sz="2600" dirty="0">
                <a:latin typeface="Times New Roman"/>
                <a:ea typeface="华文细黑"/>
                <a:cs typeface="Times New Roman"/>
              </a:rPr>
              <a:t>，并要求说明其具体表现。先确定筛选范围在第</a:t>
            </a:r>
            <a:r>
              <a:rPr lang="en-US" altLang="zh-CN" sz="2600" dirty="0">
                <a:latin typeface="Times New Roman"/>
                <a:ea typeface="华文细黑"/>
                <a:cs typeface="Times New Roman"/>
              </a:rPr>
              <a:t>2</a:t>
            </a:r>
            <a:r>
              <a:rPr lang="zh-CN" altLang="en-US" sz="2600" dirty="0">
                <a:latin typeface="Times New Roman"/>
                <a:ea typeface="华文细黑"/>
                <a:cs typeface="Times New Roman"/>
              </a:rPr>
              <a:t>段和末段，然后对相关内容进行归纳整理。答题点第②点较隐蔽，需要从第</a:t>
            </a:r>
            <a:r>
              <a:rPr lang="en-US" altLang="zh-CN" sz="2600" dirty="0">
                <a:latin typeface="Times New Roman"/>
                <a:ea typeface="华文细黑"/>
                <a:cs typeface="Times New Roman"/>
              </a:rPr>
              <a:t>2</a:t>
            </a:r>
            <a:r>
              <a:rPr lang="zh-CN" altLang="en-US" sz="2600" dirty="0">
                <a:latin typeface="Times New Roman"/>
                <a:ea typeface="华文细黑"/>
                <a:cs typeface="Times New Roman"/>
              </a:rPr>
              <a:t>段中挖掘。</a:t>
            </a:r>
            <a:endParaRPr lang="zh-CN" altLang="zh-CN" sz="1050" kern="100" dirty="0">
              <a:latin typeface="宋体"/>
              <a:cs typeface="Courier New"/>
            </a:endParaRPr>
          </a:p>
        </p:txBody>
      </p:sp>
    </p:spTree>
    <p:extLst>
      <p:ext uri="{BB962C8B-B14F-4D97-AF65-F5344CB8AC3E}">
        <p14:creationId xmlns:p14="http://schemas.microsoft.com/office/powerpoint/2010/main" val="318143873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1892" y="59090"/>
            <a:ext cx="8505609" cy="1216743"/>
          </a:xfrm>
          <a:prstGeom prst="rect">
            <a:avLst/>
          </a:prstGeom>
          <a:noFill/>
        </p:spPr>
        <p:txBody>
          <a:bodyPr wrap="square" rtlCol="0">
            <a:spAutoFit/>
          </a:bodyPr>
          <a:lstStyle/>
          <a:p>
            <a:pPr algn="just">
              <a:lnSpc>
                <a:spcPct val="150000"/>
              </a:lnSpc>
              <a:spcAft>
                <a:spcPts val="0"/>
              </a:spcAft>
            </a:pPr>
            <a:r>
              <a:rPr lang="en-US" altLang="zh-CN" sz="2600" kern="100" dirty="0">
                <a:latin typeface="Times New Roman"/>
                <a:ea typeface="华文细黑"/>
                <a:cs typeface="Courier New"/>
              </a:rPr>
              <a:t>4.</a:t>
            </a:r>
            <a:r>
              <a:rPr lang="zh-CN" altLang="zh-CN" sz="2600" kern="100" dirty="0">
                <a:latin typeface="Times New Roman"/>
                <a:ea typeface="华文细黑"/>
                <a:cs typeface="Times New Roman"/>
              </a:rPr>
              <a:t>谢希德的</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诚</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体现在很多方面，请结合全文，谈谈你的理解。</a:t>
            </a:r>
            <a:endParaRPr lang="zh-CN" altLang="zh-CN" sz="1050" kern="100" dirty="0">
              <a:effectLst/>
              <a:latin typeface="宋体"/>
              <a:cs typeface="Courier New"/>
            </a:endParaRPr>
          </a:p>
        </p:txBody>
      </p:sp>
      <p:sp>
        <p:nvSpPr>
          <p:cNvPr id="3" name="TextBox 2"/>
          <p:cNvSpPr txBox="1"/>
          <p:nvPr/>
        </p:nvSpPr>
        <p:spPr>
          <a:xfrm>
            <a:off x="195197" y="1139210"/>
            <a:ext cx="8769291" cy="3816429"/>
          </a:xfrm>
          <a:prstGeom prst="rect">
            <a:avLst/>
          </a:prstGeom>
          <a:noFill/>
        </p:spPr>
        <p:txBody>
          <a:bodyPr wrap="square" rtlCol="0">
            <a:spAutoFit/>
          </a:bodyPr>
          <a:lstStyle/>
          <a:p>
            <a:pPr algn="just">
              <a:lnSpc>
                <a:spcPct val="150000"/>
              </a:lnSpc>
              <a:spcAft>
                <a:spcPts val="0"/>
              </a:spcAft>
            </a:pPr>
            <a:r>
              <a:rPr lang="zh-CN" altLang="zh-CN" sz="2600" kern="100" dirty="0" smtClean="0">
                <a:solidFill>
                  <a:srgbClr val="0000FF"/>
                </a:solidFill>
                <a:latin typeface="Times New Roman"/>
                <a:ea typeface="华文细黑"/>
                <a:cs typeface="Times New Roman"/>
              </a:rPr>
              <a:t>解析</a:t>
            </a:r>
            <a:r>
              <a:rPr lang="zh-CN" altLang="zh-CN" sz="2600" kern="100" dirty="0" smtClean="0">
                <a:latin typeface="Times New Roman"/>
                <a:ea typeface="华文细黑"/>
                <a:cs typeface="Times New Roman"/>
              </a:rPr>
              <a:t>　</a:t>
            </a:r>
            <a:r>
              <a:rPr lang="zh-CN" altLang="zh-CN" sz="2600" kern="100" dirty="0">
                <a:latin typeface="Times New Roman"/>
                <a:ea typeface="华文细黑"/>
                <a:cs typeface="Times New Roman"/>
              </a:rPr>
              <a:t>这是一道看似探究实则仍为信息筛选并整合归纳的题目。谢希德的</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诚</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体现在很多方面：对亲人、对工作、对国家、对科研、对名利。归纳并整理相关信息即可。</a:t>
            </a:r>
            <a:endParaRPr lang="zh-CN" altLang="zh-CN" sz="1050" kern="100" dirty="0">
              <a:latin typeface="宋体"/>
              <a:cs typeface="Courier New"/>
            </a:endParaRPr>
          </a:p>
          <a:p>
            <a:pPr algn="just">
              <a:lnSpc>
                <a:spcPts val="5000"/>
              </a:lnSpc>
              <a:spcAft>
                <a:spcPts val="0"/>
              </a:spcAft>
            </a:pPr>
            <a:r>
              <a:rPr lang="zh-CN" altLang="zh-CN" sz="2600" kern="100" dirty="0" smtClean="0">
                <a:solidFill>
                  <a:srgbClr val="0000FF"/>
                </a:solidFill>
                <a:latin typeface="Times New Roman"/>
                <a:ea typeface="华文细黑"/>
                <a:cs typeface="Times New Roman"/>
              </a:rPr>
              <a:t>答案</a:t>
            </a:r>
            <a:r>
              <a:rPr lang="zh-CN" altLang="zh-CN" sz="2600" kern="100" dirty="0" smtClean="0">
                <a:latin typeface="Times New Roman"/>
                <a:ea typeface="华文细黑"/>
                <a:cs typeface="Times New Roman"/>
              </a:rPr>
              <a:t>　</a:t>
            </a:r>
            <a:r>
              <a:rPr lang="zh-CN" altLang="en-US" sz="2600" kern="100" dirty="0">
                <a:solidFill>
                  <a:schemeClr val="accent6">
                    <a:lumMod val="75000"/>
                  </a:schemeClr>
                </a:solidFill>
                <a:latin typeface="Times New Roman" pitchFamily="18" charset="0"/>
                <a:ea typeface="华文细黑"/>
                <a:cs typeface="Times New Roman" pitchFamily="18" charset="0"/>
              </a:rPr>
              <a:t>方面一：对祖国无限忠诚。①视祖国的利益高于一切，不计个人得失，毅然回到科研条件差的祖国参加建设；②为国家建设需要调整研究方向，转入科研新领域</a:t>
            </a:r>
            <a:r>
              <a:rPr lang="zh-CN" altLang="en-US" sz="2600" kern="100" dirty="0" smtClean="0">
                <a:solidFill>
                  <a:schemeClr val="accent6">
                    <a:lumMod val="75000"/>
                  </a:schemeClr>
                </a:solidFill>
                <a:latin typeface="Times New Roman" pitchFamily="18" charset="0"/>
                <a:ea typeface="华文细黑"/>
                <a:cs typeface="Times New Roman" pitchFamily="18" charset="0"/>
              </a:rPr>
              <a:t>。</a:t>
            </a:r>
            <a:endParaRPr lang="zh-CN" altLang="en-US" sz="2600" kern="100" dirty="0">
              <a:solidFill>
                <a:schemeClr val="accent6">
                  <a:lumMod val="75000"/>
                </a:schemeClr>
              </a:solidFill>
              <a:latin typeface="Times New Roman" pitchFamily="18" charset="0"/>
              <a:ea typeface="华文细黑"/>
              <a:cs typeface="Times New Roman" pitchFamily="18" charset="0"/>
            </a:endParaRPr>
          </a:p>
        </p:txBody>
      </p:sp>
    </p:spTree>
    <p:extLst>
      <p:ext uri="{BB962C8B-B14F-4D97-AF65-F5344CB8AC3E}">
        <p14:creationId xmlns:p14="http://schemas.microsoft.com/office/powerpoint/2010/main" val="147840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79512" y="267494"/>
            <a:ext cx="8511387" cy="3939540"/>
          </a:xfrm>
          <a:prstGeom prst="rect">
            <a:avLst/>
          </a:prstGeom>
          <a:noFill/>
        </p:spPr>
        <p:txBody>
          <a:bodyPr wrap="square" rtlCol="0">
            <a:spAutoFit/>
          </a:bodyPr>
          <a:lstStyle/>
          <a:p>
            <a:pPr algn="just">
              <a:lnSpc>
                <a:spcPts val="5000"/>
              </a:lnSpc>
              <a:spcAft>
                <a:spcPts val="0"/>
              </a:spcAft>
            </a:pPr>
            <a:r>
              <a:rPr lang="zh-CN" altLang="en-US" sz="2600" kern="100" dirty="0" smtClean="0">
                <a:solidFill>
                  <a:schemeClr val="accent6">
                    <a:lumMod val="75000"/>
                  </a:schemeClr>
                </a:solidFill>
                <a:latin typeface="Times New Roman" pitchFamily="18" charset="0"/>
                <a:ea typeface="华文细黑"/>
                <a:cs typeface="Times New Roman" pitchFamily="18" charset="0"/>
              </a:rPr>
              <a:t>方面</a:t>
            </a:r>
            <a:r>
              <a:rPr lang="zh-CN" altLang="en-US" sz="2600" kern="100" dirty="0">
                <a:solidFill>
                  <a:schemeClr val="accent6">
                    <a:lumMod val="75000"/>
                  </a:schemeClr>
                </a:solidFill>
                <a:latin typeface="Times New Roman" pitchFamily="18" charset="0"/>
                <a:ea typeface="华文细黑"/>
                <a:cs typeface="Times New Roman" pitchFamily="18" charset="0"/>
              </a:rPr>
              <a:t>二：对事业充满热诚。①作为科学家，锐意创新，勇闯难关，实事求是，一丝不苟；②作为大学校长，谦虚做人，认真做事，深入群众，不搞特权。</a:t>
            </a:r>
          </a:p>
          <a:p>
            <a:pPr algn="just">
              <a:lnSpc>
                <a:spcPts val="5000"/>
              </a:lnSpc>
              <a:spcAft>
                <a:spcPts val="0"/>
              </a:spcAft>
            </a:pPr>
            <a:r>
              <a:rPr lang="zh-CN" altLang="en-US" sz="2600" kern="100" dirty="0">
                <a:solidFill>
                  <a:schemeClr val="accent6">
                    <a:lumMod val="75000"/>
                  </a:schemeClr>
                </a:solidFill>
                <a:latin typeface="Times New Roman" pitchFamily="18" charset="0"/>
                <a:ea typeface="华文细黑"/>
                <a:cs typeface="Times New Roman" pitchFamily="18" charset="0"/>
              </a:rPr>
              <a:t>方面三：对亲人至爱至诚。①不为丈夫身患重病的残酷现实所压倒，为治愈丈夫的疾病倾注深情；②不顾自己工作繁忙，尽心尽力地照顾丈夫，具有勤劳朴实的美德</a:t>
            </a:r>
            <a:r>
              <a:rPr lang="zh-CN" altLang="en-US" sz="2600" kern="100" dirty="0" smtClean="0">
                <a:solidFill>
                  <a:schemeClr val="accent6">
                    <a:lumMod val="75000"/>
                  </a:schemeClr>
                </a:solidFill>
                <a:latin typeface="Times New Roman" pitchFamily="18" charset="0"/>
                <a:ea typeface="华文细黑"/>
                <a:cs typeface="Times New Roman" pitchFamily="18" charset="0"/>
              </a:rPr>
              <a:t>。</a:t>
            </a:r>
            <a:endParaRPr lang="zh-CN" altLang="en-US" sz="2600" kern="100" dirty="0">
              <a:solidFill>
                <a:schemeClr val="accent6">
                  <a:lumMod val="75000"/>
                </a:schemeClr>
              </a:solidFill>
              <a:latin typeface="Times New Roman" pitchFamily="18" charset="0"/>
              <a:ea typeface="华文细黑"/>
              <a:cs typeface="Times New Roman" pitchFamily="18" charset="0"/>
            </a:endParaRPr>
          </a:p>
        </p:txBody>
      </p:sp>
    </p:spTree>
    <p:extLst>
      <p:ext uri="{BB962C8B-B14F-4D97-AF65-F5344CB8AC3E}">
        <p14:creationId xmlns:p14="http://schemas.microsoft.com/office/powerpoint/2010/main" val="290591098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1520" y="123478"/>
            <a:ext cx="8427116" cy="4841262"/>
          </a:xfrm>
          <a:prstGeom prst="rect">
            <a:avLst/>
          </a:prstGeom>
          <a:noFill/>
        </p:spPr>
        <p:txBody>
          <a:bodyPr wrap="square" rtlCol="0">
            <a:spAutoFit/>
          </a:bodyPr>
          <a:lstStyle/>
          <a:p>
            <a:pPr algn="just">
              <a:lnSpc>
                <a:spcPct val="130000"/>
              </a:lnSpc>
              <a:spcAft>
                <a:spcPts val="0"/>
              </a:spcAft>
            </a:pPr>
            <a:r>
              <a:rPr lang="zh-CN" altLang="zh-CN" sz="2400" kern="100" dirty="0" smtClean="0">
                <a:solidFill>
                  <a:srgbClr val="E36C0A"/>
                </a:solidFill>
                <a:latin typeface="Times New Roman"/>
                <a:ea typeface="华文细黑"/>
                <a:cs typeface="Times New Roman"/>
              </a:rPr>
              <a:t>【试题评点】</a:t>
            </a:r>
            <a:r>
              <a:rPr lang="zh-CN" altLang="zh-CN" sz="2400" kern="100" dirty="0" smtClean="0">
                <a:latin typeface="Times New Roman"/>
                <a:ea typeface="华文细黑"/>
                <a:cs typeface="Times New Roman"/>
              </a:rPr>
              <a:t>　该题要求谈谈你对文中体现的谢希德</a:t>
            </a:r>
            <a:r>
              <a:rPr lang="en-US" altLang="zh-CN" sz="2400" kern="100" dirty="0" smtClean="0">
                <a:latin typeface="宋体"/>
                <a:ea typeface="华文细黑"/>
                <a:cs typeface="Times New Roman"/>
              </a:rPr>
              <a:t>“</a:t>
            </a:r>
            <a:r>
              <a:rPr lang="zh-CN" altLang="zh-CN" sz="2400" kern="100" dirty="0" smtClean="0">
                <a:latin typeface="Times New Roman"/>
                <a:ea typeface="华文细黑"/>
                <a:cs typeface="Times New Roman"/>
              </a:rPr>
              <a:t>诚</a:t>
            </a:r>
            <a:r>
              <a:rPr lang="en-US" altLang="zh-CN" sz="2400" kern="100" dirty="0" smtClean="0">
                <a:latin typeface="宋体"/>
                <a:ea typeface="华文细黑"/>
                <a:cs typeface="Times New Roman"/>
              </a:rPr>
              <a:t>”</a:t>
            </a:r>
            <a:r>
              <a:rPr lang="zh-CN" altLang="zh-CN" sz="2400" kern="100" dirty="0" smtClean="0">
                <a:latin typeface="Times New Roman"/>
                <a:ea typeface="华文细黑"/>
                <a:cs typeface="Times New Roman"/>
              </a:rPr>
              <a:t>的理解，也就是要求考生从不同角度和层面发掘这种</a:t>
            </a:r>
            <a:r>
              <a:rPr lang="en-US" altLang="zh-CN" sz="2400" kern="100" dirty="0" smtClean="0">
                <a:latin typeface="宋体"/>
                <a:ea typeface="华文细黑"/>
                <a:cs typeface="Times New Roman"/>
              </a:rPr>
              <a:t>“</a:t>
            </a:r>
            <a:r>
              <a:rPr lang="zh-CN" altLang="zh-CN" sz="2400" kern="100" dirty="0" smtClean="0">
                <a:latin typeface="Times New Roman"/>
                <a:ea typeface="华文细黑"/>
                <a:cs typeface="Times New Roman"/>
              </a:rPr>
              <a:t>诚</a:t>
            </a:r>
            <a:r>
              <a:rPr lang="en-US" altLang="zh-CN" sz="2400" kern="100" dirty="0" smtClean="0">
                <a:latin typeface="宋体"/>
                <a:ea typeface="华文细黑"/>
                <a:cs typeface="Times New Roman"/>
              </a:rPr>
              <a:t>”</a:t>
            </a:r>
            <a:r>
              <a:rPr lang="zh-CN" altLang="zh-CN" sz="2400" kern="100" dirty="0" smtClean="0">
                <a:latin typeface="Times New Roman"/>
                <a:ea typeface="华文细黑"/>
                <a:cs typeface="Times New Roman"/>
              </a:rPr>
              <a:t>的人生价值和时代精神。按照探究的本意，理解可分为两部分：一是对文中的</a:t>
            </a:r>
            <a:r>
              <a:rPr lang="en-US" altLang="zh-CN" sz="2400" kern="100" dirty="0" smtClean="0">
                <a:latin typeface="宋体"/>
                <a:ea typeface="华文细黑"/>
                <a:cs typeface="Times New Roman"/>
              </a:rPr>
              <a:t>“</a:t>
            </a:r>
            <a:r>
              <a:rPr lang="zh-CN" altLang="zh-CN" sz="2400" kern="100" dirty="0" smtClean="0">
                <a:latin typeface="Times New Roman"/>
                <a:ea typeface="华文细黑"/>
                <a:cs typeface="Times New Roman"/>
              </a:rPr>
              <a:t>诚</a:t>
            </a:r>
            <a:r>
              <a:rPr lang="en-US" altLang="zh-CN" sz="2400" kern="100" dirty="0" smtClean="0">
                <a:latin typeface="宋体"/>
                <a:ea typeface="华文细黑"/>
                <a:cs typeface="Times New Roman"/>
              </a:rPr>
              <a:t>”</a:t>
            </a:r>
            <a:r>
              <a:rPr lang="zh-CN" altLang="zh-CN" sz="2400" kern="100" dirty="0" smtClean="0">
                <a:latin typeface="Times New Roman"/>
                <a:ea typeface="华文细黑"/>
                <a:cs typeface="Times New Roman"/>
              </a:rPr>
              <a:t>本来含义的理解，考生可以有不同的看法、观点；二是结合文本具体阐释在哪些地方。文中体现的</a:t>
            </a:r>
            <a:r>
              <a:rPr lang="en-US" altLang="zh-CN" sz="2400" kern="100" dirty="0" smtClean="0">
                <a:latin typeface="宋体"/>
                <a:ea typeface="华文细黑"/>
                <a:cs typeface="Times New Roman"/>
              </a:rPr>
              <a:t>“</a:t>
            </a:r>
            <a:r>
              <a:rPr lang="zh-CN" altLang="zh-CN" sz="2400" kern="100" dirty="0" smtClean="0">
                <a:latin typeface="Times New Roman"/>
                <a:ea typeface="华文细黑"/>
                <a:cs typeface="Times New Roman"/>
              </a:rPr>
              <a:t>诚</a:t>
            </a:r>
            <a:r>
              <a:rPr lang="en-US" altLang="zh-CN" sz="2400" kern="100" dirty="0" smtClean="0">
                <a:latin typeface="宋体"/>
                <a:ea typeface="华文细黑"/>
                <a:cs typeface="Times New Roman"/>
              </a:rPr>
              <a:t>”</a:t>
            </a:r>
            <a:r>
              <a:rPr lang="zh-CN" altLang="zh-CN" sz="2400" kern="100" dirty="0" smtClean="0">
                <a:latin typeface="Times New Roman"/>
                <a:ea typeface="华文细黑"/>
                <a:cs typeface="Times New Roman"/>
              </a:rPr>
              <a:t>有：对国家的忠诚，对科学的真诚，对行政的坦诚，对名誉的实诚，对亲人的至诚等。</a:t>
            </a:r>
            <a:endParaRPr lang="zh-CN" altLang="zh-CN" sz="2400" kern="100" dirty="0" smtClean="0">
              <a:latin typeface="宋体"/>
              <a:cs typeface="Courier New"/>
            </a:endParaRPr>
          </a:p>
          <a:p>
            <a:pPr>
              <a:lnSpc>
                <a:spcPct val="130000"/>
              </a:lnSpc>
            </a:pPr>
            <a:r>
              <a:rPr lang="zh-CN" altLang="zh-CN" sz="2400" dirty="0" smtClean="0">
                <a:latin typeface="Times New Roman"/>
                <a:ea typeface="华文细黑"/>
                <a:cs typeface="Times New Roman"/>
              </a:rPr>
              <a:t>考生可以在所给三个参考答案所列三个方面任选一个或几个作答，也可在三个方面之外作答。给分的依据是看观点是否明确、论述是否合理充分。</a:t>
            </a:r>
            <a:endParaRPr lang="zh-CN" altLang="zh-CN" sz="2400" kern="100" dirty="0">
              <a:latin typeface="宋体"/>
              <a:cs typeface="Courier New"/>
            </a:endParaRPr>
          </a:p>
        </p:txBody>
      </p:sp>
    </p:spTree>
    <p:extLst>
      <p:ext uri="{BB962C8B-B14F-4D97-AF65-F5344CB8AC3E}">
        <p14:creationId xmlns:p14="http://schemas.microsoft.com/office/powerpoint/2010/main" val="173320053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7504" y="-84926"/>
            <a:ext cx="8754496" cy="5286062"/>
          </a:xfrm>
          <a:prstGeom prst="rect">
            <a:avLst/>
          </a:prstGeom>
          <a:noFill/>
        </p:spPr>
        <p:txBody>
          <a:bodyPr wrap="square" rtlCol="0">
            <a:spAutoFit/>
          </a:bodyPr>
          <a:lstStyle/>
          <a:p>
            <a:pPr algn="just">
              <a:lnSpc>
                <a:spcPts val="4500"/>
              </a:lnSpc>
              <a:spcAft>
                <a:spcPts val="0"/>
              </a:spcAft>
            </a:pPr>
            <a:r>
              <a:rPr lang="zh-CN" altLang="zh-CN" sz="2600" kern="100" dirty="0" smtClean="0">
                <a:latin typeface="Times New Roman"/>
                <a:ea typeface="华文细黑"/>
                <a:cs typeface="Times New Roman"/>
              </a:rPr>
              <a:t>三、</a:t>
            </a:r>
            <a:r>
              <a:rPr lang="en-US" altLang="zh-CN" sz="2600" kern="100" dirty="0" smtClean="0">
                <a:solidFill>
                  <a:srgbClr val="00B0F0"/>
                </a:solidFill>
                <a:latin typeface="Times New Roman"/>
                <a:ea typeface="华文细黑"/>
                <a:cs typeface="Courier New"/>
              </a:rPr>
              <a:t>(2013·</a:t>
            </a:r>
            <a:r>
              <a:rPr lang="zh-CN" altLang="en-US" sz="2600" kern="100" dirty="0" smtClean="0">
                <a:solidFill>
                  <a:srgbClr val="00B0F0"/>
                </a:solidFill>
                <a:latin typeface="Times New Roman"/>
                <a:ea typeface="华文细黑"/>
                <a:cs typeface="Courier New"/>
              </a:rPr>
              <a:t>新课标全国</a:t>
            </a:r>
            <a:r>
              <a:rPr lang="en-US" altLang="zh-CN" sz="2600" kern="100" dirty="0" smtClean="0">
                <a:solidFill>
                  <a:srgbClr val="00B0F0"/>
                </a:solidFill>
                <a:latin typeface="Times New Roman"/>
                <a:ea typeface="华文细黑"/>
                <a:cs typeface="Courier New"/>
              </a:rPr>
              <a:t>Ⅰ)</a:t>
            </a:r>
            <a:r>
              <a:rPr lang="zh-CN" altLang="en-US" sz="2600" kern="100" dirty="0">
                <a:latin typeface="Times New Roman"/>
                <a:ea typeface="华文细黑"/>
                <a:cs typeface="Times New Roman"/>
              </a:rPr>
              <a:t>阅读下面的文字，完成文后题目。</a:t>
            </a:r>
          </a:p>
          <a:p>
            <a:pPr algn="ctr">
              <a:lnSpc>
                <a:spcPts val="4500"/>
              </a:lnSpc>
              <a:spcAft>
                <a:spcPts val="0"/>
              </a:spcAft>
            </a:pPr>
            <a:r>
              <a:rPr lang="zh-CN" altLang="en-US" sz="2600" kern="100" dirty="0">
                <a:latin typeface="+mj-ea"/>
                <a:ea typeface="+mj-ea"/>
                <a:cs typeface="Times New Roman"/>
              </a:rPr>
              <a:t>“</a:t>
            </a:r>
            <a:r>
              <a:rPr lang="zh-CN" altLang="en-US" sz="2600" kern="100" dirty="0">
                <a:latin typeface="Times New Roman"/>
                <a:ea typeface="华文细黑"/>
                <a:cs typeface="Times New Roman"/>
              </a:rPr>
              <a:t>飞虎将军</a:t>
            </a:r>
            <a:r>
              <a:rPr lang="zh-CN" altLang="en-US" sz="2600" kern="100" dirty="0">
                <a:latin typeface="+mj-ea"/>
                <a:ea typeface="+mj-ea"/>
                <a:cs typeface="Times New Roman"/>
              </a:rPr>
              <a:t>”</a:t>
            </a:r>
            <a:r>
              <a:rPr lang="zh-CN" altLang="en-US" sz="2600" kern="100" dirty="0">
                <a:latin typeface="Times New Roman"/>
                <a:ea typeface="华文细黑"/>
                <a:cs typeface="Times New Roman"/>
              </a:rPr>
              <a:t>陈纳德</a:t>
            </a:r>
          </a:p>
          <a:p>
            <a:pPr algn="just">
              <a:lnSpc>
                <a:spcPts val="4500"/>
              </a:lnSpc>
              <a:spcAft>
                <a:spcPts val="0"/>
              </a:spcAft>
            </a:pPr>
            <a:r>
              <a:rPr lang="en-US" altLang="zh-CN" sz="2600" kern="100" dirty="0" smtClean="0">
                <a:latin typeface="Times New Roman"/>
                <a:ea typeface="华文细黑"/>
                <a:cs typeface="Times New Roman"/>
              </a:rPr>
              <a:t>        20</a:t>
            </a:r>
            <a:r>
              <a:rPr lang="zh-CN" altLang="en-US" sz="2600" kern="100" dirty="0">
                <a:latin typeface="Times New Roman"/>
                <a:ea typeface="华文细黑"/>
                <a:cs typeface="Times New Roman"/>
              </a:rPr>
              <a:t>世纪三四十年代，中国人民正遭受着日本法西斯的疯狂蹂躏。战争中，从空中给予日本敌机致命打击的，是赫赫有名的美国</a:t>
            </a:r>
            <a:r>
              <a:rPr lang="zh-CN" altLang="en-US" sz="2600" kern="100" dirty="0">
                <a:latin typeface="+mj-ea"/>
                <a:ea typeface="+mj-ea"/>
                <a:cs typeface="Times New Roman"/>
              </a:rPr>
              <a:t>“</a:t>
            </a:r>
            <a:r>
              <a:rPr lang="zh-CN" altLang="en-US" sz="2600" kern="100" dirty="0">
                <a:latin typeface="Times New Roman"/>
                <a:ea typeface="华文细黑"/>
                <a:cs typeface="Times New Roman"/>
              </a:rPr>
              <a:t>飞虎队</a:t>
            </a:r>
            <a:r>
              <a:rPr lang="zh-CN" altLang="en-US" sz="2600" kern="100" dirty="0">
                <a:latin typeface="+mj-ea"/>
                <a:ea typeface="+mj-ea"/>
                <a:cs typeface="Times New Roman"/>
              </a:rPr>
              <a:t>”</a:t>
            </a:r>
            <a:r>
              <a:rPr lang="zh-CN" altLang="en-US" sz="2600" kern="100" dirty="0">
                <a:latin typeface="Times New Roman"/>
                <a:ea typeface="华文细黑"/>
                <a:cs typeface="Times New Roman"/>
              </a:rPr>
              <a:t>，其队长则是有着</a:t>
            </a:r>
            <a:r>
              <a:rPr lang="zh-CN" altLang="en-US" sz="2600" kern="100" dirty="0">
                <a:latin typeface="+mj-ea"/>
                <a:ea typeface="+mj-ea"/>
                <a:cs typeface="Times New Roman"/>
              </a:rPr>
              <a:t>“</a:t>
            </a:r>
            <a:r>
              <a:rPr lang="zh-CN" altLang="en-US" sz="2600" kern="100" dirty="0">
                <a:latin typeface="Times New Roman"/>
                <a:ea typeface="华文细黑"/>
                <a:cs typeface="Times New Roman"/>
              </a:rPr>
              <a:t>飞虎将军</a:t>
            </a:r>
            <a:r>
              <a:rPr lang="zh-CN" altLang="en-US" sz="2600" kern="100" dirty="0">
                <a:latin typeface="+mj-ea"/>
                <a:ea typeface="+mj-ea"/>
                <a:cs typeface="Times New Roman"/>
              </a:rPr>
              <a:t>”</a:t>
            </a:r>
            <a:r>
              <a:rPr lang="zh-CN" altLang="en-US" sz="2600" kern="100" dirty="0">
                <a:latin typeface="Times New Roman"/>
                <a:ea typeface="华文细黑"/>
                <a:cs typeface="Times New Roman"/>
              </a:rPr>
              <a:t>美称的陈纳德</a:t>
            </a:r>
            <a:r>
              <a:rPr lang="zh-CN" altLang="en-US"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ts val="4500"/>
              </a:lnSpc>
              <a:spcAft>
                <a:spcPts val="0"/>
              </a:spcAft>
            </a:pPr>
            <a:r>
              <a:rPr lang="en-US" altLang="zh-CN" sz="2600" dirty="0" smtClean="0">
                <a:latin typeface="Times New Roman"/>
                <a:ea typeface="华文细黑"/>
              </a:rPr>
              <a:t>        1937</a:t>
            </a:r>
            <a:r>
              <a:rPr lang="zh-CN" altLang="zh-CN" sz="2600" dirty="0">
                <a:latin typeface="Times New Roman"/>
                <a:ea typeface="华文细黑"/>
                <a:cs typeface="Times New Roman"/>
              </a:rPr>
              <a:t>年，中日之战一触即发，增强中国空军作战能力迫在眉睫。当时，陈纳德已经从美国空军退役，他的朋友，在中国担任中央信托局机要顾问的霍勃鲁克非常欣赏他</a:t>
            </a:r>
            <a:r>
              <a:rPr lang="zh-CN" altLang="zh-CN" sz="2600" dirty="0" smtClean="0">
                <a:latin typeface="Times New Roman"/>
                <a:ea typeface="华文细黑"/>
                <a:cs typeface="Times New Roman"/>
              </a:rPr>
              <a:t>精</a:t>
            </a:r>
            <a:endParaRPr lang="zh-CN" altLang="en-US" sz="2600" kern="100" dirty="0">
              <a:latin typeface="Times New Roman"/>
              <a:ea typeface="华文细黑"/>
              <a:cs typeface="Times New Roman"/>
            </a:endParaRPr>
          </a:p>
        </p:txBody>
      </p:sp>
    </p:spTree>
    <p:extLst>
      <p:ext uri="{BB962C8B-B14F-4D97-AF65-F5344CB8AC3E}">
        <p14:creationId xmlns:p14="http://schemas.microsoft.com/office/powerpoint/2010/main" val="23964544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93356" y="227505"/>
            <a:ext cx="8427116" cy="4216453"/>
          </a:xfrm>
          <a:prstGeom prst="rect">
            <a:avLst/>
          </a:prstGeom>
          <a:noFill/>
        </p:spPr>
        <p:txBody>
          <a:bodyPr wrap="square" rtlCol="0">
            <a:spAutoFit/>
          </a:bodyPr>
          <a:lstStyle/>
          <a:p>
            <a:pPr algn="just">
              <a:lnSpc>
                <a:spcPts val="4500"/>
              </a:lnSpc>
              <a:spcAft>
                <a:spcPts val="0"/>
              </a:spcAft>
            </a:pPr>
            <a:r>
              <a:rPr lang="zh-CN" altLang="zh-CN" sz="2600" dirty="0">
                <a:latin typeface="Times New Roman"/>
                <a:ea typeface="华文细黑"/>
                <a:cs typeface="Times New Roman"/>
              </a:rPr>
              <a:t>湛的飞行技术和过人的军事才能，推荐他来华担任国民政府航空委员会顾问，并给他寄去国民政府航空委员会秘书长宋美龄的亲笔邀请信。</a:t>
            </a:r>
            <a:r>
              <a:rPr lang="en-US" altLang="zh-CN" sz="2600" dirty="0">
                <a:latin typeface="Times New Roman"/>
                <a:ea typeface="华文细黑"/>
              </a:rPr>
              <a:t>5</a:t>
            </a:r>
            <a:r>
              <a:rPr lang="zh-CN" altLang="zh-CN" sz="2600" dirty="0">
                <a:latin typeface="Times New Roman"/>
                <a:ea typeface="华文细黑"/>
                <a:cs typeface="Times New Roman"/>
              </a:rPr>
              <a:t>月，陈纳德来到上海作为期三个月的考察。在上海，陈纳德受到民众的热情欢迎和宋美龄的接见。他在日记中写道：</a:t>
            </a:r>
            <a:r>
              <a:rPr lang="en-US" altLang="zh-CN" sz="2600" dirty="0">
                <a:latin typeface="宋体"/>
                <a:ea typeface="华文细黑"/>
                <a:cs typeface="Times New Roman"/>
              </a:rPr>
              <a:t>“</a:t>
            </a:r>
            <a:r>
              <a:rPr lang="zh-CN" altLang="zh-CN" sz="2600" dirty="0">
                <a:latin typeface="Times New Roman"/>
                <a:ea typeface="华文细黑"/>
                <a:cs typeface="Times New Roman"/>
              </a:rPr>
              <a:t>我终于在中国了。希望能在这里为正在争取民族团结和争取新生活的人民效劳。</a:t>
            </a:r>
            <a:r>
              <a:rPr lang="en-US" altLang="zh-CN" sz="2600" dirty="0">
                <a:latin typeface="宋体"/>
                <a:ea typeface="华文细黑"/>
                <a:cs typeface="Times New Roman"/>
              </a:rPr>
              <a:t>”</a:t>
            </a:r>
            <a:endParaRPr lang="zh-CN" altLang="en-US" sz="2600" kern="100" dirty="0">
              <a:latin typeface="Times New Roman"/>
              <a:ea typeface="华文细黑"/>
              <a:cs typeface="Times New Roman"/>
            </a:endParaRPr>
          </a:p>
        </p:txBody>
      </p:sp>
    </p:spTree>
    <p:extLst>
      <p:ext uri="{BB962C8B-B14F-4D97-AF65-F5344CB8AC3E}">
        <p14:creationId xmlns:p14="http://schemas.microsoft.com/office/powerpoint/2010/main" val="55786725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93655" y="-84906"/>
            <a:ext cx="8427116" cy="4893647"/>
          </a:xfrm>
          <a:prstGeom prst="rect">
            <a:avLst/>
          </a:prstGeom>
          <a:noFill/>
        </p:spPr>
        <p:txBody>
          <a:bodyPr wrap="square" rtlCol="0">
            <a:spAutoFit/>
          </a:bodyPr>
          <a:lstStyle/>
          <a:p>
            <a:pPr algn="just">
              <a:lnSpc>
                <a:spcPct val="150000"/>
              </a:lnSpc>
              <a:spcAft>
                <a:spcPts val="0"/>
              </a:spcAft>
            </a:pPr>
            <a:r>
              <a:rPr lang="en-US" altLang="zh-CN" sz="2600" kern="100" dirty="0" smtClean="0">
                <a:latin typeface="Times New Roman"/>
                <a:ea typeface="华文细黑"/>
                <a:cs typeface="Courier New"/>
              </a:rPr>
              <a:t>        7</a:t>
            </a:r>
            <a:r>
              <a:rPr lang="zh-CN" altLang="zh-CN" sz="2600" kern="100" dirty="0">
                <a:latin typeface="Times New Roman"/>
                <a:ea typeface="华文细黑"/>
                <a:cs typeface="Times New Roman"/>
              </a:rPr>
              <a:t>月</a:t>
            </a:r>
            <a:r>
              <a:rPr lang="en-US" altLang="zh-CN" sz="2600" kern="100" dirty="0">
                <a:latin typeface="Times New Roman"/>
                <a:ea typeface="华文细黑"/>
                <a:cs typeface="Courier New"/>
              </a:rPr>
              <a:t>7</a:t>
            </a:r>
            <a:r>
              <a:rPr lang="zh-CN" altLang="zh-CN" sz="2600" kern="100" dirty="0">
                <a:latin typeface="Times New Roman"/>
                <a:ea typeface="华文细黑"/>
                <a:cs typeface="Times New Roman"/>
              </a:rPr>
              <a:t>日卢沟桥事变，日本发动全面侵华战争。陈纳德听到消息，当即决定留在中国，表示愿在任何能尽其所能的岗位上服务。他认为</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中国对日之战，是美国也将卷入的太平洋之战的序幕</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他要为中国，也为自己即将卷入战争的祖国尽一份力量。此后，陈纳德在芷江、昆明等地筹建航校，训练飞行员，悉心传授战斗机飞行技术和作战战术，他多年前的军事理论著作《防御性追击的作用》终于有了用武之地。同时，他着手建立一</a:t>
            </a:r>
            <a:r>
              <a:rPr lang="zh-CN" altLang="zh-CN" sz="2600" kern="100" dirty="0" smtClean="0">
                <a:latin typeface="Times New Roman"/>
                <a:ea typeface="华文细黑"/>
                <a:cs typeface="Times New Roman"/>
              </a:rPr>
              <a:t>个</a:t>
            </a:r>
            <a:endParaRPr lang="zh-CN" altLang="zh-CN" sz="1050" kern="100" dirty="0">
              <a:effectLst/>
              <a:latin typeface="宋体"/>
              <a:cs typeface="Courier New"/>
            </a:endParaRPr>
          </a:p>
        </p:txBody>
      </p:sp>
    </p:spTree>
    <p:extLst>
      <p:ext uri="{BB962C8B-B14F-4D97-AF65-F5344CB8AC3E}">
        <p14:creationId xmlns:p14="http://schemas.microsoft.com/office/powerpoint/2010/main" val="335252891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3528" y="54367"/>
            <a:ext cx="8511387" cy="4893647"/>
          </a:xfrm>
          <a:prstGeom prst="rect">
            <a:avLst/>
          </a:prstGeom>
          <a:noFill/>
        </p:spPr>
        <p:txBody>
          <a:bodyPr wrap="square" rtlCol="0">
            <a:spAutoFit/>
          </a:bodyPr>
          <a:lstStyle/>
          <a:p>
            <a:pPr algn="just">
              <a:lnSpc>
                <a:spcPct val="150000"/>
              </a:lnSpc>
              <a:spcAft>
                <a:spcPts val="0"/>
              </a:spcAft>
            </a:pPr>
            <a:r>
              <a:rPr lang="zh-CN" altLang="zh-CN" sz="2600" kern="100" dirty="0">
                <a:latin typeface="Times New Roman"/>
                <a:ea typeface="华文细黑"/>
                <a:cs typeface="Times New Roman"/>
              </a:rPr>
              <a:t>全国性的地面空袭警报系统，以便战斗机驾驶员及时拦击敌机。为了增强空军的战斗力，</a:t>
            </a:r>
            <a:r>
              <a:rPr lang="en-US" altLang="zh-CN" sz="2600" kern="100" dirty="0">
                <a:latin typeface="Times New Roman"/>
                <a:ea typeface="华文细黑"/>
                <a:cs typeface="Courier New"/>
              </a:rPr>
              <a:t>1940</a:t>
            </a:r>
            <a:r>
              <a:rPr lang="zh-CN" altLang="zh-CN" sz="2600" kern="100" dirty="0">
                <a:latin typeface="Times New Roman"/>
                <a:ea typeface="华文细黑"/>
                <a:cs typeface="Times New Roman"/>
              </a:rPr>
              <a:t>年</a:t>
            </a:r>
            <a:r>
              <a:rPr lang="en-US" altLang="zh-CN" sz="2600" kern="100" dirty="0">
                <a:latin typeface="Times New Roman"/>
                <a:ea typeface="华文细黑"/>
                <a:cs typeface="Courier New"/>
              </a:rPr>
              <a:t>10</a:t>
            </a:r>
            <a:r>
              <a:rPr lang="zh-CN" altLang="zh-CN" sz="2600" kern="100" dirty="0">
                <a:latin typeface="Times New Roman"/>
                <a:ea typeface="华文细黑"/>
                <a:cs typeface="Times New Roman"/>
              </a:rPr>
              <a:t>月，陈纳德赴美招募志愿者。虽遭遇了很多挫折，但从未放弃。经过将近一年的艰苦努力，志愿队组建成功，后被编入美国陆军航空队</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smtClean="0">
                <a:latin typeface="Times New Roman"/>
                <a:ea typeface="华文细黑"/>
                <a:cs typeface="Courier New"/>
              </a:rPr>
              <a:t>        1941</a:t>
            </a:r>
            <a:r>
              <a:rPr lang="zh-CN" altLang="zh-CN" sz="2600" kern="100" dirty="0">
                <a:latin typeface="Times New Roman"/>
                <a:ea typeface="华文细黑"/>
                <a:cs typeface="Times New Roman"/>
              </a:rPr>
              <a:t>年</a:t>
            </a:r>
            <a:r>
              <a:rPr lang="en-US" altLang="zh-CN" sz="2600" kern="100" dirty="0">
                <a:latin typeface="Times New Roman"/>
                <a:ea typeface="华文细黑"/>
                <a:cs typeface="Courier New"/>
              </a:rPr>
              <a:t>12</a:t>
            </a:r>
            <a:r>
              <a:rPr lang="zh-CN" altLang="zh-CN" sz="2600" kern="100" dirty="0">
                <a:latin typeface="Times New Roman"/>
                <a:ea typeface="华文细黑"/>
                <a:cs typeface="Times New Roman"/>
              </a:rPr>
              <a:t>月</a:t>
            </a:r>
            <a:r>
              <a:rPr lang="en-US" altLang="zh-CN" sz="2600" kern="100" dirty="0">
                <a:latin typeface="Times New Roman"/>
                <a:ea typeface="华文细黑"/>
                <a:cs typeface="Courier New"/>
              </a:rPr>
              <a:t>7</a:t>
            </a:r>
            <a:r>
              <a:rPr lang="zh-CN" altLang="zh-CN" sz="2600" kern="100" dirty="0">
                <a:latin typeface="Times New Roman"/>
                <a:ea typeface="华文细黑"/>
                <a:cs typeface="Times New Roman"/>
              </a:rPr>
              <a:t>日，珍珠港事件爆发，太平洋战争全面展开。</a:t>
            </a:r>
            <a:r>
              <a:rPr lang="en-US" altLang="zh-CN" sz="2600" kern="100" dirty="0">
                <a:latin typeface="Times New Roman"/>
                <a:ea typeface="华文细黑"/>
                <a:cs typeface="Courier New"/>
              </a:rPr>
              <a:t>20</a:t>
            </a:r>
            <a:r>
              <a:rPr lang="zh-CN" altLang="zh-CN" sz="2600" kern="100" dirty="0">
                <a:latin typeface="Times New Roman"/>
                <a:ea typeface="华文细黑"/>
                <a:cs typeface="Times New Roman"/>
              </a:rPr>
              <a:t>日，志愿队在昆明和日军进行第一次正面交锋。日军来犯的</a:t>
            </a:r>
            <a:r>
              <a:rPr lang="en-US" altLang="zh-CN" sz="2600" kern="100" dirty="0">
                <a:latin typeface="Times New Roman"/>
                <a:ea typeface="华文细黑"/>
                <a:cs typeface="Courier New"/>
              </a:rPr>
              <a:t>10</a:t>
            </a:r>
            <a:r>
              <a:rPr lang="zh-CN" altLang="zh-CN" sz="2600" kern="100" dirty="0">
                <a:latin typeface="Times New Roman"/>
                <a:ea typeface="华文细黑"/>
                <a:cs typeface="Times New Roman"/>
              </a:rPr>
              <a:t>架轰炸机有</a:t>
            </a:r>
            <a:r>
              <a:rPr lang="en-US" altLang="zh-CN" sz="2600" kern="100" dirty="0">
                <a:latin typeface="Times New Roman"/>
                <a:ea typeface="华文细黑"/>
                <a:cs typeface="Courier New"/>
              </a:rPr>
              <a:t>6</a:t>
            </a:r>
            <a:r>
              <a:rPr lang="zh-CN" altLang="zh-CN" sz="2600" kern="100" dirty="0">
                <a:latin typeface="Times New Roman"/>
                <a:ea typeface="华文细黑"/>
                <a:cs typeface="Times New Roman"/>
              </a:rPr>
              <a:t>架被击落，逃跑的</a:t>
            </a:r>
            <a:r>
              <a:rPr lang="en-US" altLang="zh-CN" sz="2600" kern="100" dirty="0">
                <a:latin typeface="Times New Roman"/>
                <a:ea typeface="华文细黑"/>
                <a:cs typeface="Courier New"/>
              </a:rPr>
              <a:t>4</a:t>
            </a:r>
            <a:r>
              <a:rPr lang="zh-CN" altLang="zh-CN" sz="2600" kern="100" dirty="0">
                <a:latin typeface="Times New Roman"/>
                <a:ea typeface="华文细黑"/>
                <a:cs typeface="Times New Roman"/>
              </a:rPr>
              <a:t>架中又有</a:t>
            </a:r>
            <a:r>
              <a:rPr lang="en-US" altLang="zh-CN" sz="2600" kern="100" dirty="0" smtClean="0">
                <a:latin typeface="Times New Roman"/>
                <a:ea typeface="华文细黑"/>
                <a:cs typeface="Courier New"/>
              </a:rPr>
              <a:t>3</a:t>
            </a:r>
            <a:endParaRPr lang="zh-CN" altLang="zh-CN" sz="2600" kern="100" dirty="0">
              <a:latin typeface="宋体"/>
              <a:cs typeface="Courier New"/>
            </a:endParaRPr>
          </a:p>
        </p:txBody>
      </p:sp>
    </p:spTree>
    <p:extLst>
      <p:ext uri="{BB962C8B-B14F-4D97-AF65-F5344CB8AC3E}">
        <p14:creationId xmlns:p14="http://schemas.microsoft.com/office/powerpoint/2010/main" val="123912771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67205" y="483518"/>
            <a:ext cx="8769291" cy="3616567"/>
          </a:xfrm>
          <a:prstGeom prst="rect">
            <a:avLst/>
          </a:prstGeom>
          <a:noFill/>
        </p:spPr>
        <p:txBody>
          <a:bodyPr wrap="square" rtlCol="0">
            <a:spAutoFit/>
          </a:bodyPr>
          <a:lstStyle/>
          <a:p>
            <a:pPr algn="just">
              <a:lnSpc>
                <a:spcPct val="150000"/>
              </a:lnSpc>
              <a:spcAft>
                <a:spcPts val="0"/>
              </a:spcAft>
            </a:pPr>
            <a:r>
              <a:rPr lang="zh-CN" altLang="zh-CN" sz="2600" kern="100" dirty="0">
                <a:latin typeface="Times New Roman"/>
                <a:ea typeface="华文细黑"/>
                <a:cs typeface="Times New Roman"/>
              </a:rPr>
              <a:t>架损于途中。而志愿队的飞机全部安全返航，只有</a:t>
            </a: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名驾驶员受轻伤。首战告捷，给饱受日机轰炸的昆明人民以极大的鼓舞。当天晚上，昆明各界人士为志愿队举行了盛大的庆功会。陈纳德深受感动，热泪不禁涌出</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报纸头版头条报道战斗经过，称美国志愿队的飞机是</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飞虎</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飞虎队</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从此成为志愿队的代称</a:t>
            </a:r>
            <a:r>
              <a:rPr lang="zh-CN" altLang="zh-CN" sz="2600" kern="100" dirty="0" smtClean="0">
                <a:latin typeface="Times New Roman"/>
                <a:ea typeface="华文细黑"/>
                <a:cs typeface="Times New Roman"/>
              </a:rPr>
              <a:t>。</a:t>
            </a:r>
            <a:endParaRPr lang="zh-CN" altLang="zh-CN" sz="2600" kern="100" dirty="0">
              <a:latin typeface="宋体"/>
              <a:cs typeface="Courier New"/>
            </a:endParaRPr>
          </a:p>
        </p:txBody>
      </p:sp>
    </p:spTree>
    <p:extLst>
      <p:ext uri="{BB962C8B-B14F-4D97-AF65-F5344CB8AC3E}">
        <p14:creationId xmlns:p14="http://schemas.microsoft.com/office/powerpoint/2010/main" val="5714040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21853" y="54367"/>
            <a:ext cx="8526611" cy="4893647"/>
          </a:xfrm>
          <a:prstGeom prst="rect">
            <a:avLst/>
          </a:prstGeom>
          <a:noFill/>
        </p:spPr>
        <p:txBody>
          <a:bodyPr wrap="square" rtlCol="0">
            <a:spAutoFit/>
          </a:bodyPr>
          <a:lstStyle/>
          <a:p>
            <a:pPr algn="just">
              <a:lnSpc>
                <a:spcPct val="150000"/>
              </a:lnSpc>
              <a:spcAft>
                <a:spcPts val="0"/>
              </a:spcAft>
            </a:pPr>
            <a:r>
              <a:rPr lang="zh-CN" altLang="en-US" sz="2600" kern="100" dirty="0">
                <a:latin typeface="+mj-ea"/>
                <a:ea typeface="+mj-ea"/>
                <a:cs typeface="Times New Roman"/>
              </a:rPr>
              <a:t>“</a:t>
            </a:r>
            <a:r>
              <a:rPr lang="zh-CN" altLang="en-US" sz="2600" kern="100" dirty="0">
                <a:latin typeface="Times New Roman"/>
                <a:ea typeface="华文细黑"/>
                <a:cs typeface="Times New Roman"/>
              </a:rPr>
              <a:t>读书的人，要甘于寂寞。寂寞能安定，定则心静，静则心清，清则心明，明则明白一切事理。作画，墨是黑的，只要眼明心清，便能悟出知白守黑的道理，画便猛进。</a:t>
            </a:r>
            <a:r>
              <a:rPr lang="zh-CN" altLang="en-US" sz="2600" kern="100" dirty="0">
                <a:latin typeface="+mj-ea"/>
                <a:ea typeface="+mj-ea"/>
                <a:cs typeface="Times New Roman"/>
              </a:rPr>
              <a:t>”</a:t>
            </a:r>
            <a:endParaRPr lang="en-US" altLang="zh-CN" sz="2600" kern="100" dirty="0">
              <a:latin typeface="+mj-ea"/>
              <a:ea typeface="+mj-ea"/>
              <a:cs typeface="Times New Roman"/>
            </a:endParaRPr>
          </a:p>
          <a:p>
            <a:pPr algn="just">
              <a:lnSpc>
                <a:spcPct val="150000"/>
              </a:lnSpc>
              <a:spcAft>
                <a:spcPts val="0"/>
              </a:spcAft>
            </a:pPr>
            <a:r>
              <a:rPr lang="en-US" altLang="zh-CN" sz="2600" dirty="0" smtClean="0">
                <a:latin typeface="Times New Roman"/>
                <a:ea typeface="华文细黑"/>
              </a:rPr>
              <a:t>       1929</a:t>
            </a:r>
            <a:r>
              <a:rPr lang="zh-CN" altLang="zh-CN" sz="2600" dirty="0">
                <a:latin typeface="Times New Roman"/>
                <a:ea typeface="华文细黑"/>
                <a:cs typeface="Times New Roman"/>
              </a:rPr>
              <a:t>年的一件盛事是教育部在上海举办的第一届全国美术展览，南北国画家都参加。此时在上海美专任教的黄宾虹参加了展出工作，并发表了评介文章《美展国画谈》。文章提倡士大夫的逸品画格，以为不必求悦于人，人不知而不愠，才是真画者；还以为当时沪上流行的一种是细谨</a:t>
            </a:r>
            <a:r>
              <a:rPr lang="zh-CN" altLang="zh-CN" sz="2600" dirty="0" smtClean="0">
                <a:latin typeface="Times New Roman"/>
                <a:ea typeface="华文细黑"/>
                <a:cs typeface="Times New Roman"/>
              </a:rPr>
              <a:t>、</a:t>
            </a:r>
            <a:endParaRPr lang="zh-CN" altLang="en-US" sz="2600" kern="100" dirty="0">
              <a:latin typeface="Times New Roman"/>
              <a:ea typeface="华文细黑"/>
              <a:cs typeface="Times New Roman"/>
            </a:endParaRPr>
          </a:p>
        </p:txBody>
      </p:sp>
    </p:spTree>
    <p:extLst>
      <p:ext uri="{BB962C8B-B14F-4D97-AF65-F5344CB8AC3E}">
        <p14:creationId xmlns:p14="http://schemas.microsoft.com/office/powerpoint/2010/main" val="331471652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7504" y="123478"/>
            <a:ext cx="8856984" cy="4816896"/>
          </a:xfrm>
          <a:prstGeom prst="rect">
            <a:avLst/>
          </a:prstGeom>
          <a:noFill/>
        </p:spPr>
        <p:txBody>
          <a:bodyPr wrap="square" rtlCol="0">
            <a:spAutoFit/>
          </a:bodyPr>
          <a:lstStyle/>
          <a:p>
            <a:pPr algn="just">
              <a:lnSpc>
                <a:spcPct val="150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次日清晨</a:t>
            </a:r>
            <a:r>
              <a:rPr lang="zh-CN" altLang="zh-CN" sz="2600" kern="100" dirty="0">
                <a:latin typeface="Times New Roman"/>
                <a:ea typeface="华文细黑"/>
                <a:cs typeface="Times New Roman"/>
              </a:rPr>
              <a:t>，陈纳德收到驻扎在缅甸首都仰光的第三中队的报告，说有敌机在附近出没。陈纳德立即复电说：</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据过去日本人的惯例，侦察机出现区域的地面重要军事目标，将会在次日，最迟不超过三日遭到空袭，务必严加戒备。</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果然不出所料，</a:t>
            </a:r>
            <a:r>
              <a:rPr lang="en-US" altLang="zh-CN" sz="2600" kern="100" dirty="0">
                <a:latin typeface="Times New Roman"/>
                <a:ea typeface="华文细黑"/>
                <a:cs typeface="Courier New"/>
              </a:rPr>
              <a:t>23</a:t>
            </a:r>
            <a:r>
              <a:rPr lang="zh-CN" altLang="zh-CN" sz="2600" kern="100" dirty="0">
                <a:latin typeface="Times New Roman"/>
                <a:ea typeface="华文细黑"/>
                <a:cs typeface="Times New Roman"/>
              </a:rPr>
              <a:t>日开始，日军连续空袭仰光，飞虎队第三中队和英国皇家空军迎头痛击，给日军以沉重打击。仰光的连续空战，吸引了全世界的目光，陈纳德也从一个鲜为人知的、退役的美国陆军航空队上尉，成为名扬天下的新闻人物</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71826237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1520" y="483518"/>
            <a:ext cx="8769291" cy="3693319"/>
          </a:xfrm>
          <a:prstGeom prst="rect">
            <a:avLst/>
          </a:prstGeom>
          <a:noFill/>
        </p:spPr>
        <p:txBody>
          <a:bodyPr wrap="square" rtlCol="0">
            <a:spAutoFit/>
          </a:bodyPr>
          <a:lstStyle/>
          <a:p>
            <a:pPr>
              <a:lnSpc>
                <a:spcPct val="150000"/>
              </a:lnSpc>
            </a:pPr>
            <a:r>
              <a:rPr lang="en-US" altLang="zh-CN" sz="2600" dirty="0" smtClean="0">
                <a:latin typeface="Times New Roman"/>
                <a:ea typeface="华文细黑"/>
                <a:cs typeface="Times New Roman"/>
              </a:rPr>
              <a:t>        </a:t>
            </a:r>
            <a:r>
              <a:rPr lang="zh-CN" altLang="zh-CN" sz="2600" dirty="0" smtClean="0">
                <a:latin typeface="Times New Roman"/>
                <a:ea typeface="华文细黑"/>
                <a:cs typeface="Times New Roman"/>
              </a:rPr>
              <a:t>此后</a:t>
            </a:r>
            <a:r>
              <a:rPr lang="zh-CN" altLang="zh-CN" sz="2600" dirty="0">
                <a:latin typeface="Times New Roman"/>
                <a:ea typeface="华文细黑"/>
                <a:cs typeface="Times New Roman"/>
              </a:rPr>
              <a:t>，飞虎队又在怒江阻截战、桂林保卫战等战役中，取得一个又一个重大胜利，沉重打击了日本法西斯，为中国人民战胜日本侵略者，也为世界反法西斯斗争的胜利做出巨大贡献。陈纳德</a:t>
            </a:r>
            <a:r>
              <a:rPr lang="en-US" altLang="zh-CN" sz="2600" dirty="0">
                <a:latin typeface="Times New Roman"/>
                <a:ea typeface="华文细黑"/>
              </a:rPr>
              <a:t>1942</a:t>
            </a:r>
            <a:r>
              <a:rPr lang="zh-CN" altLang="zh-CN" sz="2600" dirty="0">
                <a:latin typeface="Times New Roman"/>
                <a:ea typeface="华文细黑"/>
                <a:cs typeface="Times New Roman"/>
              </a:rPr>
              <a:t>年晋升为准将后，主动向中国政府提出停发津贴。</a:t>
            </a:r>
            <a:r>
              <a:rPr lang="en-US" altLang="zh-CN" sz="2600" dirty="0">
                <a:latin typeface="Times New Roman"/>
                <a:ea typeface="华文细黑"/>
              </a:rPr>
              <a:t>1943</a:t>
            </a:r>
            <a:r>
              <a:rPr lang="zh-CN" altLang="zh-CN" sz="2600" dirty="0">
                <a:latin typeface="Times New Roman"/>
                <a:ea typeface="华文细黑"/>
                <a:cs typeface="Times New Roman"/>
              </a:rPr>
              <a:t>年晋升为少将，同年</a:t>
            </a:r>
            <a:r>
              <a:rPr lang="en-US" altLang="zh-CN" sz="2600" dirty="0">
                <a:latin typeface="Times New Roman"/>
                <a:ea typeface="华文细黑"/>
              </a:rPr>
              <a:t>12</a:t>
            </a:r>
            <a:r>
              <a:rPr lang="zh-CN" altLang="zh-CN" sz="2600" dirty="0">
                <a:latin typeface="Times New Roman"/>
                <a:ea typeface="华文细黑"/>
                <a:cs typeface="Times New Roman"/>
              </a:rPr>
              <a:t>月，成为美国著名的《时代》杂志的封面人物。</a:t>
            </a:r>
            <a:r>
              <a:rPr lang="en-US" altLang="zh-CN" sz="2600" dirty="0">
                <a:latin typeface="Times New Roman"/>
                <a:ea typeface="华文细黑"/>
              </a:rPr>
              <a:t>1958</a:t>
            </a:r>
            <a:r>
              <a:rPr lang="zh-CN" altLang="zh-CN" sz="2600" dirty="0">
                <a:latin typeface="Times New Roman"/>
                <a:ea typeface="华文细黑"/>
                <a:cs typeface="Times New Roman"/>
              </a:rPr>
              <a:t>年临终前又晋升为中将。</a:t>
            </a:r>
            <a:endParaRPr lang="zh-CN" altLang="zh-CN" sz="2600" kern="100" dirty="0">
              <a:latin typeface="宋体"/>
              <a:cs typeface="Courier New"/>
            </a:endParaRPr>
          </a:p>
        </p:txBody>
      </p:sp>
    </p:spTree>
    <p:extLst>
      <p:ext uri="{BB962C8B-B14F-4D97-AF65-F5344CB8AC3E}">
        <p14:creationId xmlns:p14="http://schemas.microsoft.com/office/powerpoint/2010/main" val="208931868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67205" y="339502"/>
            <a:ext cx="8769291" cy="4216732"/>
          </a:xfrm>
          <a:prstGeom prst="rect">
            <a:avLst/>
          </a:prstGeom>
          <a:noFill/>
        </p:spPr>
        <p:txBody>
          <a:bodyPr wrap="square" rtlCol="0">
            <a:spAutoFit/>
          </a:bodyPr>
          <a:lstStyle/>
          <a:p>
            <a:pPr algn="just">
              <a:lnSpc>
                <a:spcPct val="150000"/>
              </a:lnSpc>
              <a:spcAft>
                <a:spcPts val="0"/>
              </a:spcAft>
            </a:pPr>
            <a:r>
              <a:rPr lang="en-US" altLang="zh-CN" sz="2600" dirty="0" smtClean="0">
                <a:latin typeface="Times New Roman"/>
                <a:ea typeface="华文细黑"/>
                <a:cs typeface="Times New Roman"/>
              </a:rPr>
              <a:t>        </a:t>
            </a:r>
            <a:r>
              <a:rPr lang="zh-CN" altLang="zh-CN" sz="2600" dirty="0" smtClean="0">
                <a:latin typeface="Times New Roman"/>
                <a:ea typeface="华文细黑"/>
                <a:cs typeface="Times New Roman"/>
              </a:rPr>
              <a:t>抗战</a:t>
            </a:r>
            <a:r>
              <a:rPr lang="zh-CN" altLang="zh-CN" sz="2600" dirty="0">
                <a:latin typeface="Times New Roman"/>
                <a:ea typeface="华文细黑"/>
                <a:cs typeface="Times New Roman"/>
              </a:rPr>
              <a:t>八年，陈纳德领导的飞虎队和中国人民风雨同舟，生死与共，建立了深厚的友谊。</a:t>
            </a:r>
            <a:r>
              <a:rPr lang="en-US" altLang="zh-CN" sz="2600" dirty="0">
                <a:latin typeface="Times New Roman"/>
                <a:ea typeface="华文细黑"/>
              </a:rPr>
              <a:t>1945</a:t>
            </a:r>
            <a:r>
              <a:rPr lang="zh-CN" altLang="zh-CN" sz="2600" dirty="0">
                <a:latin typeface="Times New Roman"/>
                <a:ea typeface="华文细黑"/>
                <a:cs typeface="Times New Roman"/>
              </a:rPr>
              <a:t>年飞虎队解散时，陈纳德受到中国国民政府的最高嘉奖。在中国，陈纳德还收获了爱情，</a:t>
            </a:r>
            <a:r>
              <a:rPr lang="en-US" altLang="zh-CN" sz="2600" dirty="0">
                <a:latin typeface="Times New Roman"/>
                <a:ea typeface="华文细黑"/>
              </a:rPr>
              <a:t>1947</a:t>
            </a:r>
            <a:r>
              <a:rPr lang="zh-CN" altLang="zh-CN" sz="2600" dirty="0">
                <a:latin typeface="Times New Roman"/>
                <a:ea typeface="华文细黑"/>
                <a:cs typeface="Times New Roman"/>
              </a:rPr>
              <a:t>年和中国记者陈香梅喜结良缘。陈纳德的命运和中国紧密地联系在一起，正如他所说的，</a:t>
            </a:r>
            <a:r>
              <a:rPr lang="en-US" altLang="zh-CN" sz="2600" dirty="0">
                <a:latin typeface="宋体"/>
                <a:ea typeface="华文细黑"/>
                <a:cs typeface="Times New Roman"/>
              </a:rPr>
              <a:t>“</a:t>
            </a:r>
            <a:r>
              <a:rPr lang="zh-CN" altLang="zh-CN" sz="2600" dirty="0">
                <a:latin typeface="Times New Roman"/>
                <a:ea typeface="华文细黑"/>
                <a:cs typeface="Times New Roman"/>
              </a:rPr>
              <a:t>我虽然是美国人，但我和中国发生了如此密切的关系，大家共患难，同生死，所以我也算是半个中国人</a:t>
            </a:r>
            <a:r>
              <a:rPr lang="en-US" altLang="zh-CN" sz="2600" dirty="0">
                <a:latin typeface="宋体"/>
                <a:ea typeface="华文细黑"/>
                <a:cs typeface="Times New Roman"/>
              </a:rPr>
              <a:t>”</a:t>
            </a:r>
            <a:r>
              <a:rPr lang="zh-CN" altLang="zh-CN" sz="2600" dirty="0">
                <a:latin typeface="Times New Roman"/>
                <a:ea typeface="华文细黑"/>
                <a:cs typeface="Times New Roman"/>
              </a:rPr>
              <a:t>。</a:t>
            </a:r>
            <a:endParaRPr lang="zh-CN" altLang="zh-CN" sz="2600" kern="100" dirty="0">
              <a:latin typeface="宋体"/>
              <a:cs typeface="Courier New"/>
            </a:endParaRPr>
          </a:p>
        </p:txBody>
      </p:sp>
    </p:spTree>
    <p:extLst>
      <p:ext uri="{BB962C8B-B14F-4D97-AF65-F5344CB8AC3E}">
        <p14:creationId xmlns:p14="http://schemas.microsoft.com/office/powerpoint/2010/main" val="416448716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20538"/>
            <a:ext cx="8769291" cy="5133713"/>
          </a:xfrm>
          <a:prstGeom prst="rect">
            <a:avLst/>
          </a:prstGeom>
          <a:noFill/>
        </p:spPr>
        <p:txBody>
          <a:bodyPr wrap="square" rtlCol="0">
            <a:spAutoFit/>
          </a:bodyPr>
          <a:lstStyle/>
          <a:p>
            <a:pPr algn="just">
              <a:lnSpc>
                <a:spcPct val="140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陈纳德</a:t>
            </a:r>
            <a:r>
              <a:rPr lang="zh-CN" altLang="zh-CN" sz="2600" kern="100" dirty="0">
                <a:latin typeface="Times New Roman"/>
                <a:ea typeface="华文细黑"/>
                <a:cs typeface="Times New Roman"/>
              </a:rPr>
              <a:t>去世后，安葬在美国阿林顿公墓。墓碑正面镌刻着他生前获得的各种奖章和勋章，背面写着</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陈纳德将军之墓</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七个中文大字</a:t>
            </a:r>
            <a:r>
              <a:rPr lang="zh-CN" altLang="zh-CN" sz="2600" kern="100" dirty="0" smtClean="0">
                <a:latin typeface="Times New Roman"/>
                <a:ea typeface="华文细黑"/>
                <a:cs typeface="Times New Roman"/>
              </a:rPr>
              <a:t>。</a:t>
            </a:r>
            <a:r>
              <a:rPr lang="en-US" altLang="zh-CN" sz="2600" kern="100" dirty="0" smtClean="0">
                <a:latin typeface="Times New Roman"/>
                <a:ea typeface="华文细黑"/>
                <a:cs typeface="Times New Roman"/>
              </a:rPr>
              <a:t>                      </a:t>
            </a:r>
            <a:r>
              <a:rPr lang="en-US" altLang="zh-CN" sz="2600" kern="100" dirty="0" smtClean="0">
                <a:latin typeface="Times New Roman"/>
                <a:ea typeface="华文细黑"/>
                <a:cs typeface="Courier New"/>
              </a:rPr>
              <a:t>(</a:t>
            </a:r>
            <a:r>
              <a:rPr lang="zh-CN" altLang="zh-CN" sz="2600" kern="100" dirty="0">
                <a:latin typeface="Times New Roman"/>
                <a:ea typeface="华文细黑"/>
                <a:cs typeface="Times New Roman"/>
              </a:rPr>
              <a:t>摘编自赵家业《陈纳德》</a:t>
            </a:r>
            <a:r>
              <a:rPr lang="en-US" altLang="zh-CN" sz="2600" kern="100" dirty="0">
                <a:latin typeface="Times New Roman"/>
                <a:ea typeface="华文细黑"/>
                <a:cs typeface="Courier New"/>
              </a:rPr>
              <a:t>)</a:t>
            </a:r>
            <a:endParaRPr lang="zh-CN" altLang="zh-CN" sz="1050" kern="100" dirty="0">
              <a:latin typeface="宋体"/>
              <a:cs typeface="Courier New"/>
            </a:endParaRPr>
          </a:p>
          <a:p>
            <a:pPr algn="just">
              <a:lnSpc>
                <a:spcPct val="140000"/>
              </a:lnSpc>
              <a:spcAft>
                <a:spcPts val="0"/>
              </a:spcAft>
            </a:pPr>
            <a:r>
              <a:rPr lang="en-US" altLang="zh-CN" sz="2600" kern="100" dirty="0" smtClean="0">
                <a:solidFill>
                  <a:schemeClr val="accent6">
                    <a:lumMod val="75000"/>
                  </a:schemeClr>
                </a:solidFill>
                <a:latin typeface="Times New Roman"/>
                <a:ea typeface="华文细黑"/>
                <a:cs typeface="Times New Roman"/>
              </a:rPr>
              <a:t>       </a:t>
            </a:r>
            <a:r>
              <a:rPr lang="zh-CN" altLang="zh-CN" sz="2600" kern="100" dirty="0" smtClean="0">
                <a:solidFill>
                  <a:schemeClr val="accent6">
                    <a:lumMod val="75000"/>
                  </a:schemeClr>
                </a:solidFill>
                <a:latin typeface="Times New Roman"/>
                <a:ea typeface="华文细黑"/>
                <a:cs typeface="Times New Roman"/>
              </a:rPr>
              <a:t>相关</a:t>
            </a:r>
            <a:r>
              <a:rPr lang="zh-CN" altLang="zh-CN" sz="2600" kern="100" dirty="0">
                <a:solidFill>
                  <a:schemeClr val="accent6">
                    <a:lumMod val="75000"/>
                  </a:schemeClr>
                </a:solidFill>
                <a:latin typeface="Times New Roman"/>
                <a:ea typeface="华文细黑"/>
                <a:cs typeface="Times New Roman"/>
              </a:rPr>
              <a:t>链接</a:t>
            </a:r>
            <a:endParaRPr lang="zh-CN" altLang="zh-CN" sz="1050" kern="100" dirty="0">
              <a:solidFill>
                <a:schemeClr val="accent6">
                  <a:lumMod val="75000"/>
                </a:schemeClr>
              </a:solidFill>
              <a:latin typeface="宋体"/>
              <a:cs typeface="Courier New"/>
            </a:endParaRPr>
          </a:p>
          <a:p>
            <a:pPr algn="just">
              <a:lnSpc>
                <a:spcPct val="140000"/>
              </a:lnSpc>
              <a:spcAft>
                <a:spcPts val="0"/>
              </a:spcAft>
            </a:pPr>
            <a:r>
              <a:rPr lang="en-US" altLang="zh-CN" sz="2600" kern="100" dirty="0" smtClean="0">
                <a:latin typeface="宋体"/>
                <a:ea typeface="华文细黑"/>
                <a:cs typeface="Times New Roman"/>
              </a:rPr>
              <a:t>    ①</a:t>
            </a:r>
            <a:r>
              <a:rPr lang="zh-CN" altLang="zh-CN" sz="2600" kern="100" dirty="0">
                <a:latin typeface="Times New Roman"/>
                <a:ea typeface="华文细黑"/>
                <a:cs typeface="Times New Roman"/>
              </a:rPr>
              <a:t>抗战初期，美国政府对日本侵华战争持</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中立</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态度，日本人知道有美国顾问在华帮助中国，要求美国下令让他们离开。美国国务院发布撤回命令，但陈纳德拒不执行，他斩钉截铁地说：</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日本人离开中国时，我会高高兴兴地离开中国。</a:t>
            </a:r>
            <a:r>
              <a:rPr lang="en-US" altLang="zh-CN" sz="2600" kern="100" dirty="0" smtClean="0">
                <a:latin typeface="宋体"/>
                <a:ea typeface="华文细黑"/>
                <a:cs typeface="Times New Roman"/>
              </a:rPr>
              <a:t>”                                    </a:t>
            </a:r>
            <a:r>
              <a:rPr lang="en-US" altLang="zh-CN" sz="2600" kern="100" dirty="0" smtClean="0">
                <a:latin typeface="Times New Roman"/>
                <a:ea typeface="华文细黑"/>
                <a:cs typeface="Courier New"/>
              </a:rPr>
              <a:t>(</a:t>
            </a:r>
            <a:r>
              <a:rPr lang="zh-CN" altLang="zh-CN" sz="2600" kern="100" dirty="0">
                <a:latin typeface="Times New Roman"/>
                <a:ea typeface="华文细黑"/>
                <a:cs typeface="Times New Roman"/>
              </a:rPr>
              <a:t>百度百科</a:t>
            </a:r>
            <a:r>
              <a:rPr lang="en-US" altLang="zh-CN" sz="2600" kern="100" dirty="0" smtClean="0">
                <a:latin typeface="Times New Roman"/>
                <a:ea typeface="华文细黑"/>
                <a:cs typeface="Courier New"/>
              </a:rPr>
              <a:t>)</a:t>
            </a:r>
            <a:endParaRPr lang="zh-CN" altLang="zh-CN" sz="1050" kern="100" dirty="0">
              <a:latin typeface="宋体"/>
              <a:cs typeface="Courier New"/>
            </a:endParaRPr>
          </a:p>
        </p:txBody>
      </p:sp>
    </p:spTree>
    <p:extLst>
      <p:ext uri="{BB962C8B-B14F-4D97-AF65-F5344CB8AC3E}">
        <p14:creationId xmlns:p14="http://schemas.microsoft.com/office/powerpoint/2010/main" val="416448716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95486"/>
            <a:ext cx="8596501" cy="4524315"/>
          </a:xfrm>
          <a:prstGeom prst="rect">
            <a:avLst/>
          </a:prstGeom>
          <a:noFill/>
        </p:spPr>
        <p:txBody>
          <a:bodyPr wrap="square" rtlCol="0">
            <a:spAutoFit/>
          </a:bodyPr>
          <a:lstStyle/>
          <a:p>
            <a:pPr algn="just">
              <a:lnSpc>
                <a:spcPct val="150000"/>
              </a:lnSpc>
              <a:spcAft>
                <a:spcPts val="0"/>
              </a:spcAft>
            </a:pPr>
            <a:r>
              <a:rPr lang="en-US" altLang="zh-CN" sz="2400" kern="100" dirty="0" smtClean="0">
                <a:latin typeface="宋体"/>
                <a:ea typeface="华文细黑"/>
                <a:cs typeface="Times New Roman"/>
              </a:rPr>
              <a:t>    ②</a:t>
            </a:r>
            <a:r>
              <a:rPr lang="zh-CN" altLang="zh-CN" sz="2400" kern="100" dirty="0">
                <a:latin typeface="Times New Roman"/>
                <a:ea typeface="华文细黑"/>
                <a:cs typeface="Times New Roman"/>
              </a:rPr>
              <a:t>中国人的友谊最宝贵的表现，莫过于在日军占领区冒着生命危险搭救被追杀的美国飞行员和从那些地区不断地送来情报</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为了扩建在成都郊外的飞机跑道，那里一下子就聚集了三十余万民工，三个月就完成了全部工程</a:t>
            </a:r>
            <a:r>
              <a:rPr lang="zh-CN" altLang="zh-CN" sz="2400" kern="100" dirty="0" smtClean="0">
                <a:latin typeface="Times New Roman"/>
                <a:ea typeface="华文细黑"/>
                <a:cs typeface="Times New Roman"/>
              </a:rPr>
              <a:t>。</a:t>
            </a:r>
            <a:r>
              <a:rPr lang="en-US" altLang="zh-CN" sz="2400" kern="100" dirty="0" smtClean="0">
                <a:latin typeface="Times New Roman"/>
                <a:ea typeface="华文细黑"/>
                <a:cs typeface="Times New Roman"/>
              </a:rPr>
              <a:t> </a:t>
            </a:r>
            <a:r>
              <a:rPr lang="en-US" altLang="zh-CN" sz="2400" kern="100" dirty="0" smtClean="0">
                <a:latin typeface="Times New Roman"/>
                <a:ea typeface="华文细黑"/>
                <a:cs typeface="Courier New"/>
              </a:rPr>
              <a:t>(</a:t>
            </a:r>
            <a:r>
              <a:rPr lang="zh-CN" altLang="zh-CN" sz="2400" kern="100" dirty="0">
                <a:latin typeface="Times New Roman"/>
                <a:ea typeface="华文细黑"/>
                <a:cs typeface="Times New Roman"/>
              </a:rPr>
              <a:t>《陈纳德回忆录》</a:t>
            </a:r>
            <a:r>
              <a:rPr lang="en-US" altLang="zh-CN" sz="2400" kern="100" dirty="0" smtClean="0">
                <a:latin typeface="Times New Roman"/>
                <a:ea typeface="华文细黑"/>
                <a:cs typeface="Courier New"/>
              </a:rPr>
              <a:t>)</a:t>
            </a:r>
          </a:p>
          <a:p>
            <a:pPr algn="just">
              <a:lnSpc>
                <a:spcPct val="150000"/>
              </a:lnSpc>
              <a:spcAft>
                <a:spcPts val="0"/>
              </a:spcAft>
            </a:pPr>
            <a:r>
              <a:rPr lang="en-US" altLang="zh-CN" sz="2400" kern="100" dirty="0" smtClean="0">
                <a:latin typeface="宋体"/>
                <a:ea typeface="华文细黑"/>
                <a:cs typeface="Times New Roman"/>
              </a:rPr>
              <a:t>    ③</a:t>
            </a:r>
            <a:r>
              <a:rPr lang="en-US" altLang="zh-CN" sz="2400" kern="100" dirty="0">
                <a:latin typeface="Times New Roman"/>
                <a:ea typeface="华文细黑"/>
                <a:cs typeface="Courier New"/>
              </a:rPr>
              <a:t>1990</a:t>
            </a:r>
            <a:r>
              <a:rPr lang="zh-CN" altLang="zh-CN" sz="2400" kern="100" dirty="0">
                <a:latin typeface="Times New Roman"/>
                <a:ea typeface="华文细黑"/>
                <a:cs typeface="Times New Roman"/>
              </a:rPr>
              <a:t>年，美国发行了纪念陈纳德将军的邮票。当年的飞虎队队员每年军人节都要到华盛顿祭奠他。在中国，重庆要建飞虎队纪念馆，昆明把从城里到机场的一条公路，重新命名为陈纳德路</a:t>
            </a:r>
            <a:r>
              <a:rPr lang="zh-CN" altLang="zh-CN" sz="2400" kern="100" dirty="0" smtClean="0">
                <a:latin typeface="Times New Roman"/>
                <a:ea typeface="华文细黑"/>
                <a:cs typeface="Times New Roman"/>
              </a:rPr>
              <a:t>。</a:t>
            </a:r>
            <a:r>
              <a:rPr lang="en-US" altLang="zh-CN" sz="2400" kern="100" dirty="0" smtClean="0">
                <a:latin typeface="Times New Roman"/>
                <a:ea typeface="华文细黑"/>
                <a:cs typeface="Times New Roman"/>
              </a:rPr>
              <a:t>                                 </a:t>
            </a:r>
            <a:r>
              <a:rPr lang="en-US" altLang="zh-CN" sz="2400" kern="100" dirty="0" smtClean="0">
                <a:latin typeface="Times New Roman"/>
                <a:ea typeface="华文细黑"/>
                <a:cs typeface="Courier New"/>
              </a:rPr>
              <a:t>(</a:t>
            </a:r>
            <a:r>
              <a:rPr lang="zh-CN" altLang="zh-CN" sz="2400" kern="100" dirty="0">
                <a:latin typeface="Times New Roman"/>
                <a:ea typeface="华文细黑"/>
                <a:cs typeface="Times New Roman"/>
              </a:rPr>
              <a:t>《北京青年报》</a:t>
            </a:r>
            <a:r>
              <a:rPr lang="en-US" altLang="zh-CN" sz="2400" kern="100" dirty="0">
                <a:latin typeface="Times New Roman"/>
                <a:ea typeface="华文细黑"/>
                <a:cs typeface="Courier New"/>
              </a:rPr>
              <a:t>2007</a:t>
            </a:r>
            <a:r>
              <a:rPr lang="zh-CN" altLang="zh-CN" sz="2400" kern="100" dirty="0">
                <a:latin typeface="Times New Roman"/>
                <a:ea typeface="华文细黑"/>
                <a:cs typeface="Times New Roman"/>
              </a:rPr>
              <a:t>年</a:t>
            </a:r>
            <a:r>
              <a:rPr lang="en-US" altLang="zh-CN" sz="2400" kern="100" dirty="0">
                <a:latin typeface="Times New Roman"/>
                <a:ea typeface="华文细黑"/>
                <a:cs typeface="Courier New"/>
              </a:rPr>
              <a:t>11</a:t>
            </a:r>
            <a:r>
              <a:rPr lang="zh-CN" altLang="zh-CN" sz="2400" kern="100" dirty="0">
                <a:latin typeface="Times New Roman"/>
                <a:ea typeface="华文细黑"/>
                <a:cs typeface="Times New Roman"/>
              </a:rPr>
              <a:t>月</a:t>
            </a:r>
            <a:r>
              <a:rPr lang="en-US" altLang="zh-CN" sz="2400" kern="100" dirty="0">
                <a:latin typeface="Times New Roman"/>
                <a:ea typeface="华文细黑"/>
                <a:cs typeface="Courier New"/>
              </a:rPr>
              <a:t>12</a:t>
            </a:r>
            <a:r>
              <a:rPr lang="zh-CN" altLang="zh-CN" sz="2400" kern="100" dirty="0">
                <a:latin typeface="Times New Roman"/>
                <a:ea typeface="华文细黑"/>
                <a:cs typeface="Times New Roman"/>
              </a:rPr>
              <a:t>日</a:t>
            </a:r>
            <a:r>
              <a:rPr lang="en-US" altLang="zh-CN" sz="2400" kern="100" dirty="0">
                <a:latin typeface="Times New Roman"/>
                <a:ea typeface="华文细黑"/>
                <a:cs typeface="Courier New"/>
              </a:rPr>
              <a:t>)</a:t>
            </a:r>
            <a:endParaRPr lang="zh-CN" altLang="zh-CN" sz="2400" kern="100" dirty="0">
              <a:effectLst/>
              <a:latin typeface="宋体"/>
              <a:cs typeface="Courier New"/>
            </a:endParaRPr>
          </a:p>
        </p:txBody>
      </p:sp>
    </p:spTree>
    <p:extLst>
      <p:ext uri="{BB962C8B-B14F-4D97-AF65-F5344CB8AC3E}">
        <p14:creationId xmlns:p14="http://schemas.microsoft.com/office/powerpoint/2010/main" val="148930631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30809" y="154064"/>
            <a:ext cx="8769291" cy="4939814"/>
          </a:xfrm>
          <a:prstGeom prst="rect">
            <a:avLst/>
          </a:prstGeom>
          <a:noFill/>
        </p:spPr>
        <p:txBody>
          <a:bodyPr wrap="square" rtlCol="0">
            <a:spAutoFit/>
          </a:bodyPr>
          <a:lstStyle/>
          <a:p>
            <a:pPr algn="just">
              <a:lnSpc>
                <a:spcPts val="4200"/>
              </a:lnSpc>
              <a:spcAft>
                <a:spcPts val="0"/>
              </a:spcAft>
            </a:pPr>
            <a:r>
              <a:rPr lang="zh-CN" altLang="zh-CN" sz="2400" kern="100" dirty="0" smtClean="0">
                <a:latin typeface="Batang"/>
                <a:ea typeface="华文细黑"/>
                <a:cs typeface="Batang"/>
              </a:rPr>
              <a:t>►</a:t>
            </a:r>
            <a:r>
              <a:rPr lang="zh-CN" altLang="zh-CN" sz="2400" kern="100" dirty="0">
                <a:latin typeface="Times New Roman"/>
                <a:ea typeface="华文细黑"/>
                <a:cs typeface="Times New Roman"/>
              </a:rPr>
              <a:t>整体把握</a:t>
            </a:r>
            <a:endParaRPr lang="zh-CN" altLang="zh-CN" sz="2400" kern="100" dirty="0">
              <a:latin typeface="宋体"/>
              <a:cs typeface="Courier New"/>
            </a:endParaRPr>
          </a:p>
          <a:p>
            <a:pPr algn="just">
              <a:lnSpc>
                <a:spcPts val="4200"/>
              </a:lnSpc>
              <a:spcAft>
                <a:spcPts val="0"/>
              </a:spcAft>
            </a:pPr>
            <a:r>
              <a:rPr lang="zh-CN" altLang="zh-CN" sz="2400" dirty="0">
                <a:latin typeface="Times New Roman"/>
                <a:ea typeface="华文细黑"/>
                <a:cs typeface="Times New Roman"/>
              </a:rPr>
              <a:t>请概括这篇传记的主要内容和结构层次。</a:t>
            </a:r>
            <a:endParaRPr lang="en-US" altLang="zh-CN" sz="2400" kern="100" dirty="0" smtClean="0">
              <a:latin typeface="Times New Roman"/>
              <a:ea typeface="华文细黑"/>
              <a:cs typeface="Courier New"/>
            </a:endParaRPr>
          </a:p>
          <a:p>
            <a:pPr algn="just">
              <a:lnSpc>
                <a:spcPts val="4200"/>
              </a:lnSpc>
              <a:spcAft>
                <a:spcPts val="0"/>
              </a:spcAft>
            </a:pPr>
            <a:r>
              <a:rPr lang="zh-CN" altLang="zh-CN" sz="2400" kern="100" dirty="0">
                <a:solidFill>
                  <a:srgbClr val="0000FF"/>
                </a:solidFill>
                <a:latin typeface="Times New Roman"/>
                <a:ea typeface="华文细黑"/>
                <a:cs typeface="Times New Roman"/>
              </a:rPr>
              <a:t>答案</a:t>
            </a:r>
            <a:r>
              <a:rPr lang="zh-CN" altLang="zh-CN" sz="2400" kern="100" dirty="0">
                <a:solidFill>
                  <a:prstClr val="black"/>
                </a:solidFill>
                <a:latin typeface="Times New Roman"/>
                <a:ea typeface="华文细黑"/>
                <a:cs typeface="Times New Roman"/>
              </a:rPr>
              <a:t>　</a:t>
            </a:r>
            <a:r>
              <a:rPr lang="zh-CN" altLang="en-US" sz="2400" kern="100" dirty="0">
                <a:solidFill>
                  <a:srgbClr val="F79646">
                    <a:lumMod val="75000"/>
                  </a:srgbClr>
                </a:solidFill>
                <a:latin typeface="Times New Roman"/>
                <a:ea typeface="华文细黑"/>
                <a:cs typeface="Times New Roman"/>
              </a:rPr>
              <a:t>本文重点叙述了美国将军陈纳德在中国抗战期间组织</a:t>
            </a:r>
            <a:r>
              <a:rPr lang="zh-CN" altLang="en-US" sz="2600" kern="100" dirty="0">
                <a:solidFill>
                  <a:schemeClr val="accent6"/>
                </a:solidFill>
                <a:latin typeface="+mj-ea"/>
                <a:ea typeface="+mj-ea"/>
                <a:cs typeface="Times New Roman"/>
              </a:rPr>
              <a:t>“</a:t>
            </a:r>
            <a:r>
              <a:rPr lang="zh-CN" altLang="en-US" sz="2400" kern="100" dirty="0">
                <a:solidFill>
                  <a:srgbClr val="F79646">
                    <a:lumMod val="75000"/>
                  </a:srgbClr>
                </a:solidFill>
                <a:latin typeface="Times New Roman"/>
                <a:ea typeface="华文细黑"/>
                <a:cs typeface="Times New Roman"/>
              </a:rPr>
              <a:t>飞虎队</a:t>
            </a:r>
            <a:r>
              <a:rPr lang="zh-CN" altLang="en-US" sz="2600" kern="100" dirty="0">
                <a:solidFill>
                  <a:schemeClr val="accent6"/>
                </a:solidFill>
                <a:latin typeface="+mj-ea"/>
                <a:ea typeface="+mj-ea"/>
                <a:cs typeface="Times New Roman"/>
              </a:rPr>
              <a:t>”</a:t>
            </a:r>
            <a:r>
              <a:rPr lang="zh-CN" altLang="en-US" sz="2400" kern="100" dirty="0">
                <a:solidFill>
                  <a:srgbClr val="F79646">
                    <a:lumMod val="75000"/>
                  </a:srgbClr>
                </a:solidFill>
                <a:latin typeface="Times New Roman"/>
                <a:ea typeface="华文细黑"/>
                <a:cs typeface="Times New Roman"/>
              </a:rPr>
              <a:t>帮助中国抗日立下赫赫战功的事迹。文本由连续性文本与非连续性文本两部分组成。连续性文本共</a:t>
            </a:r>
            <a:r>
              <a:rPr lang="en-US" altLang="zh-CN" sz="2400" kern="100" dirty="0">
                <a:solidFill>
                  <a:srgbClr val="F79646">
                    <a:lumMod val="75000"/>
                  </a:srgbClr>
                </a:solidFill>
                <a:latin typeface="Times New Roman"/>
                <a:ea typeface="华文细黑"/>
                <a:cs typeface="Times New Roman"/>
              </a:rPr>
              <a:t>8</a:t>
            </a:r>
            <a:r>
              <a:rPr lang="zh-CN" altLang="en-US" sz="2400" kern="100" dirty="0">
                <a:solidFill>
                  <a:srgbClr val="F79646">
                    <a:lumMod val="75000"/>
                  </a:srgbClr>
                </a:solidFill>
                <a:latin typeface="Times New Roman"/>
                <a:ea typeface="华文细黑"/>
                <a:cs typeface="Times New Roman"/>
              </a:rPr>
              <a:t>段，分为四部分：第一部分</a:t>
            </a:r>
            <a:r>
              <a:rPr lang="en-US" altLang="zh-CN" sz="2400" kern="100" dirty="0">
                <a:solidFill>
                  <a:srgbClr val="F79646">
                    <a:lumMod val="75000"/>
                  </a:srgbClr>
                </a:solidFill>
                <a:latin typeface="Times New Roman"/>
                <a:ea typeface="华文细黑"/>
                <a:cs typeface="Times New Roman"/>
              </a:rPr>
              <a:t>(</a:t>
            </a:r>
            <a:r>
              <a:rPr lang="zh-CN" altLang="en-US" sz="2400" kern="100" dirty="0">
                <a:solidFill>
                  <a:srgbClr val="F79646">
                    <a:lumMod val="75000"/>
                  </a:srgbClr>
                </a:solidFill>
                <a:latin typeface="Times New Roman"/>
                <a:ea typeface="华文细黑"/>
                <a:cs typeface="Times New Roman"/>
              </a:rPr>
              <a:t>第</a:t>
            </a:r>
            <a:r>
              <a:rPr lang="en-US" altLang="zh-CN" sz="2400" kern="100" dirty="0">
                <a:solidFill>
                  <a:srgbClr val="F79646">
                    <a:lumMod val="75000"/>
                  </a:srgbClr>
                </a:solidFill>
                <a:latin typeface="Times New Roman"/>
                <a:ea typeface="华文细黑"/>
                <a:cs typeface="Times New Roman"/>
              </a:rPr>
              <a:t>1</a:t>
            </a:r>
            <a:r>
              <a:rPr lang="zh-CN" altLang="en-US" sz="2400" kern="100" dirty="0">
                <a:solidFill>
                  <a:srgbClr val="F79646">
                    <a:lumMod val="75000"/>
                  </a:srgbClr>
                </a:solidFill>
                <a:latin typeface="Times New Roman"/>
                <a:ea typeface="华文细黑"/>
                <a:cs typeface="Times New Roman"/>
              </a:rPr>
              <a:t>段</a:t>
            </a:r>
            <a:r>
              <a:rPr lang="en-US" altLang="zh-CN" sz="2400" kern="100" dirty="0">
                <a:solidFill>
                  <a:srgbClr val="F79646">
                    <a:lumMod val="75000"/>
                  </a:srgbClr>
                </a:solidFill>
                <a:latin typeface="Times New Roman"/>
                <a:ea typeface="华文细黑"/>
                <a:cs typeface="Times New Roman"/>
              </a:rPr>
              <a:t>)</a:t>
            </a:r>
            <a:r>
              <a:rPr lang="zh-CN" altLang="en-US" sz="2400" kern="100" dirty="0">
                <a:solidFill>
                  <a:srgbClr val="F79646">
                    <a:lumMod val="75000"/>
                  </a:srgbClr>
                </a:solidFill>
                <a:latin typeface="Times New Roman"/>
                <a:ea typeface="华文细黑"/>
                <a:cs typeface="Times New Roman"/>
              </a:rPr>
              <a:t>，概述陈纳德在中国抗战中的作用；第二部分</a:t>
            </a:r>
            <a:r>
              <a:rPr lang="en-US" altLang="zh-CN" sz="2400" kern="100" dirty="0">
                <a:solidFill>
                  <a:srgbClr val="F79646">
                    <a:lumMod val="75000"/>
                  </a:srgbClr>
                </a:solidFill>
                <a:latin typeface="Times New Roman"/>
                <a:ea typeface="华文细黑"/>
                <a:cs typeface="Times New Roman"/>
              </a:rPr>
              <a:t>(2</a:t>
            </a:r>
            <a:r>
              <a:rPr lang="zh-CN" altLang="en-US" sz="2400" kern="100" dirty="0">
                <a:solidFill>
                  <a:srgbClr val="F79646">
                    <a:lumMod val="75000"/>
                  </a:srgbClr>
                </a:solidFill>
                <a:latin typeface="Times New Roman"/>
                <a:ea typeface="华文细黑"/>
                <a:cs typeface="Times New Roman"/>
              </a:rPr>
              <a:t>～</a:t>
            </a:r>
            <a:r>
              <a:rPr lang="en-US" altLang="zh-CN" sz="2400" kern="100" dirty="0">
                <a:solidFill>
                  <a:srgbClr val="F79646">
                    <a:lumMod val="75000"/>
                  </a:srgbClr>
                </a:solidFill>
                <a:latin typeface="Times New Roman"/>
                <a:ea typeface="华文细黑"/>
                <a:cs typeface="Times New Roman"/>
              </a:rPr>
              <a:t>6</a:t>
            </a:r>
            <a:r>
              <a:rPr lang="zh-CN" altLang="en-US" sz="2400" kern="100" dirty="0">
                <a:solidFill>
                  <a:srgbClr val="F79646">
                    <a:lumMod val="75000"/>
                  </a:srgbClr>
                </a:solidFill>
                <a:latin typeface="Times New Roman"/>
                <a:ea typeface="华文细黑"/>
                <a:cs typeface="Times New Roman"/>
              </a:rPr>
              <a:t>段</a:t>
            </a:r>
            <a:r>
              <a:rPr lang="en-US" altLang="zh-CN" sz="2400" kern="100" dirty="0">
                <a:solidFill>
                  <a:srgbClr val="F79646">
                    <a:lumMod val="75000"/>
                  </a:srgbClr>
                </a:solidFill>
                <a:latin typeface="Times New Roman"/>
                <a:ea typeface="华文细黑"/>
                <a:cs typeface="Times New Roman"/>
              </a:rPr>
              <a:t>)</a:t>
            </a:r>
            <a:r>
              <a:rPr lang="zh-CN" altLang="en-US" sz="2400" kern="100" dirty="0">
                <a:solidFill>
                  <a:srgbClr val="F79646">
                    <a:lumMod val="75000"/>
                  </a:srgbClr>
                </a:solidFill>
                <a:latin typeface="Times New Roman"/>
                <a:ea typeface="华文细黑"/>
                <a:cs typeface="Times New Roman"/>
              </a:rPr>
              <a:t>，具体叙述陈纳德组建</a:t>
            </a:r>
            <a:r>
              <a:rPr lang="zh-CN" altLang="en-US" sz="2600" kern="100" dirty="0">
                <a:solidFill>
                  <a:schemeClr val="accent6"/>
                </a:solidFill>
                <a:latin typeface="+mj-ea"/>
                <a:ea typeface="+mj-ea"/>
                <a:cs typeface="Times New Roman"/>
              </a:rPr>
              <a:t>“</a:t>
            </a:r>
            <a:r>
              <a:rPr lang="zh-CN" altLang="en-US" sz="2400" kern="100" dirty="0">
                <a:solidFill>
                  <a:srgbClr val="F79646">
                    <a:lumMod val="75000"/>
                  </a:srgbClr>
                </a:solidFill>
                <a:latin typeface="Times New Roman"/>
                <a:ea typeface="华文细黑"/>
                <a:cs typeface="Times New Roman"/>
              </a:rPr>
              <a:t>飞虎队</a:t>
            </a:r>
            <a:r>
              <a:rPr lang="zh-CN" altLang="en-US" sz="2600" kern="100" dirty="0">
                <a:solidFill>
                  <a:schemeClr val="accent6"/>
                </a:solidFill>
                <a:latin typeface="+mj-ea"/>
                <a:ea typeface="+mj-ea"/>
                <a:cs typeface="Times New Roman"/>
              </a:rPr>
              <a:t>”</a:t>
            </a:r>
            <a:r>
              <a:rPr lang="zh-CN" altLang="en-US" sz="2400" kern="100" dirty="0">
                <a:solidFill>
                  <a:srgbClr val="F79646">
                    <a:lumMod val="75000"/>
                  </a:srgbClr>
                </a:solidFill>
                <a:latin typeface="Times New Roman"/>
                <a:ea typeface="华文细黑"/>
                <a:cs typeface="Times New Roman"/>
              </a:rPr>
              <a:t>并带领</a:t>
            </a:r>
            <a:r>
              <a:rPr lang="zh-CN" altLang="en-US" sz="2600" kern="100" dirty="0">
                <a:solidFill>
                  <a:schemeClr val="accent6"/>
                </a:solidFill>
                <a:latin typeface="+mj-ea"/>
                <a:ea typeface="+mj-ea"/>
                <a:cs typeface="Times New Roman"/>
              </a:rPr>
              <a:t>“</a:t>
            </a:r>
            <a:r>
              <a:rPr lang="zh-CN" altLang="en-US" sz="2400" kern="100" dirty="0">
                <a:solidFill>
                  <a:srgbClr val="F79646">
                    <a:lumMod val="75000"/>
                  </a:srgbClr>
                </a:solidFill>
                <a:latin typeface="Times New Roman"/>
                <a:ea typeface="华文细黑"/>
                <a:cs typeface="Times New Roman"/>
              </a:rPr>
              <a:t>飞虎队</a:t>
            </a:r>
            <a:r>
              <a:rPr lang="zh-CN" altLang="en-US" sz="2600" kern="100" dirty="0">
                <a:solidFill>
                  <a:schemeClr val="accent6"/>
                </a:solidFill>
                <a:latin typeface="+mj-ea"/>
                <a:ea typeface="+mj-ea"/>
                <a:cs typeface="Times New Roman"/>
              </a:rPr>
              <a:t>”</a:t>
            </a:r>
            <a:r>
              <a:rPr lang="zh-CN" altLang="en-US" sz="2400" kern="100" dirty="0">
                <a:solidFill>
                  <a:srgbClr val="F79646">
                    <a:lumMod val="75000"/>
                  </a:srgbClr>
                </a:solidFill>
                <a:latin typeface="Times New Roman"/>
                <a:ea typeface="华文细黑"/>
                <a:cs typeface="Times New Roman"/>
              </a:rPr>
              <a:t>取得一个又一个抗日空战胜利；第三部分</a:t>
            </a:r>
            <a:r>
              <a:rPr lang="en-US" altLang="zh-CN" sz="2400" kern="100" dirty="0">
                <a:solidFill>
                  <a:srgbClr val="F79646">
                    <a:lumMod val="75000"/>
                  </a:srgbClr>
                </a:solidFill>
                <a:latin typeface="Times New Roman"/>
                <a:ea typeface="华文细黑"/>
                <a:cs typeface="Times New Roman"/>
              </a:rPr>
              <a:t>(</a:t>
            </a:r>
            <a:r>
              <a:rPr lang="zh-CN" altLang="en-US" sz="2400" kern="100" dirty="0">
                <a:solidFill>
                  <a:srgbClr val="F79646">
                    <a:lumMod val="75000"/>
                  </a:srgbClr>
                </a:solidFill>
                <a:latin typeface="Times New Roman"/>
                <a:ea typeface="华文细黑"/>
                <a:cs typeface="Times New Roman"/>
              </a:rPr>
              <a:t>第</a:t>
            </a:r>
            <a:r>
              <a:rPr lang="en-US" altLang="zh-CN" sz="2400" kern="100" dirty="0">
                <a:solidFill>
                  <a:srgbClr val="F79646">
                    <a:lumMod val="75000"/>
                  </a:srgbClr>
                </a:solidFill>
                <a:latin typeface="Times New Roman"/>
                <a:ea typeface="华文细黑"/>
                <a:cs typeface="Times New Roman"/>
              </a:rPr>
              <a:t>7</a:t>
            </a:r>
            <a:r>
              <a:rPr lang="zh-CN" altLang="en-US" sz="2400" kern="100" dirty="0">
                <a:solidFill>
                  <a:srgbClr val="F79646">
                    <a:lumMod val="75000"/>
                  </a:srgbClr>
                </a:solidFill>
                <a:latin typeface="Times New Roman"/>
                <a:ea typeface="华文细黑"/>
                <a:cs typeface="Times New Roman"/>
              </a:rPr>
              <a:t>段</a:t>
            </a:r>
            <a:r>
              <a:rPr lang="en-US" altLang="zh-CN" sz="2400" kern="100" dirty="0">
                <a:solidFill>
                  <a:srgbClr val="F79646">
                    <a:lumMod val="75000"/>
                  </a:srgbClr>
                </a:solidFill>
                <a:latin typeface="Times New Roman"/>
                <a:ea typeface="华文细黑"/>
                <a:cs typeface="Times New Roman"/>
              </a:rPr>
              <a:t>)</a:t>
            </a:r>
            <a:r>
              <a:rPr lang="zh-CN" altLang="en-US" sz="2400" kern="100" dirty="0">
                <a:solidFill>
                  <a:srgbClr val="F79646">
                    <a:lumMod val="75000"/>
                  </a:srgbClr>
                </a:solidFill>
                <a:latin typeface="Times New Roman"/>
                <a:ea typeface="华文细黑"/>
                <a:cs typeface="Times New Roman"/>
              </a:rPr>
              <a:t>，叙述他在抗战中与中国人民结下的深厚友谊；第四部分</a:t>
            </a:r>
            <a:r>
              <a:rPr lang="en-US" altLang="zh-CN" sz="2400" kern="100" dirty="0">
                <a:solidFill>
                  <a:srgbClr val="F79646">
                    <a:lumMod val="75000"/>
                  </a:srgbClr>
                </a:solidFill>
                <a:latin typeface="Times New Roman"/>
                <a:ea typeface="华文细黑"/>
                <a:cs typeface="Times New Roman"/>
              </a:rPr>
              <a:t>(</a:t>
            </a:r>
            <a:r>
              <a:rPr lang="zh-CN" altLang="en-US" sz="2400" kern="100" dirty="0">
                <a:solidFill>
                  <a:srgbClr val="F79646">
                    <a:lumMod val="75000"/>
                  </a:srgbClr>
                </a:solidFill>
                <a:latin typeface="Times New Roman"/>
                <a:ea typeface="华文细黑"/>
                <a:cs typeface="Times New Roman"/>
              </a:rPr>
              <a:t>第</a:t>
            </a:r>
            <a:r>
              <a:rPr lang="en-US" altLang="zh-CN" sz="2400" kern="100" dirty="0">
                <a:solidFill>
                  <a:srgbClr val="F79646">
                    <a:lumMod val="75000"/>
                  </a:srgbClr>
                </a:solidFill>
                <a:latin typeface="Times New Roman"/>
                <a:ea typeface="华文细黑"/>
                <a:cs typeface="Times New Roman"/>
              </a:rPr>
              <a:t>8</a:t>
            </a:r>
            <a:r>
              <a:rPr lang="zh-CN" altLang="en-US" sz="2400" kern="100" dirty="0">
                <a:solidFill>
                  <a:srgbClr val="F79646">
                    <a:lumMod val="75000"/>
                  </a:srgbClr>
                </a:solidFill>
                <a:latin typeface="Times New Roman"/>
                <a:ea typeface="华文细黑"/>
                <a:cs typeface="Times New Roman"/>
              </a:rPr>
              <a:t>段</a:t>
            </a:r>
            <a:r>
              <a:rPr lang="en-US" altLang="zh-CN" sz="2400" kern="100" dirty="0">
                <a:solidFill>
                  <a:srgbClr val="F79646">
                    <a:lumMod val="75000"/>
                  </a:srgbClr>
                </a:solidFill>
                <a:latin typeface="Times New Roman"/>
                <a:ea typeface="华文细黑"/>
                <a:cs typeface="Times New Roman"/>
              </a:rPr>
              <a:t>)</a:t>
            </a:r>
            <a:r>
              <a:rPr lang="zh-CN" altLang="en-US" sz="2400" kern="100" dirty="0">
                <a:solidFill>
                  <a:srgbClr val="F79646">
                    <a:lumMod val="75000"/>
                  </a:srgbClr>
                </a:solidFill>
                <a:latin typeface="Times New Roman"/>
                <a:ea typeface="华文细黑"/>
                <a:cs typeface="Times New Roman"/>
              </a:rPr>
              <a:t>，交代陈纳德将军去世。</a:t>
            </a:r>
            <a:endParaRPr lang="zh-CN" altLang="zh-CN" sz="2400" kern="100" dirty="0">
              <a:latin typeface="宋体"/>
              <a:cs typeface="Courier New"/>
            </a:endParaRPr>
          </a:p>
        </p:txBody>
      </p:sp>
    </p:spTree>
    <p:extLst>
      <p:ext uri="{BB962C8B-B14F-4D97-AF65-F5344CB8AC3E}">
        <p14:creationId xmlns:p14="http://schemas.microsoft.com/office/powerpoint/2010/main" val="3460647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09584" y="872590"/>
            <a:ext cx="8596501" cy="3298339"/>
          </a:xfrm>
          <a:prstGeom prst="rect">
            <a:avLst/>
          </a:prstGeom>
          <a:noFill/>
        </p:spPr>
        <p:txBody>
          <a:bodyPr wrap="square" rtlCol="0">
            <a:spAutoFit/>
          </a:bodyPr>
          <a:lstStyle/>
          <a:p>
            <a:pPr algn="just">
              <a:lnSpc>
                <a:spcPts val="5000"/>
              </a:lnSpc>
              <a:spcAft>
                <a:spcPts val="0"/>
              </a:spcAft>
            </a:pPr>
            <a:r>
              <a:rPr lang="zh-CN" altLang="en-US" sz="2600" dirty="0">
                <a:solidFill>
                  <a:schemeClr val="accent6">
                    <a:lumMod val="75000"/>
                  </a:schemeClr>
                </a:solidFill>
                <a:latin typeface="Times New Roman"/>
                <a:ea typeface="华文细黑"/>
                <a:cs typeface="Times New Roman"/>
              </a:rPr>
              <a:t>非连续性文本共三条，第①条选自</a:t>
            </a:r>
            <a:r>
              <a:rPr lang="zh-CN" altLang="en-US" sz="2600" kern="100" dirty="0">
                <a:solidFill>
                  <a:schemeClr val="accent6"/>
                </a:solidFill>
                <a:latin typeface="+mj-ea"/>
                <a:ea typeface="+mj-ea"/>
                <a:cs typeface="Times New Roman"/>
              </a:rPr>
              <a:t>“</a:t>
            </a:r>
            <a:r>
              <a:rPr lang="zh-CN" altLang="en-US" sz="2600" dirty="0">
                <a:solidFill>
                  <a:schemeClr val="accent6">
                    <a:lumMod val="75000"/>
                  </a:schemeClr>
                </a:solidFill>
                <a:latin typeface="Times New Roman"/>
                <a:ea typeface="华文细黑"/>
                <a:cs typeface="Times New Roman"/>
              </a:rPr>
              <a:t>百度百科</a:t>
            </a:r>
            <a:r>
              <a:rPr lang="zh-CN" altLang="en-US" sz="2600" kern="100" dirty="0">
                <a:solidFill>
                  <a:schemeClr val="accent6"/>
                </a:solidFill>
                <a:latin typeface="+mj-ea"/>
                <a:ea typeface="+mj-ea"/>
                <a:cs typeface="Times New Roman"/>
              </a:rPr>
              <a:t>”</a:t>
            </a:r>
            <a:r>
              <a:rPr lang="zh-CN" altLang="en-US" sz="2600" dirty="0">
                <a:solidFill>
                  <a:schemeClr val="accent6">
                    <a:lumMod val="75000"/>
                  </a:schemeClr>
                </a:solidFill>
                <a:latin typeface="Times New Roman"/>
                <a:ea typeface="华文细黑"/>
                <a:cs typeface="Times New Roman"/>
              </a:rPr>
              <a:t>，刻画了陈纳德富有正义感、勇敢坚定的性格特征；第②条选自</a:t>
            </a:r>
            <a:r>
              <a:rPr lang="en-US" altLang="zh-CN" sz="2600" dirty="0">
                <a:solidFill>
                  <a:schemeClr val="accent6">
                    <a:lumMod val="75000"/>
                  </a:schemeClr>
                </a:solidFill>
                <a:latin typeface="Times New Roman"/>
                <a:ea typeface="华文细黑"/>
                <a:cs typeface="Times New Roman"/>
              </a:rPr>
              <a:t>《</a:t>
            </a:r>
            <a:r>
              <a:rPr lang="zh-CN" altLang="en-US" sz="2600" dirty="0">
                <a:solidFill>
                  <a:schemeClr val="accent6">
                    <a:lumMod val="75000"/>
                  </a:schemeClr>
                </a:solidFill>
                <a:latin typeface="Times New Roman"/>
                <a:ea typeface="华文细黑"/>
                <a:cs typeface="Times New Roman"/>
              </a:rPr>
              <a:t>陈纳德回忆录</a:t>
            </a:r>
            <a:r>
              <a:rPr lang="en-US" altLang="zh-CN" sz="2600" dirty="0">
                <a:solidFill>
                  <a:schemeClr val="accent6">
                    <a:lumMod val="75000"/>
                  </a:schemeClr>
                </a:solidFill>
                <a:latin typeface="Times New Roman"/>
                <a:ea typeface="华文细黑"/>
                <a:cs typeface="Times New Roman"/>
              </a:rPr>
              <a:t>》</a:t>
            </a:r>
            <a:r>
              <a:rPr lang="zh-CN" altLang="en-US" sz="2600" dirty="0">
                <a:solidFill>
                  <a:schemeClr val="accent6">
                    <a:lumMod val="75000"/>
                  </a:schemeClr>
                </a:solidFill>
                <a:latin typeface="Times New Roman"/>
                <a:ea typeface="华文细黑"/>
                <a:cs typeface="Times New Roman"/>
              </a:rPr>
              <a:t>，叙述了抗战中中国人民对</a:t>
            </a:r>
            <a:r>
              <a:rPr lang="zh-CN" altLang="en-US" sz="2600" kern="100" dirty="0">
                <a:solidFill>
                  <a:schemeClr val="accent6"/>
                </a:solidFill>
                <a:latin typeface="+mj-ea"/>
                <a:ea typeface="+mj-ea"/>
                <a:cs typeface="Times New Roman"/>
              </a:rPr>
              <a:t>“</a:t>
            </a:r>
            <a:r>
              <a:rPr lang="zh-CN" altLang="en-US" sz="2600" dirty="0">
                <a:solidFill>
                  <a:schemeClr val="accent6">
                    <a:lumMod val="75000"/>
                  </a:schemeClr>
                </a:solidFill>
                <a:latin typeface="Times New Roman"/>
                <a:ea typeface="华文细黑"/>
                <a:cs typeface="Times New Roman"/>
              </a:rPr>
              <a:t>飞虎队</a:t>
            </a:r>
            <a:r>
              <a:rPr lang="zh-CN" altLang="en-US" sz="2600" kern="100" dirty="0">
                <a:solidFill>
                  <a:schemeClr val="accent6"/>
                </a:solidFill>
                <a:latin typeface="+mj-ea"/>
                <a:ea typeface="+mj-ea"/>
                <a:cs typeface="Times New Roman"/>
              </a:rPr>
              <a:t>”</a:t>
            </a:r>
            <a:r>
              <a:rPr lang="zh-CN" altLang="en-US" sz="2600" dirty="0">
                <a:solidFill>
                  <a:schemeClr val="accent6">
                    <a:lumMod val="75000"/>
                  </a:schemeClr>
                </a:solidFill>
                <a:latin typeface="Times New Roman"/>
                <a:ea typeface="华文细黑"/>
                <a:cs typeface="Times New Roman"/>
              </a:rPr>
              <a:t>的大力协助；第③条选自媒体上的文章，说明陈纳德将军在美国和中国至今仍然受到人们的怀念。</a:t>
            </a:r>
            <a:endParaRPr lang="zh-CN" altLang="zh-CN" sz="2600" kern="100" dirty="0">
              <a:solidFill>
                <a:schemeClr val="accent6">
                  <a:lumMod val="75000"/>
                </a:schemeClr>
              </a:solidFill>
              <a:latin typeface="宋体"/>
              <a:cs typeface="Courier New"/>
            </a:endParaRPr>
          </a:p>
        </p:txBody>
      </p:sp>
    </p:spTree>
    <p:extLst>
      <p:ext uri="{BB962C8B-B14F-4D97-AF65-F5344CB8AC3E}">
        <p14:creationId xmlns:p14="http://schemas.microsoft.com/office/powerpoint/2010/main" val="4052713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7504" y="339502"/>
            <a:ext cx="8856984" cy="4547399"/>
          </a:xfrm>
          <a:prstGeom prst="rect">
            <a:avLst/>
          </a:prstGeom>
          <a:noFill/>
        </p:spPr>
        <p:txBody>
          <a:bodyPr wrap="square" rtlCol="0">
            <a:spAutoFit/>
          </a:bodyPr>
          <a:lstStyle/>
          <a:p>
            <a:pPr algn="just">
              <a:lnSpc>
                <a:spcPct val="150000"/>
              </a:lnSpc>
              <a:spcAft>
                <a:spcPts val="0"/>
              </a:spcAft>
            </a:pPr>
            <a:r>
              <a:rPr lang="zh-CN" altLang="zh-CN" sz="2500" kern="100" dirty="0">
                <a:latin typeface="Batang"/>
                <a:ea typeface="华文细黑"/>
                <a:cs typeface="Batang"/>
              </a:rPr>
              <a:t>►</a:t>
            </a:r>
            <a:r>
              <a:rPr lang="zh-CN" altLang="zh-CN" sz="2500" kern="100" dirty="0">
                <a:latin typeface="Times New Roman"/>
                <a:ea typeface="华文细黑"/>
                <a:cs typeface="Times New Roman"/>
              </a:rPr>
              <a:t>问题研读</a:t>
            </a:r>
            <a:endParaRPr lang="zh-CN" altLang="zh-CN" sz="2500" kern="100" dirty="0">
              <a:latin typeface="宋体"/>
              <a:cs typeface="Courier New"/>
            </a:endParaRPr>
          </a:p>
          <a:p>
            <a:pPr algn="just">
              <a:lnSpc>
                <a:spcPct val="150000"/>
              </a:lnSpc>
              <a:spcAft>
                <a:spcPts val="0"/>
              </a:spcAft>
            </a:pPr>
            <a:r>
              <a:rPr lang="en-US" altLang="zh-CN" sz="2400" kern="100" dirty="0">
                <a:latin typeface="Times New Roman"/>
                <a:ea typeface="华文细黑"/>
                <a:cs typeface="Courier New"/>
              </a:rPr>
              <a:t>1.</a:t>
            </a:r>
            <a:r>
              <a:rPr lang="zh-CN" altLang="zh-CN" sz="2400" kern="100" dirty="0">
                <a:latin typeface="Times New Roman"/>
                <a:ea typeface="华文细黑"/>
                <a:cs typeface="Times New Roman"/>
              </a:rPr>
              <a:t>下列对材料有关内容的分析和概括，最恰当的两项是</a:t>
            </a:r>
            <a:r>
              <a:rPr lang="en-US" altLang="zh-CN" sz="2400" kern="100" dirty="0">
                <a:latin typeface="Times New Roman"/>
                <a:ea typeface="华文细黑"/>
                <a:cs typeface="Courier New"/>
              </a:rPr>
              <a:t>(</a:t>
            </a:r>
            <a:r>
              <a:rPr lang="zh-CN" altLang="zh-CN" sz="2400" kern="100" dirty="0">
                <a:latin typeface="Times New Roman"/>
                <a:ea typeface="华文细黑"/>
                <a:cs typeface="Times New Roman"/>
              </a:rPr>
              <a:t>　　</a:t>
            </a:r>
            <a:r>
              <a:rPr lang="en-US" altLang="zh-CN" sz="2400" kern="100" dirty="0">
                <a:latin typeface="Times New Roman"/>
                <a:ea typeface="华文细黑"/>
                <a:cs typeface="Courier New"/>
              </a:rPr>
              <a:t>)</a:t>
            </a:r>
            <a:endParaRPr lang="zh-CN" altLang="zh-CN" sz="1000" kern="100" dirty="0">
              <a:latin typeface="宋体"/>
              <a:cs typeface="Courier New"/>
            </a:endParaRPr>
          </a:p>
          <a:p>
            <a:pPr algn="just">
              <a:lnSpc>
                <a:spcPct val="150000"/>
              </a:lnSpc>
              <a:spcAft>
                <a:spcPts val="0"/>
              </a:spcAft>
            </a:pPr>
            <a:r>
              <a:rPr lang="en-US" altLang="zh-CN" sz="2400" kern="100" dirty="0">
                <a:latin typeface="Times New Roman"/>
                <a:ea typeface="华文细黑"/>
                <a:cs typeface="Courier New"/>
              </a:rPr>
              <a:t>A.</a:t>
            </a:r>
            <a:r>
              <a:rPr lang="zh-CN" altLang="zh-CN" sz="2400" kern="100" dirty="0">
                <a:latin typeface="Times New Roman"/>
                <a:ea typeface="华文细黑"/>
                <a:cs typeface="Times New Roman"/>
              </a:rPr>
              <a:t>在霍勃鲁克的大力推荐下，国民政府航空委员会秘书长</a:t>
            </a:r>
            <a:r>
              <a:rPr lang="zh-CN" altLang="zh-CN" sz="2400" kern="100" dirty="0" smtClean="0">
                <a:latin typeface="Times New Roman"/>
                <a:ea typeface="华文细黑"/>
                <a:cs typeface="Times New Roman"/>
              </a:rPr>
              <a:t>宋美龄</a:t>
            </a:r>
            <a:r>
              <a:rPr lang="en-US" altLang="zh-CN" sz="2400" kern="100" dirty="0" smtClean="0">
                <a:latin typeface="Times New Roman"/>
                <a:ea typeface="华文细黑"/>
                <a:cs typeface="Times New Roman"/>
              </a:rPr>
              <a:t/>
            </a:r>
            <a:br>
              <a:rPr lang="en-US" altLang="zh-CN" sz="2400" kern="100" dirty="0" smtClean="0">
                <a:latin typeface="Times New Roman"/>
                <a:ea typeface="华文细黑"/>
                <a:cs typeface="Times New Roman"/>
              </a:rPr>
            </a:br>
            <a:r>
              <a:rPr lang="en-US" altLang="zh-CN" sz="2400" kern="100" dirty="0" smtClean="0">
                <a:latin typeface="Times New Roman"/>
                <a:ea typeface="华文细黑"/>
                <a:cs typeface="Times New Roman"/>
              </a:rPr>
              <a:t>     </a:t>
            </a:r>
            <a:r>
              <a:rPr lang="zh-CN" altLang="zh-CN" sz="2400" kern="100" dirty="0" smtClean="0">
                <a:latin typeface="Times New Roman"/>
                <a:ea typeface="华文细黑"/>
                <a:cs typeface="Times New Roman"/>
              </a:rPr>
              <a:t>亲自</a:t>
            </a:r>
            <a:r>
              <a:rPr lang="zh-CN" altLang="zh-CN" sz="2400" kern="100" dirty="0">
                <a:latin typeface="Times New Roman"/>
                <a:ea typeface="华文细黑"/>
                <a:cs typeface="Times New Roman"/>
              </a:rPr>
              <a:t>给陈纳德写去邀请信，陈纳德接信后当即决定来中国</a:t>
            </a:r>
            <a:r>
              <a:rPr lang="zh-CN" altLang="zh-CN" sz="2400" kern="100" dirty="0" smtClean="0">
                <a:latin typeface="Times New Roman"/>
                <a:ea typeface="华文细黑"/>
                <a:cs typeface="Times New Roman"/>
              </a:rPr>
              <a:t>支援</a:t>
            </a:r>
            <a:r>
              <a:rPr lang="en-US" altLang="zh-CN" sz="2400" kern="100" dirty="0" smtClean="0">
                <a:latin typeface="Times New Roman"/>
                <a:ea typeface="华文细黑"/>
                <a:cs typeface="Times New Roman"/>
              </a:rPr>
              <a:t/>
            </a:r>
            <a:br>
              <a:rPr lang="en-US" altLang="zh-CN" sz="2400" kern="100" dirty="0" smtClean="0">
                <a:latin typeface="Times New Roman"/>
                <a:ea typeface="华文细黑"/>
                <a:cs typeface="Times New Roman"/>
              </a:rPr>
            </a:br>
            <a:r>
              <a:rPr lang="en-US" altLang="zh-CN" sz="2400" kern="100" dirty="0" smtClean="0">
                <a:latin typeface="Times New Roman"/>
                <a:ea typeface="华文细黑"/>
                <a:cs typeface="Times New Roman"/>
              </a:rPr>
              <a:t>     </a:t>
            </a:r>
            <a:r>
              <a:rPr lang="zh-CN" altLang="zh-CN" sz="2400" kern="100" dirty="0" smtClean="0">
                <a:latin typeface="Times New Roman"/>
                <a:ea typeface="华文细黑"/>
                <a:cs typeface="Times New Roman"/>
              </a:rPr>
              <a:t>抗日</a:t>
            </a:r>
            <a:r>
              <a:rPr lang="zh-CN" altLang="zh-CN" sz="2400" kern="100" dirty="0">
                <a:latin typeface="Times New Roman"/>
                <a:ea typeface="华文细黑"/>
                <a:cs typeface="Times New Roman"/>
              </a:rPr>
              <a:t>。</a:t>
            </a:r>
            <a:endParaRPr lang="zh-CN" altLang="zh-CN" sz="1000" kern="100" dirty="0">
              <a:latin typeface="宋体"/>
              <a:cs typeface="Courier New"/>
            </a:endParaRPr>
          </a:p>
          <a:p>
            <a:pPr algn="just">
              <a:lnSpc>
                <a:spcPct val="150000"/>
              </a:lnSpc>
              <a:spcAft>
                <a:spcPts val="0"/>
              </a:spcAft>
            </a:pPr>
            <a:r>
              <a:rPr lang="en-US" altLang="zh-CN" sz="2400" kern="100" dirty="0">
                <a:latin typeface="Times New Roman"/>
                <a:ea typeface="华文细黑"/>
                <a:cs typeface="Courier New"/>
              </a:rPr>
              <a:t>B.</a:t>
            </a:r>
            <a:r>
              <a:rPr lang="zh-CN" altLang="zh-CN" sz="2400" kern="100" dirty="0">
                <a:latin typeface="Times New Roman"/>
                <a:ea typeface="华文细黑"/>
                <a:cs typeface="Times New Roman"/>
              </a:rPr>
              <a:t>为扩建成都郊外的飞机跑道，三十多万民工只用三个月就</a:t>
            </a:r>
            <a:r>
              <a:rPr lang="zh-CN" altLang="zh-CN" sz="2400" kern="100" dirty="0" smtClean="0">
                <a:latin typeface="Times New Roman"/>
                <a:ea typeface="华文细黑"/>
                <a:cs typeface="Times New Roman"/>
              </a:rPr>
              <a:t>完成</a:t>
            </a:r>
            <a:r>
              <a:rPr lang="en-US" altLang="zh-CN" sz="2400" kern="100" dirty="0" smtClean="0">
                <a:latin typeface="Times New Roman"/>
                <a:ea typeface="华文细黑"/>
                <a:cs typeface="Times New Roman"/>
              </a:rPr>
              <a:t/>
            </a:r>
            <a:br>
              <a:rPr lang="en-US" altLang="zh-CN" sz="2400" kern="100" dirty="0" smtClean="0">
                <a:latin typeface="Times New Roman"/>
                <a:ea typeface="华文细黑"/>
                <a:cs typeface="Times New Roman"/>
              </a:rPr>
            </a:br>
            <a:r>
              <a:rPr lang="en-US" altLang="zh-CN" sz="2400" kern="100" dirty="0" smtClean="0">
                <a:latin typeface="Times New Roman"/>
                <a:ea typeface="华文细黑"/>
                <a:cs typeface="Times New Roman"/>
              </a:rPr>
              <a:t>    </a:t>
            </a:r>
            <a:r>
              <a:rPr lang="zh-CN" altLang="zh-CN" sz="2400" kern="100" dirty="0" smtClean="0">
                <a:latin typeface="Times New Roman"/>
                <a:ea typeface="华文细黑"/>
                <a:cs typeface="Times New Roman"/>
              </a:rPr>
              <a:t>全部</a:t>
            </a:r>
            <a:r>
              <a:rPr lang="zh-CN" altLang="zh-CN" sz="2400" kern="100" dirty="0">
                <a:latin typeface="Times New Roman"/>
                <a:ea typeface="华文细黑"/>
                <a:cs typeface="Times New Roman"/>
              </a:rPr>
              <a:t>工程，陈纳德认为，这是中国人民对飞虎队深厚友谊的</a:t>
            </a:r>
            <a:r>
              <a:rPr lang="zh-CN" altLang="zh-CN" sz="2400" kern="100" dirty="0" smtClean="0">
                <a:latin typeface="Times New Roman"/>
                <a:ea typeface="华文细黑"/>
                <a:cs typeface="Times New Roman"/>
              </a:rPr>
              <a:t>最</a:t>
            </a:r>
            <a:r>
              <a:rPr lang="en-US" altLang="zh-CN" sz="2400" kern="100" dirty="0" smtClean="0">
                <a:latin typeface="Times New Roman"/>
                <a:ea typeface="华文细黑"/>
                <a:cs typeface="Times New Roman"/>
              </a:rPr>
              <a:t/>
            </a:r>
            <a:br>
              <a:rPr lang="en-US" altLang="zh-CN" sz="2400" kern="100" dirty="0" smtClean="0">
                <a:latin typeface="Times New Roman"/>
                <a:ea typeface="华文细黑"/>
                <a:cs typeface="Times New Roman"/>
              </a:rPr>
            </a:br>
            <a:r>
              <a:rPr lang="en-US" altLang="zh-CN" sz="2400" kern="100" dirty="0" smtClean="0">
                <a:latin typeface="Times New Roman"/>
                <a:ea typeface="华文细黑"/>
                <a:cs typeface="Times New Roman"/>
              </a:rPr>
              <a:t>    </a:t>
            </a:r>
            <a:r>
              <a:rPr lang="zh-CN" altLang="zh-CN" sz="2400" kern="100" dirty="0" smtClean="0">
                <a:latin typeface="Times New Roman"/>
                <a:ea typeface="华文细黑"/>
                <a:cs typeface="Times New Roman"/>
              </a:rPr>
              <a:t>宝贵</a:t>
            </a:r>
            <a:r>
              <a:rPr lang="zh-CN" altLang="zh-CN" sz="2400" kern="100" dirty="0">
                <a:latin typeface="Times New Roman"/>
                <a:ea typeface="华文细黑"/>
                <a:cs typeface="Times New Roman"/>
              </a:rPr>
              <a:t>表现</a:t>
            </a:r>
            <a:r>
              <a:rPr lang="zh-CN" altLang="zh-CN" sz="2400" kern="100" dirty="0" smtClean="0">
                <a:latin typeface="Times New Roman"/>
                <a:ea typeface="华文细黑"/>
                <a:cs typeface="Times New Roman"/>
              </a:rPr>
              <a:t>。</a:t>
            </a:r>
            <a:endParaRPr lang="zh-CN" altLang="zh-CN" sz="1000" kern="100" dirty="0">
              <a:latin typeface="宋体"/>
              <a:cs typeface="Courier New"/>
            </a:endParaRPr>
          </a:p>
        </p:txBody>
      </p:sp>
    </p:spTree>
    <p:extLst>
      <p:ext uri="{BB962C8B-B14F-4D97-AF65-F5344CB8AC3E}">
        <p14:creationId xmlns:p14="http://schemas.microsoft.com/office/powerpoint/2010/main" val="13519646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3657" y="329624"/>
            <a:ext cx="8856984" cy="3970318"/>
          </a:xfrm>
          <a:prstGeom prst="rect">
            <a:avLst/>
          </a:prstGeom>
          <a:noFill/>
        </p:spPr>
        <p:txBody>
          <a:bodyPr wrap="square" rtlCol="0">
            <a:spAutoFit/>
          </a:bodyPr>
          <a:lstStyle/>
          <a:p>
            <a:pPr algn="just">
              <a:lnSpc>
                <a:spcPct val="150000"/>
              </a:lnSpc>
              <a:spcAft>
                <a:spcPts val="0"/>
              </a:spcAft>
            </a:pPr>
            <a:r>
              <a:rPr lang="en-US" altLang="zh-CN" sz="2400" kern="100" dirty="0" smtClean="0">
                <a:latin typeface="Times New Roman"/>
                <a:ea typeface="华文细黑"/>
                <a:cs typeface="Courier New"/>
              </a:rPr>
              <a:t>C</a:t>
            </a:r>
            <a:r>
              <a:rPr lang="en-US" altLang="zh-CN" sz="2400" kern="100" dirty="0">
                <a:latin typeface="Times New Roman"/>
                <a:ea typeface="华文细黑"/>
                <a:cs typeface="Courier New"/>
              </a:rPr>
              <a:t>.</a:t>
            </a:r>
            <a:r>
              <a:rPr lang="zh-CN" altLang="zh-CN" sz="2400" kern="100" dirty="0">
                <a:latin typeface="Times New Roman"/>
                <a:ea typeface="华文细黑"/>
                <a:cs typeface="Times New Roman"/>
              </a:rPr>
              <a:t>陈纳德凭着精湛的飞行技术和卓越的军事才能，为中国抗战</a:t>
            </a:r>
            <a:r>
              <a:rPr lang="zh-CN" altLang="zh-CN" sz="2400" kern="100" dirty="0" smtClean="0">
                <a:latin typeface="Times New Roman"/>
                <a:ea typeface="华文细黑"/>
                <a:cs typeface="Times New Roman"/>
              </a:rPr>
              <a:t>立</a:t>
            </a:r>
            <a:r>
              <a:rPr lang="en-US" altLang="zh-CN" sz="2400" kern="100" dirty="0" smtClean="0">
                <a:latin typeface="Times New Roman"/>
                <a:ea typeface="华文细黑"/>
                <a:cs typeface="Times New Roman"/>
              </a:rPr>
              <a:t/>
            </a:r>
            <a:br>
              <a:rPr lang="en-US" altLang="zh-CN" sz="2400" kern="100" dirty="0" smtClean="0">
                <a:latin typeface="Times New Roman"/>
                <a:ea typeface="华文细黑"/>
                <a:cs typeface="Times New Roman"/>
              </a:rPr>
            </a:br>
            <a:r>
              <a:rPr lang="en-US" altLang="zh-CN" sz="2400" kern="100" dirty="0" smtClean="0">
                <a:latin typeface="Times New Roman"/>
                <a:ea typeface="华文细黑"/>
                <a:cs typeface="Times New Roman"/>
              </a:rPr>
              <a:t>    </a:t>
            </a:r>
            <a:r>
              <a:rPr lang="zh-CN" altLang="zh-CN" sz="2400" kern="100" dirty="0" smtClean="0">
                <a:latin typeface="Times New Roman"/>
                <a:ea typeface="华文细黑"/>
                <a:cs typeface="Times New Roman"/>
              </a:rPr>
              <a:t>下</a:t>
            </a:r>
            <a:r>
              <a:rPr lang="zh-CN" altLang="zh-CN" sz="2400" kern="100" dirty="0">
                <a:latin typeface="Times New Roman"/>
                <a:ea typeface="华文细黑"/>
                <a:cs typeface="Times New Roman"/>
              </a:rPr>
              <a:t>赫赫战功，自己也从一名退役上尉成为闻名全球的</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飞</a:t>
            </a:r>
            <a:r>
              <a:rPr lang="zh-CN" altLang="zh-CN" sz="2400" kern="100" dirty="0" smtClean="0">
                <a:latin typeface="Times New Roman"/>
                <a:ea typeface="华文细黑"/>
                <a:cs typeface="Times New Roman"/>
              </a:rPr>
              <a:t>虎</a:t>
            </a:r>
            <a:r>
              <a:rPr lang="en-US" altLang="zh-CN" sz="2400" kern="100" dirty="0" smtClean="0">
                <a:latin typeface="Times New Roman"/>
                <a:ea typeface="华文细黑"/>
                <a:cs typeface="Times New Roman"/>
              </a:rPr>
              <a:t/>
            </a:r>
            <a:br>
              <a:rPr lang="en-US" altLang="zh-CN" sz="2400" kern="100" dirty="0" smtClean="0">
                <a:latin typeface="Times New Roman"/>
                <a:ea typeface="华文细黑"/>
                <a:cs typeface="Times New Roman"/>
              </a:rPr>
            </a:br>
            <a:r>
              <a:rPr lang="en-US" altLang="zh-CN" sz="2400" kern="100" dirty="0" smtClean="0">
                <a:latin typeface="Times New Roman"/>
                <a:ea typeface="华文细黑"/>
                <a:cs typeface="Times New Roman"/>
              </a:rPr>
              <a:t>    </a:t>
            </a:r>
            <a:r>
              <a:rPr lang="zh-CN" altLang="zh-CN" sz="2400" kern="100" dirty="0" smtClean="0">
                <a:latin typeface="Times New Roman"/>
                <a:ea typeface="华文细黑"/>
                <a:cs typeface="Times New Roman"/>
              </a:rPr>
              <a:t>将军</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a:t>
            </a:r>
            <a:endParaRPr lang="zh-CN" altLang="zh-CN" sz="1000" kern="100" dirty="0">
              <a:latin typeface="宋体"/>
              <a:cs typeface="Courier New"/>
            </a:endParaRPr>
          </a:p>
          <a:p>
            <a:pPr algn="just">
              <a:lnSpc>
                <a:spcPct val="150000"/>
              </a:lnSpc>
              <a:spcAft>
                <a:spcPts val="0"/>
              </a:spcAft>
            </a:pPr>
            <a:r>
              <a:rPr lang="en-US" altLang="zh-CN" sz="2400" kern="100" dirty="0">
                <a:latin typeface="Times New Roman"/>
                <a:ea typeface="华文细黑"/>
                <a:cs typeface="Courier New"/>
              </a:rPr>
              <a:t>D.</a:t>
            </a:r>
            <a:r>
              <a:rPr lang="zh-CN" altLang="zh-CN" sz="2400" kern="100" dirty="0">
                <a:latin typeface="Times New Roman"/>
                <a:ea typeface="华文细黑"/>
                <a:cs typeface="Times New Roman"/>
              </a:rPr>
              <a:t>作为一位优秀的战斗机飞行员、令日军闻风丧胆的飞虎队队长</a:t>
            </a:r>
            <a:r>
              <a:rPr lang="zh-CN" altLang="zh-CN" sz="2400" kern="100" dirty="0" smtClean="0">
                <a:latin typeface="Times New Roman"/>
                <a:ea typeface="华文细黑"/>
                <a:cs typeface="Times New Roman"/>
              </a:rPr>
              <a:t>，</a:t>
            </a:r>
            <a:r>
              <a:rPr lang="en-US" altLang="zh-CN" sz="2400" kern="100" dirty="0" smtClean="0">
                <a:latin typeface="Times New Roman"/>
                <a:ea typeface="华文细黑"/>
                <a:cs typeface="Times New Roman"/>
              </a:rPr>
              <a:t/>
            </a:r>
            <a:br>
              <a:rPr lang="en-US" altLang="zh-CN" sz="2400" kern="100" dirty="0" smtClean="0">
                <a:latin typeface="Times New Roman"/>
                <a:ea typeface="华文细黑"/>
                <a:cs typeface="Times New Roman"/>
              </a:rPr>
            </a:br>
            <a:r>
              <a:rPr lang="en-US" altLang="zh-CN" sz="2400" kern="100" dirty="0" smtClean="0">
                <a:latin typeface="Times New Roman"/>
                <a:ea typeface="华文细黑"/>
                <a:cs typeface="Times New Roman"/>
              </a:rPr>
              <a:t>     </a:t>
            </a:r>
            <a:r>
              <a:rPr lang="zh-CN" altLang="zh-CN" sz="2400" kern="100" dirty="0" smtClean="0">
                <a:latin typeface="Times New Roman"/>
                <a:ea typeface="华文细黑"/>
                <a:cs typeface="Times New Roman"/>
              </a:rPr>
              <a:t>陈纳德</a:t>
            </a:r>
            <a:r>
              <a:rPr lang="zh-CN" altLang="zh-CN" sz="2400" kern="100" dirty="0">
                <a:latin typeface="Times New Roman"/>
                <a:ea typeface="华文细黑"/>
                <a:cs typeface="Times New Roman"/>
              </a:rPr>
              <a:t>曾经登上美国著名的《时代》杂志的封面。</a:t>
            </a:r>
            <a:endParaRPr lang="zh-CN" altLang="zh-CN" sz="1000" kern="100" dirty="0">
              <a:latin typeface="宋体"/>
              <a:cs typeface="Courier New"/>
            </a:endParaRPr>
          </a:p>
          <a:p>
            <a:pPr>
              <a:lnSpc>
                <a:spcPct val="150000"/>
              </a:lnSpc>
            </a:pPr>
            <a:r>
              <a:rPr lang="en-US" altLang="zh-CN" sz="2400" dirty="0">
                <a:latin typeface="Times New Roman"/>
                <a:ea typeface="华文细黑"/>
              </a:rPr>
              <a:t>E.</a:t>
            </a:r>
            <a:r>
              <a:rPr lang="zh-CN" altLang="zh-CN" sz="2400" dirty="0">
                <a:latin typeface="Times New Roman"/>
                <a:ea typeface="华文细黑"/>
                <a:cs typeface="Times New Roman"/>
              </a:rPr>
              <a:t>为帮助中国人民抗击日本侵略者，飞虎队在中国浴血奋战，</a:t>
            </a:r>
            <a:r>
              <a:rPr lang="zh-CN" altLang="zh-CN" sz="2400" dirty="0" smtClean="0">
                <a:latin typeface="Times New Roman"/>
                <a:ea typeface="华文细黑"/>
                <a:cs typeface="Times New Roman"/>
              </a:rPr>
              <a:t>做</a:t>
            </a:r>
            <a:r>
              <a:rPr lang="en-US" altLang="zh-CN" sz="2400" dirty="0" smtClean="0">
                <a:latin typeface="Times New Roman"/>
                <a:ea typeface="华文细黑"/>
                <a:cs typeface="Times New Roman"/>
              </a:rPr>
              <a:t/>
            </a:r>
            <a:br>
              <a:rPr lang="en-US" altLang="zh-CN" sz="2400" dirty="0" smtClean="0">
                <a:latin typeface="Times New Roman"/>
                <a:ea typeface="华文细黑"/>
                <a:cs typeface="Times New Roman"/>
              </a:rPr>
            </a:br>
            <a:r>
              <a:rPr lang="en-US" altLang="zh-CN" sz="2400" dirty="0" smtClean="0">
                <a:latin typeface="Times New Roman"/>
                <a:ea typeface="华文细黑"/>
                <a:cs typeface="Times New Roman"/>
              </a:rPr>
              <a:t>     </a:t>
            </a:r>
            <a:r>
              <a:rPr lang="zh-CN" altLang="zh-CN" sz="2400" dirty="0" smtClean="0">
                <a:latin typeface="Times New Roman"/>
                <a:ea typeface="华文细黑"/>
                <a:cs typeface="Times New Roman"/>
              </a:rPr>
              <a:t>出</a:t>
            </a:r>
            <a:r>
              <a:rPr lang="zh-CN" altLang="zh-CN" sz="2400" dirty="0">
                <a:latin typeface="Times New Roman"/>
                <a:ea typeface="华文细黑"/>
                <a:cs typeface="Times New Roman"/>
              </a:rPr>
              <a:t>杰出的贡献，因此被国民政府授予最高嘉奖。</a:t>
            </a:r>
            <a:endParaRPr lang="zh-CN" altLang="zh-CN" sz="2500" kern="100" dirty="0" smtClean="0">
              <a:latin typeface="宋体"/>
              <a:cs typeface="Courier New"/>
            </a:endParaRPr>
          </a:p>
        </p:txBody>
      </p:sp>
    </p:spTree>
    <p:extLst>
      <p:ext uri="{BB962C8B-B14F-4D97-AF65-F5344CB8AC3E}">
        <p14:creationId xmlns:p14="http://schemas.microsoft.com/office/powerpoint/2010/main" val="232532088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52996" y="75409"/>
            <a:ext cx="8682466" cy="4936993"/>
          </a:xfrm>
          <a:prstGeom prst="rect">
            <a:avLst/>
          </a:prstGeom>
          <a:noFill/>
        </p:spPr>
        <p:txBody>
          <a:bodyPr wrap="square" rtlCol="0">
            <a:spAutoFit/>
          </a:bodyPr>
          <a:lstStyle/>
          <a:p>
            <a:pPr algn="just">
              <a:lnSpc>
                <a:spcPts val="4800"/>
              </a:lnSpc>
              <a:spcAft>
                <a:spcPts val="0"/>
              </a:spcAft>
            </a:pPr>
            <a:r>
              <a:rPr lang="zh-CN" altLang="zh-CN" sz="2600" kern="100" dirty="0" smtClean="0">
                <a:solidFill>
                  <a:srgbClr val="0000FF"/>
                </a:solidFill>
                <a:latin typeface="Times New Roman"/>
                <a:ea typeface="华文细黑"/>
                <a:cs typeface="Times New Roman"/>
              </a:rPr>
              <a:t>解析</a:t>
            </a:r>
            <a:r>
              <a:rPr lang="zh-CN" altLang="zh-CN" sz="2600" kern="100" dirty="0">
                <a:latin typeface="Times New Roman"/>
                <a:ea typeface="华文细黑"/>
                <a:cs typeface="Times New Roman"/>
              </a:rPr>
              <a:t>　</a:t>
            </a:r>
            <a:r>
              <a:rPr lang="en-US" altLang="zh-CN" sz="2600" dirty="0">
                <a:latin typeface="Times New Roman"/>
                <a:ea typeface="华文细黑"/>
              </a:rPr>
              <a:t>A</a:t>
            </a:r>
            <a:r>
              <a:rPr lang="zh-CN" altLang="zh-CN" sz="2600" dirty="0">
                <a:latin typeface="Times New Roman"/>
                <a:ea typeface="华文细黑"/>
                <a:cs typeface="Times New Roman"/>
              </a:rPr>
              <a:t>项中</a:t>
            </a:r>
            <a:r>
              <a:rPr lang="en-US" altLang="zh-CN" sz="2600" dirty="0">
                <a:latin typeface="宋体"/>
                <a:ea typeface="华文细黑"/>
                <a:cs typeface="Times New Roman"/>
              </a:rPr>
              <a:t>“</a:t>
            </a:r>
            <a:r>
              <a:rPr lang="zh-CN" altLang="zh-CN" sz="2600" dirty="0">
                <a:latin typeface="Times New Roman"/>
                <a:ea typeface="华文细黑"/>
                <a:cs typeface="Times New Roman"/>
              </a:rPr>
              <a:t>当即决定</a:t>
            </a:r>
            <a:r>
              <a:rPr lang="en-US" altLang="zh-CN" sz="2600" dirty="0">
                <a:latin typeface="宋体"/>
                <a:ea typeface="华文细黑"/>
                <a:cs typeface="Times New Roman"/>
              </a:rPr>
              <a:t>”</a:t>
            </a:r>
            <a:r>
              <a:rPr lang="zh-CN" altLang="zh-CN" sz="2600" dirty="0">
                <a:latin typeface="Times New Roman"/>
                <a:ea typeface="华文细黑"/>
                <a:cs typeface="Times New Roman"/>
              </a:rPr>
              <a:t>，说法不正确，由原文第</a:t>
            </a:r>
            <a:r>
              <a:rPr lang="en-US" altLang="zh-CN" sz="2600" dirty="0">
                <a:latin typeface="Times New Roman"/>
                <a:ea typeface="华文细黑"/>
              </a:rPr>
              <a:t>2</a:t>
            </a:r>
            <a:r>
              <a:rPr lang="zh-CN" altLang="zh-CN" sz="2600" dirty="0">
                <a:latin typeface="Times New Roman"/>
                <a:ea typeface="华文细黑"/>
                <a:cs typeface="Times New Roman"/>
              </a:rPr>
              <a:t>段</a:t>
            </a:r>
            <a:r>
              <a:rPr lang="en-US" altLang="zh-CN" sz="2600" dirty="0">
                <a:latin typeface="宋体"/>
                <a:ea typeface="华文细黑"/>
                <a:cs typeface="Times New Roman"/>
              </a:rPr>
              <a:t>“</a:t>
            </a:r>
            <a:r>
              <a:rPr lang="zh-CN" altLang="zh-CN" sz="2600" dirty="0">
                <a:latin typeface="Times New Roman"/>
                <a:ea typeface="华文细黑"/>
                <a:cs typeface="Times New Roman"/>
              </a:rPr>
              <a:t>陈纳德来到上海作为期三个月的考察</a:t>
            </a:r>
            <a:r>
              <a:rPr lang="en-US" altLang="zh-CN" sz="2600" dirty="0">
                <a:latin typeface="宋体"/>
                <a:ea typeface="华文细黑"/>
                <a:cs typeface="Times New Roman"/>
              </a:rPr>
              <a:t>”</a:t>
            </a:r>
            <a:r>
              <a:rPr lang="zh-CN" altLang="zh-CN" sz="2600" dirty="0">
                <a:latin typeface="Times New Roman"/>
                <a:ea typeface="华文细黑"/>
                <a:cs typeface="Times New Roman"/>
              </a:rPr>
              <a:t>可知，陈纳德先进行了考察，并未</a:t>
            </a:r>
            <a:r>
              <a:rPr lang="en-US" altLang="zh-CN" sz="2600" dirty="0">
                <a:latin typeface="宋体"/>
                <a:ea typeface="华文细黑"/>
                <a:cs typeface="Times New Roman"/>
              </a:rPr>
              <a:t>“</a:t>
            </a:r>
            <a:r>
              <a:rPr lang="zh-CN" altLang="zh-CN" sz="2600" dirty="0">
                <a:latin typeface="Times New Roman"/>
                <a:ea typeface="华文细黑"/>
                <a:cs typeface="Times New Roman"/>
              </a:rPr>
              <a:t>当即决定</a:t>
            </a:r>
            <a:r>
              <a:rPr lang="en-US" altLang="zh-CN" sz="2600" dirty="0">
                <a:latin typeface="宋体"/>
                <a:ea typeface="华文细黑"/>
                <a:cs typeface="Times New Roman"/>
              </a:rPr>
              <a:t>”</a:t>
            </a:r>
            <a:r>
              <a:rPr lang="zh-CN" altLang="zh-CN" sz="2600" dirty="0" smtClean="0">
                <a:latin typeface="Times New Roman"/>
                <a:ea typeface="华文细黑"/>
                <a:cs typeface="Times New Roman"/>
              </a:rPr>
              <a:t>。</a:t>
            </a:r>
            <a:endParaRPr lang="en-US" altLang="zh-CN" sz="2600" dirty="0" smtClean="0">
              <a:latin typeface="Times New Roman"/>
              <a:ea typeface="华文细黑"/>
              <a:cs typeface="Times New Roman"/>
            </a:endParaRPr>
          </a:p>
          <a:p>
            <a:pPr algn="just">
              <a:lnSpc>
                <a:spcPts val="4800"/>
              </a:lnSpc>
              <a:spcAft>
                <a:spcPts val="0"/>
              </a:spcAft>
            </a:pPr>
            <a:r>
              <a:rPr lang="en-US" altLang="zh-CN" sz="2600" dirty="0" smtClean="0">
                <a:latin typeface="Times New Roman"/>
                <a:ea typeface="华文细黑"/>
              </a:rPr>
              <a:t>B</a:t>
            </a:r>
            <a:r>
              <a:rPr lang="zh-CN" altLang="zh-CN" sz="2600" dirty="0">
                <a:latin typeface="Times New Roman"/>
                <a:ea typeface="华文细黑"/>
                <a:cs typeface="Times New Roman"/>
              </a:rPr>
              <a:t>项中</a:t>
            </a:r>
            <a:r>
              <a:rPr lang="en-US" altLang="zh-CN" sz="2600" dirty="0">
                <a:latin typeface="宋体"/>
                <a:ea typeface="华文细黑"/>
                <a:cs typeface="Times New Roman"/>
              </a:rPr>
              <a:t>“</a:t>
            </a:r>
            <a:r>
              <a:rPr lang="zh-CN" altLang="zh-CN" sz="2600" dirty="0">
                <a:latin typeface="Times New Roman"/>
                <a:ea typeface="华文细黑"/>
                <a:cs typeface="Times New Roman"/>
              </a:rPr>
              <a:t>这是中国人民对飞虎队深厚友谊的最宝贵表现</a:t>
            </a:r>
            <a:r>
              <a:rPr lang="en-US" altLang="zh-CN" sz="2600" dirty="0">
                <a:latin typeface="宋体"/>
                <a:ea typeface="华文细黑"/>
                <a:cs typeface="Times New Roman"/>
              </a:rPr>
              <a:t>”</a:t>
            </a:r>
            <a:r>
              <a:rPr lang="zh-CN" altLang="zh-CN" sz="2600" dirty="0">
                <a:latin typeface="Times New Roman"/>
                <a:ea typeface="华文细黑"/>
                <a:cs typeface="Times New Roman"/>
              </a:rPr>
              <a:t>，说法不准确，根据原文</a:t>
            </a:r>
            <a:r>
              <a:rPr lang="en-US" altLang="zh-CN" sz="2600" dirty="0">
                <a:latin typeface="宋体"/>
                <a:ea typeface="华文细黑"/>
                <a:cs typeface="Times New Roman"/>
              </a:rPr>
              <a:t>“</a:t>
            </a:r>
            <a:r>
              <a:rPr lang="zh-CN" altLang="zh-CN" sz="2600" dirty="0">
                <a:latin typeface="Times New Roman"/>
                <a:ea typeface="华文细黑"/>
                <a:cs typeface="Times New Roman"/>
              </a:rPr>
              <a:t>相关链接</a:t>
            </a:r>
            <a:r>
              <a:rPr lang="en-US" altLang="zh-CN" sz="2600" dirty="0">
                <a:latin typeface="宋体"/>
                <a:ea typeface="华文细黑"/>
                <a:cs typeface="Times New Roman"/>
              </a:rPr>
              <a:t>②”</a:t>
            </a:r>
            <a:r>
              <a:rPr lang="zh-CN" altLang="zh-CN" sz="2600" dirty="0">
                <a:latin typeface="Times New Roman"/>
                <a:ea typeface="华文细黑"/>
                <a:cs typeface="Times New Roman"/>
              </a:rPr>
              <a:t>，</a:t>
            </a:r>
            <a:r>
              <a:rPr lang="en-US" altLang="zh-CN" sz="2600" dirty="0">
                <a:latin typeface="宋体"/>
                <a:ea typeface="华文细黑"/>
                <a:cs typeface="Times New Roman"/>
              </a:rPr>
              <a:t>“</a:t>
            </a:r>
            <a:r>
              <a:rPr lang="zh-CN" altLang="zh-CN" sz="2600" dirty="0">
                <a:latin typeface="Times New Roman"/>
                <a:ea typeface="华文细黑"/>
                <a:cs typeface="Times New Roman"/>
              </a:rPr>
              <a:t>中国人的友谊最宝贵的表现，莫过于在日军占领区冒着生命危险搭救被追杀的美国飞行员和从那些地区不断地送来情报</a:t>
            </a:r>
            <a:r>
              <a:rPr lang="en-US" altLang="zh-CN" sz="2600" dirty="0">
                <a:latin typeface="宋体"/>
                <a:ea typeface="华文细黑"/>
                <a:cs typeface="Times New Roman"/>
              </a:rPr>
              <a:t>”</a:t>
            </a:r>
            <a:r>
              <a:rPr lang="zh-CN" altLang="zh-CN" sz="2600" dirty="0">
                <a:latin typeface="Times New Roman"/>
                <a:ea typeface="华文细黑"/>
                <a:cs typeface="Times New Roman"/>
              </a:rPr>
              <a:t>可知，</a:t>
            </a:r>
            <a:r>
              <a:rPr lang="en-US" altLang="zh-CN" sz="2600" dirty="0">
                <a:latin typeface="Times New Roman"/>
                <a:ea typeface="华文细黑"/>
              </a:rPr>
              <a:t>B</a:t>
            </a:r>
            <a:r>
              <a:rPr lang="zh-CN" altLang="zh-CN" sz="2600" dirty="0">
                <a:latin typeface="Times New Roman"/>
                <a:ea typeface="华文细黑"/>
                <a:cs typeface="Times New Roman"/>
              </a:rPr>
              <a:t>项应是</a:t>
            </a:r>
            <a:r>
              <a:rPr lang="en-US" altLang="zh-CN" sz="2600" dirty="0">
                <a:latin typeface="宋体"/>
                <a:ea typeface="华文细黑"/>
                <a:cs typeface="Times New Roman"/>
              </a:rPr>
              <a:t>“……</a:t>
            </a:r>
            <a:r>
              <a:rPr lang="zh-CN" altLang="zh-CN" sz="2600" dirty="0">
                <a:latin typeface="Times New Roman"/>
                <a:ea typeface="华文细黑"/>
                <a:cs typeface="Times New Roman"/>
              </a:rPr>
              <a:t>最宝贵表现之一</a:t>
            </a:r>
            <a:r>
              <a:rPr lang="en-US" altLang="zh-CN" sz="2600" dirty="0">
                <a:latin typeface="宋体"/>
                <a:ea typeface="华文细黑"/>
                <a:cs typeface="Times New Roman"/>
              </a:rPr>
              <a:t>”</a:t>
            </a:r>
            <a:r>
              <a:rPr lang="zh-CN" altLang="zh-CN" sz="2600" dirty="0" smtClean="0">
                <a:latin typeface="Times New Roman"/>
                <a:ea typeface="华文细黑"/>
                <a:cs typeface="Times New Roman"/>
              </a:rPr>
              <a:t>。</a:t>
            </a:r>
            <a:endParaRPr lang="en-US" altLang="zh-CN" sz="2600" dirty="0" smtClean="0">
              <a:latin typeface="Times New Roman"/>
              <a:ea typeface="华文细黑"/>
              <a:cs typeface="Times New Roman"/>
            </a:endParaRPr>
          </a:p>
        </p:txBody>
      </p:sp>
    </p:spTree>
    <p:extLst>
      <p:ext uri="{BB962C8B-B14F-4D97-AF65-F5344CB8AC3E}">
        <p14:creationId xmlns:p14="http://schemas.microsoft.com/office/powerpoint/2010/main" val="1244252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51520" y="-20538"/>
            <a:ext cx="8526611" cy="4893647"/>
          </a:xfrm>
          <a:prstGeom prst="rect">
            <a:avLst/>
          </a:prstGeom>
          <a:noFill/>
        </p:spPr>
        <p:txBody>
          <a:bodyPr wrap="square" rtlCol="0">
            <a:spAutoFit/>
          </a:bodyPr>
          <a:lstStyle/>
          <a:p>
            <a:pPr algn="just">
              <a:lnSpc>
                <a:spcPct val="150000"/>
              </a:lnSpc>
              <a:spcAft>
                <a:spcPts val="0"/>
              </a:spcAft>
            </a:pPr>
            <a:r>
              <a:rPr lang="zh-CN" altLang="zh-CN" sz="2600" dirty="0" smtClean="0">
                <a:latin typeface="Times New Roman"/>
                <a:ea typeface="华文细黑"/>
                <a:cs typeface="Times New Roman"/>
              </a:rPr>
              <a:t>工于</a:t>
            </a:r>
            <a:r>
              <a:rPr lang="zh-CN" altLang="zh-CN" sz="2600" dirty="0">
                <a:latin typeface="Times New Roman"/>
                <a:ea typeface="华文细黑"/>
                <a:cs typeface="Times New Roman"/>
              </a:rPr>
              <a:t>涂泽的媚人习气，另一种是自矜才气、沦于放诞的欺人画风，以浮滑为潇洒、以轻软为秀润，真画者反不合时宜。他希望画者能坚持避俗趋雅的操守，力求华滋浑厚的画风，不要因一时俗世弃取而改变</a:t>
            </a:r>
            <a:r>
              <a:rPr lang="zh-CN" altLang="zh-CN" sz="2600" dirty="0" smtClean="0">
                <a:latin typeface="Times New Roman"/>
                <a:ea typeface="华文细黑"/>
                <a:cs typeface="Times New Roman"/>
              </a:rPr>
              <a:t>。</a:t>
            </a:r>
            <a:endParaRPr lang="en-US" altLang="zh-CN" sz="2600" dirty="0" smtClean="0">
              <a:latin typeface="Times New Roman"/>
              <a:ea typeface="华文细黑"/>
              <a:cs typeface="Times New Roman"/>
            </a:endParaRPr>
          </a:p>
          <a:p>
            <a:pPr algn="just">
              <a:lnSpc>
                <a:spcPct val="150000"/>
              </a:lnSpc>
              <a:spcAft>
                <a:spcPts val="0"/>
              </a:spcAft>
            </a:pPr>
            <a:r>
              <a:rPr lang="en-US" altLang="zh-CN" sz="2600" dirty="0" smtClean="0">
                <a:latin typeface="Times New Roman"/>
                <a:ea typeface="华文细黑"/>
                <a:cs typeface="Times New Roman"/>
              </a:rPr>
              <a:t>        </a:t>
            </a:r>
            <a:r>
              <a:rPr lang="zh-CN" altLang="zh-CN" sz="2600" dirty="0" smtClean="0">
                <a:latin typeface="Times New Roman"/>
                <a:ea typeface="华文细黑"/>
                <a:cs typeface="Times New Roman"/>
              </a:rPr>
              <a:t>黄宾虹</a:t>
            </a:r>
            <a:r>
              <a:rPr lang="zh-CN" altLang="zh-CN" sz="2600" dirty="0">
                <a:latin typeface="Times New Roman"/>
                <a:ea typeface="华文细黑"/>
                <a:cs typeface="Times New Roman"/>
              </a:rPr>
              <a:t>一向以为书画同源，所以称作画为</a:t>
            </a:r>
            <a:r>
              <a:rPr lang="en-US" altLang="zh-CN" sz="2600" dirty="0">
                <a:latin typeface="宋体"/>
                <a:ea typeface="华文细黑"/>
                <a:cs typeface="Times New Roman"/>
              </a:rPr>
              <a:t>“</a:t>
            </a:r>
            <a:r>
              <a:rPr lang="zh-CN" altLang="zh-CN" sz="2600" dirty="0">
                <a:latin typeface="Times New Roman"/>
                <a:ea typeface="华文细黑"/>
                <a:cs typeface="Times New Roman"/>
              </a:rPr>
              <a:t>写画</a:t>
            </a:r>
            <a:r>
              <a:rPr lang="en-US" altLang="zh-CN" sz="2600" dirty="0">
                <a:latin typeface="宋体"/>
                <a:ea typeface="华文细黑"/>
                <a:cs typeface="Times New Roman"/>
              </a:rPr>
              <a:t>”</a:t>
            </a:r>
            <a:r>
              <a:rPr lang="zh-CN" altLang="zh-CN" sz="2600" dirty="0">
                <a:latin typeface="Times New Roman"/>
                <a:ea typeface="华文细黑"/>
                <a:cs typeface="Times New Roman"/>
              </a:rPr>
              <a:t>。他以为上古时代书画不分，如伏羲画八卦，仓颉造字的一种主要方式就是象形，中国最早的文字中已有横线、纵线、弧线等线条形式；汉以后虽分书画，但仍是道归于一，</a:t>
            </a:r>
            <a:r>
              <a:rPr lang="zh-CN" altLang="zh-CN" sz="2600" dirty="0" smtClean="0">
                <a:latin typeface="Times New Roman"/>
                <a:ea typeface="华文细黑"/>
                <a:cs typeface="Times New Roman"/>
              </a:rPr>
              <a:t>三</a:t>
            </a:r>
            <a:endParaRPr lang="zh-CN" altLang="en-US" sz="2600" kern="100" dirty="0">
              <a:latin typeface="Times New Roman"/>
              <a:ea typeface="华文细黑"/>
              <a:cs typeface="Times New Roman"/>
            </a:endParaRPr>
          </a:p>
        </p:txBody>
      </p:sp>
    </p:spTree>
    <p:extLst>
      <p:ext uri="{BB962C8B-B14F-4D97-AF65-F5344CB8AC3E}">
        <p14:creationId xmlns:p14="http://schemas.microsoft.com/office/powerpoint/2010/main" val="79570031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93239" y="562684"/>
            <a:ext cx="8343679" cy="2657138"/>
          </a:xfrm>
          <a:prstGeom prst="rect">
            <a:avLst/>
          </a:prstGeom>
          <a:noFill/>
        </p:spPr>
        <p:txBody>
          <a:bodyPr wrap="square" rtlCol="0">
            <a:spAutoFit/>
          </a:bodyPr>
          <a:lstStyle/>
          <a:p>
            <a:pPr algn="just">
              <a:lnSpc>
                <a:spcPts val="5000"/>
              </a:lnSpc>
              <a:spcAft>
                <a:spcPts val="0"/>
              </a:spcAft>
            </a:pPr>
            <a:r>
              <a:rPr lang="en-US" altLang="zh-CN" sz="2600" dirty="0" smtClean="0">
                <a:latin typeface="Times New Roman"/>
                <a:ea typeface="华文细黑"/>
              </a:rPr>
              <a:t>E</a:t>
            </a:r>
            <a:r>
              <a:rPr lang="zh-CN" altLang="zh-CN" sz="2600" dirty="0">
                <a:latin typeface="Times New Roman"/>
                <a:ea typeface="华文细黑"/>
                <a:cs typeface="Times New Roman"/>
              </a:rPr>
              <a:t>项中</a:t>
            </a:r>
            <a:r>
              <a:rPr lang="en-US" altLang="zh-CN" sz="2600" dirty="0">
                <a:latin typeface="宋体"/>
                <a:ea typeface="华文细黑"/>
                <a:cs typeface="Times New Roman"/>
              </a:rPr>
              <a:t>“</a:t>
            </a:r>
            <a:r>
              <a:rPr lang="zh-CN" altLang="zh-CN" sz="2600" dirty="0">
                <a:latin typeface="Times New Roman"/>
                <a:ea typeface="华文细黑"/>
                <a:cs typeface="Times New Roman"/>
              </a:rPr>
              <a:t>被国民政府授予最高嘉奖</a:t>
            </a:r>
            <a:r>
              <a:rPr lang="en-US" altLang="zh-CN" sz="2600" dirty="0">
                <a:latin typeface="宋体"/>
                <a:ea typeface="华文细黑"/>
                <a:cs typeface="Times New Roman"/>
              </a:rPr>
              <a:t>”</a:t>
            </a:r>
            <a:r>
              <a:rPr lang="zh-CN" altLang="zh-CN" sz="2600" dirty="0">
                <a:latin typeface="Times New Roman"/>
                <a:ea typeface="华文细黑"/>
                <a:cs typeface="Times New Roman"/>
              </a:rPr>
              <a:t>的是陈纳德，而不是飞虎队，由原文倒数第二段</a:t>
            </a:r>
            <a:r>
              <a:rPr lang="en-US" altLang="zh-CN" sz="2600" dirty="0">
                <a:latin typeface="宋体"/>
                <a:ea typeface="华文细黑"/>
                <a:cs typeface="Times New Roman"/>
              </a:rPr>
              <a:t>“</a:t>
            </a:r>
            <a:r>
              <a:rPr lang="en-US" altLang="zh-CN" sz="2600" dirty="0">
                <a:latin typeface="Times New Roman"/>
                <a:ea typeface="华文细黑"/>
              </a:rPr>
              <a:t>1945</a:t>
            </a:r>
            <a:r>
              <a:rPr lang="zh-CN" altLang="zh-CN" sz="2600" dirty="0">
                <a:latin typeface="Times New Roman"/>
                <a:ea typeface="华文细黑"/>
                <a:cs typeface="Times New Roman"/>
              </a:rPr>
              <a:t>年飞虎队解散时，陈纳德受到中国国民政府的最高嘉奖</a:t>
            </a:r>
            <a:r>
              <a:rPr lang="en-US" altLang="zh-CN" sz="2600" dirty="0">
                <a:latin typeface="宋体"/>
                <a:ea typeface="华文细黑"/>
                <a:cs typeface="Times New Roman"/>
              </a:rPr>
              <a:t>”</a:t>
            </a:r>
            <a:r>
              <a:rPr lang="zh-CN" altLang="zh-CN" sz="2600" dirty="0">
                <a:latin typeface="Times New Roman"/>
                <a:ea typeface="华文细黑"/>
                <a:cs typeface="Times New Roman"/>
              </a:rPr>
              <a:t>可知。</a:t>
            </a:r>
            <a:endParaRPr lang="zh-CN" altLang="zh-CN" sz="2600" kern="100" dirty="0">
              <a:latin typeface="宋体"/>
              <a:cs typeface="Courier New"/>
            </a:endParaRPr>
          </a:p>
          <a:p>
            <a:pPr algn="just">
              <a:lnSpc>
                <a:spcPts val="5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en-US" altLang="zh-CN" sz="2600" kern="100" dirty="0">
                <a:solidFill>
                  <a:schemeClr val="accent6">
                    <a:lumMod val="75000"/>
                  </a:schemeClr>
                </a:solidFill>
                <a:latin typeface="Times New Roman"/>
                <a:ea typeface="华文细黑"/>
                <a:cs typeface="Times New Roman"/>
              </a:rPr>
              <a:t>CD</a:t>
            </a:r>
            <a:endParaRPr lang="zh-CN" altLang="zh-CN" sz="2600" kern="100" dirty="0">
              <a:solidFill>
                <a:schemeClr val="accent6">
                  <a:lumMod val="75000"/>
                </a:schemeClr>
              </a:solidFill>
              <a:latin typeface="宋体"/>
              <a:cs typeface="Courier New"/>
            </a:endParaRPr>
          </a:p>
        </p:txBody>
      </p:sp>
    </p:spTree>
    <p:extLst>
      <p:ext uri="{BB962C8B-B14F-4D97-AF65-F5344CB8AC3E}">
        <p14:creationId xmlns:p14="http://schemas.microsoft.com/office/powerpoint/2010/main" val="1268711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26998" y="281523"/>
            <a:ext cx="8547151" cy="4580741"/>
          </a:xfrm>
          <a:prstGeom prst="rect">
            <a:avLst/>
          </a:prstGeom>
          <a:noFill/>
        </p:spPr>
        <p:txBody>
          <a:bodyPr wrap="square" rtlCol="0">
            <a:spAutoFit/>
          </a:bodyPr>
          <a:lstStyle/>
          <a:p>
            <a:pPr algn="just">
              <a:lnSpc>
                <a:spcPts val="5000"/>
              </a:lnSpc>
              <a:spcAft>
                <a:spcPts val="0"/>
              </a:spcAft>
            </a:pPr>
            <a:r>
              <a:rPr lang="zh-CN" altLang="zh-CN" sz="2600" kern="100" dirty="0">
                <a:solidFill>
                  <a:srgbClr val="E36C0A"/>
                </a:solidFill>
                <a:latin typeface="Times New Roman"/>
                <a:ea typeface="华文细黑"/>
                <a:cs typeface="Times New Roman"/>
              </a:rPr>
              <a:t>【试题评点】</a:t>
            </a:r>
            <a:r>
              <a:rPr lang="zh-CN" altLang="zh-CN" sz="2600" kern="100" dirty="0">
                <a:latin typeface="Times New Roman"/>
                <a:ea typeface="华文细黑"/>
                <a:cs typeface="Times New Roman"/>
              </a:rPr>
              <a:t>　</a:t>
            </a:r>
            <a:r>
              <a:rPr lang="zh-CN" altLang="zh-CN" sz="2600" dirty="0">
                <a:latin typeface="Times New Roman"/>
                <a:ea typeface="华文细黑"/>
                <a:cs typeface="Times New Roman"/>
              </a:rPr>
              <a:t>本题考查筛选文中相关信息和分析概括的能力。五个选项中，</a:t>
            </a:r>
            <a:r>
              <a:rPr lang="en-US" altLang="zh-CN" sz="2600" dirty="0">
                <a:latin typeface="Times New Roman"/>
                <a:ea typeface="华文细黑"/>
              </a:rPr>
              <a:t>A</a:t>
            </a:r>
            <a:r>
              <a:rPr lang="zh-CN" altLang="zh-CN" sz="2600" dirty="0">
                <a:latin typeface="Times New Roman"/>
                <a:ea typeface="华文细黑"/>
                <a:cs typeface="Times New Roman"/>
              </a:rPr>
              <a:t>、</a:t>
            </a:r>
            <a:r>
              <a:rPr lang="en-US" altLang="zh-CN" sz="2600" dirty="0">
                <a:latin typeface="Times New Roman"/>
                <a:ea typeface="华文细黑"/>
              </a:rPr>
              <a:t>B</a:t>
            </a:r>
            <a:r>
              <a:rPr lang="zh-CN" altLang="zh-CN" sz="2600" dirty="0">
                <a:latin typeface="Times New Roman"/>
                <a:ea typeface="华文细黑"/>
                <a:cs typeface="Times New Roman"/>
              </a:rPr>
              <a:t>、</a:t>
            </a:r>
            <a:r>
              <a:rPr lang="en-US" altLang="zh-CN" sz="2600" dirty="0">
                <a:latin typeface="Times New Roman"/>
                <a:ea typeface="华文细黑"/>
              </a:rPr>
              <a:t>D</a:t>
            </a:r>
            <a:r>
              <a:rPr lang="zh-CN" altLang="zh-CN" sz="2600" dirty="0">
                <a:latin typeface="Times New Roman"/>
                <a:ea typeface="华文细黑"/>
                <a:cs typeface="Times New Roman"/>
              </a:rPr>
              <a:t>、</a:t>
            </a:r>
            <a:r>
              <a:rPr lang="en-US" altLang="zh-CN" sz="2600" dirty="0">
                <a:latin typeface="Times New Roman"/>
                <a:ea typeface="华文细黑"/>
              </a:rPr>
              <a:t>E</a:t>
            </a:r>
            <a:r>
              <a:rPr lang="zh-CN" altLang="zh-CN" sz="2600" dirty="0">
                <a:latin typeface="Times New Roman"/>
                <a:ea typeface="华文细黑"/>
                <a:cs typeface="Times New Roman"/>
              </a:rPr>
              <a:t>四个选项是对传记相关内容的理解和分析，</a:t>
            </a:r>
            <a:r>
              <a:rPr lang="en-US" altLang="zh-CN" sz="2600" dirty="0">
                <a:latin typeface="Times New Roman"/>
                <a:ea typeface="华文细黑"/>
              </a:rPr>
              <a:t>C</a:t>
            </a:r>
            <a:r>
              <a:rPr lang="zh-CN" altLang="zh-CN" sz="2600" dirty="0">
                <a:latin typeface="Times New Roman"/>
                <a:ea typeface="华文细黑"/>
                <a:cs typeface="Times New Roman"/>
              </a:rPr>
              <a:t>项是对全文内容的总结和概括。</a:t>
            </a:r>
            <a:r>
              <a:rPr lang="en-US" altLang="zh-CN" sz="2600" dirty="0">
                <a:latin typeface="Times New Roman"/>
                <a:ea typeface="华文细黑"/>
              </a:rPr>
              <a:t>C</a:t>
            </a:r>
            <a:r>
              <a:rPr lang="zh-CN" altLang="zh-CN" sz="2600" dirty="0">
                <a:latin typeface="Times New Roman"/>
                <a:ea typeface="华文细黑"/>
                <a:cs typeface="Times New Roman"/>
              </a:rPr>
              <a:t>项符合材料意思，又需要考生在阅读全文后加以概括、总结，是第一正确选项；</a:t>
            </a:r>
            <a:r>
              <a:rPr lang="en-US" altLang="zh-CN" sz="2600" dirty="0">
                <a:latin typeface="Times New Roman"/>
                <a:ea typeface="华文细黑"/>
              </a:rPr>
              <a:t>D</a:t>
            </a:r>
            <a:r>
              <a:rPr lang="zh-CN" altLang="zh-CN" sz="2600" dirty="0">
                <a:latin typeface="Times New Roman"/>
                <a:ea typeface="华文细黑"/>
                <a:cs typeface="Times New Roman"/>
              </a:rPr>
              <a:t>项也符合材料意思，归纳起来比较容易，故是第二正确选项。</a:t>
            </a:r>
            <a:r>
              <a:rPr lang="en-US" altLang="zh-CN" sz="2600" dirty="0">
                <a:latin typeface="Times New Roman"/>
                <a:ea typeface="华文细黑"/>
              </a:rPr>
              <a:t>B</a:t>
            </a:r>
            <a:r>
              <a:rPr lang="zh-CN" altLang="zh-CN" sz="2600" dirty="0">
                <a:latin typeface="Times New Roman"/>
                <a:ea typeface="华文细黑"/>
                <a:cs typeface="Times New Roman"/>
              </a:rPr>
              <a:t>项有对有错，</a:t>
            </a:r>
            <a:r>
              <a:rPr lang="en-US" altLang="zh-CN" sz="2600" dirty="0">
                <a:latin typeface="Times New Roman"/>
                <a:ea typeface="华文细黑"/>
              </a:rPr>
              <a:t>A</a:t>
            </a:r>
            <a:r>
              <a:rPr lang="zh-CN" altLang="zh-CN" sz="2600" dirty="0">
                <a:latin typeface="Times New Roman"/>
                <a:ea typeface="华文细黑"/>
                <a:cs typeface="Times New Roman"/>
              </a:rPr>
              <a:t>、</a:t>
            </a:r>
            <a:r>
              <a:rPr lang="en-US" altLang="zh-CN" sz="2600" dirty="0">
                <a:latin typeface="Times New Roman"/>
                <a:ea typeface="华文细黑"/>
              </a:rPr>
              <a:t>E</a:t>
            </a:r>
            <a:r>
              <a:rPr lang="zh-CN" altLang="zh-CN" sz="2600" dirty="0">
                <a:latin typeface="Times New Roman"/>
                <a:ea typeface="华文细黑"/>
                <a:cs typeface="Times New Roman"/>
              </a:rPr>
              <a:t>项与原文不符，是错误项。</a:t>
            </a:r>
            <a:endParaRPr lang="zh-CN" altLang="zh-CN" sz="1050" kern="100" dirty="0">
              <a:latin typeface="宋体"/>
              <a:cs typeface="Courier New"/>
            </a:endParaRPr>
          </a:p>
        </p:txBody>
      </p:sp>
    </p:spTree>
    <p:extLst>
      <p:ext uri="{BB962C8B-B14F-4D97-AF65-F5344CB8AC3E}">
        <p14:creationId xmlns:p14="http://schemas.microsoft.com/office/powerpoint/2010/main" val="154303714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79512" y="-20538"/>
            <a:ext cx="8733982" cy="1145891"/>
          </a:xfrm>
          <a:prstGeom prst="rect">
            <a:avLst/>
          </a:prstGeom>
        </p:spPr>
        <p:txBody>
          <a:bodyPr>
            <a:spAutoFit/>
          </a:bodyPr>
          <a:lstStyle/>
          <a:p>
            <a:pPr algn="just">
              <a:lnSpc>
                <a:spcPct val="140000"/>
              </a:lnSpc>
              <a:spcAft>
                <a:spcPts val="0"/>
              </a:spcAft>
            </a:pPr>
            <a:r>
              <a:rPr lang="en-US" altLang="zh-CN" sz="2600" dirty="0">
                <a:latin typeface="Times New Roman"/>
                <a:ea typeface="华文细黑"/>
              </a:rPr>
              <a:t>2.</a:t>
            </a:r>
            <a:r>
              <a:rPr lang="zh-CN" altLang="zh-CN" sz="2600" dirty="0">
                <a:latin typeface="Times New Roman"/>
                <a:ea typeface="华文细黑"/>
                <a:cs typeface="Times New Roman"/>
              </a:rPr>
              <a:t>陈纳德是一位出色的军事家，材料中有哪些体现？请简要分析。</a:t>
            </a:r>
            <a:endParaRPr lang="zh-CN" altLang="zh-CN" sz="1050" kern="100" dirty="0" smtClean="0">
              <a:latin typeface="宋体"/>
              <a:cs typeface="Courier New"/>
            </a:endParaRPr>
          </a:p>
        </p:txBody>
      </p:sp>
      <p:sp>
        <p:nvSpPr>
          <p:cNvPr id="3" name="矩形 2"/>
          <p:cNvSpPr/>
          <p:nvPr/>
        </p:nvSpPr>
        <p:spPr>
          <a:xfrm>
            <a:off x="251520" y="1059582"/>
            <a:ext cx="8647507" cy="3616567"/>
          </a:xfrm>
          <a:prstGeom prst="rect">
            <a:avLst/>
          </a:prstGeom>
        </p:spPr>
        <p:txBody>
          <a:bodyPr>
            <a:spAutoFit/>
          </a:bodyPr>
          <a:lstStyle/>
          <a:p>
            <a:pPr algn="just">
              <a:lnSpc>
                <a:spcPct val="150000"/>
              </a:lnSpc>
              <a:spcAft>
                <a:spcPts val="0"/>
              </a:spcAft>
            </a:pPr>
            <a:r>
              <a:rPr lang="zh-CN" altLang="zh-CN" sz="2600" kern="100" dirty="0" smtClean="0">
                <a:solidFill>
                  <a:srgbClr val="0000FF"/>
                </a:solidFill>
                <a:latin typeface="Times New Roman"/>
                <a:ea typeface="华文细黑"/>
                <a:cs typeface="Times New Roman"/>
              </a:rPr>
              <a:t>解析</a:t>
            </a:r>
            <a:r>
              <a:rPr lang="zh-CN" altLang="zh-CN" sz="2600" kern="100" dirty="0">
                <a:latin typeface="Times New Roman"/>
                <a:ea typeface="华文细黑"/>
                <a:cs typeface="Times New Roman"/>
              </a:rPr>
              <a:t>　</a:t>
            </a:r>
            <a:r>
              <a:rPr lang="zh-CN" altLang="zh-CN" sz="2600" dirty="0">
                <a:latin typeface="Times New Roman"/>
                <a:ea typeface="华文细黑"/>
                <a:cs typeface="Times New Roman"/>
              </a:rPr>
              <a:t>答此题时，首先要仔细审题，紧扣</a:t>
            </a:r>
            <a:r>
              <a:rPr lang="en-US" altLang="zh-CN" sz="2600" dirty="0">
                <a:latin typeface="宋体"/>
                <a:ea typeface="华文细黑"/>
                <a:cs typeface="Times New Roman"/>
              </a:rPr>
              <a:t>“</a:t>
            </a:r>
            <a:r>
              <a:rPr lang="zh-CN" altLang="zh-CN" sz="2600" dirty="0">
                <a:latin typeface="Times New Roman"/>
                <a:ea typeface="华文细黑"/>
                <a:cs typeface="Times New Roman"/>
              </a:rPr>
              <a:t>作为军事家的表现</a:t>
            </a:r>
            <a:r>
              <a:rPr lang="en-US" altLang="zh-CN" sz="2600" dirty="0">
                <a:latin typeface="宋体"/>
                <a:ea typeface="华文细黑"/>
                <a:cs typeface="Times New Roman"/>
              </a:rPr>
              <a:t>”</a:t>
            </a:r>
            <a:r>
              <a:rPr lang="zh-CN" altLang="zh-CN" sz="2600" dirty="0">
                <a:latin typeface="Times New Roman"/>
                <a:ea typeface="华文细黑"/>
                <a:cs typeface="Times New Roman"/>
              </a:rPr>
              <a:t>这一点；其次要找准相应的答题区间，相关内容应在文章的</a:t>
            </a:r>
            <a:r>
              <a:rPr lang="en-US" altLang="zh-CN" sz="2600" dirty="0">
                <a:latin typeface="Times New Roman"/>
                <a:ea typeface="华文细黑"/>
              </a:rPr>
              <a:t>3</a:t>
            </a:r>
            <a:r>
              <a:rPr lang="zh-CN" altLang="zh-CN" sz="2600" dirty="0">
                <a:latin typeface="Times New Roman"/>
                <a:ea typeface="华文细黑"/>
                <a:cs typeface="Times New Roman"/>
              </a:rPr>
              <a:t>～</a:t>
            </a:r>
            <a:r>
              <a:rPr lang="en-US" altLang="zh-CN" sz="2600" dirty="0">
                <a:latin typeface="Times New Roman"/>
                <a:ea typeface="华文细黑"/>
              </a:rPr>
              <a:t>6</a:t>
            </a:r>
            <a:r>
              <a:rPr lang="zh-CN" altLang="zh-CN" sz="2600" dirty="0">
                <a:latin typeface="Times New Roman"/>
                <a:ea typeface="华文细黑"/>
                <a:cs typeface="Times New Roman"/>
              </a:rPr>
              <a:t>段；最后要分条概括，筛选文中的重要信息，如：</a:t>
            </a:r>
            <a:r>
              <a:rPr lang="en-US" altLang="zh-CN" sz="2600" dirty="0">
                <a:latin typeface="宋体"/>
                <a:ea typeface="华文细黑"/>
                <a:cs typeface="Times New Roman"/>
              </a:rPr>
              <a:t>“</a:t>
            </a:r>
            <a:r>
              <a:rPr lang="zh-CN" altLang="zh-CN" sz="2600" dirty="0">
                <a:latin typeface="Times New Roman"/>
                <a:ea typeface="华文细黑"/>
                <a:cs typeface="Times New Roman"/>
              </a:rPr>
              <a:t>筹建航校，训练飞行员，悉心传授战斗机飞行技术和作战战术</a:t>
            </a:r>
            <a:r>
              <a:rPr lang="en-US" altLang="zh-CN" sz="2600" dirty="0">
                <a:latin typeface="宋体"/>
                <a:ea typeface="华文细黑"/>
                <a:cs typeface="Times New Roman"/>
              </a:rPr>
              <a:t>”“</a:t>
            </a:r>
            <a:r>
              <a:rPr lang="zh-CN" altLang="zh-CN" sz="2600" dirty="0">
                <a:latin typeface="Times New Roman"/>
                <a:ea typeface="华文细黑"/>
                <a:cs typeface="Times New Roman"/>
              </a:rPr>
              <a:t>建立一个全国性的地面空袭警报系统</a:t>
            </a:r>
            <a:r>
              <a:rPr lang="en-US" altLang="zh-CN" sz="2600" dirty="0">
                <a:latin typeface="宋体"/>
                <a:ea typeface="华文细黑"/>
                <a:cs typeface="Times New Roman"/>
              </a:rPr>
              <a:t>”“</a:t>
            </a:r>
            <a:r>
              <a:rPr lang="zh-CN" altLang="zh-CN" sz="2600" dirty="0">
                <a:latin typeface="Times New Roman"/>
                <a:ea typeface="华文细黑"/>
                <a:cs typeface="Times New Roman"/>
              </a:rPr>
              <a:t>志愿队组建成功</a:t>
            </a:r>
            <a:r>
              <a:rPr lang="en-US" altLang="zh-CN" sz="2600" dirty="0">
                <a:latin typeface="宋体"/>
                <a:ea typeface="华文细黑"/>
                <a:cs typeface="Times New Roman"/>
              </a:rPr>
              <a:t>”“</a:t>
            </a:r>
            <a:r>
              <a:rPr lang="zh-CN" altLang="zh-CN" sz="2600" dirty="0">
                <a:latin typeface="Times New Roman"/>
                <a:ea typeface="华文细黑"/>
                <a:cs typeface="Times New Roman"/>
              </a:rPr>
              <a:t>他多年前的军事理论著作《</a:t>
            </a:r>
            <a:r>
              <a:rPr lang="zh-CN" altLang="zh-CN" sz="2600" dirty="0" smtClean="0">
                <a:latin typeface="Times New Roman"/>
                <a:ea typeface="华文细黑"/>
                <a:cs typeface="Times New Roman"/>
              </a:rPr>
              <a:t>防</a:t>
            </a:r>
            <a:endParaRPr lang="zh-CN" altLang="zh-CN" sz="1050" kern="100" dirty="0">
              <a:solidFill>
                <a:schemeClr val="accent6">
                  <a:lumMod val="75000"/>
                </a:schemeClr>
              </a:solidFill>
              <a:latin typeface="宋体"/>
              <a:cs typeface="Courier New"/>
            </a:endParaRPr>
          </a:p>
        </p:txBody>
      </p:sp>
    </p:spTree>
    <p:extLst>
      <p:ext uri="{BB962C8B-B14F-4D97-AF65-F5344CB8AC3E}">
        <p14:creationId xmlns:p14="http://schemas.microsoft.com/office/powerpoint/2010/main" val="254980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51520" y="131098"/>
            <a:ext cx="8647507" cy="4778231"/>
          </a:xfrm>
          <a:prstGeom prst="rect">
            <a:avLst/>
          </a:prstGeom>
        </p:spPr>
        <p:txBody>
          <a:bodyPr>
            <a:spAutoFit/>
          </a:bodyPr>
          <a:lstStyle/>
          <a:p>
            <a:pPr algn="just">
              <a:lnSpc>
                <a:spcPct val="150000"/>
              </a:lnSpc>
              <a:spcAft>
                <a:spcPts val="0"/>
              </a:spcAft>
            </a:pPr>
            <a:r>
              <a:rPr lang="zh-CN" altLang="zh-CN" sz="2600" dirty="0" smtClean="0">
                <a:latin typeface="Times New Roman"/>
                <a:ea typeface="华文细黑"/>
                <a:cs typeface="Times New Roman"/>
              </a:rPr>
              <a:t>御</a:t>
            </a:r>
            <a:r>
              <a:rPr lang="zh-CN" altLang="zh-CN" sz="2600" dirty="0">
                <a:latin typeface="Times New Roman"/>
                <a:ea typeface="华文细黑"/>
                <a:cs typeface="Times New Roman"/>
              </a:rPr>
              <a:t>性追击的作用》终于有了用武之地</a:t>
            </a:r>
            <a:r>
              <a:rPr lang="en-US" altLang="zh-CN" sz="2600" dirty="0">
                <a:latin typeface="宋体"/>
                <a:ea typeface="华文细黑"/>
                <a:cs typeface="Times New Roman"/>
              </a:rPr>
              <a:t>”“</a:t>
            </a:r>
            <a:r>
              <a:rPr lang="zh-CN" altLang="zh-CN" sz="2600" dirty="0">
                <a:latin typeface="Times New Roman"/>
                <a:ea typeface="华文细黑"/>
                <a:cs typeface="Times New Roman"/>
              </a:rPr>
              <a:t>仰光的连续空战</a:t>
            </a:r>
            <a:r>
              <a:rPr lang="en-US" altLang="zh-CN" sz="2600" dirty="0">
                <a:latin typeface="宋体"/>
                <a:ea typeface="华文细黑"/>
                <a:cs typeface="Times New Roman"/>
              </a:rPr>
              <a:t>”</a:t>
            </a:r>
            <a:r>
              <a:rPr lang="zh-CN" altLang="zh-CN" sz="2600" dirty="0">
                <a:latin typeface="Times New Roman"/>
                <a:ea typeface="华文细黑"/>
                <a:cs typeface="Times New Roman"/>
              </a:rPr>
              <a:t>等。可从两个方面概括：一是实战方面，立下了赫赫战功；二是理论方面，具有杰出的军事才能。</a:t>
            </a:r>
            <a:endParaRPr lang="zh-CN" altLang="zh-CN" sz="1050" kern="100" dirty="0">
              <a:latin typeface="宋体"/>
              <a:cs typeface="Courier New"/>
            </a:endParaRPr>
          </a:p>
          <a:p>
            <a:pPr algn="just">
              <a:lnSpc>
                <a:spcPts val="45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zh-CN" altLang="en-US" sz="2600" kern="100" dirty="0">
                <a:solidFill>
                  <a:schemeClr val="accent6">
                    <a:lumMod val="75000"/>
                  </a:schemeClr>
                </a:solidFill>
                <a:latin typeface="Times New Roman"/>
                <a:ea typeface="华文细黑"/>
                <a:cs typeface="Times New Roman"/>
              </a:rPr>
              <a:t>①</a:t>
            </a:r>
            <a:r>
              <a:rPr lang="zh-CN" altLang="en-US" sz="2600" kern="100" dirty="0">
                <a:solidFill>
                  <a:schemeClr val="accent6"/>
                </a:solidFill>
                <a:latin typeface="+mj-ea"/>
                <a:ea typeface="+mj-ea"/>
                <a:cs typeface="Times New Roman"/>
              </a:rPr>
              <a:t>“</a:t>
            </a:r>
            <a:r>
              <a:rPr lang="zh-CN" altLang="en-US" sz="2600" kern="100" dirty="0">
                <a:solidFill>
                  <a:schemeClr val="accent6">
                    <a:lumMod val="75000"/>
                  </a:schemeClr>
                </a:solidFill>
                <a:latin typeface="Times New Roman"/>
                <a:ea typeface="华文细黑"/>
                <a:cs typeface="Times New Roman"/>
              </a:rPr>
              <a:t>二战</a:t>
            </a:r>
            <a:r>
              <a:rPr lang="zh-CN" altLang="en-US" sz="2600" kern="100" dirty="0">
                <a:solidFill>
                  <a:schemeClr val="accent6"/>
                </a:solidFill>
                <a:latin typeface="+mj-ea"/>
                <a:ea typeface="+mj-ea"/>
                <a:cs typeface="Times New Roman"/>
              </a:rPr>
              <a:t>”</a:t>
            </a:r>
            <a:r>
              <a:rPr lang="zh-CN" altLang="en-US" sz="2600" kern="100" dirty="0">
                <a:solidFill>
                  <a:schemeClr val="accent6">
                    <a:lumMod val="75000"/>
                  </a:schemeClr>
                </a:solidFill>
                <a:latin typeface="Times New Roman"/>
                <a:ea typeface="华文细黑"/>
                <a:cs typeface="Times New Roman"/>
              </a:rPr>
              <a:t>中立下赫赫军功：筹建航校，训练飞行员，建立地面空袭警报系统，组建飞虎队，给日军以沉重的打击。②具有出色的军事才能：写有理论著作</a:t>
            </a:r>
            <a:r>
              <a:rPr lang="en-US" altLang="zh-CN" sz="2600" kern="100" dirty="0">
                <a:solidFill>
                  <a:schemeClr val="accent6">
                    <a:lumMod val="75000"/>
                  </a:schemeClr>
                </a:solidFill>
                <a:latin typeface="Times New Roman"/>
                <a:ea typeface="华文细黑"/>
                <a:cs typeface="Times New Roman"/>
              </a:rPr>
              <a:t>《</a:t>
            </a:r>
            <a:r>
              <a:rPr lang="zh-CN" altLang="en-US" sz="2600" kern="100" dirty="0">
                <a:solidFill>
                  <a:schemeClr val="accent6">
                    <a:lumMod val="75000"/>
                  </a:schemeClr>
                </a:solidFill>
                <a:latin typeface="Times New Roman"/>
                <a:ea typeface="华文细黑"/>
                <a:cs typeface="Times New Roman"/>
              </a:rPr>
              <a:t>防御性追击的作用</a:t>
            </a:r>
            <a:r>
              <a:rPr lang="en-US" altLang="zh-CN" sz="2600" kern="100" dirty="0">
                <a:solidFill>
                  <a:schemeClr val="accent6">
                    <a:lumMod val="75000"/>
                  </a:schemeClr>
                </a:solidFill>
                <a:latin typeface="Times New Roman"/>
                <a:ea typeface="华文细黑"/>
                <a:cs typeface="Times New Roman"/>
              </a:rPr>
              <a:t>》</a:t>
            </a:r>
            <a:r>
              <a:rPr lang="zh-CN" altLang="en-US" sz="2600" kern="100" dirty="0">
                <a:solidFill>
                  <a:schemeClr val="accent6">
                    <a:lumMod val="75000"/>
                  </a:schemeClr>
                </a:solidFill>
                <a:latin typeface="Times New Roman"/>
                <a:ea typeface="华文细黑"/>
                <a:cs typeface="Times New Roman"/>
              </a:rPr>
              <a:t>，又准确预测美国会卷入战争以及日机袭击仰光的时间。</a:t>
            </a:r>
            <a:endParaRPr lang="zh-CN" altLang="zh-CN" sz="1050" kern="100" dirty="0">
              <a:solidFill>
                <a:schemeClr val="accent6">
                  <a:lumMod val="75000"/>
                </a:schemeClr>
              </a:solidFill>
              <a:latin typeface="宋体"/>
              <a:cs typeface="Courier New"/>
            </a:endParaRPr>
          </a:p>
        </p:txBody>
      </p:sp>
    </p:spTree>
    <p:extLst>
      <p:ext uri="{BB962C8B-B14F-4D97-AF65-F5344CB8AC3E}">
        <p14:creationId xmlns:p14="http://schemas.microsoft.com/office/powerpoint/2010/main" val="1009699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51520" y="195486"/>
            <a:ext cx="8561888" cy="4580741"/>
          </a:xfrm>
          <a:prstGeom prst="rect">
            <a:avLst/>
          </a:prstGeom>
        </p:spPr>
        <p:txBody>
          <a:bodyPr>
            <a:spAutoFit/>
          </a:bodyPr>
          <a:lstStyle/>
          <a:p>
            <a:pPr algn="just">
              <a:lnSpc>
                <a:spcPts val="5000"/>
              </a:lnSpc>
              <a:spcAft>
                <a:spcPts val="0"/>
              </a:spcAft>
            </a:pPr>
            <a:r>
              <a:rPr lang="zh-CN" altLang="zh-CN" sz="2600" kern="100" dirty="0">
                <a:solidFill>
                  <a:srgbClr val="E36C0A"/>
                </a:solidFill>
                <a:latin typeface="Times New Roman"/>
                <a:ea typeface="华文细黑"/>
                <a:cs typeface="Times New Roman"/>
              </a:rPr>
              <a:t>【试题评点】</a:t>
            </a:r>
            <a:r>
              <a:rPr lang="zh-CN" altLang="zh-CN" sz="2600" kern="100" dirty="0">
                <a:latin typeface="Times New Roman"/>
                <a:ea typeface="华文细黑"/>
                <a:cs typeface="Times New Roman"/>
              </a:rPr>
              <a:t>　</a:t>
            </a:r>
            <a:r>
              <a:rPr lang="zh-CN" altLang="zh-CN" sz="2600" dirty="0">
                <a:latin typeface="Times New Roman"/>
                <a:ea typeface="华文细黑"/>
                <a:cs typeface="Times New Roman"/>
              </a:rPr>
              <a:t>该题考查筛选并整合文中信息的能力。它要求考生根据内容分析陈纳德为什么是一位出色的军事家。介绍评判一个军事家，主要有两个方面：一是军功，二是军事才能。陈纳德这两方面的信息，均分散在材料中。军功主要在于他为反法西斯所做的贡献，军事才能则包括他在战争中的预判才能和写理论著作。考生只要认真阅读材料，并对相关信息加以提炼、概括，是不难找到答案的。</a:t>
            </a:r>
            <a:endParaRPr lang="zh-CN" altLang="zh-CN" sz="1050" kern="100" dirty="0">
              <a:latin typeface="宋体"/>
              <a:cs typeface="Courier New"/>
            </a:endParaRPr>
          </a:p>
        </p:txBody>
      </p:sp>
    </p:spTree>
    <p:extLst>
      <p:ext uri="{BB962C8B-B14F-4D97-AF65-F5344CB8AC3E}">
        <p14:creationId xmlns:p14="http://schemas.microsoft.com/office/powerpoint/2010/main" val="385948750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58939" y="678631"/>
            <a:ext cx="8477117" cy="3693319"/>
          </a:xfrm>
          <a:prstGeom prst="rect">
            <a:avLst/>
          </a:prstGeom>
        </p:spPr>
        <p:txBody>
          <a:bodyPr>
            <a:spAutoFit/>
          </a:bodyPr>
          <a:lstStyle/>
          <a:p>
            <a:pPr algn="just">
              <a:lnSpc>
                <a:spcPct val="150000"/>
              </a:lnSpc>
              <a:spcAft>
                <a:spcPts val="0"/>
              </a:spcAft>
            </a:pPr>
            <a:r>
              <a:rPr lang="en-US" altLang="zh-CN" sz="2600" kern="100" dirty="0">
                <a:latin typeface="Times New Roman"/>
                <a:ea typeface="华文细黑"/>
                <a:cs typeface="Courier New"/>
              </a:rPr>
              <a:t>3.</a:t>
            </a:r>
            <a:r>
              <a:rPr lang="zh-CN" altLang="en-US" sz="2600" kern="100" dirty="0">
                <a:latin typeface="Times New Roman"/>
                <a:ea typeface="华文细黑"/>
                <a:cs typeface="Courier New"/>
              </a:rPr>
              <a:t>陈纳德的人格魅力是他至今仍被怀念的一个重要原因。请结合材料简要分析。</a:t>
            </a:r>
            <a:endParaRPr lang="zh-CN" altLang="zh-CN" sz="2600" kern="100" dirty="0" smtClean="0">
              <a:latin typeface="宋体"/>
              <a:cs typeface="Courier New"/>
            </a:endParaRPr>
          </a:p>
          <a:p>
            <a:pPr algn="just">
              <a:lnSpc>
                <a:spcPct val="150000"/>
              </a:lnSpc>
              <a:spcAft>
                <a:spcPts val="0"/>
              </a:spcAft>
            </a:pPr>
            <a:r>
              <a:rPr lang="zh-CN" altLang="zh-CN" sz="2600" kern="100" dirty="0" smtClean="0">
                <a:solidFill>
                  <a:srgbClr val="0000FF"/>
                </a:solidFill>
                <a:latin typeface="Times New Roman"/>
                <a:ea typeface="华文细黑"/>
                <a:cs typeface="Times New Roman"/>
              </a:rPr>
              <a:t>解析</a:t>
            </a:r>
            <a:r>
              <a:rPr lang="zh-CN" altLang="zh-CN" sz="2600" kern="100" dirty="0" smtClean="0">
                <a:latin typeface="Times New Roman"/>
                <a:ea typeface="华文细黑"/>
                <a:cs typeface="Times New Roman"/>
              </a:rPr>
              <a:t>　</a:t>
            </a:r>
            <a:r>
              <a:rPr lang="zh-CN" altLang="zh-CN" sz="2600" kern="100" dirty="0">
                <a:latin typeface="Times New Roman"/>
                <a:ea typeface="华文细黑"/>
                <a:cs typeface="Times New Roman"/>
              </a:rPr>
              <a:t>答题时要紧扣</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人格魅力</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四个字，从一系列具体事件中概括出陈纳德的精神特点。同时要结合全文内容，包括</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相关链接</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部分。从多角度分析，包括正面描写和侧面描写</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430505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30506" y="109601"/>
            <a:ext cx="8733982" cy="3693319"/>
          </a:xfrm>
          <a:prstGeom prst="rect">
            <a:avLst/>
          </a:prstGeom>
        </p:spPr>
        <p:txBody>
          <a:bodyPr>
            <a:spAutoFit/>
          </a:bodyPr>
          <a:lstStyle/>
          <a:p>
            <a:pPr algn="just">
              <a:lnSpc>
                <a:spcPct val="150000"/>
              </a:lnSpc>
              <a:spcAft>
                <a:spcPts val="0"/>
              </a:spcAft>
            </a:pPr>
            <a:r>
              <a:rPr lang="zh-CN" altLang="zh-CN" sz="2600" kern="100" dirty="0" smtClean="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zh-CN" altLang="en-US" sz="2600" kern="100" dirty="0">
                <a:solidFill>
                  <a:schemeClr val="accent6">
                    <a:lumMod val="75000"/>
                  </a:schemeClr>
                </a:solidFill>
                <a:latin typeface="Times New Roman"/>
                <a:ea typeface="华文细黑"/>
                <a:cs typeface="Times New Roman"/>
              </a:rPr>
              <a:t>①强烈的正义感，过人的勇气：</a:t>
            </a:r>
            <a:r>
              <a:rPr lang="zh-CN" altLang="en-US" sz="2600" kern="100" dirty="0">
                <a:solidFill>
                  <a:schemeClr val="accent6"/>
                </a:solidFill>
                <a:latin typeface="+mj-ea"/>
                <a:ea typeface="+mj-ea"/>
                <a:cs typeface="Times New Roman"/>
              </a:rPr>
              <a:t>“</a:t>
            </a:r>
            <a:r>
              <a:rPr lang="zh-CN" altLang="en-US" sz="2600" kern="100" dirty="0">
                <a:solidFill>
                  <a:schemeClr val="accent6">
                    <a:lumMod val="75000"/>
                  </a:schemeClr>
                </a:solidFill>
                <a:latin typeface="Times New Roman"/>
                <a:ea typeface="华文细黑"/>
                <a:cs typeface="Times New Roman"/>
              </a:rPr>
              <a:t>七七事变</a:t>
            </a:r>
            <a:r>
              <a:rPr lang="zh-CN" altLang="en-US" sz="2600" kern="100" dirty="0">
                <a:solidFill>
                  <a:schemeClr val="accent6"/>
                </a:solidFill>
                <a:latin typeface="+mj-ea"/>
                <a:ea typeface="+mj-ea"/>
                <a:cs typeface="Times New Roman"/>
              </a:rPr>
              <a:t>”</a:t>
            </a:r>
            <a:r>
              <a:rPr lang="zh-CN" altLang="en-US" sz="2600" kern="100" dirty="0">
                <a:solidFill>
                  <a:schemeClr val="accent6">
                    <a:lumMod val="75000"/>
                  </a:schemeClr>
                </a:solidFill>
                <a:latin typeface="Times New Roman"/>
                <a:ea typeface="华文细黑"/>
                <a:cs typeface="Times New Roman"/>
              </a:rPr>
              <a:t>后立即决定留在中国支援抗战，即使美国国务院发布命令也不撤回。②意志坚定，百折不挠：克服了重重困难，招募志愿者来华参战。③真诚正直，善良友爱：主动要求国民政府停发津贴，得到陈香梅的爱情，飞虎队队员每年组织悼念活动。</a:t>
            </a:r>
            <a:endParaRPr lang="zh-CN" altLang="zh-CN" sz="2600" kern="100" dirty="0">
              <a:solidFill>
                <a:schemeClr val="accent6">
                  <a:lumMod val="75000"/>
                </a:schemeClr>
              </a:solidFill>
              <a:latin typeface="宋体"/>
              <a:cs typeface="Courier New"/>
            </a:endParaRPr>
          </a:p>
        </p:txBody>
      </p:sp>
    </p:spTree>
    <p:extLst>
      <p:ext uri="{BB962C8B-B14F-4D97-AF65-F5344CB8AC3E}">
        <p14:creationId xmlns:p14="http://schemas.microsoft.com/office/powerpoint/2010/main" val="3287945400"/>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30506" y="310267"/>
            <a:ext cx="8733982" cy="4580741"/>
          </a:xfrm>
          <a:prstGeom prst="rect">
            <a:avLst/>
          </a:prstGeom>
        </p:spPr>
        <p:txBody>
          <a:bodyPr>
            <a:spAutoFit/>
          </a:bodyPr>
          <a:lstStyle/>
          <a:p>
            <a:pPr algn="just">
              <a:lnSpc>
                <a:spcPts val="5000"/>
              </a:lnSpc>
              <a:spcAft>
                <a:spcPts val="0"/>
              </a:spcAft>
            </a:pPr>
            <a:r>
              <a:rPr lang="zh-CN" altLang="zh-CN" sz="2600" kern="100" dirty="0">
                <a:solidFill>
                  <a:srgbClr val="E36C0A"/>
                </a:solidFill>
                <a:latin typeface="Times New Roman"/>
                <a:ea typeface="华文细黑"/>
                <a:cs typeface="Times New Roman"/>
              </a:rPr>
              <a:t>【试题评点】</a:t>
            </a:r>
            <a:r>
              <a:rPr lang="zh-CN" altLang="zh-CN" sz="2600" kern="100" dirty="0">
                <a:latin typeface="Times New Roman"/>
                <a:ea typeface="华文细黑"/>
                <a:cs typeface="Times New Roman"/>
              </a:rPr>
              <a:t>　</a:t>
            </a:r>
            <a:r>
              <a:rPr lang="zh-CN" altLang="zh-CN" sz="2600" dirty="0">
                <a:latin typeface="Times New Roman"/>
                <a:ea typeface="华文细黑"/>
                <a:cs typeface="Times New Roman"/>
              </a:rPr>
              <a:t>该题考查对相关内容的分析概括的能力。由于相关内容分散在文中，需要考生对之进行概括归纳。值得注意的是所给的参考答案，它采取</a:t>
            </a:r>
            <a:r>
              <a:rPr lang="en-US" altLang="zh-CN" sz="2600" dirty="0">
                <a:latin typeface="宋体"/>
                <a:ea typeface="华文细黑"/>
                <a:cs typeface="Times New Roman"/>
              </a:rPr>
              <a:t>“</a:t>
            </a:r>
            <a:r>
              <a:rPr lang="zh-CN" altLang="zh-CN" sz="2600" dirty="0">
                <a:latin typeface="Times New Roman"/>
                <a:ea typeface="华文细黑"/>
                <a:cs typeface="Times New Roman"/>
              </a:rPr>
              <a:t>点面结合</a:t>
            </a:r>
            <a:r>
              <a:rPr lang="en-US" altLang="zh-CN" sz="2600" dirty="0">
                <a:latin typeface="宋体"/>
                <a:ea typeface="华文细黑"/>
                <a:cs typeface="Times New Roman"/>
              </a:rPr>
              <a:t>”</a:t>
            </a:r>
            <a:r>
              <a:rPr lang="en-US" altLang="zh-CN" sz="2600" dirty="0">
                <a:latin typeface="Times New Roman"/>
                <a:ea typeface="华文细黑"/>
              </a:rPr>
              <a:t>(</a:t>
            </a:r>
            <a:r>
              <a:rPr lang="en-US" altLang="zh-CN" sz="2600" dirty="0">
                <a:latin typeface="宋体"/>
                <a:ea typeface="华文细黑"/>
                <a:cs typeface="Times New Roman"/>
              </a:rPr>
              <a:t>“</a:t>
            </a:r>
            <a:r>
              <a:rPr lang="zh-CN" altLang="zh-CN" sz="2600" dirty="0">
                <a:latin typeface="Times New Roman"/>
                <a:ea typeface="华文细黑"/>
                <a:cs typeface="Times New Roman"/>
              </a:rPr>
              <a:t>虚实结合</a:t>
            </a:r>
            <a:r>
              <a:rPr lang="en-US" altLang="zh-CN" sz="2600" dirty="0">
                <a:latin typeface="宋体"/>
                <a:ea typeface="华文细黑"/>
                <a:cs typeface="Times New Roman"/>
              </a:rPr>
              <a:t>”</a:t>
            </a:r>
            <a:r>
              <a:rPr lang="en-US" altLang="zh-CN" sz="2600" dirty="0">
                <a:latin typeface="Times New Roman"/>
                <a:ea typeface="华文细黑"/>
              </a:rPr>
              <a:t>)</a:t>
            </a:r>
            <a:r>
              <a:rPr lang="zh-CN" altLang="zh-CN" sz="2600" dirty="0">
                <a:latin typeface="Times New Roman"/>
                <a:ea typeface="华文细黑"/>
                <a:cs typeface="Times New Roman"/>
              </a:rPr>
              <a:t>法，先</a:t>
            </a:r>
            <a:r>
              <a:rPr lang="en-US" altLang="zh-CN" sz="2600" dirty="0">
                <a:latin typeface="宋体"/>
                <a:ea typeface="华文细黑"/>
                <a:cs typeface="Times New Roman"/>
              </a:rPr>
              <a:t>“</a:t>
            </a:r>
            <a:r>
              <a:rPr lang="zh-CN" altLang="zh-CN" sz="2600" dirty="0">
                <a:latin typeface="Times New Roman"/>
                <a:ea typeface="华文细黑"/>
                <a:cs typeface="Times New Roman"/>
              </a:rPr>
              <a:t>面</a:t>
            </a:r>
            <a:r>
              <a:rPr lang="en-US" altLang="zh-CN" sz="2600" dirty="0">
                <a:latin typeface="宋体"/>
                <a:ea typeface="华文细黑"/>
                <a:cs typeface="Times New Roman"/>
              </a:rPr>
              <a:t>”</a:t>
            </a:r>
            <a:r>
              <a:rPr lang="en-US" altLang="zh-CN" sz="2600" dirty="0">
                <a:latin typeface="Times New Roman"/>
                <a:ea typeface="华文细黑"/>
              </a:rPr>
              <a:t>(</a:t>
            </a:r>
            <a:r>
              <a:rPr lang="en-US" altLang="zh-CN" sz="2600" dirty="0">
                <a:latin typeface="宋体"/>
                <a:ea typeface="华文细黑"/>
                <a:cs typeface="Times New Roman"/>
              </a:rPr>
              <a:t>“</a:t>
            </a:r>
            <a:r>
              <a:rPr lang="zh-CN" altLang="zh-CN" sz="2600" dirty="0">
                <a:latin typeface="Times New Roman"/>
                <a:ea typeface="华文细黑"/>
                <a:cs typeface="Times New Roman"/>
              </a:rPr>
              <a:t>虚</a:t>
            </a:r>
            <a:r>
              <a:rPr lang="en-US" altLang="zh-CN" sz="2600" dirty="0">
                <a:latin typeface="宋体"/>
                <a:ea typeface="华文细黑"/>
                <a:cs typeface="Times New Roman"/>
              </a:rPr>
              <a:t>”</a:t>
            </a:r>
            <a:r>
              <a:rPr lang="zh-CN" altLang="zh-CN" sz="2600" dirty="0">
                <a:latin typeface="Times New Roman"/>
                <a:ea typeface="华文细黑"/>
                <a:cs typeface="Times New Roman"/>
              </a:rPr>
              <a:t>，即事理</a:t>
            </a:r>
            <a:r>
              <a:rPr lang="en-US" altLang="zh-CN" sz="2600" dirty="0">
                <a:latin typeface="Times New Roman"/>
                <a:ea typeface="华文细黑"/>
              </a:rPr>
              <a:t>)</a:t>
            </a:r>
            <a:r>
              <a:rPr lang="zh-CN" altLang="zh-CN" sz="2600" dirty="0">
                <a:latin typeface="Times New Roman"/>
                <a:ea typeface="华文细黑"/>
                <a:cs typeface="Times New Roman"/>
              </a:rPr>
              <a:t>后</a:t>
            </a:r>
            <a:r>
              <a:rPr lang="en-US" altLang="zh-CN" sz="2600" dirty="0">
                <a:latin typeface="宋体"/>
                <a:ea typeface="华文细黑"/>
                <a:cs typeface="Times New Roman"/>
              </a:rPr>
              <a:t>“</a:t>
            </a:r>
            <a:r>
              <a:rPr lang="zh-CN" altLang="zh-CN" sz="2600" dirty="0">
                <a:latin typeface="Times New Roman"/>
                <a:ea typeface="华文细黑"/>
                <a:cs typeface="Times New Roman"/>
              </a:rPr>
              <a:t>点</a:t>
            </a:r>
            <a:r>
              <a:rPr lang="en-US" altLang="zh-CN" sz="2600" dirty="0">
                <a:latin typeface="宋体"/>
                <a:ea typeface="华文细黑"/>
                <a:cs typeface="Times New Roman"/>
              </a:rPr>
              <a:t>”</a:t>
            </a:r>
            <a:r>
              <a:rPr lang="en-US" altLang="zh-CN" sz="2600" dirty="0">
                <a:latin typeface="Times New Roman"/>
                <a:ea typeface="华文细黑"/>
              </a:rPr>
              <a:t>(</a:t>
            </a:r>
            <a:r>
              <a:rPr lang="en-US" altLang="zh-CN" sz="2600" dirty="0">
                <a:latin typeface="宋体"/>
                <a:ea typeface="华文细黑"/>
                <a:cs typeface="Times New Roman"/>
              </a:rPr>
              <a:t>“</a:t>
            </a:r>
            <a:r>
              <a:rPr lang="zh-CN" altLang="zh-CN" sz="2600" dirty="0">
                <a:latin typeface="Times New Roman"/>
                <a:ea typeface="华文细黑"/>
                <a:cs typeface="Times New Roman"/>
              </a:rPr>
              <a:t>实</a:t>
            </a:r>
            <a:r>
              <a:rPr lang="en-US" altLang="zh-CN" sz="2600" dirty="0">
                <a:latin typeface="宋体"/>
                <a:ea typeface="华文细黑"/>
                <a:cs typeface="Times New Roman"/>
              </a:rPr>
              <a:t>”</a:t>
            </a:r>
            <a:r>
              <a:rPr lang="zh-CN" altLang="zh-CN" sz="2600" dirty="0">
                <a:latin typeface="Times New Roman"/>
                <a:ea typeface="华文细黑"/>
                <a:cs typeface="Times New Roman"/>
              </a:rPr>
              <a:t>，即实际材料</a:t>
            </a:r>
            <a:r>
              <a:rPr lang="en-US" altLang="zh-CN" sz="2600" dirty="0">
                <a:latin typeface="Times New Roman"/>
                <a:ea typeface="华文细黑"/>
              </a:rPr>
              <a:t>)</a:t>
            </a:r>
            <a:r>
              <a:rPr lang="zh-CN" altLang="zh-CN" sz="2600" dirty="0">
                <a:latin typeface="Times New Roman"/>
                <a:ea typeface="华文细黑"/>
                <a:cs typeface="Times New Roman"/>
              </a:rPr>
              <a:t>，组织得周密完备。考虑到考生的归纳概括可能不完全一致，特意在</a:t>
            </a:r>
            <a:r>
              <a:rPr lang="en-US" altLang="zh-CN" sz="2600" dirty="0">
                <a:latin typeface="宋体"/>
                <a:ea typeface="华文细黑"/>
                <a:cs typeface="Times New Roman"/>
              </a:rPr>
              <a:t>“</a:t>
            </a:r>
            <a:r>
              <a:rPr lang="zh-CN" altLang="zh-CN" sz="2600" dirty="0">
                <a:latin typeface="Times New Roman"/>
                <a:ea typeface="华文细黑"/>
                <a:cs typeface="Times New Roman"/>
              </a:rPr>
              <a:t>评分参考</a:t>
            </a:r>
            <a:r>
              <a:rPr lang="en-US" altLang="zh-CN" sz="2600" dirty="0">
                <a:latin typeface="宋体"/>
                <a:ea typeface="华文细黑"/>
                <a:cs typeface="Times New Roman"/>
              </a:rPr>
              <a:t>”</a:t>
            </a:r>
            <a:r>
              <a:rPr lang="zh-CN" altLang="zh-CN" sz="2600" dirty="0">
                <a:latin typeface="Times New Roman"/>
                <a:ea typeface="华文细黑"/>
                <a:cs typeface="Times New Roman"/>
              </a:rPr>
              <a:t>中说明</a:t>
            </a:r>
            <a:r>
              <a:rPr lang="en-US" altLang="zh-CN" sz="2600" dirty="0">
                <a:latin typeface="宋体"/>
                <a:ea typeface="华文细黑"/>
                <a:cs typeface="Times New Roman"/>
              </a:rPr>
              <a:t>“</a:t>
            </a:r>
            <a:r>
              <a:rPr lang="zh-CN" altLang="zh-CN" sz="2600" dirty="0">
                <a:latin typeface="Times New Roman"/>
                <a:ea typeface="华文细黑"/>
                <a:cs typeface="Times New Roman"/>
              </a:rPr>
              <a:t>意思答对即可</a:t>
            </a:r>
            <a:r>
              <a:rPr lang="en-US" altLang="zh-CN" sz="2600" dirty="0">
                <a:latin typeface="宋体"/>
                <a:ea typeface="华文细黑"/>
                <a:cs typeface="Times New Roman"/>
              </a:rPr>
              <a:t>”</a:t>
            </a:r>
            <a:r>
              <a:rPr lang="zh-CN" altLang="zh-CN" sz="2600" dirty="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4142949460"/>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44973" y="584046"/>
            <a:ext cx="8647507" cy="3939540"/>
          </a:xfrm>
          <a:prstGeom prst="rect">
            <a:avLst/>
          </a:prstGeom>
        </p:spPr>
        <p:txBody>
          <a:bodyPr>
            <a:spAutoFit/>
          </a:bodyPr>
          <a:lstStyle/>
          <a:p>
            <a:pPr algn="just">
              <a:lnSpc>
                <a:spcPts val="5000"/>
              </a:lnSpc>
              <a:spcAft>
                <a:spcPts val="0"/>
              </a:spcAft>
            </a:pPr>
            <a:r>
              <a:rPr lang="en-US" altLang="zh-CN" sz="2600" dirty="0">
                <a:latin typeface="Times New Roman"/>
                <a:ea typeface="华文细黑"/>
              </a:rPr>
              <a:t>4.</a:t>
            </a:r>
            <a:r>
              <a:rPr lang="zh-CN" altLang="zh-CN" sz="2600" dirty="0">
                <a:latin typeface="Times New Roman"/>
                <a:ea typeface="华文细黑"/>
                <a:cs typeface="Times New Roman"/>
              </a:rPr>
              <a:t>为什么陈纳德说自己是</a:t>
            </a:r>
            <a:r>
              <a:rPr lang="en-US" altLang="zh-CN" sz="2600" dirty="0">
                <a:latin typeface="宋体"/>
                <a:ea typeface="华文细黑"/>
                <a:cs typeface="Times New Roman"/>
              </a:rPr>
              <a:t>“</a:t>
            </a:r>
            <a:r>
              <a:rPr lang="zh-CN" altLang="zh-CN" sz="2600" dirty="0">
                <a:latin typeface="Times New Roman"/>
                <a:ea typeface="华文细黑"/>
                <a:cs typeface="Times New Roman"/>
              </a:rPr>
              <a:t>半个中国人</a:t>
            </a:r>
            <a:r>
              <a:rPr lang="en-US" altLang="zh-CN" sz="2600" dirty="0">
                <a:latin typeface="宋体"/>
                <a:ea typeface="华文细黑"/>
                <a:cs typeface="Times New Roman"/>
              </a:rPr>
              <a:t>”</a:t>
            </a:r>
            <a:r>
              <a:rPr lang="zh-CN" altLang="zh-CN" sz="2600" dirty="0">
                <a:latin typeface="Times New Roman"/>
                <a:ea typeface="华文细黑"/>
                <a:cs typeface="Times New Roman"/>
              </a:rPr>
              <a:t>？请结合材料，谈谈你的看法。</a:t>
            </a:r>
            <a:endParaRPr lang="zh-CN" altLang="zh-CN" sz="2600" kern="100" dirty="0">
              <a:latin typeface="宋体"/>
              <a:cs typeface="Courier New"/>
            </a:endParaRPr>
          </a:p>
          <a:p>
            <a:pPr algn="just">
              <a:lnSpc>
                <a:spcPts val="5000"/>
              </a:lnSpc>
              <a:spcAft>
                <a:spcPts val="0"/>
              </a:spcAft>
            </a:pPr>
            <a:r>
              <a:rPr lang="zh-CN" altLang="zh-CN" sz="2600" kern="100" dirty="0">
                <a:solidFill>
                  <a:srgbClr val="0000FF"/>
                </a:solidFill>
                <a:latin typeface="Times New Roman"/>
                <a:ea typeface="华文细黑"/>
                <a:cs typeface="Times New Roman"/>
              </a:rPr>
              <a:t>解析</a:t>
            </a:r>
            <a:r>
              <a:rPr lang="zh-CN" altLang="zh-CN" sz="2600" kern="100" dirty="0">
                <a:latin typeface="Times New Roman"/>
                <a:ea typeface="华文细黑"/>
                <a:cs typeface="Times New Roman"/>
              </a:rPr>
              <a:t>　</a:t>
            </a:r>
            <a:r>
              <a:rPr lang="zh-CN" altLang="en-US" sz="2600" kern="100" dirty="0">
                <a:latin typeface="Times New Roman"/>
                <a:ea typeface="华文细黑"/>
                <a:cs typeface="Times New Roman"/>
              </a:rPr>
              <a:t>本题为探究性题目，具有开放性，回答时应在联系全文内容的基础上，抓住题干中的条件和要求。从“半个中国人”入手分析，说明陈纳德和中国有着千丝万缕</a:t>
            </a:r>
            <a:r>
              <a:rPr lang="zh-CN" altLang="en-US" sz="2600" kern="100" dirty="0" smtClean="0">
                <a:latin typeface="Times New Roman"/>
                <a:ea typeface="华文细黑"/>
                <a:cs typeface="Times New Roman"/>
              </a:rPr>
              <a:t>的</a:t>
            </a:r>
            <a:r>
              <a:rPr lang="en-US" altLang="zh-CN" sz="2600" kern="100" dirty="0" smtClean="0">
                <a:latin typeface="Times New Roman"/>
                <a:ea typeface="华文细黑"/>
                <a:cs typeface="Times New Roman"/>
              </a:rPr>
              <a:t/>
            </a:r>
            <a:br>
              <a:rPr lang="en-US" altLang="zh-CN" sz="2600" kern="100" dirty="0" smtClean="0">
                <a:latin typeface="Times New Roman"/>
                <a:ea typeface="华文细黑"/>
                <a:cs typeface="Times New Roman"/>
              </a:rPr>
            </a:br>
            <a:r>
              <a:rPr lang="zh-CN" altLang="en-US" sz="2600" kern="100" dirty="0" smtClean="0">
                <a:latin typeface="Times New Roman"/>
                <a:ea typeface="华文细黑"/>
                <a:cs typeface="Times New Roman"/>
              </a:rPr>
              <a:t>联系。</a:t>
            </a:r>
            <a:endParaRPr lang="zh-CN" altLang="zh-CN" sz="2600" kern="100" dirty="0">
              <a:latin typeface="宋体"/>
              <a:cs typeface="Courier New"/>
            </a:endParaRPr>
          </a:p>
        </p:txBody>
      </p:sp>
    </p:spTree>
    <p:extLst>
      <p:ext uri="{BB962C8B-B14F-4D97-AF65-F5344CB8AC3E}">
        <p14:creationId xmlns:p14="http://schemas.microsoft.com/office/powerpoint/2010/main" val="931064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79512" y="128086"/>
            <a:ext cx="8647507" cy="4493731"/>
          </a:xfrm>
          <a:prstGeom prst="rect">
            <a:avLst/>
          </a:prstGeom>
        </p:spPr>
        <p:txBody>
          <a:bodyPr>
            <a:spAutoFit/>
          </a:bodyPr>
          <a:lstStyle/>
          <a:p>
            <a:pPr algn="just">
              <a:lnSpc>
                <a:spcPts val="5000"/>
              </a:lnSpc>
              <a:spcAft>
                <a:spcPts val="0"/>
              </a:spcAft>
            </a:pPr>
            <a:r>
              <a:rPr lang="zh-CN" altLang="zh-CN" sz="2600" kern="100" dirty="0" smtClean="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zh-CN" altLang="en-US" sz="2600" kern="100" dirty="0">
                <a:solidFill>
                  <a:schemeClr val="accent6">
                    <a:lumMod val="75000"/>
                  </a:schemeClr>
                </a:solidFill>
                <a:latin typeface="Times New Roman"/>
                <a:ea typeface="华文细黑"/>
                <a:cs typeface="Times New Roman"/>
              </a:rPr>
              <a:t>①陈纳德精湛的飞行技术，过人的军事才能，在受聘担任国民政府航空委员会顾问期间，得到了充分施展的机会；②率领飞虎队在中国境内进行反法西斯斗争；③在中国抗战期间立下了赫赫战功，从一个退休上尉晋升为将军，事业达到辉煌的顶峰；④率飞虎队与中国人民协同作战，生死与共，结下深厚的友谊；⑤受到国民政府的最高嘉奖；⑥和中国女子陈香梅产生感情并结为连理。</a:t>
            </a:r>
            <a:endParaRPr lang="zh-CN" altLang="zh-CN" sz="2600" kern="100" dirty="0">
              <a:solidFill>
                <a:schemeClr val="accent6">
                  <a:lumMod val="75000"/>
                </a:schemeClr>
              </a:solidFill>
              <a:latin typeface="宋体"/>
              <a:cs typeface="Courier New"/>
            </a:endParaRPr>
          </a:p>
        </p:txBody>
      </p:sp>
    </p:spTree>
    <p:extLst>
      <p:ext uri="{BB962C8B-B14F-4D97-AF65-F5344CB8AC3E}">
        <p14:creationId xmlns:p14="http://schemas.microsoft.com/office/powerpoint/2010/main" val="12598426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54430"/>
            <a:ext cx="8596501" cy="4821576"/>
          </a:xfrm>
          <a:prstGeom prst="rect">
            <a:avLst/>
          </a:prstGeom>
          <a:noFill/>
        </p:spPr>
        <p:txBody>
          <a:bodyPr wrap="square" rtlCol="0">
            <a:spAutoFit/>
          </a:bodyPr>
          <a:lstStyle/>
          <a:p>
            <a:pPr algn="just">
              <a:lnSpc>
                <a:spcPct val="150000"/>
              </a:lnSpc>
              <a:spcAft>
                <a:spcPts val="0"/>
              </a:spcAft>
            </a:pPr>
            <a:r>
              <a:rPr lang="zh-CN" altLang="zh-CN" sz="2600" dirty="0">
                <a:latin typeface="Times New Roman"/>
                <a:ea typeface="华文细黑"/>
                <a:cs typeface="Times New Roman"/>
              </a:rPr>
              <a:t>代以上笔法可从甲骨、古玉、铜器中求之。他在</a:t>
            </a:r>
            <a:r>
              <a:rPr lang="en-US" altLang="zh-CN" sz="2600" dirty="0">
                <a:latin typeface="Times New Roman"/>
                <a:ea typeface="华文细黑"/>
              </a:rPr>
              <a:t>1929</a:t>
            </a:r>
            <a:r>
              <a:rPr lang="zh-CN" altLang="zh-CN" sz="2600" dirty="0">
                <a:latin typeface="Times New Roman"/>
                <a:ea typeface="华文细黑"/>
                <a:cs typeface="Times New Roman"/>
              </a:rPr>
              <a:t>年编辑的《宾虹草堂古印谱》里曾谈到古印上的籀篆文字：点画的肥瘦方圆奇正各不同，有助于绘画笔法；而结构的疏密、参差离合、抑扬顿挫、回环往复，更可见章法布置之妙。所以，他作画时要置备金石拓本在案头。他由古玺印这种上古金石实物、临近原始的艺术形式中悟出笔法要旨，认识到书法、文字、金石、绘画都是同一来源，即来源于自然山水，从而找到回归造化之路。</a:t>
            </a:r>
            <a:endParaRPr lang="zh-CN" altLang="en-US" sz="2600" kern="100" dirty="0">
              <a:latin typeface="Times New Roman"/>
              <a:ea typeface="华文细黑"/>
              <a:cs typeface="Times New Roman"/>
            </a:endParaRPr>
          </a:p>
        </p:txBody>
      </p:sp>
    </p:spTree>
    <p:extLst>
      <p:ext uri="{BB962C8B-B14F-4D97-AF65-F5344CB8AC3E}">
        <p14:creationId xmlns:p14="http://schemas.microsoft.com/office/powerpoint/2010/main" val="1346907589"/>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07504" y="181237"/>
            <a:ext cx="8821322" cy="4638001"/>
          </a:xfrm>
          <a:prstGeom prst="rect">
            <a:avLst/>
          </a:prstGeom>
        </p:spPr>
        <p:txBody>
          <a:bodyPr>
            <a:spAutoFit/>
          </a:bodyPr>
          <a:lstStyle/>
          <a:p>
            <a:pPr algn="just">
              <a:lnSpc>
                <a:spcPts val="4500"/>
              </a:lnSpc>
              <a:spcAft>
                <a:spcPts val="0"/>
              </a:spcAft>
            </a:pPr>
            <a:r>
              <a:rPr lang="zh-CN" altLang="zh-CN" sz="2600" kern="100" dirty="0">
                <a:solidFill>
                  <a:srgbClr val="E36C0A"/>
                </a:solidFill>
                <a:latin typeface="Times New Roman"/>
                <a:ea typeface="华文细黑"/>
                <a:cs typeface="Times New Roman"/>
              </a:rPr>
              <a:t>【试题评点】</a:t>
            </a:r>
            <a:r>
              <a:rPr lang="zh-CN" altLang="zh-CN" sz="2600" kern="100" dirty="0">
                <a:latin typeface="Times New Roman"/>
                <a:ea typeface="华文细黑"/>
                <a:cs typeface="Times New Roman"/>
              </a:rPr>
              <a:t>　</a:t>
            </a:r>
            <a:r>
              <a:rPr lang="zh-CN" altLang="zh-CN" sz="2600" dirty="0">
                <a:latin typeface="Times New Roman"/>
                <a:ea typeface="华文细黑"/>
                <a:cs typeface="Times New Roman"/>
              </a:rPr>
              <a:t>该道探究题较往年有了改进。过去的探究题要求考生就某个问题选择一个角度进行探究，该题则要求考生对一个确定的命题进行全方位、多角度的探究。回答此题，考生需要扣住陈纳德与中国的关系，其关系可以从两个方面概括：一是在抗战中他在中国与中国</a:t>
            </a:r>
            <a:r>
              <a:rPr lang="en-US" altLang="zh-CN" sz="2600" dirty="0">
                <a:latin typeface="宋体"/>
                <a:ea typeface="华文细黑"/>
                <a:cs typeface="Times New Roman"/>
              </a:rPr>
              <a:t>“</a:t>
            </a:r>
            <a:r>
              <a:rPr lang="zh-CN" altLang="zh-CN" sz="2600" dirty="0">
                <a:latin typeface="Times New Roman"/>
                <a:ea typeface="华文细黑"/>
                <a:cs typeface="Times New Roman"/>
              </a:rPr>
              <a:t>共患难，同生死</a:t>
            </a:r>
            <a:r>
              <a:rPr lang="en-US" altLang="zh-CN" sz="2600" dirty="0">
                <a:latin typeface="宋体"/>
                <a:ea typeface="华文细黑"/>
                <a:cs typeface="Times New Roman"/>
              </a:rPr>
              <a:t>”</a:t>
            </a:r>
            <a:r>
              <a:rPr lang="zh-CN" altLang="zh-CN" sz="2600" dirty="0">
                <a:latin typeface="Times New Roman"/>
                <a:ea typeface="华文细黑"/>
                <a:cs typeface="Times New Roman"/>
              </a:rPr>
              <a:t>的经历以及这些经历对他个人的影响；一是他与中国人民的友谊，包括他的爱情。参考答案给出了六个方面，考生只要答出四个方面并言之成理就可以了，不一定非要按照答案回答。</a:t>
            </a:r>
            <a:endParaRPr lang="zh-CN" altLang="zh-CN" sz="1050" kern="100" dirty="0">
              <a:latin typeface="宋体"/>
              <a:cs typeface="Courier New"/>
            </a:endParaRPr>
          </a:p>
        </p:txBody>
      </p:sp>
    </p:spTree>
    <p:extLst>
      <p:ext uri="{BB962C8B-B14F-4D97-AF65-F5344CB8AC3E}">
        <p14:creationId xmlns:p14="http://schemas.microsoft.com/office/powerpoint/2010/main" val="2248877184"/>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79512" y="44558"/>
            <a:ext cx="8733982" cy="4870564"/>
          </a:xfrm>
          <a:prstGeom prst="rect">
            <a:avLst/>
          </a:prstGeom>
        </p:spPr>
        <p:txBody>
          <a:bodyPr>
            <a:spAutoFit/>
          </a:bodyPr>
          <a:lstStyle/>
          <a:p>
            <a:pPr algn="just">
              <a:lnSpc>
                <a:spcPts val="4500"/>
              </a:lnSpc>
              <a:spcAft>
                <a:spcPts val="0"/>
              </a:spcAft>
            </a:pPr>
            <a:r>
              <a:rPr lang="zh-CN" altLang="zh-CN" sz="2600" kern="100" dirty="0">
                <a:latin typeface="Times New Roman"/>
                <a:ea typeface="华文细黑"/>
                <a:cs typeface="Times New Roman"/>
              </a:rPr>
              <a:t>四</a:t>
            </a:r>
            <a:r>
              <a:rPr lang="zh-CN" altLang="zh-CN" sz="2600" kern="100" dirty="0" smtClean="0">
                <a:latin typeface="Times New Roman"/>
                <a:ea typeface="华文细黑"/>
                <a:cs typeface="Times New Roman"/>
              </a:rPr>
              <a:t>、</a:t>
            </a:r>
            <a:r>
              <a:rPr lang="en-US" altLang="zh-CN" sz="2600" kern="100" dirty="0">
                <a:solidFill>
                  <a:srgbClr val="00B0F0"/>
                </a:solidFill>
                <a:latin typeface="Times New Roman"/>
                <a:ea typeface="华文细黑"/>
                <a:cs typeface="Courier New"/>
              </a:rPr>
              <a:t>(</a:t>
            </a:r>
            <a:r>
              <a:rPr lang="en-US" altLang="zh-CN" sz="2600" kern="100" dirty="0" smtClean="0">
                <a:solidFill>
                  <a:srgbClr val="00B0F0"/>
                </a:solidFill>
                <a:latin typeface="Times New Roman"/>
                <a:ea typeface="华文细黑"/>
                <a:cs typeface="Courier New"/>
              </a:rPr>
              <a:t>2013·</a:t>
            </a:r>
            <a:r>
              <a:rPr lang="zh-CN" altLang="en-US" sz="2600" kern="100" dirty="0" smtClean="0">
                <a:solidFill>
                  <a:srgbClr val="00B0F0"/>
                </a:solidFill>
                <a:latin typeface="Times New Roman"/>
                <a:ea typeface="华文细黑"/>
                <a:cs typeface="Courier New"/>
              </a:rPr>
              <a:t>新</a:t>
            </a:r>
            <a:r>
              <a:rPr lang="zh-CN" altLang="en-US" sz="2600" kern="100" dirty="0">
                <a:solidFill>
                  <a:srgbClr val="00B0F0"/>
                </a:solidFill>
                <a:latin typeface="Times New Roman"/>
                <a:ea typeface="华文细黑"/>
                <a:cs typeface="Courier New"/>
              </a:rPr>
              <a:t>课标全国</a:t>
            </a:r>
            <a:r>
              <a:rPr lang="en-US" altLang="zh-CN" sz="2600" kern="100" dirty="0">
                <a:solidFill>
                  <a:srgbClr val="00B0F0"/>
                </a:solidFill>
                <a:latin typeface="Times New Roman"/>
                <a:ea typeface="华文细黑"/>
                <a:cs typeface="Courier New"/>
              </a:rPr>
              <a:t>Ⅱ</a:t>
            </a:r>
            <a:r>
              <a:rPr lang="en-US" altLang="zh-CN" sz="2600" kern="100" dirty="0" smtClean="0">
                <a:solidFill>
                  <a:srgbClr val="00B0F0"/>
                </a:solidFill>
                <a:latin typeface="Times New Roman"/>
                <a:ea typeface="华文细黑"/>
                <a:cs typeface="Courier New"/>
              </a:rPr>
              <a:t>)</a:t>
            </a:r>
            <a:r>
              <a:rPr lang="zh-CN" altLang="en-US" sz="2600" kern="100" dirty="0">
                <a:latin typeface="Times New Roman"/>
                <a:ea typeface="华文细黑"/>
                <a:cs typeface="Times New Roman"/>
              </a:rPr>
              <a:t>阅读下面的文字，完成文后题目。</a:t>
            </a:r>
            <a:endParaRPr lang="zh-CN" altLang="zh-CN" sz="1050" kern="100" dirty="0">
              <a:latin typeface="宋体"/>
              <a:cs typeface="Courier New"/>
            </a:endParaRPr>
          </a:p>
          <a:p>
            <a:pPr algn="ctr">
              <a:lnSpc>
                <a:spcPct val="150000"/>
              </a:lnSpc>
              <a:spcAft>
                <a:spcPts val="0"/>
              </a:spcAft>
            </a:pPr>
            <a:r>
              <a:rPr lang="zh-CN" altLang="zh-CN" sz="2600" kern="100" dirty="0">
                <a:latin typeface="Times New Roman"/>
                <a:ea typeface="华文细黑"/>
                <a:cs typeface="Times New Roman"/>
              </a:rPr>
              <a:t>一个不能忘记的人</a:t>
            </a:r>
            <a:endParaRPr lang="zh-CN" altLang="zh-CN" sz="1050" kern="100" dirty="0">
              <a:latin typeface="宋体"/>
              <a:cs typeface="Courier New"/>
            </a:endParaRPr>
          </a:p>
          <a:p>
            <a:pPr algn="ctr">
              <a:lnSpc>
                <a:spcPct val="150000"/>
              </a:lnSpc>
              <a:spcAft>
                <a:spcPts val="0"/>
              </a:spcAft>
            </a:pPr>
            <a:r>
              <a:rPr lang="zh-CN" altLang="zh-CN" sz="2600" kern="100" dirty="0">
                <a:latin typeface="Times New Roman"/>
                <a:ea typeface="华文细黑"/>
                <a:cs typeface="Times New Roman"/>
              </a:rPr>
              <a:t>刘重来</a:t>
            </a:r>
            <a:endParaRPr lang="zh-CN" altLang="zh-CN" sz="1050" kern="100" dirty="0">
              <a:latin typeface="宋体"/>
              <a:cs typeface="Courier New"/>
            </a:endParaRPr>
          </a:p>
          <a:p>
            <a:pPr algn="just">
              <a:lnSpc>
                <a:spcPct val="150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第二次鸦片战争</a:t>
            </a:r>
            <a:r>
              <a:rPr lang="zh-CN" altLang="zh-CN" sz="2600" kern="100" dirty="0">
                <a:latin typeface="Times New Roman"/>
                <a:ea typeface="华文细黑"/>
                <a:cs typeface="Times New Roman"/>
              </a:rPr>
              <a:t>以后，按照</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外国商船可在长江各口岸往来</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的条款，外国轮船在长江上触目可见，令国人深感屈辱。</a:t>
            </a:r>
            <a:r>
              <a:rPr lang="en-US" altLang="zh-CN" sz="2600" kern="100" dirty="0">
                <a:latin typeface="Times New Roman"/>
                <a:ea typeface="华文细黑"/>
                <a:cs typeface="Courier New"/>
              </a:rPr>
              <a:t>1925</a:t>
            </a:r>
            <a:r>
              <a:rPr lang="zh-CN" altLang="zh-CN" sz="2600" kern="100" dirty="0">
                <a:latin typeface="Times New Roman"/>
                <a:ea typeface="华文细黑"/>
                <a:cs typeface="Times New Roman"/>
              </a:rPr>
              <a:t>年</a:t>
            </a:r>
            <a:r>
              <a:rPr lang="en-US" altLang="zh-CN" sz="2600" kern="100" dirty="0">
                <a:latin typeface="Times New Roman"/>
                <a:ea typeface="华文细黑"/>
                <a:cs typeface="Courier New"/>
              </a:rPr>
              <a:t>10</a:t>
            </a:r>
            <a:r>
              <a:rPr lang="zh-CN" altLang="zh-CN" sz="2600" kern="100" dirty="0">
                <a:latin typeface="Times New Roman"/>
                <a:ea typeface="华文细黑"/>
                <a:cs typeface="Times New Roman"/>
              </a:rPr>
              <a:t>月，卢作孚邀约友人，集资创办民生实业公司，积极投入以经济实力夺回内河航运权的爱国斗争。公司成立之初，整个家当只有一艘载重量</a:t>
            </a:r>
            <a:r>
              <a:rPr lang="en-US" altLang="zh-CN" sz="2600" kern="100" dirty="0">
                <a:latin typeface="Times New Roman"/>
                <a:ea typeface="华文细黑"/>
                <a:cs typeface="Courier New"/>
              </a:rPr>
              <a:t>70</a:t>
            </a:r>
            <a:r>
              <a:rPr lang="zh-CN" altLang="zh-CN" sz="2600" kern="100" dirty="0">
                <a:latin typeface="Times New Roman"/>
                <a:ea typeface="华文细黑"/>
                <a:cs typeface="Times New Roman"/>
              </a:rPr>
              <a:t>吨的小轮船</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790574480"/>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07945" y="195486"/>
            <a:ext cx="8477117" cy="4638001"/>
          </a:xfrm>
          <a:prstGeom prst="rect">
            <a:avLst/>
          </a:prstGeom>
        </p:spPr>
        <p:txBody>
          <a:bodyPr>
            <a:spAutoFit/>
          </a:bodyPr>
          <a:lstStyle/>
          <a:p>
            <a:pPr algn="just">
              <a:lnSpc>
                <a:spcPts val="4500"/>
              </a:lnSpc>
            </a:pPr>
            <a:r>
              <a:rPr lang="zh-CN" altLang="zh-CN" sz="2600" kern="100" dirty="0" smtClean="0">
                <a:latin typeface="Times New Roman"/>
                <a:ea typeface="华文细黑"/>
                <a:cs typeface="Times New Roman"/>
              </a:rPr>
              <a:t>卢作孚</a:t>
            </a:r>
            <a:r>
              <a:rPr lang="zh-CN" altLang="zh-CN" sz="2600" kern="100" dirty="0">
                <a:latin typeface="Times New Roman"/>
                <a:ea typeface="华文细黑"/>
                <a:cs typeface="Times New Roman"/>
              </a:rPr>
              <a:t>就定下了</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服务社会，便利人群，开发产业，富强国家</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的公司宗旨，展现了他的强国宏愿。当时，长江上游航运正被外国轮船公司控制着，不多的几家中国轮船公司濒临破产，卢作孚采取</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人弃我取，避实就虚</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的方针，在从未行驶过轮船的嘉陵江上开辟新航线，并在管理上大胆改革，使公司站稳了脚跟，将航线从嘉陵江发展到了长江。从</a:t>
            </a:r>
            <a:r>
              <a:rPr lang="en-US" altLang="zh-CN" sz="2600" kern="100" dirty="0">
                <a:latin typeface="Times New Roman"/>
                <a:ea typeface="华文细黑"/>
                <a:cs typeface="Courier New"/>
              </a:rPr>
              <a:t> 1930</a:t>
            </a:r>
            <a:r>
              <a:rPr lang="zh-CN" altLang="zh-CN" sz="2600" kern="100" dirty="0">
                <a:latin typeface="Times New Roman"/>
                <a:ea typeface="华文细黑"/>
                <a:cs typeface="Times New Roman"/>
              </a:rPr>
              <a:t>年开始，民生公司</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化零为整</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，逐步壮大实力，先后收购了大批中外轮船，并控制了长江上游航运</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2340369116"/>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07504" y="34131"/>
            <a:ext cx="8856984" cy="4893647"/>
          </a:xfrm>
          <a:prstGeom prst="rect">
            <a:avLst/>
          </a:prstGeom>
        </p:spPr>
        <p:txBody>
          <a:bodyPr wrap="square">
            <a:spAutoFit/>
          </a:bodyPr>
          <a:lstStyle/>
          <a:p>
            <a:pPr algn="just">
              <a:lnSpc>
                <a:spcPct val="150000"/>
              </a:lnSpc>
              <a:spcAft>
                <a:spcPts val="0"/>
              </a:spcAft>
            </a:pPr>
            <a:r>
              <a:rPr lang="zh-CN" altLang="zh-CN" sz="2600" kern="100" dirty="0" smtClean="0">
                <a:latin typeface="Times New Roman"/>
                <a:ea typeface="华文细黑"/>
                <a:cs typeface="Times New Roman"/>
              </a:rPr>
              <a:t>将</a:t>
            </a:r>
            <a:r>
              <a:rPr lang="zh-CN" altLang="zh-CN" sz="2600" kern="100" dirty="0">
                <a:latin typeface="Times New Roman"/>
                <a:ea typeface="华文细黑"/>
                <a:cs typeface="Times New Roman"/>
              </a:rPr>
              <a:t>曾经不可一世的外国轮船公司挤出了长江上游。经过多年拼搏，到</a:t>
            </a:r>
            <a:r>
              <a:rPr lang="en-US" altLang="zh-CN" sz="2600" kern="100" dirty="0">
                <a:latin typeface="Times New Roman"/>
                <a:ea typeface="华文细黑"/>
                <a:cs typeface="Courier New"/>
              </a:rPr>
              <a:t>1945</a:t>
            </a:r>
            <a:r>
              <a:rPr lang="zh-CN" altLang="zh-CN" sz="2600" kern="100" dirty="0">
                <a:latin typeface="Times New Roman"/>
                <a:ea typeface="华文细黑"/>
                <a:cs typeface="Times New Roman"/>
              </a:rPr>
              <a:t>年，民生公司</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崛起于长江，争雄于列强</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，不仅在长江沿线、中国沿海港口，而且在东南亚、美国、加拿大等地都有分支机构，成为当时中国最大的民营航运企业，卢作孚也被海内外誉为</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中国船王</a:t>
            </a:r>
            <a:r>
              <a:rPr lang="en-US" altLang="zh-CN" sz="2600" kern="100" dirty="0">
                <a:latin typeface="宋体"/>
                <a:ea typeface="华文细黑"/>
                <a:cs typeface="Times New Roman"/>
              </a:rPr>
              <a:t>”</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在</a:t>
            </a:r>
            <a:r>
              <a:rPr lang="zh-CN" altLang="zh-CN" sz="2600" kern="100" dirty="0">
                <a:latin typeface="Times New Roman"/>
                <a:ea typeface="华文细黑"/>
                <a:cs typeface="Times New Roman"/>
              </a:rPr>
              <a:t>抗战爆发、国难当头的时刻，他号召：</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国家的抗战开始了，民生公司应该首先行动起来参加战争。</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在他的指挥下，全体员工英勇投入到紧张、艰险的抗战运输中去</a:t>
            </a:r>
            <a:r>
              <a:rPr lang="zh-CN" altLang="zh-CN" sz="2600" kern="100" dirty="0" smtClean="0">
                <a:latin typeface="Times New Roman"/>
                <a:ea typeface="华文细黑"/>
                <a:cs typeface="Times New Roman"/>
              </a:rPr>
              <a:t>。</a:t>
            </a:r>
            <a:endParaRPr lang="zh-CN" altLang="zh-CN" sz="2600" kern="100" dirty="0">
              <a:effectLst/>
              <a:latin typeface="宋体"/>
              <a:cs typeface="Courier New"/>
            </a:endParaRPr>
          </a:p>
        </p:txBody>
      </p:sp>
    </p:spTree>
    <p:extLst>
      <p:ext uri="{BB962C8B-B14F-4D97-AF65-F5344CB8AC3E}">
        <p14:creationId xmlns:p14="http://schemas.microsoft.com/office/powerpoint/2010/main" val="2309460095"/>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07504" y="51470"/>
            <a:ext cx="8733982" cy="5078313"/>
          </a:xfrm>
          <a:prstGeom prst="rect">
            <a:avLst/>
          </a:prstGeom>
        </p:spPr>
        <p:txBody>
          <a:bodyPr>
            <a:spAutoFit/>
          </a:bodyPr>
          <a:lstStyle/>
          <a:p>
            <a:pPr algn="just">
              <a:lnSpc>
                <a:spcPct val="150000"/>
              </a:lnSpc>
              <a:spcAft>
                <a:spcPts val="0"/>
              </a:spcAft>
            </a:pPr>
            <a:r>
              <a:rPr lang="en-US" altLang="zh-CN" sz="2400" kern="100" dirty="0" smtClean="0">
                <a:latin typeface="Times New Roman"/>
                <a:ea typeface="华文细黑"/>
                <a:cs typeface="Courier New"/>
              </a:rPr>
              <a:t>1938</a:t>
            </a:r>
            <a:r>
              <a:rPr lang="zh-CN" altLang="zh-CN" sz="2400" kern="100" dirty="0">
                <a:latin typeface="Times New Roman"/>
                <a:ea typeface="华文细黑"/>
                <a:cs typeface="Times New Roman"/>
              </a:rPr>
              <a:t>年</a:t>
            </a:r>
            <a:r>
              <a:rPr lang="en-US" altLang="zh-CN" sz="2400" kern="100" dirty="0">
                <a:latin typeface="Times New Roman"/>
                <a:ea typeface="华文细黑"/>
                <a:cs typeface="Courier New"/>
              </a:rPr>
              <a:t>10</a:t>
            </a:r>
            <a:r>
              <a:rPr lang="zh-CN" altLang="zh-CN" sz="2400" kern="100" dirty="0">
                <a:latin typeface="Times New Roman"/>
                <a:ea typeface="华文细黑"/>
                <a:cs typeface="Times New Roman"/>
              </a:rPr>
              <a:t>月，武汉失守，作为长江咽喉、入川门户的宜昌，聚集了大批难民和从沦陷区运来的大批航空器材、兵器及轻重工业机器设备，急待撤往大后方。但是，按照当时的实际运力，至少需要一年才能运完。还有</a:t>
            </a:r>
            <a:r>
              <a:rPr lang="en-US" altLang="zh-CN" sz="2400" kern="100" dirty="0">
                <a:latin typeface="Times New Roman"/>
                <a:ea typeface="华文细黑"/>
                <a:cs typeface="Courier New"/>
              </a:rPr>
              <a:t>40</a:t>
            </a:r>
            <a:r>
              <a:rPr lang="zh-CN" altLang="zh-CN" sz="2400" kern="100" dirty="0">
                <a:latin typeface="Times New Roman"/>
                <a:ea typeface="华文细黑"/>
                <a:cs typeface="Times New Roman"/>
              </a:rPr>
              <a:t>天就是长江枯水期，日本飞机不断轰炸，日军节节逼近，形势十分危急。在此关键时刻，卢作孚下令采用</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三段航行法</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，除了最重要的军用物资及不宜装卸的大型机器设备直运重庆外，其他物资一律分段运输，使航程缩短了一半或大半。硬是在长江枯水期到来之前，将全部难民和机器设备安全撤离宜昌。</a:t>
            </a:r>
            <a:endParaRPr lang="zh-CN" altLang="zh-CN" sz="2400" kern="100" dirty="0">
              <a:effectLst/>
              <a:latin typeface="宋体"/>
              <a:cs typeface="Courier New"/>
            </a:endParaRPr>
          </a:p>
        </p:txBody>
      </p:sp>
    </p:spTree>
    <p:extLst>
      <p:ext uri="{BB962C8B-B14F-4D97-AF65-F5344CB8AC3E}">
        <p14:creationId xmlns:p14="http://schemas.microsoft.com/office/powerpoint/2010/main" val="257704941"/>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65559" y="-84926"/>
            <a:ext cx="8561888" cy="5221942"/>
          </a:xfrm>
          <a:prstGeom prst="rect">
            <a:avLst/>
          </a:prstGeom>
        </p:spPr>
        <p:txBody>
          <a:bodyPr>
            <a:spAutoFit/>
          </a:bodyPr>
          <a:lstStyle/>
          <a:p>
            <a:pPr algn="just">
              <a:lnSpc>
                <a:spcPts val="5000"/>
              </a:lnSpc>
              <a:spcAft>
                <a:spcPts val="0"/>
              </a:spcAft>
            </a:pPr>
            <a:r>
              <a:rPr lang="en-US" altLang="zh-CN" sz="2600" dirty="0" smtClean="0">
                <a:latin typeface="Times New Roman"/>
                <a:ea typeface="华文细黑"/>
                <a:cs typeface="Times New Roman"/>
              </a:rPr>
              <a:t>        </a:t>
            </a:r>
            <a:r>
              <a:rPr lang="zh-CN" altLang="zh-CN" sz="2600" dirty="0" smtClean="0">
                <a:latin typeface="Times New Roman"/>
                <a:ea typeface="华文细黑"/>
                <a:cs typeface="Times New Roman"/>
              </a:rPr>
              <a:t>卢作孚</a:t>
            </a:r>
            <a:r>
              <a:rPr lang="zh-CN" altLang="zh-CN" sz="2600" dirty="0">
                <a:latin typeface="Times New Roman"/>
                <a:ea typeface="华文细黑"/>
                <a:cs typeface="Times New Roman"/>
              </a:rPr>
              <a:t>的另一项重要贡献是北碚乡村建设实验。</a:t>
            </a:r>
            <a:r>
              <a:rPr lang="en-US" altLang="zh-CN" sz="2600" dirty="0">
                <a:latin typeface="Times New Roman"/>
                <a:ea typeface="华文细黑"/>
              </a:rPr>
              <a:t>1927</a:t>
            </a:r>
            <a:r>
              <a:rPr lang="zh-CN" altLang="zh-CN" sz="2600" dirty="0">
                <a:latin typeface="Times New Roman"/>
                <a:ea typeface="华文细黑"/>
                <a:cs typeface="Times New Roman"/>
              </a:rPr>
              <a:t>年，卢作孚被任命为北碚峡防局局长。峡防局本来是一个主要针对盗匪的治安联防机构，但他却借此平台，提出</a:t>
            </a:r>
            <a:r>
              <a:rPr lang="en-US" altLang="zh-CN" sz="2600" dirty="0">
                <a:latin typeface="宋体"/>
                <a:ea typeface="华文细黑"/>
                <a:cs typeface="Times New Roman"/>
              </a:rPr>
              <a:t>“</a:t>
            </a:r>
            <a:r>
              <a:rPr lang="zh-CN" altLang="zh-CN" sz="2600" dirty="0">
                <a:latin typeface="Times New Roman"/>
                <a:ea typeface="华文细黑"/>
                <a:cs typeface="Times New Roman"/>
              </a:rPr>
              <a:t>打破苟安的现局，创造理想的社会</a:t>
            </a:r>
            <a:r>
              <a:rPr lang="en-US" altLang="zh-CN" sz="2600" dirty="0">
                <a:latin typeface="宋体"/>
                <a:ea typeface="华文细黑"/>
                <a:cs typeface="Times New Roman"/>
              </a:rPr>
              <a:t>”</a:t>
            </a:r>
            <a:r>
              <a:rPr lang="zh-CN" altLang="zh-CN" sz="2600" dirty="0">
                <a:latin typeface="Times New Roman"/>
                <a:ea typeface="华文细黑"/>
                <a:cs typeface="Times New Roman"/>
              </a:rPr>
              <a:t>的口号。与民国时期其他乡村建设实验不同，他明确提出</a:t>
            </a:r>
            <a:r>
              <a:rPr lang="en-US" altLang="zh-CN" sz="2600" dirty="0">
                <a:latin typeface="宋体"/>
                <a:ea typeface="华文细黑"/>
                <a:cs typeface="Times New Roman"/>
              </a:rPr>
              <a:t>“</a:t>
            </a:r>
            <a:r>
              <a:rPr lang="zh-CN" altLang="zh-CN" sz="2600" dirty="0">
                <a:latin typeface="Times New Roman"/>
                <a:ea typeface="华文细黑"/>
                <a:cs typeface="Times New Roman"/>
              </a:rPr>
              <a:t>要将这一个国家现代化起来</a:t>
            </a:r>
            <a:r>
              <a:rPr lang="en-US" altLang="zh-CN" sz="2600" dirty="0">
                <a:latin typeface="宋体"/>
                <a:ea typeface="华文细黑"/>
                <a:cs typeface="Times New Roman"/>
              </a:rPr>
              <a:t>”</a:t>
            </a:r>
            <a:r>
              <a:rPr lang="zh-CN" altLang="zh-CN" sz="2600" dirty="0">
                <a:latin typeface="Times New Roman"/>
                <a:ea typeface="华文细黑"/>
                <a:cs typeface="Times New Roman"/>
              </a:rPr>
              <a:t>，就要</a:t>
            </a:r>
            <a:r>
              <a:rPr lang="en-US" altLang="zh-CN" sz="2600" dirty="0">
                <a:latin typeface="宋体"/>
                <a:ea typeface="华文细黑"/>
                <a:cs typeface="Times New Roman"/>
              </a:rPr>
              <a:t>“</a:t>
            </a:r>
            <a:r>
              <a:rPr lang="zh-CN" altLang="zh-CN" sz="2600" dirty="0">
                <a:latin typeface="Times New Roman"/>
                <a:ea typeface="华文细黑"/>
                <a:cs typeface="Times New Roman"/>
              </a:rPr>
              <a:t>赶快将这一个乡村现代化起来</a:t>
            </a:r>
            <a:r>
              <a:rPr lang="en-US" altLang="zh-CN" sz="2600" dirty="0">
                <a:latin typeface="宋体"/>
                <a:ea typeface="华文细黑"/>
                <a:cs typeface="Times New Roman"/>
              </a:rPr>
              <a:t>”</a:t>
            </a:r>
            <a:r>
              <a:rPr lang="zh-CN" altLang="zh-CN" sz="2600" dirty="0">
                <a:latin typeface="Times New Roman"/>
                <a:ea typeface="华文细黑"/>
                <a:cs typeface="Times New Roman"/>
              </a:rPr>
              <a:t>。为此，他精心设计了北碚的</a:t>
            </a:r>
            <a:r>
              <a:rPr lang="en-US" altLang="zh-CN" sz="2600" dirty="0">
                <a:latin typeface="宋体"/>
                <a:ea typeface="华文细黑"/>
                <a:cs typeface="Times New Roman"/>
              </a:rPr>
              <a:t>“</a:t>
            </a:r>
            <a:r>
              <a:rPr lang="zh-CN" altLang="zh-CN" sz="2600" dirty="0">
                <a:latin typeface="Times New Roman"/>
                <a:ea typeface="华文细黑"/>
                <a:cs typeface="Times New Roman"/>
              </a:rPr>
              <a:t>乡村现代化</a:t>
            </a:r>
            <a:r>
              <a:rPr lang="en-US" altLang="zh-CN" sz="2600" dirty="0">
                <a:latin typeface="宋体"/>
                <a:ea typeface="华文细黑"/>
                <a:cs typeface="Times New Roman"/>
              </a:rPr>
              <a:t>”</a:t>
            </a:r>
            <a:r>
              <a:rPr lang="zh-CN" altLang="zh-CN" sz="2600" dirty="0">
                <a:latin typeface="Times New Roman"/>
                <a:ea typeface="华文细黑"/>
                <a:cs typeface="Times New Roman"/>
              </a:rPr>
              <a:t>蓝图，</a:t>
            </a:r>
            <a:r>
              <a:rPr lang="en-US" altLang="zh-CN" sz="2600" dirty="0">
                <a:latin typeface="宋体"/>
                <a:ea typeface="华文细黑"/>
                <a:cs typeface="Times New Roman"/>
              </a:rPr>
              <a:t>“</a:t>
            </a:r>
            <a:r>
              <a:rPr lang="zh-CN" altLang="zh-CN" sz="2600" dirty="0">
                <a:latin typeface="Times New Roman"/>
                <a:ea typeface="华文细黑"/>
                <a:cs typeface="Times New Roman"/>
              </a:rPr>
              <a:t>以嘉陵江三峡为范围，以北碚为中心，要将嘉陵江三峡布置</a:t>
            </a:r>
            <a:r>
              <a:rPr lang="zh-CN" altLang="zh-CN" sz="2600" dirty="0" smtClean="0">
                <a:latin typeface="Times New Roman"/>
                <a:ea typeface="华文细黑"/>
                <a:cs typeface="Times New Roman"/>
              </a:rPr>
              <a:t>成</a:t>
            </a:r>
            <a:endParaRPr lang="zh-CN" altLang="zh-CN" sz="1050" kern="100" dirty="0">
              <a:latin typeface="宋体"/>
              <a:cs typeface="Courier New"/>
            </a:endParaRPr>
          </a:p>
        </p:txBody>
      </p:sp>
    </p:spTree>
    <p:extLst>
      <p:ext uri="{BB962C8B-B14F-4D97-AF65-F5344CB8AC3E}">
        <p14:creationId xmlns:p14="http://schemas.microsoft.com/office/powerpoint/2010/main" val="182389436"/>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79512" y="195486"/>
            <a:ext cx="8733982" cy="4580741"/>
          </a:xfrm>
          <a:prstGeom prst="rect">
            <a:avLst/>
          </a:prstGeom>
        </p:spPr>
        <p:txBody>
          <a:bodyPr>
            <a:spAutoFit/>
          </a:bodyPr>
          <a:lstStyle/>
          <a:p>
            <a:pPr algn="just">
              <a:lnSpc>
                <a:spcPts val="5000"/>
              </a:lnSpc>
              <a:spcAft>
                <a:spcPts val="0"/>
              </a:spcAft>
            </a:pPr>
            <a:r>
              <a:rPr lang="zh-CN" altLang="zh-CN" sz="2600" dirty="0">
                <a:latin typeface="Times New Roman"/>
                <a:ea typeface="华文细黑"/>
                <a:cs typeface="Times New Roman"/>
              </a:rPr>
              <a:t>一个生产的区域、文化的区域、游览的区域</a:t>
            </a:r>
            <a:r>
              <a:rPr lang="en-US" altLang="zh-CN" sz="2600" dirty="0">
                <a:latin typeface="宋体"/>
                <a:ea typeface="华文细黑"/>
                <a:cs typeface="Times New Roman"/>
              </a:rPr>
              <a:t>”</a:t>
            </a:r>
            <a:r>
              <a:rPr lang="zh-CN" altLang="zh-CN" sz="2600" dirty="0">
                <a:latin typeface="Times New Roman"/>
                <a:ea typeface="华文细黑"/>
                <a:cs typeface="Times New Roman"/>
              </a:rPr>
              <a:t>，以供中国</a:t>
            </a:r>
            <a:r>
              <a:rPr lang="en-US" altLang="zh-CN" sz="2600" dirty="0">
                <a:latin typeface="宋体"/>
                <a:ea typeface="华文细黑"/>
                <a:cs typeface="Times New Roman"/>
              </a:rPr>
              <a:t>“</a:t>
            </a:r>
            <a:r>
              <a:rPr lang="zh-CN" altLang="zh-CN" sz="2600" dirty="0">
                <a:latin typeface="Times New Roman"/>
                <a:ea typeface="华文细黑"/>
                <a:cs typeface="Times New Roman"/>
              </a:rPr>
              <a:t>小至乡村，大至国家的经营参考</a:t>
            </a:r>
            <a:r>
              <a:rPr lang="en-US" altLang="zh-CN" sz="2600" dirty="0">
                <a:latin typeface="宋体"/>
                <a:ea typeface="华文细黑"/>
                <a:cs typeface="Times New Roman"/>
              </a:rPr>
              <a:t>”</a:t>
            </a:r>
            <a:r>
              <a:rPr lang="zh-CN" altLang="zh-CN" sz="2600" dirty="0">
                <a:latin typeface="Times New Roman"/>
                <a:ea typeface="华文细黑"/>
                <a:cs typeface="Times New Roman"/>
              </a:rPr>
              <a:t>。经过努力，这个昔日贫穷落后、偏僻闭塞、盗匪横行的小乡镇，终于建设成为</a:t>
            </a:r>
            <a:r>
              <a:rPr lang="en-US" altLang="zh-CN" sz="2600" dirty="0">
                <a:latin typeface="宋体"/>
                <a:ea typeface="华文细黑"/>
                <a:cs typeface="Times New Roman"/>
              </a:rPr>
              <a:t>“</a:t>
            </a:r>
            <a:r>
              <a:rPr lang="zh-CN" altLang="zh-CN" sz="2600" dirty="0">
                <a:latin typeface="Times New Roman"/>
                <a:ea typeface="华文细黑"/>
                <a:cs typeface="Times New Roman"/>
              </a:rPr>
              <a:t>生产发展、文教事业发达、环境优美的重庆市郊重要城镇</a:t>
            </a:r>
            <a:r>
              <a:rPr lang="en-US" altLang="zh-CN" sz="2600" dirty="0">
                <a:latin typeface="宋体"/>
                <a:ea typeface="华文细黑"/>
                <a:cs typeface="Times New Roman"/>
              </a:rPr>
              <a:t>”</a:t>
            </a:r>
            <a:r>
              <a:rPr lang="zh-CN" altLang="zh-CN" sz="2600" dirty="0">
                <a:latin typeface="Times New Roman"/>
                <a:ea typeface="华文细黑"/>
                <a:cs typeface="Times New Roman"/>
              </a:rPr>
              <a:t>。陶行知参观后说，北碚的建设</a:t>
            </a:r>
            <a:r>
              <a:rPr lang="en-US" altLang="zh-CN" sz="2600" dirty="0">
                <a:latin typeface="宋体"/>
                <a:ea typeface="华文细黑"/>
                <a:cs typeface="Times New Roman"/>
              </a:rPr>
              <a:t>“</a:t>
            </a:r>
            <a:r>
              <a:rPr lang="zh-CN" altLang="zh-CN" sz="2600" dirty="0">
                <a:latin typeface="Times New Roman"/>
                <a:ea typeface="华文细黑"/>
                <a:cs typeface="Times New Roman"/>
              </a:rPr>
              <a:t>可谓将来如何建设新中国的缩影</a:t>
            </a:r>
            <a:r>
              <a:rPr lang="en-US" altLang="zh-CN" sz="2600" dirty="0">
                <a:latin typeface="宋体"/>
                <a:ea typeface="华文细黑"/>
                <a:cs typeface="Times New Roman"/>
              </a:rPr>
              <a:t>”</a:t>
            </a:r>
            <a:r>
              <a:rPr lang="zh-CN" altLang="zh-CN" sz="2600" dirty="0">
                <a:latin typeface="Times New Roman"/>
                <a:ea typeface="华文细黑"/>
                <a:cs typeface="Times New Roman"/>
              </a:rPr>
              <a:t>。卢作孚也与晏阳初、梁漱溟一起，被称为</a:t>
            </a:r>
            <a:r>
              <a:rPr lang="en-US" altLang="zh-CN" sz="2600" dirty="0">
                <a:latin typeface="宋体"/>
                <a:ea typeface="华文细黑"/>
                <a:cs typeface="Times New Roman"/>
              </a:rPr>
              <a:t>“</a:t>
            </a:r>
            <a:r>
              <a:rPr lang="zh-CN" altLang="zh-CN" sz="2600" dirty="0">
                <a:latin typeface="Times New Roman"/>
                <a:ea typeface="华文细黑"/>
                <a:cs typeface="Times New Roman"/>
              </a:rPr>
              <a:t>民国乡建三杰</a:t>
            </a:r>
            <a:r>
              <a:rPr lang="en-US" altLang="zh-CN" sz="2600" dirty="0" smtClean="0">
                <a:latin typeface="宋体"/>
                <a:ea typeface="华文细黑"/>
                <a:cs typeface="Times New Roman"/>
              </a:rPr>
              <a:t>”</a:t>
            </a:r>
            <a:r>
              <a:rPr lang="zh-CN" altLang="en-US" sz="2600" dirty="0" smtClean="0">
                <a:latin typeface="Times New Roman"/>
                <a:ea typeface="华文细黑"/>
                <a:cs typeface="Times New Roman"/>
              </a:rPr>
              <a:t>。                                            </a:t>
            </a:r>
            <a:r>
              <a:rPr lang="en-US" altLang="zh-CN" sz="2600" dirty="0" smtClean="0">
                <a:latin typeface="Times New Roman"/>
                <a:ea typeface="华文细黑"/>
                <a:cs typeface="Times New Roman"/>
              </a:rPr>
              <a:t> </a:t>
            </a:r>
            <a:r>
              <a:rPr lang="en-US" altLang="zh-CN" sz="2600" dirty="0" smtClean="0">
                <a:latin typeface="Times New Roman"/>
                <a:ea typeface="华文细黑"/>
              </a:rPr>
              <a:t>(</a:t>
            </a:r>
            <a:r>
              <a:rPr lang="zh-CN" altLang="zh-CN" sz="2600" dirty="0">
                <a:latin typeface="Times New Roman"/>
                <a:ea typeface="华文细黑"/>
                <a:cs typeface="Times New Roman"/>
              </a:rPr>
              <a:t>有删改</a:t>
            </a:r>
            <a:r>
              <a:rPr lang="en-US" altLang="zh-CN" sz="2600" dirty="0">
                <a:latin typeface="Times New Roman"/>
                <a:ea typeface="华文细黑"/>
              </a:rPr>
              <a:t>)</a:t>
            </a:r>
            <a:endParaRPr lang="zh-CN" altLang="zh-CN" sz="1050" kern="100" dirty="0">
              <a:latin typeface="宋体"/>
              <a:cs typeface="Courier New"/>
            </a:endParaRPr>
          </a:p>
        </p:txBody>
      </p:sp>
    </p:spTree>
    <p:extLst>
      <p:ext uri="{BB962C8B-B14F-4D97-AF65-F5344CB8AC3E}">
        <p14:creationId xmlns:p14="http://schemas.microsoft.com/office/powerpoint/2010/main" val="152687400"/>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07504" y="30559"/>
            <a:ext cx="8733982" cy="3693319"/>
          </a:xfrm>
          <a:prstGeom prst="rect">
            <a:avLst/>
          </a:prstGeom>
        </p:spPr>
        <p:txBody>
          <a:bodyPr>
            <a:spAutoFit/>
          </a:bodyPr>
          <a:lstStyle/>
          <a:p>
            <a:pPr algn="just">
              <a:lnSpc>
                <a:spcPct val="150000"/>
              </a:lnSpc>
              <a:spcAft>
                <a:spcPts val="0"/>
              </a:spcAft>
            </a:pPr>
            <a:r>
              <a:rPr lang="en-US" altLang="zh-CN" sz="2600" b="1" kern="100" dirty="0" smtClean="0">
                <a:latin typeface="Times New Roman"/>
                <a:ea typeface="华文细黑"/>
                <a:cs typeface="Times New Roman"/>
              </a:rPr>
              <a:t>        </a:t>
            </a:r>
            <a:r>
              <a:rPr lang="zh-CN" altLang="zh-CN" sz="2600" b="1" kern="100" dirty="0" smtClean="0">
                <a:solidFill>
                  <a:schemeClr val="accent6">
                    <a:lumMod val="75000"/>
                  </a:schemeClr>
                </a:solidFill>
                <a:latin typeface="Times New Roman"/>
                <a:ea typeface="华文细黑"/>
                <a:cs typeface="Times New Roman"/>
              </a:rPr>
              <a:t>相关</a:t>
            </a:r>
            <a:r>
              <a:rPr lang="zh-CN" altLang="zh-CN" sz="2600" b="1" kern="100" dirty="0">
                <a:solidFill>
                  <a:schemeClr val="accent6">
                    <a:lumMod val="75000"/>
                  </a:schemeClr>
                </a:solidFill>
                <a:latin typeface="Times New Roman"/>
                <a:ea typeface="华文细黑"/>
                <a:cs typeface="Times New Roman"/>
              </a:rPr>
              <a:t>链接</a:t>
            </a:r>
            <a:endParaRPr lang="zh-CN" altLang="zh-CN" sz="1050" b="1" kern="100" dirty="0">
              <a:solidFill>
                <a:schemeClr val="accent6">
                  <a:lumMod val="75000"/>
                </a:schemeClr>
              </a:solidFill>
              <a:latin typeface="宋体"/>
              <a:cs typeface="Courier New"/>
            </a:endParaRPr>
          </a:p>
          <a:p>
            <a:pPr>
              <a:lnSpc>
                <a:spcPct val="150000"/>
              </a:lnSpc>
            </a:pPr>
            <a:r>
              <a:rPr lang="en-US" altLang="zh-CN" sz="2600" dirty="0" smtClean="0">
                <a:latin typeface="宋体"/>
                <a:ea typeface="华文细黑"/>
                <a:cs typeface="Times New Roman"/>
              </a:rPr>
              <a:t>    ①</a:t>
            </a:r>
            <a:r>
              <a:rPr lang="zh-CN" altLang="zh-CN" sz="2600" dirty="0">
                <a:latin typeface="Times New Roman"/>
                <a:ea typeface="华文细黑"/>
                <a:cs typeface="Times New Roman"/>
              </a:rPr>
              <a:t>最好的报酬是求仁得仁</a:t>
            </a:r>
            <a:r>
              <a:rPr lang="en-US" altLang="zh-CN" sz="2600" dirty="0">
                <a:latin typeface="Times New Roman"/>
                <a:ea typeface="华文细黑"/>
              </a:rPr>
              <a:t>——</a:t>
            </a:r>
            <a:r>
              <a:rPr lang="zh-CN" altLang="zh-CN" sz="2600" dirty="0">
                <a:latin typeface="Times New Roman"/>
                <a:ea typeface="华文细黑"/>
                <a:cs typeface="Times New Roman"/>
              </a:rPr>
              <a:t>建筑一个公园，便酬报你一个美好的公园；建设一个国家，便酬报你一个完整的国家。这是何等伟大而且可靠的报酬！它可以安慰你的灵魂，可以沉溺你的终身，可以感动无数人心，可以变更一个社会，乃至于社会的风气</a:t>
            </a:r>
            <a:r>
              <a:rPr lang="zh-CN" altLang="zh-CN" sz="2600" dirty="0" smtClean="0">
                <a:latin typeface="Times New Roman"/>
                <a:ea typeface="华文细黑"/>
                <a:cs typeface="Times New Roman"/>
              </a:rPr>
              <a:t>。</a:t>
            </a:r>
            <a:r>
              <a:rPr lang="en-US" altLang="zh-CN" sz="2600" dirty="0" smtClean="0">
                <a:latin typeface="Times New Roman"/>
                <a:ea typeface="华文细黑"/>
                <a:cs typeface="Times New Roman"/>
              </a:rPr>
              <a:t>          </a:t>
            </a:r>
            <a:r>
              <a:rPr lang="en-US" altLang="zh-CN" sz="2600" dirty="0" smtClean="0">
                <a:latin typeface="Times New Roman"/>
                <a:ea typeface="华文细黑"/>
              </a:rPr>
              <a:t>(</a:t>
            </a:r>
            <a:r>
              <a:rPr lang="zh-CN" altLang="zh-CN" sz="2600" dirty="0">
                <a:latin typeface="Times New Roman"/>
                <a:ea typeface="华文细黑"/>
                <a:cs typeface="Times New Roman"/>
              </a:rPr>
              <a:t>卢作孚《工作的报酬》</a:t>
            </a:r>
            <a:r>
              <a:rPr lang="en-US" altLang="zh-CN" sz="2600" dirty="0">
                <a:latin typeface="Times New Roman"/>
                <a:ea typeface="华文细黑"/>
              </a:rPr>
              <a:t>)</a:t>
            </a:r>
            <a:endParaRPr lang="zh-CN" altLang="zh-CN" sz="2600" kern="100" dirty="0">
              <a:latin typeface="宋体"/>
              <a:cs typeface="Courier New"/>
            </a:endParaRPr>
          </a:p>
        </p:txBody>
      </p:sp>
    </p:spTree>
    <p:extLst>
      <p:ext uri="{BB962C8B-B14F-4D97-AF65-F5344CB8AC3E}">
        <p14:creationId xmlns:p14="http://schemas.microsoft.com/office/powerpoint/2010/main" val="344305262"/>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99832" y="254421"/>
            <a:ext cx="8733982" cy="4773614"/>
          </a:xfrm>
          <a:prstGeom prst="rect">
            <a:avLst/>
          </a:prstGeom>
        </p:spPr>
        <p:txBody>
          <a:bodyPr>
            <a:spAutoFit/>
          </a:bodyPr>
          <a:lstStyle/>
          <a:p>
            <a:pPr algn="just">
              <a:lnSpc>
                <a:spcPct val="130000"/>
              </a:lnSpc>
              <a:spcAft>
                <a:spcPts val="0"/>
              </a:spcAft>
            </a:pPr>
            <a:r>
              <a:rPr lang="en-US" altLang="zh-CN" sz="2600" kern="100" dirty="0" smtClean="0">
                <a:latin typeface="宋体"/>
                <a:ea typeface="华文细黑"/>
                <a:cs typeface="Times New Roman"/>
              </a:rPr>
              <a:t>    ②</a:t>
            </a:r>
            <a:r>
              <a:rPr lang="zh-CN" altLang="zh-CN" sz="2600" kern="100" dirty="0">
                <a:latin typeface="Times New Roman"/>
                <a:ea typeface="华文细黑"/>
                <a:cs typeface="Times New Roman"/>
              </a:rPr>
              <a:t>乡村建设在消极方面是要减轻人民的苦痛，在积极方面是要增进人民的幸福。造公众福，急公众难。</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我们要做这样的事业，便要准备人、准备钱、准备东西、准备办法，尤其要许多人分工合作，继续不断地去办</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3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en-US" altLang="zh-CN" sz="2600" kern="100" dirty="0" smtClean="0">
                <a:latin typeface="Times New Roman"/>
                <a:ea typeface="华文细黑"/>
                <a:cs typeface="Courier New"/>
              </a:rPr>
              <a:t>(</a:t>
            </a:r>
            <a:r>
              <a:rPr lang="zh-CN" altLang="zh-CN" sz="2600" kern="100" dirty="0">
                <a:latin typeface="Times New Roman"/>
                <a:ea typeface="华文细黑"/>
                <a:cs typeface="Times New Roman"/>
              </a:rPr>
              <a:t>卢作孚《乡村建设的意义》</a:t>
            </a:r>
            <a:r>
              <a:rPr lang="en-US" altLang="zh-CN" sz="2600" kern="100" dirty="0">
                <a:latin typeface="Times New Roman"/>
                <a:ea typeface="华文细黑"/>
                <a:cs typeface="Courier New"/>
              </a:rPr>
              <a:t>)</a:t>
            </a:r>
            <a:endParaRPr lang="zh-CN" altLang="zh-CN" sz="1050" kern="100" dirty="0">
              <a:latin typeface="宋体"/>
              <a:cs typeface="Courier New"/>
            </a:endParaRPr>
          </a:p>
          <a:p>
            <a:pPr>
              <a:lnSpc>
                <a:spcPct val="130000"/>
              </a:lnSpc>
            </a:pPr>
            <a:r>
              <a:rPr lang="en-US" altLang="zh-CN" sz="2600" dirty="0" smtClean="0">
                <a:latin typeface="宋体"/>
                <a:ea typeface="华文细黑"/>
                <a:cs typeface="Times New Roman"/>
              </a:rPr>
              <a:t>    ③</a:t>
            </a:r>
            <a:r>
              <a:rPr lang="zh-CN" altLang="zh-CN" sz="2600" dirty="0">
                <a:latin typeface="Times New Roman"/>
                <a:ea typeface="华文细黑"/>
                <a:cs typeface="Times New Roman"/>
              </a:rPr>
              <a:t>确立公众的良好秩序，完成一切物质基础的建设，提高人民的生活水准和文化水准，使国家成为一个本身健全的现代国家，尤为吾人必须全力趋赴的积极目的</a:t>
            </a:r>
            <a:r>
              <a:rPr lang="zh-CN" altLang="zh-CN" sz="2600" dirty="0" smtClean="0">
                <a:latin typeface="Times New Roman"/>
                <a:ea typeface="华文细黑"/>
                <a:cs typeface="Times New Roman"/>
              </a:rPr>
              <a:t>。</a:t>
            </a:r>
            <a:endParaRPr lang="en-US" altLang="zh-CN" sz="2600" dirty="0" smtClean="0">
              <a:latin typeface="Times New Roman"/>
              <a:ea typeface="华文细黑"/>
              <a:cs typeface="Times New Roman"/>
            </a:endParaRPr>
          </a:p>
          <a:p>
            <a:pPr>
              <a:lnSpc>
                <a:spcPct val="130000"/>
              </a:lnSpc>
            </a:pPr>
            <a:r>
              <a:rPr lang="en-US" altLang="zh-CN" sz="2600" dirty="0">
                <a:latin typeface="Times New Roman"/>
                <a:ea typeface="华文细黑"/>
                <a:cs typeface="Times New Roman"/>
              </a:rPr>
              <a:t> </a:t>
            </a:r>
            <a:r>
              <a:rPr lang="en-US" altLang="zh-CN" sz="2600" dirty="0" smtClean="0">
                <a:latin typeface="Times New Roman"/>
                <a:ea typeface="华文细黑"/>
                <a:cs typeface="Times New Roman"/>
              </a:rPr>
              <a:t>                                                     </a:t>
            </a:r>
            <a:r>
              <a:rPr lang="en-US" altLang="zh-CN" sz="2600" dirty="0" smtClean="0">
                <a:latin typeface="Times New Roman"/>
                <a:ea typeface="华文细黑"/>
              </a:rPr>
              <a:t>(</a:t>
            </a:r>
            <a:r>
              <a:rPr lang="zh-CN" altLang="zh-CN" sz="2600" dirty="0">
                <a:latin typeface="Times New Roman"/>
                <a:ea typeface="华文细黑"/>
                <a:cs typeface="Times New Roman"/>
              </a:rPr>
              <a:t>卢作孚《论中国战后建设》</a:t>
            </a:r>
            <a:r>
              <a:rPr lang="en-US" altLang="zh-CN" sz="2600" dirty="0">
                <a:latin typeface="Times New Roman"/>
                <a:ea typeface="华文细黑"/>
              </a:rPr>
              <a:t>)</a:t>
            </a:r>
            <a:endParaRPr lang="zh-CN" altLang="zh-CN" sz="2600" kern="100" dirty="0">
              <a:latin typeface="宋体"/>
              <a:cs typeface="Courier New"/>
            </a:endParaRPr>
          </a:p>
        </p:txBody>
      </p:sp>
    </p:spTree>
    <p:extLst>
      <p:ext uri="{BB962C8B-B14F-4D97-AF65-F5344CB8AC3E}">
        <p14:creationId xmlns:p14="http://schemas.microsoft.com/office/powerpoint/2010/main" val="3929325705"/>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92212" y="720870"/>
            <a:ext cx="8733982" cy="2570960"/>
          </a:xfrm>
          <a:prstGeom prst="rect">
            <a:avLst/>
          </a:prstGeom>
        </p:spPr>
        <p:txBody>
          <a:bodyPr>
            <a:spAutoFit/>
          </a:bodyPr>
          <a:lstStyle/>
          <a:p>
            <a:pPr algn="just">
              <a:lnSpc>
                <a:spcPts val="5000"/>
              </a:lnSpc>
              <a:spcAft>
                <a:spcPts val="0"/>
              </a:spcAft>
            </a:pPr>
            <a:r>
              <a:rPr lang="en-US" altLang="zh-CN" sz="2600" dirty="0" smtClean="0">
                <a:latin typeface="宋体"/>
                <a:ea typeface="华文细黑"/>
                <a:cs typeface="Times New Roman"/>
              </a:rPr>
              <a:t>    ④</a:t>
            </a:r>
            <a:r>
              <a:rPr lang="zh-CN" altLang="zh-CN" sz="2600" dirty="0">
                <a:latin typeface="Times New Roman"/>
                <a:ea typeface="华文细黑"/>
                <a:cs typeface="Times New Roman"/>
              </a:rPr>
              <a:t>卢作孚先生作为旧中国一位著名的爱国实业家，与张之洞、张謇、范旭东一起，曾被毛泽东同志誉为旧中国实业界四个</a:t>
            </a:r>
            <a:r>
              <a:rPr lang="en-US" altLang="zh-CN" sz="2600" dirty="0">
                <a:latin typeface="宋体"/>
                <a:ea typeface="华文细黑"/>
                <a:cs typeface="Times New Roman"/>
              </a:rPr>
              <a:t>“</a:t>
            </a:r>
            <a:r>
              <a:rPr lang="zh-CN" altLang="zh-CN" sz="2600" dirty="0">
                <a:latin typeface="Times New Roman"/>
                <a:ea typeface="华文细黑"/>
                <a:cs typeface="Times New Roman"/>
              </a:rPr>
              <a:t>不能忘记</a:t>
            </a:r>
            <a:r>
              <a:rPr lang="en-US" altLang="zh-CN" sz="2600" dirty="0">
                <a:latin typeface="宋体"/>
                <a:ea typeface="华文细黑"/>
                <a:cs typeface="Times New Roman"/>
              </a:rPr>
              <a:t>”</a:t>
            </a:r>
            <a:r>
              <a:rPr lang="zh-CN" altLang="zh-CN" sz="2600" dirty="0">
                <a:latin typeface="Times New Roman"/>
                <a:ea typeface="华文细黑"/>
                <a:cs typeface="Times New Roman"/>
              </a:rPr>
              <a:t>的人物</a:t>
            </a:r>
            <a:r>
              <a:rPr lang="zh-CN" altLang="zh-CN" sz="2600" dirty="0" smtClean="0">
                <a:latin typeface="Times New Roman"/>
                <a:ea typeface="华文细黑"/>
                <a:cs typeface="Times New Roman"/>
              </a:rPr>
              <a:t>。</a:t>
            </a:r>
            <a:endParaRPr lang="en-US" altLang="zh-CN" sz="2600" dirty="0" smtClean="0">
              <a:latin typeface="Times New Roman"/>
              <a:ea typeface="华文细黑"/>
              <a:cs typeface="Times New Roman"/>
            </a:endParaRPr>
          </a:p>
          <a:p>
            <a:pPr algn="just">
              <a:lnSpc>
                <a:spcPts val="5000"/>
              </a:lnSpc>
              <a:spcAft>
                <a:spcPts val="0"/>
              </a:spcAft>
            </a:pPr>
            <a:r>
              <a:rPr lang="en-US" altLang="zh-CN" sz="2600" dirty="0">
                <a:latin typeface="Times New Roman"/>
                <a:ea typeface="华文细黑"/>
                <a:cs typeface="Times New Roman"/>
              </a:rPr>
              <a:t> </a:t>
            </a:r>
            <a:r>
              <a:rPr lang="en-US" altLang="zh-CN" sz="2600" dirty="0" smtClean="0">
                <a:latin typeface="Times New Roman"/>
                <a:ea typeface="华文细黑"/>
                <a:cs typeface="Times New Roman"/>
              </a:rPr>
              <a:t>    </a:t>
            </a:r>
            <a:r>
              <a:rPr lang="en-US" altLang="zh-CN" sz="2600" dirty="0" smtClean="0">
                <a:latin typeface="Times New Roman"/>
                <a:ea typeface="华文细黑"/>
              </a:rPr>
              <a:t>(</a:t>
            </a:r>
            <a:r>
              <a:rPr lang="zh-CN" altLang="zh-CN" sz="2600" dirty="0">
                <a:latin typeface="Times New Roman"/>
                <a:ea typeface="华文细黑"/>
                <a:cs typeface="Times New Roman"/>
              </a:rPr>
              <a:t>胡德平《发扬和借鉴老一辈民族实业家的精神和经验》</a:t>
            </a:r>
            <a:r>
              <a:rPr lang="en-US" altLang="zh-CN" sz="2600" dirty="0">
                <a:latin typeface="Times New Roman"/>
                <a:ea typeface="华文细黑"/>
              </a:rPr>
              <a:t>) </a:t>
            </a:r>
            <a:endParaRPr lang="zh-CN" altLang="zh-CN" sz="1050" kern="100" dirty="0">
              <a:latin typeface="宋体"/>
              <a:cs typeface="Courier New"/>
            </a:endParaRPr>
          </a:p>
        </p:txBody>
      </p:sp>
    </p:spTree>
    <p:extLst>
      <p:ext uri="{BB962C8B-B14F-4D97-AF65-F5344CB8AC3E}">
        <p14:creationId xmlns:p14="http://schemas.microsoft.com/office/powerpoint/2010/main" val="27507179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80208"/>
            <a:ext cx="9144000" cy="4939814"/>
          </a:xfrm>
          <a:prstGeom prst="rect">
            <a:avLst/>
          </a:prstGeom>
          <a:noFill/>
        </p:spPr>
        <p:txBody>
          <a:bodyPr wrap="square" rtlCol="0">
            <a:spAutoFit/>
          </a:bodyPr>
          <a:lstStyle/>
          <a:p>
            <a:pPr algn="just">
              <a:lnSpc>
                <a:spcPts val="4200"/>
              </a:lnSpc>
              <a:spcAft>
                <a:spcPts val="0"/>
              </a:spcAft>
            </a:pPr>
            <a:r>
              <a:rPr lang="en-US" altLang="zh-CN" sz="2600" dirty="0" smtClean="0">
                <a:latin typeface="Times New Roman"/>
                <a:ea typeface="华文细黑"/>
                <a:cs typeface="Times New Roman"/>
              </a:rPr>
              <a:t>        </a:t>
            </a:r>
            <a:r>
              <a:rPr lang="zh-CN" altLang="zh-CN" sz="2600" dirty="0" smtClean="0">
                <a:latin typeface="Times New Roman"/>
                <a:ea typeface="华文细黑"/>
                <a:cs typeface="Times New Roman"/>
              </a:rPr>
              <a:t>黄宾虹</a:t>
            </a:r>
            <a:r>
              <a:rPr lang="zh-CN" altLang="zh-CN" sz="2600" dirty="0">
                <a:latin typeface="Times New Roman"/>
                <a:ea typeface="华文细黑"/>
                <a:cs typeface="Times New Roman"/>
              </a:rPr>
              <a:t>常提到古代书法家从观察自然中有所领悟，如在雨后看车行泥沼，车轮在泥中转动犹如笔为纸墨所滞却仍圆转，不疾不除、不粘不脱，由此笔法大进。他也常以自然山水之理来诠释自己的笔法，如</a:t>
            </a:r>
            <a:r>
              <a:rPr lang="en-US" altLang="zh-CN" sz="2600" dirty="0">
                <a:latin typeface="宋体"/>
                <a:ea typeface="华文细黑"/>
                <a:cs typeface="Times New Roman"/>
              </a:rPr>
              <a:t>“</a:t>
            </a:r>
            <a:r>
              <a:rPr lang="zh-CN" altLang="zh-CN" sz="2600" dirty="0">
                <a:latin typeface="Times New Roman"/>
                <a:ea typeface="华文细黑"/>
                <a:cs typeface="Times New Roman"/>
              </a:rPr>
              <a:t>平</a:t>
            </a:r>
            <a:r>
              <a:rPr lang="en-US" altLang="zh-CN" sz="2600" dirty="0">
                <a:latin typeface="宋体"/>
                <a:ea typeface="华文细黑"/>
                <a:cs typeface="Times New Roman"/>
              </a:rPr>
              <a:t>”</a:t>
            </a:r>
            <a:r>
              <a:rPr lang="zh-CN" altLang="zh-CN" sz="2600" dirty="0">
                <a:latin typeface="Times New Roman"/>
                <a:ea typeface="华文细黑"/>
                <a:cs typeface="Times New Roman"/>
              </a:rPr>
              <a:t>就是如风吹水动、一波三折；</a:t>
            </a:r>
            <a:r>
              <a:rPr lang="en-US" altLang="zh-CN" sz="2600" dirty="0">
                <a:latin typeface="宋体"/>
                <a:ea typeface="华文细黑"/>
                <a:cs typeface="Times New Roman"/>
              </a:rPr>
              <a:t>“</a:t>
            </a:r>
            <a:r>
              <a:rPr lang="zh-CN" altLang="zh-CN" sz="2600" dirty="0">
                <a:latin typeface="Times New Roman"/>
                <a:ea typeface="华文细黑"/>
                <a:cs typeface="Times New Roman"/>
              </a:rPr>
              <a:t>圆</a:t>
            </a:r>
            <a:r>
              <a:rPr lang="en-US" altLang="zh-CN" sz="2600" dirty="0">
                <a:latin typeface="宋体"/>
                <a:ea typeface="华文细黑"/>
                <a:cs typeface="Times New Roman"/>
              </a:rPr>
              <a:t>”</a:t>
            </a:r>
            <a:r>
              <a:rPr lang="zh-CN" altLang="zh-CN" sz="2600" dirty="0">
                <a:latin typeface="Times New Roman"/>
                <a:ea typeface="华文细黑"/>
                <a:cs typeface="Times New Roman"/>
              </a:rPr>
              <a:t>如行云流水、宛转自如，而石有棱角、树有桠杈，则是圆中有方；</a:t>
            </a:r>
            <a:r>
              <a:rPr lang="en-US" altLang="zh-CN" sz="2600" dirty="0">
                <a:latin typeface="宋体"/>
                <a:ea typeface="华文细黑"/>
                <a:cs typeface="Times New Roman"/>
              </a:rPr>
              <a:t>“</a:t>
            </a:r>
            <a:r>
              <a:rPr lang="zh-CN" altLang="zh-CN" sz="2600" dirty="0">
                <a:latin typeface="Times New Roman"/>
                <a:ea typeface="华文细黑"/>
                <a:cs typeface="Times New Roman"/>
              </a:rPr>
              <a:t>变</a:t>
            </a:r>
            <a:r>
              <a:rPr lang="en-US" altLang="zh-CN" sz="2600" dirty="0">
                <a:latin typeface="宋体"/>
                <a:ea typeface="华文细黑"/>
                <a:cs typeface="Times New Roman"/>
              </a:rPr>
              <a:t>”</a:t>
            </a:r>
            <a:r>
              <a:rPr lang="zh-CN" altLang="zh-CN" sz="2600" dirty="0">
                <a:latin typeface="Times New Roman"/>
                <a:ea typeface="华文细黑"/>
                <a:cs typeface="Times New Roman"/>
              </a:rPr>
              <a:t>则如石有阴阳向背、树有交互参差，山有起伏显晦、水有缓急动静。</a:t>
            </a:r>
            <a:r>
              <a:rPr lang="en-US" altLang="zh-CN" sz="2600" dirty="0">
                <a:latin typeface="Times New Roman"/>
                <a:ea typeface="华文细黑"/>
              </a:rPr>
              <a:t>1922</a:t>
            </a:r>
            <a:r>
              <a:rPr lang="zh-CN" altLang="zh-CN" sz="2600" dirty="0">
                <a:latin typeface="Times New Roman"/>
                <a:ea typeface="华文细黑"/>
                <a:cs typeface="Times New Roman"/>
              </a:rPr>
              <a:t>年他在给友人陈柱尊的信里说到，自己是以山水作字，而以字来作画。可见，他已将山水自然之理、《说文》六书之法、书法、画法相互打通。</a:t>
            </a:r>
            <a:endParaRPr lang="zh-CN" altLang="zh-CN" sz="1050" kern="100" dirty="0">
              <a:latin typeface="宋体"/>
              <a:cs typeface="Courier New"/>
            </a:endParaRPr>
          </a:p>
        </p:txBody>
      </p:sp>
    </p:spTree>
    <p:extLst>
      <p:ext uri="{BB962C8B-B14F-4D97-AF65-F5344CB8AC3E}">
        <p14:creationId xmlns:p14="http://schemas.microsoft.com/office/powerpoint/2010/main" val="1268367192"/>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82413" y="215702"/>
            <a:ext cx="8998630" cy="4708981"/>
          </a:xfrm>
          <a:prstGeom prst="rect">
            <a:avLst/>
          </a:prstGeom>
        </p:spPr>
        <p:txBody>
          <a:bodyPr>
            <a:spAutoFit/>
          </a:bodyPr>
          <a:lstStyle/>
          <a:p>
            <a:pPr algn="just">
              <a:lnSpc>
                <a:spcPts val="4000"/>
              </a:lnSpc>
              <a:spcAft>
                <a:spcPts val="0"/>
              </a:spcAft>
            </a:pPr>
            <a:r>
              <a:rPr lang="zh-CN" altLang="zh-CN" sz="2400" kern="100" dirty="0" smtClean="0">
                <a:latin typeface="Batang"/>
                <a:ea typeface="华文细黑"/>
                <a:cs typeface="Batang"/>
              </a:rPr>
              <a:t>►</a:t>
            </a:r>
            <a:r>
              <a:rPr lang="zh-CN" altLang="zh-CN" sz="2400" kern="100" dirty="0" smtClean="0">
                <a:latin typeface="Times New Roman"/>
                <a:ea typeface="华文细黑"/>
                <a:cs typeface="Times New Roman"/>
              </a:rPr>
              <a:t>整体把握</a:t>
            </a:r>
            <a:endParaRPr lang="zh-CN" altLang="zh-CN" sz="2400" kern="100" dirty="0" smtClean="0">
              <a:latin typeface="宋体"/>
              <a:cs typeface="Courier New"/>
            </a:endParaRPr>
          </a:p>
          <a:p>
            <a:pPr algn="just">
              <a:lnSpc>
                <a:spcPts val="4000"/>
              </a:lnSpc>
              <a:spcAft>
                <a:spcPts val="0"/>
              </a:spcAft>
            </a:pPr>
            <a:r>
              <a:rPr lang="zh-CN" altLang="zh-CN" sz="2400" dirty="0">
                <a:latin typeface="Times New Roman"/>
                <a:ea typeface="华文细黑"/>
                <a:cs typeface="Times New Roman"/>
              </a:rPr>
              <a:t>请概括这篇传记的主要内容和结构层次。</a:t>
            </a:r>
            <a:endParaRPr lang="zh-CN" altLang="zh-CN" sz="2400" kern="100" dirty="0" smtClean="0">
              <a:latin typeface="宋体"/>
              <a:cs typeface="Courier New"/>
            </a:endParaRPr>
          </a:p>
          <a:p>
            <a:pPr algn="just">
              <a:lnSpc>
                <a:spcPts val="4000"/>
              </a:lnSpc>
              <a:spcAft>
                <a:spcPts val="0"/>
              </a:spcAft>
            </a:pPr>
            <a:r>
              <a:rPr lang="zh-CN" altLang="zh-CN" sz="2400" kern="100" dirty="0" smtClean="0">
                <a:solidFill>
                  <a:srgbClr val="0000FF"/>
                </a:solidFill>
                <a:latin typeface="Times New Roman"/>
                <a:ea typeface="华文细黑"/>
                <a:cs typeface="Times New Roman"/>
              </a:rPr>
              <a:t>答案</a:t>
            </a:r>
            <a:r>
              <a:rPr lang="zh-CN" altLang="zh-CN" sz="2400" kern="100" dirty="0" smtClean="0">
                <a:latin typeface="Times New Roman"/>
                <a:ea typeface="华文细黑"/>
                <a:cs typeface="Times New Roman"/>
              </a:rPr>
              <a:t>　</a:t>
            </a:r>
            <a:r>
              <a:rPr lang="zh-CN" altLang="en-US" sz="2400" kern="100" dirty="0">
                <a:solidFill>
                  <a:schemeClr val="accent6">
                    <a:lumMod val="75000"/>
                  </a:schemeClr>
                </a:solidFill>
                <a:latin typeface="Times New Roman"/>
                <a:ea typeface="华文细黑"/>
                <a:cs typeface="Times New Roman"/>
              </a:rPr>
              <a:t>这篇传记由连续文本与非连续文本两部分组成。主要内容是介绍了卢作孚作为一位著名实业家的贡献。连续性文本共三大段。第一段写卢作孚出于爱国创办民生公司并逐步成为</a:t>
            </a:r>
            <a:r>
              <a:rPr lang="zh-CN" altLang="en-US" sz="2600" kern="100" dirty="0">
                <a:solidFill>
                  <a:schemeClr val="accent6"/>
                </a:solidFill>
                <a:latin typeface="+mj-ea"/>
                <a:ea typeface="+mj-ea"/>
                <a:cs typeface="Times New Roman"/>
              </a:rPr>
              <a:t>“</a:t>
            </a:r>
            <a:r>
              <a:rPr lang="zh-CN" altLang="en-US" sz="2400" kern="100" dirty="0">
                <a:solidFill>
                  <a:schemeClr val="accent6">
                    <a:lumMod val="75000"/>
                  </a:schemeClr>
                </a:solidFill>
                <a:latin typeface="Times New Roman"/>
                <a:ea typeface="华文细黑"/>
                <a:cs typeface="Times New Roman"/>
              </a:rPr>
              <a:t>中国船王</a:t>
            </a:r>
            <a:r>
              <a:rPr lang="zh-CN" altLang="en-US" sz="2600" kern="100" dirty="0">
                <a:solidFill>
                  <a:schemeClr val="accent6"/>
                </a:solidFill>
                <a:latin typeface="+mj-ea"/>
                <a:ea typeface="+mj-ea"/>
                <a:cs typeface="Times New Roman"/>
              </a:rPr>
              <a:t>”</a:t>
            </a:r>
            <a:r>
              <a:rPr lang="zh-CN" altLang="en-US" sz="2400" kern="100" dirty="0">
                <a:solidFill>
                  <a:schemeClr val="accent6">
                    <a:lumMod val="75000"/>
                  </a:schemeClr>
                </a:solidFill>
                <a:latin typeface="Times New Roman"/>
                <a:ea typeface="华文细黑"/>
                <a:cs typeface="Times New Roman"/>
              </a:rPr>
              <a:t>，第二段写他在抗战期间带领民生公司完成抗战运输任务，第三段写他在北碚开展乡村建设实验并初见成效。</a:t>
            </a:r>
          </a:p>
          <a:p>
            <a:pPr algn="just">
              <a:lnSpc>
                <a:spcPts val="4000"/>
              </a:lnSpc>
              <a:spcAft>
                <a:spcPts val="0"/>
              </a:spcAft>
            </a:pPr>
            <a:r>
              <a:rPr lang="zh-CN" altLang="en-US" sz="2400" kern="100" dirty="0">
                <a:solidFill>
                  <a:schemeClr val="accent6">
                    <a:lumMod val="75000"/>
                  </a:schemeClr>
                </a:solidFill>
                <a:latin typeface="Times New Roman"/>
                <a:ea typeface="华文细黑"/>
                <a:cs typeface="Times New Roman"/>
              </a:rPr>
              <a:t>非连续文本共四条，前三条是卢作孚论文的节选，第④条是胡德平对卢作孚的评价</a:t>
            </a:r>
            <a:r>
              <a:rPr lang="zh-CN" altLang="en-US" sz="2400" kern="100" dirty="0" smtClean="0">
                <a:solidFill>
                  <a:schemeClr val="accent6">
                    <a:lumMod val="75000"/>
                  </a:schemeClr>
                </a:solidFill>
                <a:latin typeface="Times New Roman"/>
                <a:ea typeface="华文细黑"/>
                <a:cs typeface="Times New Roman"/>
              </a:rPr>
              <a:t>。</a:t>
            </a:r>
            <a:endParaRPr lang="zh-CN" altLang="en-US" sz="2400" kern="100" dirty="0">
              <a:solidFill>
                <a:schemeClr val="accent6">
                  <a:lumMod val="75000"/>
                </a:schemeClr>
              </a:solidFill>
              <a:latin typeface="Times New Roman"/>
              <a:ea typeface="华文细黑"/>
              <a:cs typeface="Times New Roman"/>
            </a:endParaRPr>
          </a:p>
        </p:txBody>
      </p:sp>
    </p:spTree>
    <p:extLst>
      <p:ext uri="{BB962C8B-B14F-4D97-AF65-F5344CB8AC3E}">
        <p14:creationId xmlns:p14="http://schemas.microsoft.com/office/powerpoint/2010/main" val="3213371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blinds(horizontal)">
                                      <p:cBhvr>
                                        <p:cTn id="7" dur="500"/>
                                        <p:tgtEl>
                                          <p:spTgt spid="5">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
                                            <p:txEl>
                                              <p:pRg st="3" end="3"/>
                                            </p:txEl>
                                          </p:spTgt>
                                        </p:tgtEl>
                                        <p:attrNameLst>
                                          <p:attrName>style.visibility</p:attrName>
                                        </p:attrNameLst>
                                      </p:cBhvr>
                                      <p:to>
                                        <p:strVal val="visible"/>
                                      </p:to>
                                    </p:set>
                                    <p:animEffect transition="in" filter="blinds(horizontal)">
                                      <p:cBhvr>
                                        <p:cTn id="10"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94854" y="43850"/>
            <a:ext cx="8821322" cy="4893647"/>
          </a:xfrm>
          <a:prstGeom prst="rect">
            <a:avLst/>
          </a:prstGeom>
        </p:spPr>
        <p:txBody>
          <a:bodyPr>
            <a:spAutoFit/>
          </a:bodyPr>
          <a:lstStyle/>
          <a:p>
            <a:pPr algn="just">
              <a:lnSpc>
                <a:spcPct val="150000"/>
              </a:lnSpc>
              <a:spcAft>
                <a:spcPts val="0"/>
              </a:spcAft>
            </a:pPr>
            <a:r>
              <a:rPr lang="zh-CN" altLang="zh-CN" sz="2600" kern="100" dirty="0">
                <a:latin typeface="Batang"/>
                <a:ea typeface="华文细黑"/>
                <a:cs typeface="Batang"/>
              </a:rPr>
              <a:t>►</a:t>
            </a:r>
            <a:r>
              <a:rPr lang="zh-CN" altLang="zh-CN" sz="2600" kern="100" dirty="0">
                <a:latin typeface="Times New Roman"/>
                <a:ea typeface="华文细黑"/>
                <a:cs typeface="Times New Roman"/>
              </a:rPr>
              <a:t>问题研读</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下列对材料有关内容的分析和概括，最恰当的两项是</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　　</a:t>
            </a:r>
            <a:r>
              <a:rPr lang="en-US" altLang="zh-CN" sz="26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 A.</a:t>
            </a:r>
            <a:r>
              <a:rPr lang="zh-CN" altLang="zh-CN" sz="2600" kern="100" dirty="0">
                <a:latin typeface="Times New Roman"/>
                <a:ea typeface="华文细黑"/>
                <a:cs typeface="Times New Roman"/>
              </a:rPr>
              <a:t>外国轮船公司垄断长江航运，外国商船在长江上横冲</a:t>
            </a:r>
            <a:r>
              <a:rPr lang="zh-CN" altLang="zh-CN" sz="2600" kern="100" dirty="0" smtClean="0">
                <a:latin typeface="Times New Roman"/>
                <a:ea typeface="华文细黑"/>
                <a:cs typeface="Times New Roman"/>
              </a:rPr>
              <a:t>直</a:t>
            </a:r>
            <a:r>
              <a:rPr lang="en-US" altLang="zh-CN" sz="2600" kern="100" dirty="0" smtClean="0">
                <a:latin typeface="Times New Roman"/>
                <a:ea typeface="华文细黑"/>
                <a:cs typeface="Times New Roman"/>
              </a:rPr>
              <a:t/>
            </a:r>
            <a:br>
              <a:rPr lang="en-US" altLang="zh-CN" sz="2600" kern="100" dirty="0" smtClean="0">
                <a:latin typeface="Times New Roman"/>
                <a:ea typeface="华文细黑"/>
                <a:cs typeface="Times New Roman"/>
              </a:rPr>
            </a:b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撞</a:t>
            </a:r>
            <a:r>
              <a:rPr lang="zh-CN" altLang="zh-CN" sz="2600" kern="100" dirty="0">
                <a:latin typeface="Times New Roman"/>
                <a:ea typeface="华文细黑"/>
                <a:cs typeface="Times New Roman"/>
              </a:rPr>
              <a:t>，气焰嚣张，这直接促使卢作孚决心创办中国人自己</a:t>
            </a:r>
            <a:r>
              <a:rPr lang="zh-CN" altLang="zh-CN" sz="2600" kern="100" dirty="0" smtClean="0">
                <a:latin typeface="Times New Roman"/>
                <a:ea typeface="华文细黑"/>
                <a:cs typeface="Times New Roman"/>
              </a:rPr>
              <a:t>的</a:t>
            </a:r>
            <a:r>
              <a:rPr lang="en-US" altLang="zh-CN" sz="2600" kern="100" dirty="0" smtClean="0">
                <a:latin typeface="Times New Roman"/>
                <a:ea typeface="华文细黑"/>
                <a:cs typeface="Times New Roman"/>
              </a:rPr>
              <a:t/>
            </a:r>
            <a:br>
              <a:rPr lang="en-US" altLang="zh-CN" sz="2600" kern="100" dirty="0" smtClean="0">
                <a:latin typeface="Times New Roman"/>
                <a:ea typeface="华文细黑"/>
                <a:cs typeface="Times New Roman"/>
              </a:rPr>
            </a:b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航运</a:t>
            </a:r>
            <a:r>
              <a:rPr lang="zh-CN" altLang="zh-CN" sz="2600" kern="100" dirty="0">
                <a:latin typeface="Times New Roman"/>
                <a:ea typeface="华文细黑"/>
                <a:cs typeface="Times New Roman"/>
              </a:rPr>
              <a:t>公司。</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 B.</a:t>
            </a:r>
            <a:r>
              <a:rPr lang="zh-CN" altLang="zh-CN" sz="2600" kern="100" dirty="0">
                <a:latin typeface="Times New Roman"/>
                <a:ea typeface="华文细黑"/>
                <a:cs typeface="Times New Roman"/>
              </a:rPr>
              <a:t>为了赶在长江枯水期到来之前将全部难民和机器设备</a:t>
            </a:r>
            <a:r>
              <a:rPr lang="zh-CN" altLang="zh-CN" sz="2600" kern="100" dirty="0" smtClean="0">
                <a:latin typeface="Times New Roman"/>
                <a:ea typeface="华文细黑"/>
                <a:cs typeface="Times New Roman"/>
              </a:rPr>
              <a:t>安</a:t>
            </a:r>
            <a:r>
              <a:rPr lang="en-US" altLang="zh-CN" sz="2600" kern="100" dirty="0" smtClean="0">
                <a:latin typeface="Times New Roman"/>
                <a:ea typeface="华文细黑"/>
                <a:cs typeface="Times New Roman"/>
              </a:rPr>
              <a:t/>
            </a:r>
            <a:br>
              <a:rPr lang="en-US" altLang="zh-CN" sz="2600" kern="100" dirty="0" smtClean="0">
                <a:latin typeface="Times New Roman"/>
                <a:ea typeface="华文细黑"/>
                <a:cs typeface="Times New Roman"/>
              </a:rPr>
            </a:b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全</a:t>
            </a:r>
            <a:r>
              <a:rPr lang="zh-CN" altLang="zh-CN" sz="2600" kern="100" dirty="0">
                <a:latin typeface="Times New Roman"/>
                <a:ea typeface="华文细黑"/>
                <a:cs typeface="Times New Roman"/>
              </a:rPr>
              <a:t>撤离宜昌，卢作孚下令一律采用</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三段航行法</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a:t>
            </a:r>
            <a:r>
              <a:rPr lang="zh-CN" altLang="zh-CN" sz="2600" kern="100" dirty="0" smtClean="0">
                <a:latin typeface="Times New Roman"/>
                <a:ea typeface="华文细黑"/>
                <a:cs typeface="Times New Roman"/>
              </a:rPr>
              <a:t>实行</a:t>
            </a:r>
            <a:r>
              <a:rPr lang="en-US" altLang="zh-CN" sz="2600" kern="100" dirty="0" smtClean="0">
                <a:latin typeface="Times New Roman"/>
                <a:ea typeface="华文细黑"/>
                <a:cs typeface="Times New Roman"/>
              </a:rPr>
              <a:t/>
            </a:r>
            <a:br>
              <a:rPr lang="en-US" altLang="zh-CN" sz="2600" kern="100" dirty="0" smtClean="0">
                <a:latin typeface="Times New Roman"/>
                <a:ea typeface="华文细黑"/>
                <a:cs typeface="Times New Roman"/>
              </a:rPr>
            </a:b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分段</a:t>
            </a:r>
            <a:r>
              <a:rPr lang="zh-CN" altLang="zh-CN" sz="2600" kern="100" dirty="0">
                <a:latin typeface="Times New Roman"/>
                <a:ea typeface="华文细黑"/>
                <a:cs typeface="Times New Roman"/>
              </a:rPr>
              <a:t>运输，大大缩短了航程</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54688904"/>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07504" y="-46943"/>
            <a:ext cx="8821322" cy="5133713"/>
          </a:xfrm>
          <a:prstGeom prst="rect">
            <a:avLst/>
          </a:prstGeom>
        </p:spPr>
        <p:txBody>
          <a:bodyPr>
            <a:spAutoFit/>
          </a:bodyPr>
          <a:lstStyle/>
          <a:p>
            <a:pPr algn="just">
              <a:lnSpc>
                <a:spcPct val="140000"/>
              </a:lnSpc>
              <a:spcAft>
                <a:spcPts val="0"/>
              </a:spcAft>
            </a:pPr>
            <a:r>
              <a:rPr lang="en-US" altLang="zh-CN" sz="2600" kern="100" dirty="0" smtClean="0">
                <a:latin typeface="Times New Roman"/>
                <a:ea typeface="华文细黑"/>
                <a:cs typeface="Courier New"/>
              </a:rPr>
              <a:t>C</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由于创办民生实业公司的辉煌成绩和完成抗战时期运输</a:t>
            </a:r>
            <a:r>
              <a:rPr lang="zh-CN" altLang="zh-CN" sz="2600" kern="100" dirty="0" smtClean="0">
                <a:latin typeface="Times New Roman"/>
                <a:ea typeface="华文细黑"/>
                <a:cs typeface="Times New Roman"/>
              </a:rPr>
              <a:t>任</a:t>
            </a:r>
            <a:r>
              <a:rPr lang="en-US" altLang="zh-CN" sz="2600" kern="100" dirty="0" smtClean="0">
                <a:latin typeface="Times New Roman"/>
                <a:ea typeface="华文细黑"/>
                <a:cs typeface="Times New Roman"/>
              </a:rPr>
              <a:t/>
            </a:r>
            <a:br>
              <a:rPr lang="en-US" altLang="zh-CN" sz="2600" kern="100" dirty="0" smtClean="0">
                <a:latin typeface="Times New Roman"/>
                <a:ea typeface="华文细黑"/>
                <a:cs typeface="Times New Roman"/>
              </a:rPr>
            </a:b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务</a:t>
            </a:r>
            <a:r>
              <a:rPr lang="zh-CN" altLang="zh-CN" sz="2600" kern="100" dirty="0">
                <a:latin typeface="Times New Roman"/>
                <a:ea typeface="华文细黑"/>
                <a:cs typeface="Times New Roman"/>
              </a:rPr>
              <a:t>的卓越贡献，卢作孚不仅受到时人的称赞，也一直为</a:t>
            </a:r>
            <a:r>
              <a:rPr lang="zh-CN" altLang="zh-CN" sz="2600" kern="100" dirty="0" smtClean="0">
                <a:latin typeface="Times New Roman"/>
                <a:ea typeface="华文细黑"/>
                <a:cs typeface="Times New Roman"/>
              </a:rPr>
              <a:t>后</a:t>
            </a:r>
            <a:r>
              <a:rPr lang="en-US" altLang="zh-CN" sz="2600" kern="100" dirty="0" smtClean="0">
                <a:latin typeface="Times New Roman"/>
                <a:ea typeface="华文细黑"/>
                <a:cs typeface="Times New Roman"/>
              </a:rPr>
              <a:t/>
            </a:r>
            <a:br>
              <a:rPr lang="en-US" altLang="zh-CN" sz="2600" kern="100" dirty="0" smtClean="0">
                <a:latin typeface="Times New Roman"/>
                <a:ea typeface="华文细黑"/>
                <a:cs typeface="Times New Roman"/>
              </a:rPr>
            </a:b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人</a:t>
            </a:r>
            <a:r>
              <a:rPr lang="zh-CN" altLang="zh-CN" sz="2600" kern="100" dirty="0">
                <a:latin typeface="Times New Roman"/>
                <a:ea typeface="华文细黑"/>
                <a:cs typeface="Times New Roman"/>
              </a:rPr>
              <a:t>所推重。</a:t>
            </a:r>
            <a:endParaRPr lang="zh-CN" altLang="zh-CN" sz="1050" kern="100" dirty="0">
              <a:latin typeface="宋体"/>
              <a:cs typeface="Courier New"/>
            </a:endParaRPr>
          </a:p>
          <a:p>
            <a:pPr algn="just">
              <a:lnSpc>
                <a:spcPct val="140000"/>
              </a:lnSpc>
              <a:spcAft>
                <a:spcPts val="0"/>
              </a:spcAft>
            </a:pPr>
            <a:r>
              <a:rPr lang="en-US" altLang="zh-CN" sz="2600" kern="100" dirty="0">
                <a:latin typeface="Times New Roman"/>
                <a:ea typeface="华文细黑"/>
                <a:cs typeface="Courier New"/>
              </a:rPr>
              <a:t>D.</a:t>
            </a:r>
            <a:r>
              <a:rPr lang="zh-CN" altLang="zh-CN" sz="2600" kern="100" dirty="0">
                <a:latin typeface="Times New Roman"/>
                <a:ea typeface="华文细黑"/>
                <a:cs typeface="Times New Roman"/>
              </a:rPr>
              <a:t>从北碚的建设实验中，卢作孚认识到，乡村建设固然</a:t>
            </a:r>
            <a:r>
              <a:rPr lang="zh-CN" altLang="zh-CN" sz="2600" kern="100" dirty="0" smtClean="0">
                <a:latin typeface="Times New Roman"/>
                <a:ea typeface="华文细黑"/>
                <a:cs typeface="Times New Roman"/>
              </a:rPr>
              <a:t>需要</a:t>
            </a:r>
            <a:r>
              <a:rPr lang="en-US" altLang="zh-CN" sz="2600" kern="100" dirty="0" smtClean="0">
                <a:latin typeface="Times New Roman"/>
                <a:ea typeface="华文细黑"/>
                <a:cs typeface="Times New Roman"/>
              </a:rPr>
              <a:t/>
            </a:r>
            <a:br>
              <a:rPr lang="en-US" altLang="zh-CN" sz="2600" kern="100" dirty="0" smtClean="0">
                <a:latin typeface="Times New Roman"/>
                <a:ea typeface="华文细黑"/>
                <a:cs typeface="Times New Roman"/>
              </a:rPr>
            </a:b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人</a:t>
            </a:r>
            <a:r>
              <a:rPr lang="zh-CN" altLang="zh-CN" sz="2600" kern="100" dirty="0">
                <a:latin typeface="Times New Roman"/>
                <a:ea typeface="华文细黑"/>
                <a:cs typeface="Times New Roman"/>
              </a:rPr>
              <a:t>、财、物，需要实施办法，更需要动员各方面力量，</a:t>
            </a:r>
            <a:r>
              <a:rPr lang="zh-CN" altLang="zh-CN" sz="2600" kern="100" dirty="0" smtClean="0">
                <a:latin typeface="Times New Roman"/>
                <a:ea typeface="华文细黑"/>
                <a:cs typeface="Times New Roman"/>
              </a:rPr>
              <a:t>分</a:t>
            </a:r>
            <a:r>
              <a:rPr lang="en-US" altLang="zh-CN" sz="2600" kern="100" dirty="0" smtClean="0">
                <a:latin typeface="Times New Roman"/>
                <a:ea typeface="华文细黑"/>
                <a:cs typeface="Times New Roman"/>
              </a:rPr>
              <a:t/>
            </a:r>
            <a:br>
              <a:rPr lang="en-US" altLang="zh-CN" sz="2600" kern="100" dirty="0" smtClean="0">
                <a:latin typeface="Times New Roman"/>
                <a:ea typeface="华文细黑"/>
                <a:cs typeface="Times New Roman"/>
              </a:rPr>
            </a:b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工</a:t>
            </a:r>
            <a:r>
              <a:rPr lang="zh-CN" altLang="zh-CN" sz="2600" kern="100" dirty="0">
                <a:latin typeface="Times New Roman"/>
                <a:ea typeface="华文细黑"/>
                <a:cs typeface="Times New Roman"/>
              </a:rPr>
              <a:t>合作，不断努力。</a:t>
            </a:r>
            <a:endParaRPr lang="zh-CN" altLang="zh-CN" sz="1050" kern="100" dirty="0">
              <a:latin typeface="宋体"/>
              <a:cs typeface="Courier New"/>
            </a:endParaRPr>
          </a:p>
          <a:p>
            <a:pPr>
              <a:lnSpc>
                <a:spcPct val="140000"/>
              </a:lnSpc>
            </a:pPr>
            <a:r>
              <a:rPr lang="en-US" altLang="zh-CN" sz="2600" dirty="0">
                <a:latin typeface="Times New Roman"/>
                <a:ea typeface="华文细黑"/>
              </a:rPr>
              <a:t>E.</a:t>
            </a:r>
            <a:r>
              <a:rPr lang="zh-CN" altLang="zh-CN" sz="2600" dirty="0">
                <a:latin typeface="Times New Roman"/>
                <a:ea typeface="华文细黑"/>
                <a:cs typeface="Times New Roman"/>
              </a:rPr>
              <a:t>在卢作孚看来，中国战后建设的首要目标就是减轻人民</a:t>
            </a:r>
            <a:r>
              <a:rPr lang="zh-CN" altLang="zh-CN" sz="2600" dirty="0" smtClean="0">
                <a:latin typeface="Times New Roman"/>
                <a:ea typeface="华文细黑"/>
                <a:cs typeface="Times New Roman"/>
              </a:rPr>
              <a:t>的</a:t>
            </a:r>
            <a:r>
              <a:rPr lang="en-US" altLang="zh-CN" sz="2600" dirty="0" smtClean="0">
                <a:latin typeface="Times New Roman"/>
                <a:ea typeface="华文细黑"/>
                <a:cs typeface="Times New Roman"/>
              </a:rPr>
              <a:t/>
            </a:r>
            <a:br>
              <a:rPr lang="en-US" altLang="zh-CN" sz="2600" dirty="0" smtClean="0">
                <a:latin typeface="Times New Roman"/>
                <a:ea typeface="华文细黑"/>
                <a:cs typeface="Times New Roman"/>
              </a:rPr>
            </a:br>
            <a:r>
              <a:rPr lang="en-US" altLang="zh-CN" sz="2600" dirty="0" smtClean="0">
                <a:latin typeface="Times New Roman"/>
                <a:ea typeface="华文细黑"/>
                <a:cs typeface="Times New Roman"/>
              </a:rPr>
              <a:t>   </a:t>
            </a:r>
            <a:r>
              <a:rPr lang="zh-CN" altLang="zh-CN" sz="2600" dirty="0" smtClean="0">
                <a:latin typeface="Times New Roman"/>
                <a:ea typeface="华文细黑"/>
                <a:cs typeface="Times New Roman"/>
              </a:rPr>
              <a:t>痛苦</a:t>
            </a:r>
            <a:r>
              <a:rPr lang="zh-CN" altLang="zh-CN" sz="2600" dirty="0">
                <a:latin typeface="Times New Roman"/>
                <a:ea typeface="华文细黑"/>
                <a:cs typeface="Times New Roman"/>
              </a:rPr>
              <a:t>，增进人民的幸福，造公众福，急公众难，并为此</a:t>
            </a:r>
            <a:r>
              <a:rPr lang="zh-CN" altLang="zh-CN" sz="2600" dirty="0" smtClean="0">
                <a:latin typeface="Times New Roman"/>
                <a:ea typeface="华文细黑"/>
                <a:cs typeface="Times New Roman"/>
              </a:rPr>
              <a:t>身</a:t>
            </a:r>
            <a:r>
              <a:rPr lang="en-US" altLang="zh-CN" sz="2600" dirty="0" smtClean="0">
                <a:latin typeface="Times New Roman"/>
                <a:ea typeface="华文细黑"/>
                <a:cs typeface="Times New Roman"/>
              </a:rPr>
              <a:t/>
            </a:r>
            <a:br>
              <a:rPr lang="en-US" altLang="zh-CN" sz="2600" dirty="0" smtClean="0">
                <a:latin typeface="Times New Roman"/>
                <a:ea typeface="华文细黑"/>
                <a:cs typeface="Times New Roman"/>
              </a:rPr>
            </a:br>
            <a:r>
              <a:rPr lang="en-US" altLang="zh-CN" sz="2600" dirty="0" smtClean="0">
                <a:latin typeface="Times New Roman"/>
                <a:ea typeface="华文细黑"/>
                <a:cs typeface="Times New Roman"/>
              </a:rPr>
              <a:t>   </a:t>
            </a:r>
            <a:r>
              <a:rPr lang="zh-CN" altLang="zh-CN" sz="2600" dirty="0" smtClean="0">
                <a:latin typeface="Times New Roman"/>
                <a:ea typeface="华文细黑"/>
                <a:cs typeface="Times New Roman"/>
              </a:rPr>
              <a:t>体力</a:t>
            </a:r>
            <a:r>
              <a:rPr lang="zh-CN" altLang="zh-CN" sz="2600" dirty="0">
                <a:latin typeface="Times New Roman"/>
                <a:ea typeface="华文细黑"/>
                <a:cs typeface="Times New Roman"/>
              </a:rPr>
              <a:t>行，全力趋赴</a:t>
            </a:r>
            <a:r>
              <a:rPr lang="zh-CN" altLang="zh-CN" sz="2600" dirty="0" smtClean="0">
                <a:latin typeface="Times New Roman"/>
                <a:ea typeface="华文细黑"/>
                <a:cs typeface="Times New Roman"/>
              </a:rPr>
              <a:t>。</a:t>
            </a:r>
            <a:endParaRPr lang="zh-CN" altLang="zh-CN" sz="1050" kern="100" dirty="0" smtClean="0">
              <a:latin typeface="宋体"/>
              <a:cs typeface="Courier New"/>
            </a:endParaRPr>
          </a:p>
        </p:txBody>
      </p:sp>
    </p:spTree>
    <p:extLst>
      <p:ext uri="{BB962C8B-B14F-4D97-AF65-F5344CB8AC3E}">
        <p14:creationId xmlns:p14="http://schemas.microsoft.com/office/powerpoint/2010/main" val="3793987177"/>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79512" y="510515"/>
            <a:ext cx="8733982" cy="4293483"/>
          </a:xfrm>
          <a:prstGeom prst="rect">
            <a:avLst/>
          </a:prstGeom>
        </p:spPr>
        <p:txBody>
          <a:bodyPr>
            <a:spAutoFit/>
          </a:bodyPr>
          <a:lstStyle/>
          <a:p>
            <a:pPr algn="just">
              <a:lnSpc>
                <a:spcPct val="150000"/>
              </a:lnSpc>
              <a:spcAft>
                <a:spcPts val="0"/>
              </a:spcAft>
            </a:pPr>
            <a:r>
              <a:rPr lang="zh-CN" altLang="zh-CN" sz="2600" kern="100" dirty="0" smtClean="0">
                <a:solidFill>
                  <a:srgbClr val="0000FF"/>
                </a:solidFill>
                <a:latin typeface="Times New Roman"/>
                <a:ea typeface="华文细黑"/>
                <a:cs typeface="Times New Roman"/>
              </a:rPr>
              <a:t>解析</a:t>
            </a:r>
            <a:r>
              <a:rPr lang="zh-CN" altLang="zh-CN" sz="2600" kern="100" dirty="0">
                <a:latin typeface="Times New Roman"/>
                <a:ea typeface="华文细黑"/>
                <a:cs typeface="Times New Roman"/>
              </a:rPr>
              <a:t>　</a:t>
            </a:r>
            <a:r>
              <a:rPr lang="en-US" altLang="zh-CN" sz="2600" dirty="0">
                <a:latin typeface="Times New Roman"/>
                <a:ea typeface="华文细黑"/>
              </a:rPr>
              <a:t>A</a:t>
            </a:r>
            <a:r>
              <a:rPr lang="zh-CN" altLang="zh-CN" sz="2600" dirty="0">
                <a:latin typeface="Times New Roman"/>
                <a:ea typeface="华文细黑"/>
                <a:cs typeface="Times New Roman"/>
              </a:rPr>
              <a:t>项卢作孚创办民生航运公司的原因是长江上游的航运被外国轮船公司垄断，说外国船只</a:t>
            </a:r>
            <a:r>
              <a:rPr lang="en-US" altLang="zh-CN" sz="2600" dirty="0">
                <a:latin typeface="宋体"/>
                <a:ea typeface="华文细黑"/>
                <a:cs typeface="Times New Roman"/>
              </a:rPr>
              <a:t>“</a:t>
            </a:r>
            <a:r>
              <a:rPr lang="zh-CN" altLang="zh-CN" sz="2600" dirty="0">
                <a:latin typeface="Times New Roman"/>
                <a:ea typeface="华文细黑"/>
                <a:cs typeface="Times New Roman"/>
              </a:rPr>
              <a:t>横冲直撞，气焰嚣张</a:t>
            </a:r>
            <a:r>
              <a:rPr lang="en-US" altLang="zh-CN" sz="2600" dirty="0">
                <a:latin typeface="宋体"/>
                <a:ea typeface="华文细黑"/>
                <a:cs typeface="Times New Roman"/>
              </a:rPr>
              <a:t>”</a:t>
            </a:r>
            <a:r>
              <a:rPr lang="zh-CN" altLang="zh-CN" sz="2600" dirty="0">
                <a:latin typeface="Times New Roman"/>
                <a:ea typeface="华文细黑"/>
                <a:cs typeface="Times New Roman"/>
              </a:rPr>
              <a:t>无依据</a:t>
            </a:r>
            <a:r>
              <a:rPr lang="zh-CN" altLang="zh-CN" sz="2600" dirty="0" smtClean="0">
                <a:latin typeface="Times New Roman"/>
                <a:ea typeface="华文细黑"/>
                <a:cs typeface="Times New Roman"/>
              </a:rPr>
              <a:t>。</a:t>
            </a:r>
            <a:endParaRPr lang="en-US" altLang="zh-CN" sz="2600" dirty="0" smtClean="0">
              <a:latin typeface="Times New Roman"/>
              <a:ea typeface="华文细黑"/>
              <a:cs typeface="Times New Roman"/>
            </a:endParaRPr>
          </a:p>
          <a:p>
            <a:pPr algn="just">
              <a:lnSpc>
                <a:spcPct val="150000"/>
              </a:lnSpc>
              <a:spcAft>
                <a:spcPts val="0"/>
              </a:spcAft>
            </a:pPr>
            <a:r>
              <a:rPr lang="en-US" altLang="zh-CN" sz="2600" dirty="0" smtClean="0">
                <a:latin typeface="Times New Roman"/>
                <a:ea typeface="华文细黑"/>
              </a:rPr>
              <a:t>B</a:t>
            </a:r>
            <a:r>
              <a:rPr lang="zh-CN" altLang="zh-CN" sz="2600" dirty="0">
                <a:latin typeface="Times New Roman"/>
                <a:ea typeface="华文细黑"/>
                <a:cs typeface="Times New Roman"/>
              </a:rPr>
              <a:t>项</a:t>
            </a:r>
            <a:r>
              <a:rPr lang="en-US" altLang="zh-CN" sz="2600" dirty="0">
                <a:latin typeface="宋体"/>
                <a:ea typeface="华文细黑"/>
                <a:cs typeface="Times New Roman"/>
              </a:rPr>
              <a:t>“</a:t>
            </a:r>
            <a:r>
              <a:rPr lang="zh-CN" altLang="zh-CN" sz="2600" dirty="0">
                <a:latin typeface="Times New Roman"/>
                <a:ea typeface="华文细黑"/>
                <a:cs typeface="Times New Roman"/>
              </a:rPr>
              <a:t>一律采用</a:t>
            </a:r>
            <a:r>
              <a:rPr lang="en-US" altLang="zh-CN" sz="2600" dirty="0">
                <a:latin typeface="宋体"/>
                <a:ea typeface="华文细黑"/>
                <a:cs typeface="Times New Roman"/>
              </a:rPr>
              <a:t>”</a:t>
            </a:r>
            <a:r>
              <a:rPr lang="zh-CN" altLang="zh-CN" sz="2600" dirty="0">
                <a:latin typeface="Times New Roman"/>
                <a:ea typeface="华文细黑"/>
                <a:cs typeface="Times New Roman"/>
              </a:rPr>
              <a:t>过于绝对，文中是说</a:t>
            </a:r>
            <a:r>
              <a:rPr lang="en-US" altLang="zh-CN" sz="2600" dirty="0">
                <a:latin typeface="宋体"/>
                <a:ea typeface="华文细黑"/>
                <a:cs typeface="Times New Roman"/>
              </a:rPr>
              <a:t>“</a:t>
            </a:r>
            <a:r>
              <a:rPr lang="zh-CN" altLang="zh-CN" sz="2600" dirty="0">
                <a:latin typeface="Times New Roman"/>
                <a:ea typeface="华文细黑"/>
                <a:cs typeface="Times New Roman"/>
              </a:rPr>
              <a:t>除了最重要的军用物资和</a:t>
            </a:r>
            <a:r>
              <a:rPr lang="en-US" altLang="zh-CN" sz="2600" dirty="0">
                <a:latin typeface="宋体"/>
                <a:ea typeface="华文细黑"/>
                <a:cs typeface="Times New Roman"/>
              </a:rPr>
              <a:t>……</a:t>
            </a:r>
            <a:r>
              <a:rPr lang="zh-CN" altLang="zh-CN" sz="2600" dirty="0">
                <a:latin typeface="Times New Roman"/>
                <a:ea typeface="华文细黑"/>
                <a:cs typeface="Times New Roman"/>
              </a:rPr>
              <a:t>直运重庆外，其他物资一律分段运输</a:t>
            </a:r>
            <a:r>
              <a:rPr lang="en-US" altLang="zh-CN" sz="2600" dirty="0">
                <a:latin typeface="宋体"/>
                <a:ea typeface="华文细黑"/>
                <a:cs typeface="Times New Roman"/>
              </a:rPr>
              <a:t>”</a:t>
            </a:r>
            <a:r>
              <a:rPr lang="zh-CN" altLang="zh-CN" sz="2600" dirty="0" smtClean="0">
                <a:latin typeface="Times New Roman"/>
                <a:ea typeface="华文细黑"/>
                <a:cs typeface="Times New Roman"/>
              </a:rPr>
              <a:t>。</a:t>
            </a:r>
            <a:endParaRPr lang="en-US" altLang="zh-CN" sz="2600" dirty="0" smtClean="0">
              <a:latin typeface="Times New Roman"/>
              <a:ea typeface="华文细黑"/>
              <a:cs typeface="Times New Roman"/>
            </a:endParaRPr>
          </a:p>
          <a:p>
            <a:pPr algn="just">
              <a:lnSpc>
                <a:spcPct val="150000"/>
              </a:lnSpc>
              <a:spcAft>
                <a:spcPts val="0"/>
              </a:spcAft>
            </a:pPr>
            <a:r>
              <a:rPr lang="en-US" altLang="zh-CN" sz="2600" dirty="0" smtClean="0">
                <a:latin typeface="Times New Roman"/>
                <a:ea typeface="华文细黑"/>
              </a:rPr>
              <a:t>E</a:t>
            </a:r>
            <a:r>
              <a:rPr lang="zh-CN" altLang="zh-CN" sz="2600" dirty="0">
                <a:latin typeface="Times New Roman"/>
                <a:ea typeface="华文细黑"/>
                <a:cs typeface="Times New Roman"/>
              </a:rPr>
              <a:t>项</a:t>
            </a:r>
            <a:r>
              <a:rPr lang="en-US" altLang="zh-CN" sz="2600" dirty="0">
                <a:latin typeface="宋体"/>
                <a:ea typeface="华文细黑"/>
                <a:cs typeface="Times New Roman"/>
              </a:rPr>
              <a:t>“</a:t>
            </a:r>
            <a:r>
              <a:rPr lang="zh-CN" altLang="zh-CN" sz="2600" dirty="0">
                <a:latin typeface="Times New Roman"/>
                <a:ea typeface="华文细黑"/>
                <a:cs typeface="Times New Roman"/>
              </a:rPr>
              <a:t>中国战后</a:t>
            </a:r>
            <a:r>
              <a:rPr lang="en-US" altLang="zh-CN" sz="2600" dirty="0">
                <a:latin typeface="宋体"/>
                <a:ea typeface="华文细黑"/>
                <a:cs typeface="Times New Roman"/>
              </a:rPr>
              <a:t>”</a:t>
            </a:r>
            <a:r>
              <a:rPr lang="zh-CN" altLang="zh-CN" sz="2600" dirty="0">
                <a:latin typeface="Times New Roman"/>
                <a:ea typeface="华文细黑"/>
                <a:cs typeface="Times New Roman"/>
              </a:rPr>
              <a:t>不对，应为</a:t>
            </a:r>
            <a:r>
              <a:rPr lang="en-US" altLang="zh-CN" sz="2600" dirty="0">
                <a:latin typeface="宋体"/>
                <a:ea typeface="华文细黑"/>
                <a:cs typeface="Times New Roman"/>
              </a:rPr>
              <a:t>“</a:t>
            </a:r>
            <a:r>
              <a:rPr lang="zh-CN" altLang="zh-CN" sz="2600" dirty="0">
                <a:latin typeface="Times New Roman"/>
                <a:ea typeface="华文细黑"/>
                <a:cs typeface="Times New Roman"/>
              </a:rPr>
              <a:t>乡村建设</a:t>
            </a:r>
            <a:r>
              <a:rPr lang="en-US" altLang="zh-CN" sz="2600" dirty="0">
                <a:latin typeface="宋体"/>
                <a:ea typeface="华文细黑"/>
                <a:cs typeface="Times New Roman"/>
              </a:rPr>
              <a:t>”</a:t>
            </a:r>
            <a:r>
              <a:rPr lang="zh-CN" altLang="zh-CN" sz="2600" dirty="0">
                <a:latin typeface="Times New Roman"/>
                <a:ea typeface="华文细黑"/>
                <a:cs typeface="Times New Roman"/>
              </a:rPr>
              <a:t>。</a:t>
            </a:r>
            <a:endParaRPr lang="zh-CN" altLang="zh-CN" sz="1050" kern="100" dirty="0">
              <a:latin typeface="宋体"/>
              <a:cs typeface="Courier New"/>
            </a:endParaRPr>
          </a:p>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en-US" altLang="zh-CN" sz="2600" kern="100" dirty="0">
                <a:solidFill>
                  <a:schemeClr val="accent6">
                    <a:lumMod val="75000"/>
                  </a:schemeClr>
                </a:solidFill>
                <a:latin typeface="Times New Roman"/>
                <a:ea typeface="华文细黑"/>
                <a:cs typeface="Times New Roman"/>
              </a:rPr>
              <a:t>CD</a:t>
            </a:r>
            <a:endParaRPr lang="zh-CN" altLang="zh-CN" sz="1050" kern="100" dirty="0">
              <a:solidFill>
                <a:schemeClr val="accent6">
                  <a:lumMod val="75000"/>
                </a:schemeClr>
              </a:solidFill>
              <a:latin typeface="宋体"/>
              <a:cs typeface="Courier New"/>
            </a:endParaRPr>
          </a:p>
        </p:txBody>
      </p:sp>
    </p:spTree>
    <p:extLst>
      <p:ext uri="{BB962C8B-B14F-4D97-AF65-F5344CB8AC3E}">
        <p14:creationId xmlns:p14="http://schemas.microsoft.com/office/powerpoint/2010/main" val="4012013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blinds(horizontal)">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blinds(horizontal)">
                                      <p:cBhvr>
                                        <p:cTn id="17"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02862" y="480855"/>
            <a:ext cx="8733982" cy="3603063"/>
          </a:xfrm>
          <a:prstGeom prst="rect">
            <a:avLst/>
          </a:prstGeom>
        </p:spPr>
        <p:txBody>
          <a:bodyPr>
            <a:spAutoFit/>
          </a:bodyPr>
          <a:lstStyle/>
          <a:p>
            <a:pPr algn="just">
              <a:lnSpc>
                <a:spcPts val="4500"/>
              </a:lnSpc>
              <a:spcAft>
                <a:spcPts val="0"/>
              </a:spcAft>
            </a:pPr>
            <a:r>
              <a:rPr lang="zh-CN" altLang="zh-CN" sz="2600" kern="100" dirty="0">
                <a:solidFill>
                  <a:srgbClr val="E36C0A"/>
                </a:solidFill>
                <a:latin typeface="Times New Roman"/>
                <a:ea typeface="华文细黑"/>
                <a:cs typeface="Times New Roman"/>
              </a:rPr>
              <a:t>【试题评点】</a:t>
            </a:r>
            <a:r>
              <a:rPr lang="zh-CN" altLang="zh-CN" sz="2600" kern="100" dirty="0">
                <a:latin typeface="Times New Roman"/>
                <a:ea typeface="华文细黑"/>
                <a:cs typeface="Times New Roman"/>
              </a:rPr>
              <a:t>　</a:t>
            </a:r>
            <a:r>
              <a:rPr lang="zh-CN" altLang="zh-CN" sz="2600" dirty="0">
                <a:latin typeface="Times New Roman"/>
                <a:ea typeface="华文细黑"/>
                <a:cs typeface="Times New Roman"/>
              </a:rPr>
              <a:t>该题主要考查考生筛选文中相关信息和分析概括的能力。值得注意的是，往年</a:t>
            </a:r>
            <a:r>
              <a:rPr lang="en-US" altLang="zh-CN" sz="2600" dirty="0">
                <a:latin typeface="Times New Roman"/>
                <a:ea typeface="华文细黑"/>
              </a:rPr>
              <a:t>E</a:t>
            </a:r>
            <a:r>
              <a:rPr lang="zh-CN" altLang="zh-CN" sz="2600" dirty="0">
                <a:latin typeface="Times New Roman"/>
                <a:ea typeface="华文细黑"/>
                <a:cs typeface="Times New Roman"/>
              </a:rPr>
              <a:t>项往往是对全文内容的总结和概括，</a:t>
            </a:r>
            <a:r>
              <a:rPr lang="en-US" altLang="zh-CN" sz="2600" dirty="0">
                <a:latin typeface="Times New Roman"/>
                <a:ea typeface="华文细黑"/>
              </a:rPr>
              <a:t>2013</a:t>
            </a:r>
            <a:r>
              <a:rPr lang="zh-CN" altLang="zh-CN" sz="2600" dirty="0">
                <a:latin typeface="Times New Roman"/>
                <a:ea typeface="华文细黑"/>
                <a:cs typeface="Times New Roman"/>
              </a:rPr>
              <a:t>年的命题思路作了调整，即五个选项都是对所给阅读材料相关内容的理解和分析。做题需要逐项回到原文中比对，找出选项中表述不当的地方即可作出正确选择。</a:t>
            </a:r>
            <a:endParaRPr lang="zh-CN" altLang="zh-CN" sz="1050" kern="100" dirty="0">
              <a:latin typeface="宋体"/>
              <a:cs typeface="Courier New"/>
            </a:endParaRPr>
          </a:p>
        </p:txBody>
      </p:sp>
    </p:spTree>
    <p:extLst>
      <p:ext uri="{BB962C8B-B14F-4D97-AF65-F5344CB8AC3E}">
        <p14:creationId xmlns:p14="http://schemas.microsoft.com/office/powerpoint/2010/main" val="1963559429"/>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5496" y="33118"/>
            <a:ext cx="8821322" cy="3183244"/>
          </a:xfrm>
          <a:prstGeom prst="rect">
            <a:avLst/>
          </a:prstGeom>
        </p:spPr>
        <p:txBody>
          <a:bodyPr>
            <a:spAutoFit/>
          </a:bodyPr>
          <a:lstStyle/>
          <a:p>
            <a:pPr algn="just">
              <a:lnSpc>
                <a:spcPts val="4100"/>
              </a:lnSpc>
              <a:spcAft>
                <a:spcPts val="0"/>
              </a:spcAft>
            </a:pPr>
            <a:r>
              <a:rPr lang="en-US" altLang="zh-CN" sz="2400" dirty="0">
                <a:latin typeface="Times New Roman"/>
                <a:ea typeface="华文细黑"/>
              </a:rPr>
              <a:t>2.</a:t>
            </a:r>
            <a:r>
              <a:rPr lang="zh-CN" altLang="zh-CN" sz="2400" dirty="0">
                <a:latin typeface="Times New Roman"/>
                <a:ea typeface="华文细黑"/>
                <a:cs typeface="Times New Roman"/>
              </a:rPr>
              <a:t>胸怀强国愿望的卢作孚，是如何一步步成为</a:t>
            </a:r>
            <a:r>
              <a:rPr lang="en-US" altLang="zh-CN" sz="2400" dirty="0">
                <a:latin typeface="宋体"/>
                <a:ea typeface="华文细黑"/>
                <a:cs typeface="Times New Roman"/>
              </a:rPr>
              <a:t>“</a:t>
            </a:r>
            <a:r>
              <a:rPr lang="zh-CN" altLang="zh-CN" sz="2400" dirty="0">
                <a:latin typeface="Times New Roman"/>
                <a:ea typeface="华文细黑"/>
                <a:cs typeface="Times New Roman"/>
              </a:rPr>
              <a:t>中国船王</a:t>
            </a:r>
            <a:r>
              <a:rPr lang="en-US" altLang="zh-CN" sz="2400" dirty="0">
                <a:latin typeface="宋体"/>
                <a:ea typeface="华文细黑"/>
                <a:cs typeface="Times New Roman"/>
              </a:rPr>
              <a:t>”</a:t>
            </a:r>
            <a:r>
              <a:rPr lang="zh-CN" altLang="zh-CN" sz="2400" dirty="0">
                <a:latin typeface="Times New Roman"/>
                <a:ea typeface="华文细黑"/>
                <a:cs typeface="Times New Roman"/>
              </a:rPr>
              <a:t>的？请结合材料简要分析。</a:t>
            </a:r>
            <a:endParaRPr lang="zh-CN" altLang="zh-CN" sz="2400" kern="100" dirty="0">
              <a:latin typeface="宋体"/>
              <a:cs typeface="Courier New"/>
            </a:endParaRPr>
          </a:p>
          <a:p>
            <a:pPr algn="just">
              <a:lnSpc>
                <a:spcPts val="4100"/>
              </a:lnSpc>
              <a:spcAft>
                <a:spcPts val="0"/>
              </a:spcAft>
            </a:pPr>
            <a:r>
              <a:rPr lang="zh-CN" altLang="zh-CN" sz="2400" kern="100" dirty="0">
                <a:solidFill>
                  <a:srgbClr val="0000FF"/>
                </a:solidFill>
                <a:latin typeface="Times New Roman"/>
                <a:ea typeface="华文细黑"/>
                <a:cs typeface="Times New Roman"/>
              </a:rPr>
              <a:t>解析</a:t>
            </a:r>
            <a:r>
              <a:rPr lang="zh-CN" altLang="zh-CN" sz="2400" kern="100" dirty="0">
                <a:latin typeface="Times New Roman"/>
                <a:ea typeface="华文细黑"/>
                <a:cs typeface="Times New Roman"/>
              </a:rPr>
              <a:t>　</a:t>
            </a:r>
            <a:r>
              <a:rPr lang="zh-CN" altLang="zh-CN" sz="2400" dirty="0">
                <a:latin typeface="Times New Roman"/>
                <a:ea typeface="华文细黑"/>
                <a:cs typeface="Times New Roman"/>
              </a:rPr>
              <a:t>本题从把握传主的人生轨迹的角度考查对传记的分析概括。答案区间在第一段，文中比较详细地介绍了卢作孚通过不同的经营策略使公司一步步发展壮大的过程，对具体内容进行概括即可得出答案。</a:t>
            </a:r>
            <a:endParaRPr lang="zh-CN" altLang="zh-CN" sz="2400" kern="100" dirty="0">
              <a:latin typeface="宋体"/>
              <a:cs typeface="Courier New"/>
            </a:endParaRPr>
          </a:p>
        </p:txBody>
      </p:sp>
      <p:sp>
        <p:nvSpPr>
          <p:cNvPr id="3" name="矩形 2"/>
          <p:cNvSpPr/>
          <p:nvPr/>
        </p:nvSpPr>
        <p:spPr>
          <a:xfrm>
            <a:off x="63538" y="2956061"/>
            <a:ext cx="8821322" cy="2195473"/>
          </a:xfrm>
          <a:prstGeom prst="rect">
            <a:avLst/>
          </a:prstGeom>
        </p:spPr>
        <p:txBody>
          <a:bodyPr>
            <a:spAutoFit/>
          </a:bodyPr>
          <a:lstStyle/>
          <a:p>
            <a:pPr algn="just">
              <a:lnSpc>
                <a:spcPts val="4100"/>
              </a:lnSpc>
              <a:spcAft>
                <a:spcPts val="0"/>
              </a:spcAft>
            </a:pPr>
            <a:r>
              <a:rPr lang="zh-CN" altLang="zh-CN" sz="2400" kern="100" dirty="0" smtClean="0">
                <a:solidFill>
                  <a:srgbClr val="0000FF"/>
                </a:solidFill>
                <a:latin typeface="Times New Roman"/>
                <a:ea typeface="华文细黑"/>
                <a:cs typeface="Times New Roman"/>
              </a:rPr>
              <a:t>答案</a:t>
            </a:r>
            <a:r>
              <a:rPr lang="zh-CN" altLang="zh-CN" sz="2400" kern="100" dirty="0" smtClean="0">
                <a:latin typeface="Times New Roman"/>
                <a:ea typeface="华文细黑"/>
                <a:cs typeface="Times New Roman"/>
              </a:rPr>
              <a:t>　</a:t>
            </a:r>
            <a:r>
              <a:rPr lang="zh-CN" altLang="en-US" sz="2400" kern="100" dirty="0">
                <a:solidFill>
                  <a:schemeClr val="accent6">
                    <a:lumMod val="75000"/>
                  </a:schemeClr>
                </a:solidFill>
                <a:latin typeface="Times New Roman"/>
                <a:ea typeface="华文细黑"/>
                <a:cs typeface="Times New Roman"/>
              </a:rPr>
              <a:t>①采取</a:t>
            </a:r>
            <a:r>
              <a:rPr lang="zh-CN" altLang="en-US" sz="2600" kern="100" dirty="0">
                <a:solidFill>
                  <a:schemeClr val="accent6"/>
                </a:solidFill>
                <a:latin typeface="+mj-ea"/>
                <a:ea typeface="+mj-ea"/>
                <a:cs typeface="Times New Roman"/>
              </a:rPr>
              <a:t>“</a:t>
            </a:r>
            <a:r>
              <a:rPr lang="zh-CN" altLang="en-US" sz="2400" kern="100" dirty="0">
                <a:solidFill>
                  <a:schemeClr val="accent6">
                    <a:lumMod val="75000"/>
                  </a:schemeClr>
                </a:solidFill>
                <a:latin typeface="Times New Roman"/>
                <a:ea typeface="华文细黑"/>
                <a:cs typeface="Times New Roman"/>
              </a:rPr>
              <a:t>人弃我取，避实就虚</a:t>
            </a:r>
            <a:r>
              <a:rPr lang="zh-CN" altLang="en-US" sz="2600" kern="100" dirty="0">
                <a:solidFill>
                  <a:schemeClr val="accent6"/>
                </a:solidFill>
                <a:latin typeface="+mj-ea"/>
                <a:ea typeface="+mj-ea"/>
                <a:cs typeface="Times New Roman"/>
              </a:rPr>
              <a:t>”</a:t>
            </a:r>
            <a:r>
              <a:rPr lang="zh-CN" altLang="en-US" sz="2400" kern="100" dirty="0">
                <a:solidFill>
                  <a:schemeClr val="accent6">
                    <a:lumMod val="75000"/>
                  </a:schemeClr>
                </a:solidFill>
                <a:latin typeface="Times New Roman"/>
                <a:ea typeface="华文细黑"/>
                <a:cs typeface="Times New Roman"/>
              </a:rPr>
              <a:t>的方针，使民生公司的航运业务从嘉陵江扩展到长江；②</a:t>
            </a:r>
            <a:r>
              <a:rPr lang="zh-CN" altLang="en-US" sz="2600" kern="100" dirty="0">
                <a:solidFill>
                  <a:schemeClr val="accent6"/>
                </a:solidFill>
                <a:latin typeface="+mj-ea"/>
                <a:ea typeface="+mj-ea"/>
                <a:cs typeface="Times New Roman"/>
              </a:rPr>
              <a:t>“</a:t>
            </a:r>
            <a:r>
              <a:rPr lang="zh-CN" altLang="en-US" sz="2400" kern="100" dirty="0">
                <a:solidFill>
                  <a:schemeClr val="accent6">
                    <a:lumMod val="75000"/>
                  </a:schemeClr>
                </a:solidFill>
                <a:latin typeface="Times New Roman"/>
                <a:ea typeface="华文细黑"/>
                <a:cs typeface="Times New Roman"/>
              </a:rPr>
              <a:t>化零为整</a:t>
            </a:r>
            <a:r>
              <a:rPr lang="zh-CN" altLang="en-US" sz="2600" kern="100" dirty="0">
                <a:solidFill>
                  <a:schemeClr val="accent6"/>
                </a:solidFill>
                <a:latin typeface="+mj-ea"/>
                <a:ea typeface="+mj-ea"/>
                <a:cs typeface="Times New Roman"/>
              </a:rPr>
              <a:t>”</a:t>
            </a:r>
            <a:r>
              <a:rPr lang="zh-CN" altLang="en-US" sz="2400" kern="100" dirty="0">
                <a:solidFill>
                  <a:schemeClr val="accent6">
                    <a:lumMod val="75000"/>
                  </a:schemeClr>
                </a:solidFill>
                <a:latin typeface="Times New Roman"/>
                <a:ea typeface="华文细黑"/>
                <a:cs typeface="Times New Roman"/>
              </a:rPr>
              <a:t>，逐步控制长江上游航运；③在长江沿线、中国沿海港口及海外都建立分支机构，使民生公司成为中国当时最大的民营航运企业。</a:t>
            </a:r>
            <a:endParaRPr lang="zh-CN" altLang="zh-CN" sz="2400" kern="100" dirty="0">
              <a:solidFill>
                <a:schemeClr val="accent6">
                  <a:lumMod val="75000"/>
                </a:schemeClr>
              </a:solidFill>
              <a:latin typeface="Times New Roman"/>
              <a:ea typeface="华文细黑"/>
              <a:cs typeface="Times New Roman"/>
            </a:endParaRPr>
          </a:p>
        </p:txBody>
      </p:sp>
    </p:spTree>
    <p:extLst>
      <p:ext uri="{BB962C8B-B14F-4D97-AF65-F5344CB8AC3E}">
        <p14:creationId xmlns:p14="http://schemas.microsoft.com/office/powerpoint/2010/main" val="3282084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23528" y="968659"/>
            <a:ext cx="8393185" cy="2683211"/>
          </a:xfrm>
          <a:prstGeom prst="rect">
            <a:avLst/>
          </a:prstGeom>
        </p:spPr>
        <p:txBody>
          <a:bodyPr>
            <a:spAutoFit/>
          </a:bodyPr>
          <a:lstStyle/>
          <a:p>
            <a:pPr algn="just">
              <a:lnSpc>
                <a:spcPts val="5000"/>
              </a:lnSpc>
              <a:spcAft>
                <a:spcPts val="0"/>
              </a:spcAft>
            </a:pPr>
            <a:r>
              <a:rPr lang="zh-CN" altLang="zh-CN" sz="2600" kern="100" dirty="0">
                <a:solidFill>
                  <a:srgbClr val="E36C0A"/>
                </a:solidFill>
                <a:latin typeface="Times New Roman"/>
                <a:ea typeface="华文细黑"/>
                <a:cs typeface="Times New Roman"/>
              </a:rPr>
              <a:t>【试题评点】</a:t>
            </a:r>
            <a:r>
              <a:rPr lang="zh-CN" altLang="zh-CN" sz="2600" kern="100" dirty="0">
                <a:latin typeface="Times New Roman"/>
                <a:ea typeface="华文细黑"/>
                <a:cs typeface="Times New Roman"/>
              </a:rPr>
              <a:t>　</a:t>
            </a:r>
            <a:r>
              <a:rPr lang="zh-CN" altLang="en-US" sz="2600" kern="100" dirty="0">
                <a:latin typeface="Times New Roman"/>
                <a:ea typeface="华文细黑"/>
                <a:cs typeface="Times New Roman"/>
              </a:rPr>
              <a:t>该题考查对文章内容的分析概括的能力。信息主要集中在第一段，对这些信息的提炼、概括，大致分为三部分为好。考生作答时，可以有所不同，意思对即可。</a:t>
            </a:r>
            <a:endParaRPr lang="zh-CN" altLang="zh-CN" sz="1050" kern="100" dirty="0">
              <a:latin typeface="宋体"/>
              <a:cs typeface="Courier New"/>
            </a:endParaRPr>
          </a:p>
        </p:txBody>
      </p:sp>
    </p:spTree>
    <p:extLst>
      <p:ext uri="{BB962C8B-B14F-4D97-AF65-F5344CB8AC3E}">
        <p14:creationId xmlns:p14="http://schemas.microsoft.com/office/powerpoint/2010/main" val="807733505"/>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59192" y="51470"/>
            <a:ext cx="8821322" cy="3298339"/>
          </a:xfrm>
          <a:prstGeom prst="rect">
            <a:avLst/>
          </a:prstGeom>
        </p:spPr>
        <p:txBody>
          <a:bodyPr>
            <a:spAutoFit/>
          </a:bodyPr>
          <a:lstStyle/>
          <a:p>
            <a:pPr algn="just">
              <a:lnSpc>
                <a:spcPts val="5000"/>
              </a:lnSpc>
              <a:spcAft>
                <a:spcPts val="0"/>
              </a:spcAft>
            </a:pPr>
            <a:r>
              <a:rPr lang="en-US" altLang="zh-CN" sz="2600" dirty="0">
                <a:latin typeface="Times New Roman"/>
                <a:ea typeface="华文细黑"/>
              </a:rPr>
              <a:t>3.</a:t>
            </a:r>
            <a:r>
              <a:rPr lang="zh-CN" altLang="zh-CN" sz="2600" dirty="0">
                <a:latin typeface="Times New Roman"/>
                <a:ea typeface="华文细黑"/>
                <a:cs typeface="Times New Roman"/>
              </a:rPr>
              <a:t>卢作孚被认为</a:t>
            </a:r>
            <a:r>
              <a:rPr lang="en-US" altLang="zh-CN" sz="2600" dirty="0">
                <a:latin typeface="宋体"/>
                <a:ea typeface="华文细黑"/>
                <a:cs typeface="Times New Roman"/>
              </a:rPr>
              <a:t>“</a:t>
            </a:r>
            <a:r>
              <a:rPr lang="zh-CN" altLang="zh-CN" sz="2600" dirty="0">
                <a:latin typeface="Times New Roman"/>
                <a:ea typeface="华文细黑"/>
                <a:cs typeface="Times New Roman"/>
              </a:rPr>
              <a:t>民国乡建三杰</a:t>
            </a:r>
            <a:r>
              <a:rPr lang="en-US" altLang="zh-CN" sz="2600" dirty="0">
                <a:latin typeface="宋体"/>
                <a:ea typeface="华文细黑"/>
                <a:cs typeface="Times New Roman"/>
              </a:rPr>
              <a:t>”</a:t>
            </a:r>
            <a:r>
              <a:rPr lang="zh-CN" altLang="zh-CN" sz="2600" dirty="0">
                <a:latin typeface="Times New Roman"/>
                <a:ea typeface="华文细黑"/>
                <a:cs typeface="Times New Roman"/>
              </a:rPr>
              <a:t>之一的原因是什么？请结合材料简要分析。</a:t>
            </a:r>
            <a:endParaRPr lang="zh-CN" altLang="zh-CN" sz="2600" kern="100" dirty="0">
              <a:latin typeface="宋体"/>
              <a:cs typeface="Courier New"/>
            </a:endParaRPr>
          </a:p>
          <a:p>
            <a:pPr algn="just">
              <a:lnSpc>
                <a:spcPts val="5000"/>
              </a:lnSpc>
              <a:spcAft>
                <a:spcPts val="0"/>
              </a:spcAft>
            </a:pPr>
            <a:r>
              <a:rPr lang="zh-CN" altLang="zh-CN" sz="2600" kern="100" dirty="0" smtClean="0">
                <a:solidFill>
                  <a:srgbClr val="0000FF"/>
                </a:solidFill>
                <a:latin typeface="Times New Roman"/>
                <a:ea typeface="华文细黑"/>
                <a:cs typeface="Times New Roman"/>
              </a:rPr>
              <a:t>解析</a:t>
            </a:r>
            <a:r>
              <a:rPr lang="zh-CN" altLang="zh-CN" sz="2600" kern="100" dirty="0" smtClean="0">
                <a:latin typeface="Times New Roman"/>
                <a:ea typeface="华文细黑"/>
                <a:cs typeface="Times New Roman"/>
              </a:rPr>
              <a:t>　</a:t>
            </a:r>
            <a:r>
              <a:rPr lang="zh-CN" altLang="en-US" sz="2600" kern="100" dirty="0">
                <a:latin typeface="Times New Roman"/>
                <a:ea typeface="华文细黑"/>
                <a:cs typeface="Times New Roman"/>
              </a:rPr>
              <a:t>首先要理清成为“民国乡建三杰”的要点，围绕“乡建”方面分别写了哪些方面的事，最后根据题干要求，分析概括。</a:t>
            </a:r>
            <a:endParaRPr lang="zh-CN" altLang="zh-CN" sz="2600" kern="100" dirty="0">
              <a:solidFill>
                <a:schemeClr val="accent6">
                  <a:lumMod val="75000"/>
                </a:schemeClr>
              </a:solidFill>
              <a:latin typeface="Times New Roman"/>
              <a:ea typeface="华文细黑"/>
              <a:cs typeface="Times New Roman"/>
            </a:endParaRPr>
          </a:p>
        </p:txBody>
      </p:sp>
      <p:sp>
        <p:nvSpPr>
          <p:cNvPr id="3" name="矩形 2"/>
          <p:cNvSpPr/>
          <p:nvPr/>
        </p:nvSpPr>
        <p:spPr>
          <a:xfrm>
            <a:off x="115124" y="3086416"/>
            <a:ext cx="8821322" cy="2015936"/>
          </a:xfrm>
          <a:prstGeom prst="rect">
            <a:avLst/>
          </a:prstGeom>
        </p:spPr>
        <p:txBody>
          <a:bodyPr>
            <a:spAutoFit/>
          </a:bodyPr>
          <a:lstStyle/>
          <a:p>
            <a:pPr algn="just">
              <a:lnSpc>
                <a:spcPts val="5000"/>
              </a:lnSpc>
              <a:spcAft>
                <a:spcPts val="0"/>
              </a:spcAft>
            </a:pPr>
            <a:r>
              <a:rPr lang="zh-CN" altLang="zh-CN" sz="2600" kern="100" dirty="0" smtClean="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zh-CN" altLang="en-US" sz="2600" kern="100" dirty="0">
                <a:solidFill>
                  <a:schemeClr val="accent6">
                    <a:lumMod val="75000"/>
                  </a:schemeClr>
                </a:solidFill>
                <a:latin typeface="Times New Roman"/>
                <a:ea typeface="华文细黑"/>
                <a:cs typeface="Times New Roman"/>
              </a:rPr>
              <a:t>①精心设计北碚的乡村现代化蓝图；②把北碚建成生产发展、文教事业发达、环境优美的重庆市郊重要城镇</a:t>
            </a:r>
            <a:r>
              <a:rPr lang="zh-CN" altLang="en-US" sz="2600" kern="100" dirty="0" smtClean="0">
                <a:solidFill>
                  <a:schemeClr val="accent6">
                    <a:lumMod val="75000"/>
                  </a:schemeClr>
                </a:solidFill>
                <a:latin typeface="Times New Roman"/>
                <a:ea typeface="华文细黑"/>
                <a:cs typeface="Times New Roman"/>
              </a:rPr>
              <a:t>；</a:t>
            </a:r>
            <a:r>
              <a:rPr lang="en-US" altLang="zh-CN" sz="2600" kern="100" dirty="0" smtClean="0">
                <a:solidFill>
                  <a:schemeClr val="accent6">
                    <a:lumMod val="75000"/>
                  </a:schemeClr>
                </a:solidFill>
                <a:latin typeface="Times New Roman"/>
                <a:ea typeface="华文细黑"/>
                <a:cs typeface="Times New Roman"/>
              </a:rPr>
              <a:t/>
            </a:r>
            <a:br>
              <a:rPr lang="en-US" altLang="zh-CN" sz="2600" kern="100" dirty="0" smtClean="0">
                <a:solidFill>
                  <a:schemeClr val="accent6">
                    <a:lumMod val="75000"/>
                  </a:schemeClr>
                </a:solidFill>
                <a:latin typeface="Times New Roman"/>
                <a:ea typeface="华文细黑"/>
                <a:cs typeface="Times New Roman"/>
              </a:rPr>
            </a:br>
            <a:r>
              <a:rPr lang="zh-CN" altLang="en-US" sz="2600" kern="100" dirty="0" smtClean="0">
                <a:solidFill>
                  <a:schemeClr val="accent6">
                    <a:lumMod val="75000"/>
                  </a:schemeClr>
                </a:solidFill>
                <a:latin typeface="Times New Roman"/>
                <a:ea typeface="华文细黑"/>
                <a:cs typeface="Times New Roman"/>
              </a:rPr>
              <a:t>③</a:t>
            </a:r>
            <a:r>
              <a:rPr lang="zh-CN" altLang="en-US" sz="2600" kern="100" dirty="0">
                <a:solidFill>
                  <a:schemeClr val="accent6">
                    <a:lumMod val="75000"/>
                  </a:schemeClr>
                </a:solidFill>
                <a:latin typeface="Times New Roman"/>
                <a:ea typeface="华文细黑"/>
                <a:cs typeface="Times New Roman"/>
              </a:rPr>
              <a:t>以北碚的实验作为</a:t>
            </a:r>
            <a:r>
              <a:rPr lang="zh-CN" altLang="en-US" sz="2600" kern="100" dirty="0">
                <a:solidFill>
                  <a:schemeClr val="accent6"/>
                </a:solidFill>
                <a:latin typeface="+mj-ea"/>
                <a:ea typeface="+mj-ea"/>
                <a:cs typeface="Times New Roman"/>
              </a:rPr>
              <a:t>“</a:t>
            </a:r>
            <a:r>
              <a:rPr lang="zh-CN" altLang="en-US" sz="2600" kern="100" dirty="0">
                <a:solidFill>
                  <a:schemeClr val="accent6">
                    <a:lumMod val="75000"/>
                  </a:schemeClr>
                </a:solidFill>
                <a:latin typeface="Times New Roman"/>
                <a:ea typeface="华文细黑"/>
                <a:cs typeface="Times New Roman"/>
              </a:rPr>
              <a:t>小至乡村，大至国家的经营参考</a:t>
            </a:r>
            <a:r>
              <a:rPr lang="zh-CN" altLang="en-US" sz="2600" kern="100" dirty="0">
                <a:solidFill>
                  <a:schemeClr val="accent6"/>
                </a:solidFill>
                <a:latin typeface="+mj-ea"/>
                <a:ea typeface="+mj-ea"/>
                <a:cs typeface="Times New Roman"/>
              </a:rPr>
              <a:t>”</a:t>
            </a:r>
            <a:r>
              <a:rPr lang="zh-CN" altLang="en-US" sz="2600" kern="100" dirty="0">
                <a:solidFill>
                  <a:schemeClr val="accent6">
                    <a:lumMod val="75000"/>
                  </a:schemeClr>
                </a:solidFill>
                <a:latin typeface="Times New Roman"/>
                <a:ea typeface="华文细黑"/>
                <a:cs typeface="Times New Roman"/>
              </a:rPr>
              <a:t>。</a:t>
            </a:r>
            <a:endParaRPr lang="zh-CN" altLang="zh-CN" sz="2600" kern="100" dirty="0">
              <a:solidFill>
                <a:schemeClr val="accent6">
                  <a:lumMod val="75000"/>
                </a:schemeClr>
              </a:solidFill>
              <a:latin typeface="Times New Roman"/>
              <a:ea typeface="华文细黑"/>
              <a:cs typeface="Times New Roman"/>
            </a:endParaRPr>
          </a:p>
        </p:txBody>
      </p:sp>
    </p:spTree>
    <p:extLst>
      <p:ext uri="{BB962C8B-B14F-4D97-AF65-F5344CB8AC3E}">
        <p14:creationId xmlns:p14="http://schemas.microsoft.com/office/powerpoint/2010/main" val="1151911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linds(horizontal)">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59192" y="339502"/>
            <a:ext cx="8821322" cy="4580741"/>
          </a:xfrm>
          <a:prstGeom prst="rect">
            <a:avLst/>
          </a:prstGeom>
        </p:spPr>
        <p:txBody>
          <a:bodyPr>
            <a:spAutoFit/>
          </a:bodyPr>
          <a:lstStyle/>
          <a:p>
            <a:pPr algn="just">
              <a:lnSpc>
                <a:spcPts val="5000"/>
              </a:lnSpc>
              <a:spcAft>
                <a:spcPts val="0"/>
              </a:spcAft>
            </a:pPr>
            <a:r>
              <a:rPr lang="zh-CN" altLang="zh-CN" sz="2600" kern="100" dirty="0">
                <a:solidFill>
                  <a:srgbClr val="E36C0A"/>
                </a:solidFill>
                <a:latin typeface="Times New Roman"/>
                <a:ea typeface="华文细黑"/>
                <a:cs typeface="Times New Roman"/>
              </a:rPr>
              <a:t>【试题评点】</a:t>
            </a:r>
            <a:r>
              <a:rPr lang="zh-CN" altLang="zh-CN" sz="2600" kern="100" dirty="0">
                <a:latin typeface="Times New Roman"/>
                <a:ea typeface="华文细黑"/>
                <a:cs typeface="Times New Roman"/>
              </a:rPr>
              <a:t>　</a:t>
            </a:r>
            <a:r>
              <a:rPr lang="zh-CN" altLang="zh-CN" sz="2600" dirty="0">
                <a:latin typeface="Times New Roman"/>
                <a:ea typeface="华文细黑"/>
                <a:cs typeface="Times New Roman"/>
              </a:rPr>
              <a:t>该题考查对原文内容的分析和概括的能力，实际上是考查考生由概括到具体的转换能力，题型是</a:t>
            </a:r>
            <a:r>
              <a:rPr lang="en-US" altLang="zh-CN" sz="2600" dirty="0">
                <a:latin typeface="宋体"/>
                <a:ea typeface="华文细黑"/>
                <a:cs typeface="Times New Roman"/>
              </a:rPr>
              <a:t>“</a:t>
            </a:r>
            <a:r>
              <a:rPr lang="zh-CN" altLang="zh-CN" sz="2600" dirty="0">
                <a:latin typeface="Times New Roman"/>
                <a:ea typeface="华文细黑"/>
                <a:cs typeface="Times New Roman"/>
              </a:rPr>
              <a:t>据果索因</a:t>
            </a:r>
            <a:r>
              <a:rPr lang="en-US" altLang="zh-CN" sz="2600" dirty="0">
                <a:latin typeface="宋体"/>
                <a:ea typeface="华文细黑"/>
                <a:cs typeface="Times New Roman"/>
              </a:rPr>
              <a:t>”</a:t>
            </a:r>
            <a:r>
              <a:rPr lang="zh-CN" altLang="zh-CN" sz="2600" dirty="0">
                <a:latin typeface="Times New Roman"/>
                <a:ea typeface="华文细黑"/>
                <a:cs typeface="Times New Roman"/>
              </a:rPr>
              <a:t>型，与前几年命题大致相同。信息集中在第三段，对其进行筛选、归纳即可。作为实业家，卢作孚的另一贡献是北碚乡村建设。他在乡村建设中，既有指导思想，又有实践效果，还有深远意义，被誉为</a:t>
            </a:r>
            <a:r>
              <a:rPr lang="en-US" altLang="zh-CN" sz="2600" dirty="0">
                <a:latin typeface="宋体"/>
                <a:ea typeface="华文细黑"/>
                <a:cs typeface="Times New Roman"/>
              </a:rPr>
              <a:t>“</a:t>
            </a:r>
            <a:r>
              <a:rPr lang="zh-CN" altLang="zh-CN" sz="2600" dirty="0">
                <a:latin typeface="Times New Roman"/>
                <a:ea typeface="华文细黑"/>
                <a:cs typeface="Times New Roman"/>
              </a:rPr>
              <a:t>民国乡建三杰</a:t>
            </a:r>
            <a:r>
              <a:rPr lang="en-US" altLang="zh-CN" sz="2600" dirty="0">
                <a:latin typeface="宋体"/>
                <a:ea typeface="华文细黑"/>
                <a:cs typeface="Times New Roman"/>
              </a:rPr>
              <a:t>”</a:t>
            </a:r>
            <a:r>
              <a:rPr lang="zh-CN" altLang="zh-CN" sz="2600" dirty="0">
                <a:latin typeface="Times New Roman"/>
                <a:ea typeface="华文细黑"/>
                <a:cs typeface="Times New Roman"/>
              </a:rPr>
              <a:t>之一，也是不奇怪的。</a:t>
            </a:r>
            <a:endParaRPr lang="zh-CN" altLang="zh-CN" sz="1050" kern="100" dirty="0">
              <a:latin typeface="宋体"/>
              <a:cs typeface="Courier New"/>
            </a:endParaRPr>
          </a:p>
        </p:txBody>
      </p:sp>
    </p:spTree>
    <p:extLst>
      <p:ext uri="{BB962C8B-B14F-4D97-AF65-F5344CB8AC3E}">
        <p14:creationId xmlns:p14="http://schemas.microsoft.com/office/powerpoint/2010/main" val="2359117301"/>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07504" y="-92546"/>
            <a:ext cx="8821322" cy="5286062"/>
          </a:xfrm>
          <a:prstGeom prst="rect">
            <a:avLst/>
          </a:prstGeom>
        </p:spPr>
        <p:txBody>
          <a:bodyPr>
            <a:spAutoFit/>
          </a:bodyPr>
          <a:lstStyle/>
          <a:p>
            <a:pPr algn="just">
              <a:lnSpc>
                <a:spcPts val="4500"/>
              </a:lnSpc>
              <a:spcAft>
                <a:spcPts val="0"/>
              </a:spcAft>
            </a:pPr>
            <a:r>
              <a:rPr lang="en-US" altLang="zh-CN" sz="2600" dirty="0">
                <a:latin typeface="Times New Roman"/>
                <a:ea typeface="华文细黑"/>
              </a:rPr>
              <a:t>4.</a:t>
            </a:r>
            <a:r>
              <a:rPr lang="zh-CN" altLang="zh-CN" sz="2600" dirty="0">
                <a:latin typeface="Times New Roman"/>
                <a:ea typeface="华文细黑"/>
                <a:cs typeface="Times New Roman"/>
              </a:rPr>
              <a:t>为什么卢作孚被誉为</a:t>
            </a:r>
            <a:r>
              <a:rPr lang="en-US" altLang="zh-CN" sz="2600" dirty="0">
                <a:latin typeface="宋体"/>
                <a:ea typeface="华文细黑"/>
                <a:cs typeface="Times New Roman"/>
              </a:rPr>
              <a:t>“</a:t>
            </a:r>
            <a:r>
              <a:rPr lang="zh-CN" altLang="zh-CN" sz="2600" dirty="0">
                <a:latin typeface="Times New Roman"/>
                <a:ea typeface="华文细黑"/>
                <a:cs typeface="Times New Roman"/>
              </a:rPr>
              <a:t>不能忘记</a:t>
            </a:r>
            <a:r>
              <a:rPr lang="en-US" altLang="zh-CN" sz="2600" dirty="0">
                <a:latin typeface="宋体"/>
                <a:ea typeface="华文细黑"/>
                <a:cs typeface="Times New Roman"/>
              </a:rPr>
              <a:t>”</a:t>
            </a:r>
            <a:r>
              <a:rPr lang="zh-CN" altLang="zh-CN" sz="2600" dirty="0">
                <a:latin typeface="Times New Roman"/>
                <a:ea typeface="华文细黑"/>
                <a:cs typeface="Times New Roman"/>
              </a:rPr>
              <a:t>的人？请结合材料，谈谈你的看法。</a:t>
            </a:r>
            <a:endParaRPr lang="zh-CN" altLang="zh-CN" sz="2600" kern="100" dirty="0">
              <a:latin typeface="宋体"/>
              <a:cs typeface="Courier New"/>
            </a:endParaRPr>
          </a:p>
          <a:p>
            <a:pPr algn="just">
              <a:lnSpc>
                <a:spcPts val="4500"/>
              </a:lnSpc>
              <a:spcAft>
                <a:spcPts val="0"/>
              </a:spcAft>
            </a:pPr>
            <a:r>
              <a:rPr lang="zh-CN" altLang="zh-CN" sz="2600" kern="100" dirty="0">
                <a:solidFill>
                  <a:srgbClr val="0000FF"/>
                </a:solidFill>
                <a:latin typeface="Times New Roman"/>
                <a:ea typeface="华文细黑"/>
                <a:cs typeface="Times New Roman"/>
              </a:rPr>
              <a:t>解析</a:t>
            </a:r>
            <a:r>
              <a:rPr lang="zh-CN" altLang="zh-CN" sz="2600" kern="100" dirty="0">
                <a:latin typeface="Times New Roman"/>
                <a:ea typeface="华文细黑"/>
                <a:cs typeface="Times New Roman"/>
              </a:rPr>
              <a:t>　</a:t>
            </a:r>
            <a:r>
              <a:rPr lang="zh-CN" altLang="zh-CN" sz="2600" dirty="0">
                <a:latin typeface="Times New Roman"/>
                <a:ea typeface="华文细黑"/>
                <a:cs typeface="Times New Roman"/>
              </a:rPr>
              <a:t>本题考查从不同的角度和层面发掘文本所反映的人生价值和时代精神的能力。回答此题要紧密结合文本内容进行分析概括。文章先写他对航运事业的贡献，再写他对抗战做出的贡献，最后写他在乡村建设方面的贡献。另外，</a:t>
            </a:r>
            <a:r>
              <a:rPr lang="en-US" altLang="zh-CN" sz="2600" dirty="0">
                <a:latin typeface="宋体"/>
                <a:ea typeface="华文细黑"/>
                <a:cs typeface="Times New Roman"/>
              </a:rPr>
              <a:t>“</a:t>
            </a:r>
            <a:r>
              <a:rPr lang="zh-CN" altLang="zh-CN" sz="2600" dirty="0">
                <a:latin typeface="Times New Roman"/>
                <a:ea typeface="华文细黑"/>
                <a:cs typeface="Times New Roman"/>
              </a:rPr>
              <a:t>相关链接</a:t>
            </a:r>
            <a:r>
              <a:rPr lang="en-US" altLang="zh-CN" sz="2600" dirty="0">
                <a:latin typeface="宋体"/>
                <a:ea typeface="华文细黑"/>
                <a:cs typeface="Times New Roman"/>
              </a:rPr>
              <a:t>”</a:t>
            </a:r>
            <a:r>
              <a:rPr lang="zh-CN" altLang="zh-CN" sz="2600" dirty="0">
                <a:latin typeface="Times New Roman"/>
                <a:ea typeface="华文细黑"/>
                <a:cs typeface="Times New Roman"/>
              </a:rPr>
              <a:t>部分也作为一个补充，起到了揭示其精神品质的作用。组织答案时学会分条作答，意思答对即可，如果有其他理解也可以，但需观点鲜明，理由充分，论述合理。</a:t>
            </a:r>
            <a:endParaRPr lang="zh-CN" altLang="zh-CN" sz="2600" kern="100" dirty="0">
              <a:latin typeface="宋体"/>
              <a:cs typeface="Courier New"/>
            </a:endParaRPr>
          </a:p>
        </p:txBody>
      </p:sp>
    </p:spTree>
    <p:extLst>
      <p:ext uri="{BB962C8B-B14F-4D97-AF65-F5344CB8AC3E}">
        <p14:creationId xmlns:p14="http://schemas.microsoft.com/office/powerpoint/2010/main" val="3950244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5124" y="17445"/>
            <a:ext cx="8769291" cy="5133713"/>
          </a:xfrm>
          <a:prstGeom prst="rect">
            <a:avLst/>
          </a:prstGeom>
          <a:noFill/>
        </p:spPr>
        <p:txBody>
          <a:bodyPr wrap="square" rtlCol="0">
            <a:spAutoFit/>
          </a:bodyPr>
          <a:lstStyle/>
          <a:p>
            <a:pPr algn="just">
              <a:lnSpc>
                <a:spcPct val="140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现代</a:t>
            </a:r>
            <a:r>
              <a:rPr lang="zh-CN" altLang="zh-CN" sz="2600" kern="100" dirty="0">
                <a:latin typeface="Times New Roman"/>
                <a:ea typeface="华文细黑"/>
                <a:cs typeface="Times New Roman"/>
              </a:rPr>
              <a:t>画家以画为道抑或以画为艺，这种人生态度和价值取向上的对比，在黄宾虹和张大千身上表现得最为明显。张大千一生充满传奇色彩，黄宾虹一生平静淡泊。张大千</a:t>
            </a:r>
            <a:r>
              <a:rPr lang="en-US" altLang="zh-CN" sz="2600" kern="100" dirty="0">
                <a:latin typeface="Times New Roman"/>
                <a:ea typeface="华文细黑"/>
                <a:cs typeface="Courier New"/>
              </a:rPr>
              <a:t>1925</a:t>
            </a:r>
            <a:r>
              <a:rPr lang="zh-CN" altLang="zh-CN" sz="2600" kern="100" dirty="0">
                <a:latin typeface="Times New Roman"/>
                <a:ea typeface="华文细黑"/>
                <a:cs typeface="Times New Roman"/>
              </a:rPr>
              <a:t>年在上海举办第一次个人画展，</a:t>
            </a:r>
            <a:r>
              <a:rPr lang="en-US" altLang="zh-CN" sz="2600" kern="100" dirty="0">
                <a:latin typeface="Times New Roman"/>
                <a:ea typeface="华文细黑"/>
                <a:cs typeface="Courier New"/>
              </a:rPr>
              <a:t>26</a:t>
            </a:r>
            <a:r>
              <a:rPr lang="zh-CN" altLang="zh-CN" sz="2600" kern="100" dirty="0">
                <a:latin typeface="Times New Roman"/>
                <a:ea typeface="华文细黑"/>
                <a:cs typeface="Times New Roman"/>
              </a:rPr>
              <a:t>岁就扬名南北，后又去北平办画展，被称为</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南张北溥</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，可谓名满天下；而黄宾虹虽较早就有</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南黄北齐</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之称，但他直至</a:t>
            </a:r>
            <a:r>
              <a:rPr lang="en-US" altLang="zh-CN" sz="2600" kern="100" dirty="0">
                <a:latin typeface="Times New Roman"/>
                <a:ea typeface="华文细黑"/>
                <a:cs typeface="Courier New"/>
              </a:rPr>
              <a:t>1943</a:t>
            </a:r>
            <a:r>
              <a:rPr lang="zh-CN" altLang="zh-CN" sz="2600" kern="100" dirty="0">
                <a:latin typeface="Times New Roman"/>
                <a:ea typeface="华文细黑"/>
                <a:cs typeface="Times New Roman"/>
              </a:rPr>
              <a:t>年才在上海举办第一次个人画展，这时他已经</a:t>
            </a:r>
            <a:r>
              <a:rPr lang="en-US" altLang="zh-CN" sz="2600" kern="100" dirty="0">
                <a:latin typeface="Times New Roman"/>
                <a:ea typeface="华文细黑"/>
                <a:cs typeface="Courier New"/>
              </a:rPr>
              <a:t>80</a:t>
            </a:r>
            <a:r>
              <a:rPr lang="zh-CN" altLang="zh-CN" sz="2600" kern="100" dirty="0">
                <a:latin typeface="Times New Roman"/>
                <a:ea typeface="华文细黑"/>
                <a:cs typeface="Times New Roman"/>
              </a:rPr>
              <a:t>岁了。黄宾虹自来沪上就以鉴赏、鉴别真伪著称；而张大千仿作的石涛画，甚至瞒过了当时的大行家罗振玉、黄宾虹及其老师曾髯，可谓出神</a:t>
            </a:r>
            <a:r>
              <a:rPr lang="zh-CN" altLang="zh-CN" sz="2600" kern="100" dirty="0" smtClean="0">
                <a:latin typeface="Times New Roman"/>
                <a:ea typeface="华文细黑"/>
                <a:cs typeface="Times New Roman"/>
              </a:rPr>
              <a:t>入</a:t>
            </a:r>
            <a:endParaRPr lang="zh-CN" altLang="zh-CN" sz="2600" kern="100" dirty="0">
              <a:latin typeface="宋体"/>
              <a:cs typeface="Courier New"/>
            </a:endParaRPr>
          </a:p>
        </p:txBody>
      </p:sp>
    </p:spTree>
    <p:extLst>
      <p:ext uri="{BB962C8B-B14F-4D97-AF65-F5344CB8AC3E}">
        <p14:creationId xmlns:p14="http://schemas.microsoft.com/office/powerpoint/2010/main" val="255810552"/>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07504" y="456074"/>
            <a:ext cx="8821322" cy="4131900"/>
          </a:xfrm>
          <a:prstGeom prst="rect">
            <a:avLst/>
          </a:prstGeom>
        </p:spPr>
        <p:txBody>
          <a:bodyPr>
            <a:spAutoFit/>
          </a:bodyPr>
          <a:lstStyle/>
          <a:p>
            <a:pPr algn="just">
              <a:lnSpc>
                <a:spcPts val="4500"/>
              </a:lnSpc>
              <a:spcAft>
                <a:spcPts val="0"/>
              </a:spcAft>
            </a:pPr>
            <a:r>
              <a:rPr lang="zh-CN" altLang="zh-CN" sz="2600" kern="100" dirty="0" smtClean="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zh-CN" altLang="en-US" sz="2600" kern="100" dirty="0">
                <a:solidFill>
                  <a:schemeClr val="accent6">
                    <a:lumMod val="75000"/>
                  </a:schemeClr>
                </a:solidFill>
                <a:latin typeface="宋体"/>
                <a:ea typeface="华文细黑"/>
                <a:cs typeface="Times New Roman"/>
              </a:rPr>
              <a:t>①关心国家前途、民族命运的爱国者：提出</a:t>
            </a:r>
            <a:r>
              <a:rPr lang="zh-CN" altLang="en-US" sz="2600" kern="100" dirty="0">
                <a:solidFill>
                  <a:schemeClr val="accent6"/>
                </a:solidFill>
                <a:latin typeface="+mj-ea"/>
                <a:ea typeface="+mj-ea"/>
                <a:cs typeface="Times New Roman"/>
              </a:rPr>
              <a:t>“</a:t>
            </a:r>
            <a:r>
              <a:rPr lang="zh-CN" altLang="en-US" sz="2600" kern="100" dirty="0">
                <a:solidFill>
                  <a:schemeClr val="accent6">
                    <a:lumMod val="75000"/>
                  </a:schemeClr>
                </a:solidFill>
                <a:latin typeface="宋体"/>
                <a:ea typeface="华文细黑"/>
                <a:cs typeface="Times New Roman"/>
              </a:rPr>
              <a:t>服务社会，便利人群，开发产业，富强国家</a:t>
            </a:r>
            <a:r>
              <a:rPr lang="zh-CN" altLang="en-US" sz="2600" kern="100" dirty="0">
                <a:solidFill>
                  <a:schemeClr val="accent6"/>
                </a:solidFill>
                <a:latin typeface="+mj-ea"/>
                <a:ea typeface="+mj-ea"/>
                <a:cs typeface="Times New Roman"/>
              </a:rPr>
              <a:t>”</a:t>
            </a:r>
            <a:r>
              <a:rPr lang="zh-CN" altLang="en-US" sz="2600" kern="100" dirty="0">
                <a:solidFill>
                  <a:schemeClr val="accent6">
                    <a:lumMod val="75000"/>
                  </a:schemeClr>
                </a:solidFill>
                <a:latin typeface="宋体"/>
                <a:ea typeface="华文细黑"/>
                <a:cs typeface="Times New Roman"/>
              </a:rPr>
              <a:t>的强国宏愿，动员民生公司员工英勇抗战。②脚踏实地、勇于实践的实干家：创办民生实业公司，致力于北碚乡村建设。③具有现代意识的改革家：认为建设现代国家的基本要求是建立良好秩序，注重基础建设，提高人民文化生活水平。④目标高远、不懈追求的理想主义者：把实现个人理想与改造社会有机结合起来。</a:t>
            </a:r>
            <a:endParaRPr lang="zh-CN" altLang="zh-CN" sz="2600" kern="100" dirty="0">
              <a:solidFill>
                <a:schemeClr val="accent6">
                  <a:lumMod val="75000"/>
                </a:schemeClr>
              </a:solidFill>
              <a:latin typeface="宋体"/>
              <a:cs typeface="Courier New"/>
            </a:endParaRPr>
          </a:p>
        </p:txBody>
      </p:sp>
    </p:spTree>
    <p:extLst>
      <p:ext uri="{BB962C8B-B14F-4D97-AF65-F5344CB8AC3E}">
        <p14:creationId xmlns:p14="http://schemas.microsoft.com/office/powerpoint/2010/main" val="2413950393"/>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51520" y="819165"/>
            <a:ext cx="8561888" cy="2400657"/>
          </a:xfrm>
          <a:prstGeom prst="rect">
            <a:avLst/>
          </a:prstGeom>
        </p:spPr>
        <p:txBody>
          <a:bodyPr>
            <a:spAutoFit/>
          </a:bodyPr>
          <a:lstStyle/>
          <a:p>
            <a:pPr algn="just">
              <a:lnSpc>
                <a:spcPts val="4500"/>
              </a:lnSpc>
              <a:spcAft>
                <a:spcPts val="0"/>
              </a:spcAft>
            </a:pPr>
            <a:r>
              <a:rPr lang="zh-CN" altLang="zh-CN" sz="2500" kern="100" dirty="0">
                <a:solidFill>
                  <a:srgbClr val="E36C0A"/>
                </a:solidFill>
                <a:latin typeface="Times New Roman"/>
                <a:ea typeface="华文细黑"/>
                <a:cs typeface="Times New Roman"/>
              </a:rPr>
              <a:t>【试题评点】</a:t>
            </a:r>
            <a:r>
              <a:rPr lang="zh-CN" altLang="zh-CN" sz="2500" kern="100" dirty="0">
                <a:latin typeface="Times New Roman"/>
                <a:ea typeface="华文细黑"/>
                <a:cs typeface="Times New Roman"/>
              </a:rPr>
              <a:t>　</a:t>
            </a:r>
            <a:r>
              <a:rPr lang="zh-CN" altLang="en-US" sz="2500" kern="100" dirty="0">
                <a:latin typeface="Times New Roman"/>
                <a:ea typeface="华文细黑"/>
                <a:cs typeface="Times New Roman"/>
              </a:rPr>
              <a:t>该道探究题相对容易，主要是对文本进行全面分析概括，先理清文本结构再概括出各部分要点，就不会有遗漏。连续文本写了他三方面贡献，相关链接部分的补充，起到了揭示其精神品质的作用。</a:t>
            </a:r>
            <a:endParaRPr lang="en-US" altLang="zh-CN" sz="2500" kern="100" dirty="0" smtClean="0">
              <a:latin typeface="Times New Roman"/>
              <a:ea typeface="华文细黑"/>
              <a:cs typeface="Times New Roman"/>
            </a:endParaRPr>
          </a:p>
        </p:txBody>
      </p:sp>
    </p:spTree>
    <p:extLst>
      <p:ext uri="{BB962C8B-B14F-4D97-AF65-F5344CB8AC3E}">
        <p14:creationId xmlns:p14="http://schemas.microsoft.com/office/powerpoint/2010/main" val="3319192845"/>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79512" y="231145"/>
            <a:ext cx="8733982" cy="4773614"/>
          </a:xfrm>
          <a:prstGeom prst="rect">
            <a:avLst/>
          </a:prstGeom>
        </p:spPr>
        <p:txBody>
          <a:bodyPr>
            <a:spAutoFit/>
          </a:bodyPr>
          <a:lstStyle/>
          <a:p>
            <a:pPr algn="just">
              <a:lnSpc>
                <a:spcPct val="130000"/>
              </a:lnSpc>
              <a:spcAft>
                <a:spcPts val="0"/>
              </a:spcAft>
            </a:pPr>
            <a:r>
              <a:rPr lang="zh-CN" altLang="en-US" sz="2600" kern="100" dirty="0" smtClean="0">
                <a:latin typeface="Times New Roman"/>
                <a:ea typeface="华文细黑"/>
                <a:cs typeface="Times New Roman"/>
              </a:rPr>
              <a:t>五</a:t>
            </a:r>
            <a:r>
              <a:rPr lang="zh-CN" altLang="zh-CN" sz="2600" kern="100" dirty="0" smtClean="0">
                <a:latin typeface="Times New Roman"/>
                <a:ea typeface="华文细黑"/>
                <a:cs typeface="Times New Roman"/>
              </a:rPr>
              <a:t>、</a:t>
            </a:r>
            <a:r>
              <a:rPr lang="en-US" altLang="zh-CN" sz="2600" kern="100" dirty="0">
                <a:solidFill>
                  <a:srgbClr val="00B0F0"/>
                </a:solidFill>
                <a:latin typeface="Times New Roman"/>
                <a:ea typeface="华文细黑"/>
                <a:cs typeface="Courier New"/>
              </a:rPr>
              <a:t>(</a:t>
            </a:r>
            <a:r>
              <a:rPr lang="en-US" altLang="zh-CN" sz="2600" kern="100" dirty="0" smtClean="0">
                <a:solidFill>
                  <a:srgbClr val="00B0F0"/>
                </a:solidFill>
                <a:latin typeface="Times New Roman"/>
                <a:ea typeface="华文细黑"/>
                <a:cs typeface="Courier New"/>
              </a:rPr>
              <a:t>2014·</a:t>
            </a:r>
            <a:r>
              <a:rPr lang="zh-CN" altLang="en-US" sz="2600" kern="100" dirty="0" smtClean="0">
                <a:solidFill>
                  <a:srgbClr val="00B0F0"/>
                </a:solidFill>
                <a:latin typeface="Times New Roman"/>
                <a:ea typeface="华文细黑"/>
                <a:cs typeface="Courier New"/>
              </a:rPr>
              <a:t>新</a:t>
            </a:r>
            <a:r>
              <a:rPr lang="zh-CN" altLang="en-US" sz="2600" kern="100" dirty="0">
                <a:solidFill>
                  <a:srgbClr val="00B0F0"/>
                </a:solidFill>
                <a:latin typeface="Times New Roman"/>
                <a:ea typeface="华文细黑"/>
                <a:cs typeface="Courier New"/>
              </a:rPr>
              <a:t>课标全国</a:t>
            </a:r>
            <a:r>
              <a:rPr lang="en-US" altLang="zh-CN" sz="2600" kern="100" dirty="0">
                <a:solidFill>
                  <a:srgbClr val="00B0F0"/>
                </a:solidFill>
                <a:latin typeface="Times New Roman"/>
                <a:ea typeface="华文细黑"/>
                <a:cs typeface="Courier New"/>
              </a:rPr>
              <a:t>Ⅰ</a:t>
            </a:r>
            <a:r>
              <a:rPr lang="en-US" altLang="zh-CN" sz="2600" kern="100" dirty="0" smtClean="0">
                <a:solidFill>
                  <a:srgbClr val="00B0F0"/>
                </a:solidFill>
                <a:latin typeface="Times New Roman"/>
                <a:ea typeface="华文细黑"/>
                <a:cs typeface="Courier New"/>
              </a:rPr>
              <a:t>)</a:t>
            </a:r>
            <a:r>
              <a:rPr lang="zh-CN" altLang="en-US" sz="2600" kern="100" dirty="0">
                <a:latin typeface="Times New Roman"/>
                <a:ea typeface="华文细黑"/>
                <a:cs typeface="Times New Roman"/>
              </a:rPr>
              <a:t>阅读下面的文字，完成文后题目。</a:t>
            </a:r>
            <a:endParaRPr lang="zh-CN" altLang="zh-CN" sz="1050" kern="100" dirty="0">
              <a:latin typeface="宋体"/>
              <a:cs typeface="Courier New"/>
            </a:endParaRPr>
          </a:p>
          <a:p>
            <a:pPr algn="ctr">
              <a:lnSpc>
                <a:spcPct val="130000"/>
              </a:lnSpc>
              <a:spcAft>
                <a:spcPts val="0"/>
              </a:spcAft>
            </a:pPr>
            <a:r>
              <a:rPr lang="zh-CN" altLang="zh-CN" sz="2600" kern="100" dirty="0">
                <a:latin typeface="Times New Roman"/>
                <a:ea typeface="华文细黑"/>
                <a:cs typeface="Times New Roman"/>
              </a:rPr>
              <a:t>科学巨人玻尔</a:t>
            </a:r>
            <a:endParaRPr lang="zh-CN" altLang="zh-CN" sz="1050" kern="100" dirty="0">
              <a:latin typeface="宋体"/>
              <a:cs typeface="Courier New"/>
            </a:endParaRPr>
          </a:p>
          <a:p>
            <a:pPr>
              <a:lnSpc>
                <a:spcPct val="130000"/>
              </a:lnSpc>
            </a:pPr>
            <a:r>
              <a:rPr lang="en-US" altLang="zh-CN" sz="2600" dirty="0" smtClean="0">
                <a:latin typeface="Times New Roman"/>
                <a:ea typeface="华文细黑"/>
              </a:rPr>
              <a:t>        1927</a:t>
            </a:r>
            <a:r>
              <a:rPr lang="zh-CN" altLang="zh-CN" sz="2600" dirty="0">
                <a:latin typeface="Times New Roman"/>
                <a:ea typeface="华文细黑"/>
                <a:cs typeface="Times New Roman"/>
              </a:rPr>
              <a:t>年，第五届索尔维物理学会议在布鲁塞尔召开，激烈的辩论很快就变成了一场爱因斯坦与玻尔之间的</a:t>
            </a:r>
            <a:r>
              <a:rPr lang="en-US" altLang="zh-CN" sz="2600" dirty="0">
                <a:latin typeface="宋体"/>
                <a:ea typeface="华文细黑"/>
                <a:cs typeface="Times New Roman"/>
              </a:rPr>
              <a:t>“</a:t>
            </a:r>
            <a:r>
              <a:rPr lang="zh-CN" altLang="zh-CN" sz="2600" dirty="0">
                <a:latin typeface="Times New Roman"/>
                <a:ea typeface="华文细黑"/>
                <a:cs typeface="Times New Roman"/>
              </a:rPr>
              <a:t>决斗</a:t>
            </a:r>
            <a:r>
              <a:rPr lang="en-US" altLang="zh-CN" sz="2600" dirty="0">
                <a:latin typeface="宋体"/>
                <a:ea typeface="华文细黑"/>
                <a:cs typeface="Times New Roman"/>
              </a:rPr>
              <a:t>”</a:t>
            </a:r>
            <a:r>
              <a:rPr lang="zh-CN" altLang="zh-CN" sz="2600" dirty="0">
                <a:latin typeface="Times New Roman"/>
                <a:ea typeface="华文细黑"/>
                <a:cs typeface="Times New Roman"/>
              </a:rPr>
              <a:t>。这场辩论在三年后的第六届索尔维会议上战火再续，玻尔获得胜利，他所代表的哥本哈根学派因此获得了大多数物理学家的认同，他们对量子力学的解释也被奉为正统解释。这次辩论就是著名的</a:t>
            </a:r>
            <a:r>
              <a:rPr lang="en-US" altLang="zh-CN" sz="2600" dirty="0">
                <a:latin typeface="宋体"/>
                <a:ea typeface="华文细黑"/>
                <a:cs typeface="Times New Roman"/>
              </a:rPr>
              <a:t>“</a:t>
            </a:r>
            <a:r>
              <a:rPr lang="zh-CN" altLang="zh-CN" sz="2600" dirty="0">
                <a:latin typeface="Times New Roman"/>
                <a:ea typeface="华文细黑"/>
                <a:cs typeface="Times New Roman"/>
              </a:rPr>
              <a:t>爱因斯坦</a:t>
            </a:r>
            <a:r>
              <a:rPr lang="en-US" altLang="zh-CN" sz="2600" dirty="0">
                <a:latin typeface="Times New Roman"/>
                <a:ea typeface="华文细黑"/>
              </a:rPr>
              <a:t>—</a:t>
            </a:r>
            <a:r>
              <a:rPr lang="zh-CN" altLang="zh-CN" sz="2600" dirty="0">
                <a:latin typeface="Times New Roman"/>
                <a:ea typeface="华文细黑"/>
                <a:cs typeface="Times New Roman"/>
              </a:rPr>
              <a:t>玻尔论战</a:t>
            </a:r>
            <a:r>
              <a:rPr lang="en-US" altLang="zh-CN" sz="2600" dirty="0">
                <a:latin typeface="宋体"/>
                <a:ea typeface="华文细黑"/>
                <a:cs typeface="Times New Roman"/>
              </a:rPr>
              <a:t>”</a:t>
            </a:r>
            <a:r>
              <a:rPr lang="zh-CN" altLang="zh-CN" sz="2600" dirty="0">
                <a:latin typeface="Times New Roman"/>
                <a:ea typeface="华文细黑"/>
                <a:cs typeface="Times New Roman"/>
              </a:rPr>
              <a:t>，有人称之为物理学史上的</a:t>
            </a:r>
            <a:r>
              <a:rPr lang="en-US" altLang="zh-CN" sz="2600" dirty="0">
                <a:latin typeface="宋体"/>
                <a:ea typeface="华文细黑"/>
                <a:cs typeface="Times New Roman"/>
              </a:rPr>
              <a:t>“</a:t>
            </a:r>
            <a:r>
              <a:rPr lang="zh-CN" altLang="zh-CN" sz="2600" dirty="0">
                <a:latin typeface="Times New Roman"/>
                <a:ea typeface="华文细黑"/>
                <a:cs typeface="Times New Roman"/>
              </a:rPr>
              <a:t>巅峰对决</a:t>
            </a:r>
            <a:r>
              <a:rPr lang="en-US" altLang="zh-CN" sz="2600" dirty="0">
                <a:latin typeface="宋体"/>
                <a:ea typeface="华文细黑"/>
                <a:cs typeface="Times New Roman"/>
              </a:rPr>
              <a:t>”</a:t>
            </a:r>
            <a:r>
              <a:rPr lang="zh-CN" altLang="zh-CN" sz="2600" dirty="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958293634"/>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07945" y="-20538"/>
            <a:ext cx="8477117" cy="5133713"/>
          </a:xfrm>
          <a:prstGeom prst="rect">
            <a:avLst/>
          </a:prstGeom>
        </p:spPr>
        <p:txBody>
          <a:bodyPr>
            <a:spAutoFit/>
          </a:bodyPr>
          <a:lstStyle/>
          <a:p>
            <a:pPr algn="just">
              <a:lnSpc>
                <a:spcPct val="140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爱因斯坦</a:t>
            </a:r>
            <a:r>
              <a:rPr lang="zh-CN" altLang="zh-CN" sz="2600" kern="100" dirty="0">
                <a:latin typeface="Times New Roman"/>
                <a:ea typeface="华文细黑"/>
                <a:cs typeface="Times New Roman"/>
              </a:rPr>
              <a:t>和玻尔这两位科学巨人的背后，是现代物理学的两大基础理论</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相对论和量子力学。他们的争论旷日持久，几乎所有理论物理学家都被吸引并参与进来，乐此不疲。尽管两人的科学理论和思想观点始终没能调和，但他们却结下了长达数十年的友谊。玻尔高度评价他与爱因斯坦的学术之争，认为它是自己</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许多新思想产生的源泉</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，爱因斯坦也称赞说：</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很少有谁像玻尔那样，对隐秘的事物具有如此敏锐的直觉，同时又兼有如此强有力的批判能力。他是我们时代科学领域伟大的发现者之一。</a:t>
            </a:r>
            <a:r>
              <a:rPr lang="en-US" altLang="zh-CN" sz="2600" kern="100" dirty="0" smtClean="0">
                <a:latin typeface="宋体"/>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472671415"/>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38380" y="390599"/>
            <a:ext cx="8310084" cy="3693319"/>
          </a:xfrm>
          <a:prstGeom prst="rect">
            <a:avLst/>
          </a:prstGeom>
        </p:spPr>
        <p:txBody>
          <a:bodyPr>
            <a:spAutoFit/>
          </a:bodyPr>
          <a:lstStyle/>
          <a:p>
            <a:pPr>
              <a:lnSpc>
                <a:spcPct val="150000"/>
              </a:lnSpc>
            </a:pPr>
            <a:r>
              <a:rPr lang="en-US" altLang="zh-CN" sz="2600" dirty="0" smtClean="0">
                <a:latin typeface="Times New Roman"/>
                <a:ea typeface="华文细黑"/>
                <a:cs typeface="Times New Roman"/>
              </a:rPr>
              <a:t>        </a:t>
            </a:r>
            <a:r>
              <a:rPr lang="zh-CN" altLang="zh-CN" sz="2600" dirty="0" smtClean="0">
                <a:latin typeface="Times New Roman"/>
                <a:ea typeface="华文细黑"/>
                <a:cs typeface="Times New Roman"/>
              </a:rPr>
              <a:t>与</a:t>
            </a:r>
            <a:r>
              <a:rPr lang="zh-CN" altLang="zh-CN" sz="2600" dirty="0">
                <a:latin typeface="Times New Roman"/>
                <a:ea typeface="华文细黑"/>
                <a:cs typeface="Times New Roman"/>
              </a:rPr>
              <a:t>爱因斯坦更个性化的独自研究不同，玻尔周围聚集着许多杰出的理论物理学家。他不但有革新的勇气，更是一位伟大的伯乐。他为量子物理学培养和组织了一支创新发展的队伍，人们称之为</a:t>
            </a:r>
            <a:r>
              <a:rPr lang="en-US" altLang="zh-CN" sz="2600" dirty="0">
                <a:latin typeface="宋体"/>
                <a:ea typeface="华文细黑"/>
                <a:cs typeface="Times New Roman"/>
              </a:rPr>
              <a:t>“</a:t>
            </a:r>
            <a:r>
              <a:rPr lang="zh-CN" altLang="zh-CN" sz="2600" dirty="0">
                <a:latin typeface="Times New Roman"/>
                <a:ea typeface="华文细黑"/>
                <a:cs typeface="Times New Roman"/>
              </a:rPr>
              <a:t>哥本哈根学派</a:t>
            </a:r>
            <a:r>
              <a:rPr lang="en-US" altLang="zh-CN" sz="2600" dirty="0">
                <a:latin typeface="宋体"/>
                <a:ea typeface="华文细黑"/>
                <a:cs typeface="Times New Roman"/>
              </a:rPr>
              <a:t>”</a:t>
            </a:r>
            <a:r>
              <a:rPr lang="zh-CN" altLang="zh-CN" sz="2600" dirty="0">
                <a:latin typeface="Times New Roman"/>
                <a:ea typeface="华文细黑"/>
                <a:cs typeface="Times New Roman"/>
              </a:rPr>
              <a:t>。后来的诺贝尔物理学奖获得者玻恩、海森伯、泡利以及狄拉克等都曾是其主要成员。</a:t>
            </a:r>
            <a:endParaRPr lang="zh-CN" altLang="zh-CN" sz="1050" kern="100" dirty="0">
              <a:latin typeface="宋体"/>
              <a:cs typeface="Courier New"/>
            </a:endParaRPr>
          </a:p>
        </p:txBody>
      </p:sp>
    </p:spTree>
    <p:extLst>
      <p:ext uri="{BB962C8B-B14F-4D97-AF65-F5344CB8AC3E}">
        <p14:creationId xmlns:p14="http://schemas.microsoft.com/office/powerpoint/2010/main" val="3706783942"/>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87132" y="59110"/>
            <a:ext cx="8647507" cy="4893647"/>
          </a:xfrm>
          <a:prstGeom prst="rect">
            <a:avLst/>
          </a:prstGeom>
        </p:spPr>
        <p:txBody>
          <a:bodyPr>
            <a:spAutoFit/>
          </a:bodyPr>
          <a:lstStyle/>
          <a:p>
            <a:pPr algn="just">
              <a:lnSpc>
                <a:spcPct val="150000"/>
              </a:lnSpc>
              <a:spcAft>
                <a:spcPts val="0"/>
              </a:spcAft>
            </a:pPr>
            <a:r>
              <a:rPr lang="en-US" altLang="zh-CN" sz="2600" dirty="0" smtClean="0">
                <a:latin typeface="Times New Roman"/>
                <a:ea typeface="华文细黑"/>
                <a:cs typeface="Times New Roman"/>
              </a:rPr>
              <a:t>        </a:t>
            </a:r>
            <a:r>
              <a:rPr lang="zh-CN" altLang="zh-CN" sz="2600" dirty="0" smtClean="0">
                <a:latin typeface="Times New Roman"/>
                <a:ea typeface="华文细黑"/>
                <a:cs typeface="Times New Roman"/>
              </a:rPr>
              <a:t>哥本哈根</a:t>
            </a:r>
            <a:r>
              <a:rPr lang="zh-CN" altLang="zh-CN" sz="2600" dirty="0">
                <a:latin typeface="Times New Roman"/>
                <a:ea typeface="华文细黑"/>
                <a:cs typeface="Times New Roman"/>
              </a:rPr>
              <a:t>学派活动的大本营就是哥本哈根理论物理研究所。该所是玻尔在</a:t>
            </a:r>
            <a:r>
              <a:rPr lang="en-US" altLang="zh-CN" sz="2600" dirty="0">
                <a:latin typeface="Times New Roman"/>
                <a:ea typeface="华文细黑"/>
              </a:rPr>
              <a:t>1917</a:t>
            </a:r>
            <a:r>
              <a:rPr lang="zh-CN" altLang="zh-CN" sz="2600" dirty="0">
                <a:latin typeface="Times New Roman"/>
                <a:ea typeface="华文细黑"/>
                <a:cs typeface="Times New Roman"/>
              </a:rPr>
              <a:t>年申请，并于</a:t>
            </a:r>
            <a:r>
              <a:rPr lang="en-US" altLang="zh-CN" sz="2600" dirty="0">
                <a:latin typeface="Times New Roman"/>
                <a:ea typeface="华文细黑"/>
              </a:rPr>
              <a:t>1921</a:t>
            </a:r>
            <a:r>
              <a:rPr lang="zh-CN" altLang="zh-CN" sz="2600" dirty="0">
                <a:latin typeface="Times New Roman"/>
                <a:ea typeface="华文细黑"/>
                <a:cs typeface="Times New Roman"/>
              </a:rPr>
              <a:t>年正式成立的。他以著名科学家的身份为研究所作担保，筹集了大量资金。在任所长的</a:t>
            </a:r>
            <a:r>
              <a:rPr lang="en-US" altLang="zh-CN" sz="2600" dirty="0">
                <a:latin typeface="Times New Roman"/>
                <a:ea typeface="华文细黑"/>
              </a:rPr>
              <a:t>40</a:t>
            </a:r>
            <a:r>
              <a:rPr lang="zh-CN" altLang="zh-CN" sz="2600" dirty="0">
                <a:latin typeface="Times New Roman"/>
                <a:ea typeface="华文细黑"/>
                <a:cs typeface="Times New Roman"/>
              </a:rPr>
              <a:t>年间，他以特有的人格魅力，吸引了世界各地的青年才俊，使研究所成为当时全世界最重要、最活跃的量子力学研究中心。这里先后培养了</a:t>
            </a:r>
            <a:r>
              <a:rPr lang="en-US" altLang="zh-CN" sz="2600" dirty="0">
                <a:latin typeface="Times New Roman"/>
                <a:ea typeface="华文细黑"/>
              </a:rPr>
              <a:t>600</a:t>
            </a:r>
            <a:r>
              <a:rPr lang="zh-CN" altLang="zh-CN" sz="2600" dirty="0">
                <a:latin typeface="Times New Roman"/>
                <a:ea typeface="华文细黑"/>
                <a:cs typeface="Times New Roman"/>
              </a:rPr>
              <a:t>多名物理学家。玻尔使这个科学家群体中的每个个体的力量发挥到极致，形成了以集体讨论和自由探索为特征的研究风格。他还</a:t>
            </a:r>
            <a:r>
              <a:rPr lang="zh-CN" altLang="zh-CN" sz="2600" dirty="0" smtClean="0">
                <a:latin typeface="Times New Roman"/>
                <a:ea typeface="华文细黑"/>
                <a:cs typeface="Times New Roman"/>
              </a:rPr>
              <a:t>经</a:t>
            </a:r>
            <a:endParaRPr lang="zh-CN" altLang="zh-CN" sz="2600" kern="100" dirty="0">
              <a:effectLst/>
              <a:latin typeface="宋体"/>
              <a:cs typeface="Courier New"/>
            </a:endParaRPr>
          </a:p>
        </p:txBody>
      </p:sp>
    </p:spTree>
    <p:extLst>
      <p:ext uri="{BB962C8B-B14F-4D97-AF65-F5344CB8AC3E}">
        <p14:creationId xmlns:p14="http://schemas.microsoft.com/office/powerpoint/2010/main" val="749946355"/>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87132" y="150475"/>
            <a:ext cx="8647507" cy="4293483"/>
          </a:xfrm>
          <a:prstGeom prst="rect">
            <a:avLst/>
          </a:prstGeom>
        </p:spPr>
        <p:txBody>
          <a:bodyPr>
            <a:spAutoFit/>
          </a:bodyPr>
          <a:lstStyle/>
          <a:p>
            <a:pPr algn="just">
              <a:lnSpc>
                <a:spcPct val="150000"/>
              </a:lnSpc>
              <a:spcAft>
                <a:spcPts val="0"/>
              </a:spcAft>
            </a:pPr>
            <a:r>
              <a:rPr lang="zh-CN" altLang="zh-CN" sz="2600" dirty="0" smtClean="0">
                <a:latin typeface="Times New Roman"/>
                <a:ea typeface="华文细黑"/>
                <a:cs typeface="Times New Roman"/>
              </a:rPr>
              <a:t>常</a:t>
            </a:r>
            <a:r>
              <a:rPr lang="zh-CN" altLang="zh-CN" sz="2600" dirty="0">
                <a:latin typeface="Times New Roman"/>
                <a:ea typeface="华文细黑"/>
                <a:cs typeface="Times New Roman"/>
              </a:rPr>
              <a:t>在此举办非公开的小型年会，邀请各国著名的物理学家出席，相互学习，启发交流。这里没有论资排辈，只有挑战与争鸣，形成了富有激情和活力、不断进取的学术精神，人们誉之为</a:t>
            </a:r>
            <a:r>
              <a:rPr lang="en-US" altLang="zh-CN" sz="2600" dirty="0">
                <a:latin typeface="宋体"/>
                <a:ea typeface="华文细黑"/>
                <a:cs typeface="Times New Roman"/>
              </a:rPr>
              <a:t>“</a:t>
            </a:r>
            <a:r>
              <a:rPr lang="zh-CN" altLang="zh-CN" sz="2600" dirty="0">
                <a:latin typeface="Times New Roman"/>
                <a:ea typeface="华文细黑"/>
                <a:cs typeface="Times New Roman"/>
              </a:rPr>
              <a:t>哥本哈根精神</a:t>
            </a:r>
            <a:r>
              <a:rPr lang="en-US" altLang="zh-CN" sz="2600" dirty="0">
                <a:latin typeface="宋体"/>
                <a:ea typeface="华文细黑"/>
                <a:cs typeface="Times New Roman"/>
              </a:rPr>
              <a:t>”</a:t>
            </a:r>
            <a:r>
              <a:rPr lang="zh-CN" altLang="zh-CN" sz="2600" dirty="0">
                <a:latin typeface="Times New Roman"/>
                <a:ea typeface="华文细黑"/>
                <a:cs typeface="Times New Roman"/>
              </a:rPr>
              <a:t>，这种精神至今仍在科学研究领域受到推崇。量子力学每前进一步，或多或少都与这个学派科学家的合作研究有关。可以说，玻尔领导的哥本哈根学派具备了一个科学学派应有的优秀特质。</a:t>
            </a:r>
            <a:endParaRPr lang="zh-CN" altLang="zh-CN" sz="2600" kern="100" dirty="0">
              <a:effectLst/>
              <a:latin typeface="宋体"/>
              <a:cs typeface="Courier New"/>
            </a:endParaRPr>
          </a:p>
        </p:txBody>
      </p:sp>
    </p:spTree>
    <p:extLst>
      <p:ext uri="{BB962C8B-B14F-4D97-AF65-F5344CB8AC3E}">
        <p14:creationId xmlns:p14="http://schemas.microsoft.com/office/powerpoint/2010/main" val="3934361894"/>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66204" y="126375"/>
            <a:ext cx="8561888" cy="4893647"/>
          </a:xfrm>
          <a:prstGeom prst="rect">
            <a:avLst/>
          </a:prstGeom>
        </p:spPr>
        <p:txBody>
          <a:bodyPr>
            <a:spAutoFit/>
          </a:bodyPr>
          <a:lstStyle/>
          <a:p>
            <a:pPr algn="just">
              <a:lnSpc>
                <a:spcPct val="150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希特勒</a:t>
            </a:r>
            <a:r>
              <a:rPr lang="zh-CN" altLang="zh-CN" sz="2600" kern="100" dirty="0">
                <a:latin typeface="Times New Roman"/>
                <a:ea typeface="华文细黑"/>
                <a:cs typeface="Times New Roman"/>
              </a:rPr>
              <a:t>上台后，玻尔以访问德国为名，暗地调查德国科学家的安全情况，然后设法把可能受到迫害的犹太科学家转移到安全地方。他还积极创立和参加丹麦救援组织，尽力帮助逃到哥本哈根的科学家与其他难民</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德国</a:t>
            </a:r>
            <a:r>
              <a:rPr lang="zh-CN" altLang="zh-CN" sz="2600" kern="100" dirty="0">
                <a:latin typeface="Times New Roman"/>
                <a:ea typeface="华文细黑"/>
                <a:cs typeface="Times New Roman"/>
              </a:rPr>
              <a:t>纳粹控制丹麦后，玻尔起初留在国内，与抗敌组织保持密切联系。他一贯的不合作态度，令纳粹非常恼火。</a:t>
            </a:r>
            <a:r>
              <a:rPr lang="en-US" altLang="zh-CN" sz="2600" kern="100" dirty="0">
                <a:latin typeface="Times New Roman"/>
                <a:ea typeface="华文细黑"/>
                <a:cs typeface="Courier New"/>
              </a:rPr>
              <a:t>1943</a:t>
            </a:r>
            <a:r>
              <a:rPr lang="zh-CN" altLang="zh-CN" sz="2600" kern="100" dirty="0">
                <a:latin typeface="Times New Roman"/>
                <a:ea typeface="华文细黑"/>
                <a:cs typeface="Times New Roman"/>
              </a:rPr>
              <a:t>年玻尔受到纳粹分子的威胁，他冒险出逃，历尽艰险，辗转到达美国。在美期间，为抗击法西斯，他曾参加</a:t>
            </a:r>
            <a:r>
              <a:rPr lang="zh-CN" altLang="zh-CN" sz="2600" kern="100" dirty="0" smtClean="0">
                <a:latin typeface="Times New Roman"/>
                <a:ea typeface="华文细黑"/>
                <a:cs typeface="Times New Roman"/>
              </a:rPr>
              <a:t>原子</a:t>
            </a:r>
            <a:endParaRPr lang="zh-CN" altLang="zh-CN" sz="2600" kern="100" dirty="0">
              <a:effectLst/>
              <a:latin typeface="宋体"/>
              <a:cs typeface="Courier New"/>
            </a:endParaRPr>
          </a:p>
        </p:txBody>
      </p:sp>
    </p:spTree>
    <p:extLst>
      <p:ext uri="{BB962C8B-B14F-4D97-AF65-F5344CB8AC3E}">
        <p14:creationId xmlns:p14="http://schemas.microsoft.com/office/powerpoint/2010/main" val="271257000"/>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07504" y="51470"/>
            <a:ext cx="8733982" cy="4893647"/>
          </a:xfrm>
          <a:prstGeom prst="rect">
            <a:avLst/>
          </a:prstGeom>
        </p:spPr>
        <p:txBody>
          <a:bodyPr>
            <a:spAutoFit/>
          </a:bodyPr>
          <a:lstStyle/>
          <a:p>
            <a:pPr algn="just">
              <a:lnSpc>
                <a:spcPct val="150000"/>
              </a:lnSpc>
              <a:spcAft>
                <a:spcPts val="0"/>
              </a:spcAft>
            </a:pPr>
            <a:r>
              <a:rPr lang="zh-CN" altLang="zh-CN" sz="2600" kern="100" dirty="0" smtClean="0">
                <a:latin typeface="Times New Roman"/>
                <a:ea typeface="华文细黑"/>
                <a:cs typeface="Times New Roman"/>
              </a:rPr>
              <a:t>弹</a:t>
            </a:r>
            <a:r>
              <a:rPr lang="zh-CN" altLang="zh-CN" sz="2600" kern="100" dirty="0">
                <a:latin typeface="Times New Roman"/>
                <a:ea typeface="华文细黑"/>
                <a:cs typeface="Times New Roman"/>
              </a:rPr>
              <a:t>的研制工作。在研制过程中，他就考虑到这一研究成果对未来世界的影响，并曾多次接触英美首脑，建议他们及早与苏联达成控制原子武器的协议，但没有成功</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dirty="0" smtClean="0">
                <a:latin typeface="Times New Roman"/>
                <a:ea typeface="华文细黑"/>
                <a:cs typeface="Times New Roman"/>
              </a:rPr>
              <a:t>         </a:t>
            </a:r>
            <a:r>
              <a:rPr lang="zh-CN" altLang="zh-CN" sz="2600" dirty="0" smtClean="0">
                <a:latin typeface="Times New Roman"/>
                <a:ea typeface="华文细黑"/>
                <a:cs typeface="Times New Roman"/>
              </a:rPr>
              <a:t>二</a:t>
            </a:r>
            <a:r>
              <a:rPr lang="zh-CN" altLang="zh-CN" sz="2600" dirty="0">
                <a:latin typeface="Times New Roman"/>
                <a:ea typeface="华文细黑"/>
                <a:cs typeface="Times New Roman"/>
              </a:rPr>
              <a:t>战后，玻尔积极倡导和实施国际间的科学合作。</a:t>
            </a:r>
            <a:r>
              <a:rPr lang="en-US" altLang="zh-CN" sz="2600" dirty="0">
                <a:latin typeface="Times New Roman"/>
                <a:ea typeface="华文细黑"/>
              </a:rPr>
              <a:t>1957</a:t>
            </a:r>
            <a:r>
              <a:rPr lang="zh-CN" altLang="zh-CN" sz="2600" dirty="0">
                <a:latin typeface="Times New Roman"/>
                <a:ea typeface="华文细黑"/>
                <a:cs typeface="Times New Roman"/>
              </a:rPr>
              <a:t>年，美国福特基金会将第一届</a:t>
            </a:r>
            <a:r>
              <a:rPr lang="en-US" altLang="zh-CN" sz="2600" dirty="0">
                <a:latin typeface="宋体"/>
                <a:ea typeface="华文细黑"/>
                <a:cs typeface="Times New Roman"/>
              </a:rPr>
              <a:t>“</a:t>
            </a:r>
            <a:r>
              <a:rPr lang="zh-CN" altLang="zh-CN" sz="2600" dirty="0">
                <a:latin typeface="Times New Roman"/>
                <a:ea typeface="华文细黑"/>
                <a:cs typeface="Times New Roman"/>
              </a:rPr>
              <a:t>原子为了和平</a:t>
            </a:r>
            <a:r>
              <a:rPr lang="en-US" altLang="zh-CN" sz="2600" dirty="0">
                <a:latin typeface="宋体"/>
                <a:ea typeface="华文细黑"/>
                <a:cs typeface="Times New Roman"/>
              </a:rPr>
              <a:t>”</a:t>
            </a:r>
            <a:r>
              <a:rPr lang="zh-CN" altLang="zh-CN" sz="2600" dirty="0">
                <a:latin typeface="Times New Roman"/>
                <a:ea typeface="华文细黑"/>
                <a:cs typeface="Times New Roman"/>
              </a:rPr>
              <a:t>奖授予玻尔，以表彰他</a:t>
            </a:r>
            <a:r>
              <a:rPr lang="en-US" altLang="zh-CN" sz="2600" dirty="0">
                <a:latin typeface="宋体"/>
                <a:ea typeface="华文细黑"/>
                <a:cs typeface="Times New Roman"/>
              </a:rPr>
              <a:t>“</a:t>
            </a:r>
            <a:r>
              <a:rPr lang="zh-CN" altLang="zh-CN" sz="2600" dirty="0">
                <a:latin typeface="Times New Roman"/>
                <a:ea typeface="华文细黑"/>
                <a:cs typeface="Times New Roman"/>
              </a:rPr>
              <a:t>在全世界迫切需要的原则上，以友好的精神进行科学探索，在和平利用原子能以满足人类需要方面作出了榜样</a:t>
            </a:r>
            <a:r>
              <a:rPr lang="en-US" altLang="zh-CN" sz="2600" dirty="0">
                <a:latin typeface="宋体"/>
                <a:ea typeface="华文细黑"/>
                <a:cs typeface="Times New Roman"/>
              </a:rPr>
              <a:t>”</a:t>
            </a:r>
            <a:r>
              <a:rPr lang="zh-CN" altLang="zh-CN" sz="2600" dirty="0" smtClean="0">
                <a:latin typeface="Times New Roman"/>
                <a:ea typeface="华文细黑"/>
                <a:cs typeface="Times New Roman"/>
              </a:rPr>
              <a:t>。</a:t>
            </a:r>
            <a:r>
              <a:rPr lang="en-US" altLang="zh-CN" sz="2600" dirty="0" smtClean="0">
                <a:latin typeface="Times New Roman"/>
                <a:ea typeface="华文细黑"/>
                <a:cs typeface="Times New Roman"/>
              </a:rPr>
              <a:t>                      </a:t>
            </a:r>
            <a:r>
              <a:rPr lang="en-US" altLang="zh-CN" sz="2600" dirty="0" smtClean="0">
                <a:latin typeface="Times New Roman"/>
                <a:ea typeface="华文细黑"/>
              </a:rPr>
              <a:t>(</a:t>
            </a:r>
            <a:r>
              <a:rPr lang="zh-CN" altLang="zh-CN" sz="2600" dirty="0">
                <a:latin typeface="Times New Roman"/>
                <a:ea typeface="华文细黑"/>
                <a:cs typeface="Times New Roman"/>
              </a:rPr>
              <a:t>摘编自邹丽焱《玻尔传》</a:t>
            </a:r>
            <a:r>
              <a:rPr lang="en-US" altLang="zh-CN" sz="2600" dirty="0">
                <a:latin typeface="Times New Roman"/>
                <a:ea typeface="华文细黑"/>
              </a:rPr>
              <a:t>)</a:t>
            </a:r>
            <a:endParaRPr lang="zh-CN" altLang="zh-CN" sz="2600" kern="100" dirty="0">
              <a:effectLst/>
              <a:latin typeface="宋体"/>
              <a:cs typeface="Courier New"/>
            </a:endParaRPr>
          </a:p>
        </p:txBody>
      </p:sp>
    </p:spTree>
    <p:extLst>
      <p:ext uri="{BB962C8B-B14F-4D97-AF65-F5344CB8AC3E}">
        <p14:creationId xmlns:p14="http://schemas.microsoft.com/office/powerpoint/2010/main" val="349906300"/>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65559" y="58277"/>
            <a:ext cx="8561888" cy="4893647"/>
          </a:xfrm>
          <a:prstGeom prst="rect">
            <a:avLst/>
          </a:prstGeom>
        </p:spPr>
        <p:txBody>
          <a:bodyPr>
            <a:spAutoFit/>
          </a:bodyPr>
          <a:lstStyle/>
          <a:p>
            <a:pPr algn="just">
              <a:lnSpc>
                <a:spcPct val="150000"/>
              </a:lnSpc>
              <a:spcAft>
                <a:spcPts val="0"/>
              </a:spcAft>
            </a:pPr>
            <a:r>
              <a:rPr lang="en-US" altLang="zh-CN" sz="2600" kern="100" dirty="0" smtClean="0">
                <a:latin typeface="Times New Roman"/>
                <a:ea typeface="华文细黑"/>
                <a:cs typeface="Times New Roman"/>
              </a:rPr>
              <a:t>        </a:t>
            </a:r>
            <a:r>
              <a:rPr lang="zh-CN" altLang="zh-CN" sz="2600" kern="100" dirty="0" smtClean="0">
                <a:solidFill>
                  <a:schemeClr val="accent6">
                    <a:lumMod val="75000"/>
                  </a:schemeClr>
                </a:solidFill>
                <a:latin typeface="Times New Roman"/>
                <a:ea typeface="华文细黑"/>
                <a:cs typeface="Times New Roman"/>
              </a:rPr>
              <a:t>相关</a:t>
            </a:r>
            <a:r>
              <a:rPr lang="zh-CN" altLang="zh-CN" sz="2600" kern="100" dirty="0">
                <a:solidFill>
                  <a:schemeClr val="accent6">
                    <a:lumMod val="75000"/>
                  </a:schemeClr>
                </a:solidFill>
                <a:latin typeface="Times New Roman"/>
                <a:ea typeface="华文细黑"/>
                <a:cs typeface="Times New Roman"/>
              </a:rPr>
              <a:t>链接</a:t>
            </a:r>
            <a:endParaRPr lang="zh-CN" altLang="zh-CN" sz="1050" kern="100" dirty="0">
              <a:solidFill>
                <a:schemeClr val="accent6">
                  <a:lumMod val="75000"/>
                </a:schemeClr>
              </a:solidFill>
              <a:latin typeface="宋体"/>
              <a:cs typeface="Courier New"/>
            </a:endParaRPr>
          </a:p>
          <a:p>
            <a:pPr>
              <a:lnSpc>
                <a:spcPct val="150000"/>
              </a:lnSpc>
            </a:pPr>
            <a:r>
              <a:rPr lang="en-US" altLang="zh-CN" sz="2600" dirty="0" smtClean="0">
                <a:latin typeface="宋体"/>
                <a:ea typeface="华文细黑"/>
                <a:cs typeface="Times New Roman"/>
              </a:rPr>
              <a:t>    ①</a:t>
            </a:r>
            <a:r>
              <a:rPr lang="zh-CN" altLang="zh-CN" sz="2600" dirty="0">
                <a:latin typeface="Times New Roman"/>
                <a:ea typeface="华文细黑"/>
                <a:cs typeface="Times New Roman"/>
              </a:rPr>
              <a:t>玻尔</a:t>
            </a:r>
            <a:r>
              <a:rPr lang="en-US" altLang="zh-CN" sz="2600" dirty="0">
                <a:latin typeface="Times New Roman"/>
                <a:ea typeface="华文细黑"/>
              </a:rPr>
              <a:t>(1885—1962)</a:t>
            </a:r>
            <a:r>
              <a:rPr lang="zh-CN" altLang="zh-CN" sz="2600" dirty="0">
                <a:latin typeface="Times New Roman"/>
                <a:ea typeface="华文细黑"/>
                <a:cs typeface="Times New Roman"/>
              </a:rPr>
              <a:t>，丹麦物理学家。在普朗克量子假说和卢瑟福原子行星模型的基础上，于</a:t>
            </a:r>
            <a:r>
              <a:rPr lang="en-US" altLang="zh-CN" sz="2600" dirty="0">
                <a:latin typeface="Times New Roman"/>
                <a:ea typeface="华文细黑"/>
              </a:rPr>
              <a:t>1913</a:t>
            </a:r>
            <a:r>
              <a:rPr lang="zh-CN" altLang="zh-CN" sz="2600" dirty="0">
                <a:latin typeface="Times New Roman"/>
                <a:ea typeface="华文细黑"/>
                <a:cs typeface="Times New Roman"/>
              </a:rPr>
              <a:t>年提出氢原子结构和氢光谱的初步理论。稍后，又提出</a:t>
            </a:r>
            <a:r>
              <a:rPr lang="en-US" altLang="zh-CN" sz="2600" dirty="0">
                <a:latin typeface="宋体"/>
                <a:ea typeface="华文细黑"/>
                <a:cs typeface="Times New Roman"/>
              </a:rPr>
              <a:t>“</a:t>
            </a:r>
            <a:r>
              <a:rPr lang="zh-CN" altLang="zh-CN" sz="2600" dirty="0">
                <a:latin typeface="Times New Roman"/>
                <a:ea typeface="华文细黑"/>
                <a:cs typeface="Times New Roman"/>
              </a:rPr>
              <a:t>对应原理</a:t>
            </a:r>
            <a:r>
              <a:rPr lang="en-US" altLang="zh-CN" sz="2600" dirty="0">
                <a:latin typeface="宋体"/>
                <a:ea typeface="华文细黑"/>
                <a:cs typeface="Times New Roman"/>
              </a:rPr>
              <a:t>”</a:t>
            </a:r>
            <a:r>
              <a:rPr lang="zh-CN" altLang="zh-CN" sz="2600" dirty="0">
                <a:latin typeface="Times New Roman"/>
                <a:ea typeface="华文细黑"/>
                <a:cs typeface="Times New Roman"/>
              </a:rPr>
              <a:t>，对量子论和量子力学的建立起了重要作用。</a:t>
            </a:r>
            <a:r>
              <a:rPr lang="en-US" altLang="zh-CN" sz="2600" dirty="0">
                <a:latin typeface="Times New Roman"/>
                <a:ea typeface="华文细黑"/>
              </a:rPr>
              <a:t>1927</a:t>
            </a:r>
            <a:r>
              <a:rPr lang="zh-CN" altLang="zh-CN" sz="2600" dirty="0">
                <a:latin typeface="Times New Roman"/>
                <a:ea typeface="华文细黑"/>
                <a:cs typeface="Times New Roman"/>
              </a:rPr>
              <a:t>年又提出互补原理，在原子核反应理论、解释重核裂变现象等方面，也有重要贡献。获</a:t>
            </a:r>
            <a:r>
              <a:rPr lang="en-US" altLang="zh-CN" sz="2600" dirty="0">
                <a:latin typeface="Times New Roman"/>
                <a:ea typeface="华文细黑"/>
              </a:rPr>
              <a:t>1922</a:t>
            </a:r>
            <a:r>
              <a:rPr lang="zh-CN" altLang="zh-CN" sz="2600" dirty="0">
                <a:latin typeface="Times New Roman"/>
                <a:ea typeface="华文细黑"/>
                <a:cs typeface="Times New Roman"/>
              </a:rPr>
              <a:t>年诺贝尔物理学奖</a:t>
            </a:r>
            <a:r>
              <a:rPr lang="zh-CN" altLang="zh-CN" sz="2600" dirty="0" smtClean="0">
                <a:latin typeface="Times New Roman"/>
                <a:ea typeface="华文细黑"/>
                <a:cs typeface="Times New Roman"/>
              </a:rPr>
              <a:t>。</a:t>
            </a:r>
            <a:endParaRPr lang="en-US" altLang="zh-CN" sz="2600" dirty="0" smtClean="0">
              <a:latin typeface="Times New Roman"/>
              <a:ea typeface="华文细黑"/>
              <a:cs typeface="Times New Roman"/>
            </a:endParaRPr>
          </a:p>
          <a:p>
            <a:pPr>
              <a:lnSpc>
                <a:spcPct val="150000"/>
              </a:lnSpc>
            </a:pPr>
            <a:r>
              <a:rPr lang="en-US" altLang="zh-CN" sz="2600" dirty="0">
                <a:latin typeface="Times New Roman"/>
                <a:ea typeface="华文细黑"/>
                <a:cs typeface="Times New Roman"/>
              </a:rPr>
              <a:t> </a:t>
            </a:r>
            <a:r>
              <a:rPr lang="en-US" altLang="zh-CN" sz="2600" dirty="0" smtClean="0">
                <a:latin typeface="Times New Roman"/>
                <a:ea typeface="华文细黑"/>
                <a:cs typeface="Times New Roman"/>
              </a:rPr>
              <a:t>                                                               </a:t>
            </a:r>
            <a:r>
              <a:rPr lang="en-US" altLang="zh-CN" sz="2600" dirty="0" smtClean="0">
                <a:latin typeface="Times New Roman"/>
                <a:ea typeface="华文细黑"/>
              </a:rPr>
              <a:t>(</a:t>
            </a:r>
            <a:r>
              <a:rPr lang="zh-CN" altLang="zh-CN" sz="2600" dirty="0">
                <a:latin typeface="Times New Roman"/>
                <a:ea typeface="华文细黑"/>
                <a:cs typeface="Times New Roman"/>
              </a:rPr>
              <a:t>摘自《辞海》第六版</a:t>
            </a:r>
            <a:r>
              <a:rPr lang="en-US" altLang="zh-CN" sz="2600" dirty="0">
                <a:latin typeface="Times New Roman"/>
                <a:ea typeface="华文细黑"/>
              </a:rPr>
              <a:t>)</a:t>
            </a:r>
            <a:endParaRPr lang="zh-CN" altLang="zh-CN" sz="1050" kern="100" dirty="0">
              <a:latin typeface="宋体"/>
              <a:cs typeface="Courier New"/>
            </a:endParaRPr>
          </a:p>
        </p:txBody>
      </p:sp>
    </p:spTree>
    <p:extLst>
      <p:ext uri="{BB962C8B-B14F-4D97-AF65-F5344CB8AC3E}">
        <p14:creationId xmlns:p14="http://schemas.microsoft.com/office/powerpoint/2010/main" val="187705310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2283</TotalTime>
  <Words>7623</Words>
  <Application>Microsoft Office PowerPoint</Application>
  <PresentationFormat>全屏显示(16:9)</PresentationFormat>
  <Paragraphs>306</Paragraphs>
  <Slides>139</Slides>
  <Notes>0</Notes>
  <HiddenSlides>0</HiddenSlides>
  <MMClips>0</MMClips>
  <ScaleCrop>false</ScaleCrop>
  <HeadingPairs>
    <vt:vector size="4" baseType="variant">
      <vt:variant>
        <vt:lpstr>主题</vt:lpstr>
      </vt:variant>
      <vt:variant>
        <vt:i4>2</vt:i4>
      </vt:variant>
      <vt:variant>
        <vt:lpstr>幻灯片标题</vt:lpstr>
      </vt:variant>
      <vt:variant>
        <vt:i4>139</vt:i4>
      </vt:variant>
    </vt:vector>
  </HeadingPairs>
  <TitlesOfParts>
    <vt:vector size="141" baseType="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china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user</cp:lastModifiedBy>
  <cp:revision>184</cp:revision>
  <dcterms:created xsi:type="dcterms:W3CDTF">2014-12-15T01:46:29Z</dcterms:created>
  <dcterms:modified xsi:type="dcterms:W3CDTF">2015-04-14T03:16:26Z</dcterms:modified>
</cp:coreProperties>
</file>