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87" r:id="rId3"/>
    <p:sldId id="703" r:id="rId4"/>
    <p:sldId id="702" r:id="rId5"/>
    <p:sldId id="704" r:id="rId6"/>
    <p:sldId id="705" r:id="rId7"/>
    <p:sldId id="701" r:id="rId8"/>
    <p:sldId id="504" r:id="rId9"/>
    <p:sldId id="519" r:id="rId10"/>
    <p:sldId id="505" r:id="rId11"/>
    <p:sldId id="506" r:id="rId12"/>
    <p:sldId id="507" r:id="rId13"/>
    <p:sldId id="655" r:id="rId14"/>
    <p:sldId id="508" r:id="rId15"/>
    <p:sldId id="509" r:id="rId16"/>
    <p:sldId id="510" r:id="rId17"/>
    <p:sldId id="511" r:id="rId18"/>
    <p:sldId id="512" r:id="rId19"/>
    <p:sldId id="513" r:id="rId20"/>
    <p:sldId id="514" r:id="rId21"/>
    <p:sldId id="515" r:id="rId22"/>
    <p:sldId id="516" r:id="rId23"/>
    <p:sldId id="517" r:id="rId24"/>
    <p:sldId id="696" r:id="rId25"/>
    <p:sldId id="697" r:id="rId26"/>
    <p:sldId id="656" r:id="rId27"/>
    <p:sldId id="698" r:id="rId28"/>
    <p:sldId id="660" r:id="rId29"/>
    <p:sldId id="661" r:id="rId30"/>
    <p:sldId id="662" r:id="rId31"/>
    <p:sldId id="663" r:id="rId32"/>
    <p:sldId id="664" r:id="rId33"/>
    <p:sldId id="665" r:id="rId34"/>
    <p:sldId id="666" r:id="rId35"/>
    <p:sldId id="668" r:id="rId36"/>
    <p:sldId id="669" r:id="rId37"/>
    <p:sldId id="520" r:id="rId38"/>
    <p:sldId id="521" r:id="rId39"/>
    <p:sldId id="522" r:id="rId40"/>
    <p:sldId id="671" r:id="rId41"/>
    <p:sldId id="670" r:id="rId42"/>
    <p:sldId id="672" r:id="rId43"/>
    <p:sldId id="538" r:id="rId44"/>
    <p:sldId id="673" r:id="rId45"/>
    <p:sldId id="674" r:id="rId46"/>
    <p:sldId id="675" r:id="rId47"/>
    <p:sldId id="676" r:id="rId48"/>
    <p:sldId id="677" r:id="rId49"/>
    <p:sldId id="678" r:id="rId50"/>
    <p:sldId id="679" r:id="rId51"/>
    <p:sldId id="680" r:id="rId52"/>
    <p:sldId id="427" r:id="rId53"/>
    <p:sldId id="540" r:id="rId54"/>
    <p:sldId id="681" r:id="rId55"/>
    <p:sldId id="682" r:id="rId56"/>
    <p:sldId id="683" r:id="rId57"/>
    <p:sldId id="684" r:id="rId58"/>
    <p:sldId id="541" r:id="rId59"/>
    <p:sldId id="542" r:id="rId60"/>
    <p:sldId id="699" r:id="rId61"/>
    <p:sldId id="700" r:id="rId62"/>
    <p:sldId id="381"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6464" y="1393334"/>
            <a:ext cx="3147016" cy="523220"/>
          </a:xfrm>
          <a:prstGeom prst="rect">
            <a:avLst/>
          </a:prstGeom>
          <a:noFill/>
        </p:spPr>
        <p:txBody>
          <a:bodyPr wrap="none" rtlCol="0">
            <a:spAutoFit/>
          </a:bodyPr>
          <a:lstStyle/>
          <a:p>
            <a:pPr algn="ctr"/>
            <a:r>
              <a:rPr lang="zh-CN" altLang="zh-CN" sz="2800" b="1" smtClean="0">
                <a:solidFill>
                  <a:srgbClr val="FFFFCC"/>
                </a:solidFill>
                <a:latin typeface="Times New Roman" pitchFamily="18" charset="0"/>
                <a:ea typeface="微软雅黑" pitchFamily="34" charset="-122"/>
                <a:cs typeface="Times New Roman" pitchFamily="18" charset="0"/>
              </a:rPr>
              <a:t>第</a:t>
            </a:r>
            <a:r>
              <a:rPr lang="zh-CN" altLang="en-US" sz="2800" b="1" smtClean="0">
                <a:solidFill>
                  <a:srgbClr val="FFFFCC"/>
                </a:solidFill>
                <a:latin typeface="Times New Roman" pitchFamily="18" charset="0"/>
                <a:ea typeface="微软雅黑" pitchFamily="34" charset="-122"/>
                <a:cs typeface="Times New Roman" pitchFamily="18" charset="0"/>
              </a:rPr>
              <a:t>一</a:t>
            </a:r>
            <a:r>
              <a:rPr lang="zh-CN" altLang="zh-CN" sz="2800" b="1" smtClean="0">
                <a:solidFill>
                  <a:srgbClr val="FFFFCC"/>
                </a:solidFill>
                <a:latin typeface="Times New Roman" pitchFamily="18" charset="0"/>
                <a:ea typeface="微软雅黑" pitchFamily="34" charset="-122"/>
                <a:cs typeface="Times New Roman" pitchFamily="18" charset="0"/>
              </a:rPr>
              <a:t>节</a:t>
            </a:r>
            <a:r>
              <a:rPr lang="zh-CN" altLang="zh-CN" sz="2800" b="1" dirty="0">
                <a:solidFill>
                  <a:srgbClr val="FFFFCC"/>
                </a:solidFill>
                <a:latin typeface="Times New Roman" pitchFamily="18" charset="0"/>
                <a:ea typeface="微软雅黑" pitchFamily="34" charset="-122"/>
                <a:cs typeface="Times New Roman" pitchFamily="18" charset="0"/>
              </a:rPr>
              <a:t>　小说</a:t>
            </a:r>
            <a:r>
              <a:rPr lang="zh-CN" altLang="zh-CN" sz="2800" b="1" dirty="0" smtClean="0">
                <a:solidFill>
                  <a:srgbClr val="FFFFCC"/>
                </a:solidFill>
                <a:latin typeface="Times New Roman" pitchFamily="18" charset="0"/>
                <a:ea typeface="微软雅黑" pitchFamily="34" charset="-122"/>
                <a:cs typeface="Times New Roman" pitchFamily="18" charset="0"/>
              </a:rPr>
              <a:t>阅读</a:t>
            </a:r>
            <a:endParaRPr lang="zh-CN" altLang="zh-CN" sz="2800" b="1" dirty="0">
              <a:solidFill>
                <a:srgbClr val="FFFFCC"/>
              </a:solidFill>
              <a:latin typeface="Times New Roman" pitchFamily="18" charset="0"/>
              <a:ea typeface="微软雅黑" pitchFamily="34" charset="-122"/>
              <a:cs typeface="Times New Roman" pitchFamily="18" charset="0"/>
            </a:endParaRPr>
          </a:p>
        </p:txBody>
      </p:sp>
      <p:sp>
        <p:nvSpPr>
          <p:cNvPr id="14" name="TextBox 13"/>
          <p:cNvSpPr txBox="1"/>
          <p:nvPr/>
        </p:nvSpPr>
        <p:spPr>
          <a:xfrm>
            <a:off x="539552" y="771550"/>
            <a:ext cx="4152099"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文学类文本阅读</a:t>
            </a:r>
            <a:endParaRPr lang="zh-CN" altLang="en-US" sz="2800" b="1" dirty="0">
              <a:latin typeface="黑体" pitchFamily="49" charset="-122"/>
              <a:ea typeface="黑体" pitchFamily="49" charset="-122"/>
            </a:endParaRPr>
          </a:p>
        </p:txBody>
      </p:sp>
      <p:sp>
        <p:nvSpPr>
          <p:cNvPr id="6" name="TextBox 5"/>
          <p:cNvSpPr txBox="1"/>
          <p:nvPr/>
        </p:nvSpPr>
        <p:spPr>
          <a:xfrm>
            <a:off x="2303839" y="2004685"/>
            <a:ext cx="3852337" cy="1431161"/>
          </a:xfrm>
          <a:prstGeom prst="rect">
            <a:avLst/>
          </a:prstGeom>
          <a:noFill/>
        </p:spPr>
        <p:txBody>
          <a:bodyPr wrap="none" rtlCol="0">
            <a:spAutoFit/>
          </a:bodyPr>
          <a:lstStyle/>
          <a:p>
            <a:pPr algn="ctr">
              <a:lnSpc>
                <a:spcPct val="150000"/>
              </a:lnSpc>
            </a:pPr>
            <a:r>
              <a:rPr lang="zh-CN" altLang="zh-CN" sz="3200" b="1" dirty="0">
                <a:solidFill>
                  <a:srgbClr val="FFFF00"/>
                </a:solidFill>
                <a:latin typeface="Times New Roman" pitchFamily="18" charset="0"/>
                <a:ea typeface="微软雅黑" pitchFamily="34" charset="-122"/>
                <a:cs typeface="Times New Roman" pitchFamily="18" charset="0"/>
              </a:rPr>
              <a:t>专题一　文体专攻</a:t>
            </a:r>
          </a:p>
          <a:p>
            <a:pPr algn="ctr">
              <a:lnSpc>
                <a:spcPct val="15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zh-CN" sz="2600" b="1" dirty="0">
                <a:solidFill>
                  <a:srgbClr val="7030A0"/>
                </a:solidFill>
                <a:latin typeface="Times New Roman" pitchFamily="18" charset="0"/>
                <a:ea typeface="微软雅黑" pitchFamily="34" charset="-122"/>
                <a:cs typeface="Times New Roman" pitchFamily="18" charset="0"/>
              </a:rPr>
              <a:t>快速阅读，整体把握</a:t>
            </a:r>
          </a:p>
        </p:txBody>
      </p:sp>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91428"/>
            <a:ext cx="8718949"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初步把握小说情节</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小说本质上也是一种记叙文，可以按照记叙文阅读先明确记叙的对象、事件及其前因后果，把握事件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经过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的完整过程；也可以按照小说情节的基本结构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开端、发展、高潮、结局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来把握。无论选择哪种方式，都必须划分层次、概括层意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695" y="915566"/>
            <a:ext cx="8526611"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初步认识人物形象</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通过情节的发展及人物自身的言行心理描写，初步判断人物的身份、地位、职业、生活的具体环境，他有哪些言行和想法，他与其他人有着怎样的关系，在此基础上初步把握人物的性格特点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979" y="-42902"/>
            <a:ext cx="876929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初步概括小说主题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小说好读不好懂，这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不好懂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体现在对小说主题的把握上。且不说小说主题本身就具有多义性、复杂性、模糊性，单就文本本身的表现，它不像散文主题，作者可以在文中以直接议论、抒情句的形式表达出来。在小说中，作者不能直接告诉读者写作意图，至多可以借侧面告诉，其主题只能靠读者自己借助情节、人物等感悟出来。从这个角度来说，概括小说主题的具体方法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339502"/>
            <a:ext cx="8511387"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从题材内容看主题</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小说的作者选取怎样的题材来反映怎样的生活，来传达怎样的感情，来表现怎样的思想，是在小说创作之前就拟定好的。所以从小说的题材着眼，可以把握其主题方向。具体需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抓标题。有的小说的标题除了表面意思外，还有比喻象征义或双关义，隐含着小说的主题，如《祝福》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149071"/>
            <a:ext cx="8561888" cy="2574807"/>
          </a:xfrm>
          <a:prstGeom prst="rect">
            <a:avLst/>
          </a:prstGeom>
        </p:spPr>
        <p:txBody>
          <a:bodyPr>
            <a:spAutoFit/>
          </a:bodyPr>
          <a:lstStyle/>
          <a:p>
            <a:pPr lvl="0" algn="just">
              <a:lnSpc>
                <a:spcPts val="5000"/>
              </a:lnSpc>
            </a:pP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抓主要事件。小说叙述的主要事件把人物、环境、作者的看法等都包括其中，把握住故事的主要事件，也就确定了小说的主题方向。如《面包》一文中</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偷吃面包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多分面包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等事件就表现了主题</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73904"/>
            <a:ext cx="8427116"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从人物塑造看主题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在小说中，由于作者把浓墨重彩皆泼洒在人物身上，因此，主要人物也就是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主题性人物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故事小说中，主要人物是故事的主角，他的际遇遭逢、命运归宿常常联系着社会生活的本质，显示着作品的主题。在性格小说中，主要人物是某种典型性格的代表与化身。这种典型性格及其生成发展的历史，是作品主题所要展现的内容。如林冲的性格转变就暗示了主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79" y="277654"/>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寻找小说中主要人物的身份、地位、经历、教养、气质等要素。这些要素直接决定着人物的言行，影响着人物的性格。主要人物的性格走向和人物所处的社会生活的本质关联着。</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寻找作者对人物的介绍评价。作者对人物的介绍评价很明显地带有作者主观情感的倾向性，蕴涵着作品主题的重要信息。如《第</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车厢》中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负责摘车厢的那些人也是一些正常人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这一句评价已经蕴涵了作品的主题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344" y="63543"/>
            <a:ext cx="8909535" cy="4936159"/>
          </a:xfrm>
          <a:prstGeom prst="rect">
            <a:avLst/>
          </a:prstGeom>
        </p:spPr>
        <p:txBody>
          <a:bodyPr>
            <a:spAutoFit/>
          </a:bodyPr>
          <a:lstStyle/>
          <a:p>
            <a:pPr algn="just">
              <a:lnSpc>
                <a:spcPts val="4800"/>
              </a:lnSpc>
              <a:spcAft>
                <a:spcPts val="0"/>
              </a:spcAft>
            </a:pPr>
            <a:r>
              <a:rPr lang="en-US" altLang="zh-CN" sz="2600" kern="100" spc="-100" dirty="0">
                <a:latin typeface="宋体"/>
                <a:ea typeface="华文细黑"/>
                <a:cs typeface="Times New Roman"/>
              </a:rPr>
              <a:t>③</a:t>
            </a:r>
            <a:r>
              <a:rPr lang="zh-CN" altLang="zh-CN" sz="2600" kern="100" spc="-100" dirty="0">
                <a:latin typeface="Times New Roman"/>
                <a:ea typeface="华文细黑"/>
                <a:cs typeface="Times New Roman"/>
              </a:rPr>
              <a:t>辨析小说中的人物关系。小说中的人物关系如何，为什么要这样安排人物，这都和表现主题有关联。如《面包》一文中对二人是夫妻关系的交代，就暗示了</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理解、宽容</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的主题。</a:t>
            </a:r>
            <a:endParaRPr lang="zh-CN" altLang="zh-CN" sz="1050" kern="100" spc="-100" dirty="0">
              <a:latin typeface="宋体"/>
              <a:cs typeface="Courier New"/>
            </a:endParaRPr>
          </a:p>
          <a:p>
            <a:pPr algn="just">
              <a:lnSpc>
                <a:spcPts val="48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从情节发展看主题</a:t>
            </a:r>
            <a:endParaRPr lang="zh-CN" altLang="zh-CN" sz="1050" kern="100" dirty="0">
              <a:latin typeface="宋体"/>
              <a:cs typeface="Courier New"/>
            </a:endParaRPr>
          </a:p>
          <a:p>
            <a:pPr algn="just">
              <a:lnSpc>
                <a:spcPts val="4800"/>
              </a:lnSpc>
              <a:spcAft>
                <a:spcPts val="0"/>
              </a:spcAft>
            </a:pPr>
            <a:r>
              <a:rPr lang="zh-CN" altLang="zh-CN" sz="2600" kern="100" dirty="0">
                <a:latin typeface="Times New Roman"/>
                <a:ea typeface="华文细黑"/>
                <a:cs typeface="Times New Roman"/>
              </a:rPr>
              <a:t>小说的某些典型情节，常常有揭示主题的作用。情节的发展变化是矛盾冲突发展的体现，分析小说的情节时必须抓住主要的矛盾冲突，通过分析典型情节的阶段性意义、所涉及的人物关系、人物的心理状况等等，可以领悟情节的主题内涵</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591428"/>
            <a:ext cx="876929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从环境看对主题的暗示</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环境描写最终是为表现主题服务的。在多数情况下，环境描写可能主要是为展示人物行动和命运及刻画人物性格创造必要的条件，提供生动的衬景，但同时也是以间接的形式表现主题，有时可能带有象征或隐喻性质，可以从中揣摩主题。具体需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一分一抓</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602" y="-50016"/>
            <a:ext cx="8769291" cy="5286062"/>
          </a:xfrm>
          <a:prstGeom prst="rect">
            <a:avLst/>
          </a:prstGeom>
          <a:noFill/>
        </p:spPr>
        <p:txBody>
          <a:bodyPr wrap="square" rtlCol="0">
            <a:spAutoFit/>
          </a:bodyPr>
          <a:lstStyle/>
          <a:p>
            <a:pPr algn="just">
              <a:lnSpc>
                <a:spcPts val="4500"/>
              </a:lnSpc>
              <a:spcAft>
                <a:spcPts val="0"/>
              </a:spcAft>
            </a:pPr>
            <a:r>
              <a:rPr lang="en-US" altLang="zh-CN" sz="2500" kern="100" dirty="0">
                <a:latin typeface="宋体"/>
                <a:ea typeface="华文细黑"/>
                <a:cs typeface="Times New Roman"/>
              </a:rPr>
              <a:t>①</a:t>
            </a:r>
            <a:r>
              <a:rPr lang="zh-CN" altLang="zh-CN" sz="2500" kern="100" dirty="0">
                <a:latin typeface="Times New Roman"/>
                <a:ea typeface="华文细黑"/>
                <a:cs typeface="Times New Roman"/>
              </a:rPr>
              <a:t>分析环境的特点。小说中的环境为小说的人物提供了活动的背景，怎样的环境生成怎样的性格，怎样的性格决定人物怎样的命运，而小说人物的命运蕴涵作品的主题。分析环境的特点可以窥见人物的性格，进而能揭示主题。如《祝福》中祥林嫂的命运。</a:t>
            </a:r>
            <a:endParaRPr lang="zh-CN" altLang="zh-CN" sz="2500" kern="100" dirty="0">
              <a:latin typeface="宋体"/>
              <a:cs typeface="Courier New"/>
            </a:endParaRPr>
          </a:p>
          <a:p>
            <a:pPr algn="just">
              <a:lnSpc>
                <a:spcPts val="4500"/>
              </a:lnSpc>
              <a:spcAft>
                <a:spcPts val="0"/>
              </a:spcAft>
            </a:pPr>
            <a:r>
              <a:rPr lang="en-US" altLang="zh-CN" sz="2500" kern="100" spc="-100" dirty="0">
                <a:latin typeface="宋体"/>
                <a:ea typeface="华文细黑"/>
                <a:cs typeface="Times New Roman"/>
              </a:rPr>
              <a:t>②</a:t>
            </a:r>
            <a:r>
              <a:rPr lang="zh-CN" altLang="zh-CN" sz="2500" kern="100" spc="-100" dirty="0">
                <a:latin typeface="Times New Roman"/>
                <a:ea typeface="华文细黑"/>
                <a:cs typeface="Times New Roman"/>
              </a:rPr>
              <a:t>抓背景介绍。小说中故事的发生离不开它的社会土壤，把故事放在一定的社会背景下去理解，才能准确把握作品的主题。抓背景时要关注文章后的注释和写作时间等。如《面包》一文后面的注释中说本文写的是</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二战后人们在饥荒处境中的生活</a:t>
            </a:r>
            <a:r>
              <a:rPr lang="en-US" altLang="zh-CN" sz="2500" kern="100" spc="-100" dirty="0">
                <a:latin typeface="宋体"/>
                <a:ea typeface="华文细黑"/>
                <a:cs typeface="Times New Roman"/>
              </a:rPr>
              <a:t>”</a:t>
            </a:r>
            <a:r>
              <a:rPr lang="zh-CN" altLang="zh-CN" sz="2500" kern="100" spc="-100" dirty="0" smtClean="0">
                <a:latin typeface="Times New Roman"/>
                <a:ea typeface="华文细黑"/>
                <a:cs typeface="Times New Roman"/>
              </a:rPr>
              <a:t>。</a:t>
            </a:r>
            <a:endParaRPr lang="zh-CN" altLang="zh-CN" sz="2500" kern="100" spc="-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884" y="7174"/>
            <a:ext cx="8769291" cy="4893647"/>
          </a:xfrm>
          <a:prstGeom prst="rect">
            <a:avLst/>
          </a:prstGeom>
          <a:noFill/>
        </p:spPr>
        <p:txBody>
          <a:bodyPr wrap="square" rtlCol="0">
            <a:spAutoFit/>
          </a:bodyPr>
          <a:lstStyle/>
          <a:p>
            <a:pPr algn="just">
              <a:lnSpc>
                <a:spcPct val="150000"/>
              </a:lnSpc>
            </a:pPr>
            <a:r>
              <a:rPr lang="zh-CN" altLang="en-US" sz="2600" kern="100" dirty="0">
                <a:solidFill>
                  <a:srgbClr val="0000FF"/>
                </a:solidFill>
                <a:latin typeface="Times New Roman"/>
                <a:ea typeface="华文细黑"/>
                <a:cs typeface="Times New Roman"/>
              </a:rPr>
              <a:t>一、认识小说文体特征</a:t>
            </a:r>
            <a:endParaRPr lang="zh-CN" altLang="zh-CN" sz="2600" kern="100" dirty="0">
              <a:solidFill>
                <a:srgbClr val="0000FF"/>
              </a:solidFill>
              <a:latin typeface="Times New Roman"/>
              <a:ea typeface="华文细黑"/>
              <a:cs typeface="Times New Roman"/>
            </a:endParaRPr>
          </a:p>
          <a:p>
            <a:pPr algn="just">
              <a:lnSpc>
                <a:spcPct val="150000"/>
              </a:lnSpc>
              <a:spcAft>
                <a:spcPts val="0"/>
              </a:spcAft>
            </a:pPr>
            <a:r>
              <a:rPr lang="zh-CN" altLang="zh-CN" sz="2600" kern="100" dirty="0">
                <a:latin typeface="Times New Roman"/>
                <a:ea typeface="华文细黑"/>
                <a:cs typeface="Times New Roman"/>
              </a:rPr>
              <a:t>小说是文学的一大类别，是一种与诗歌、散文、戏剧并列的叙事性文学体裁，它以塑造人物形象为中心，综合运用语言艺术的各种表现手法，通过完整的故事情节和具体的环境描写，广泛地、形象生动地反映社会生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小说三要素</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无论什么样的小说，都必须具备三个要素，即人物、情节和环境。小说都是重在写人物的，</a:t>
            </a:r>
            <a:r>
              <a:rPr lang="en-US" altLang="zh-CN" sz="2600" dirty="0">
                <a:latin typeface="宋体"/>
                <a:ea typeface="华文细黑"/>
                <a:cs typeface="Times New Roman"/>
              </a:rPr>
              <a:t>“</a:t>
            </a:r>
            <a:r>
              <a:rPr lang="zh-CN" altLang="zh-CN" sz="2600" dirty="0">
                <a:latin typeface="Times New Roman"/>
                <a:ea typeface="华文细黑"/>
                <a:cs typeface="Times New Roman"/>
              </a:rPr>
              <a:t>文学即人学</a:t>
            </a:r>
            <a:r>
              <a:rPr lang="en-US" altLang="zh-CN" sz="2600" dirty="0">
                <a:latin typeface="宋体"/>
                <a:ea typeface="华文细黑"/>
                <a:cs typeface="Times New Roman"/>
              </a:rPr>
              <a:t>”</a:t>
            </a:r>
            <a:r>
              <a:rPr lang="zh-CN" altLang="zh-CN" sz="2600" dirty="0">
                <a:latin typeface="Times New Roman"/>
                <a:ea typeface="华文细黑"/>
                <a:cs typeface="Times New Roman"/>
              </a:rPr>
              <a:t>，小说</a:t>
            </a:r>
            <a:r>
              <a:rPr lang="zh-CN" altLang="zh-CN" sz="2600" dirty="0" smtClean="0">
                <a:latin typeface="Times New Roman"/>
                <a:ea typeface="华文细黑"/>
                <a:cs typeface="Times New Roman"/>
              </a:rPr>
              <a:t>创作</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1153751"/>
            <a:ext cx="8596501" cy="2570127"/>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从文中重要语句挖掘主题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小说主题虽然不能像散文那样靠议论、抒情句直接表现出来，但借助文中重要语句还是能或多或少地表现出来。如一些感情强烈的句子、描写人物心理活动的句子等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23257"/>
            <a:ext cx="8682466" cy="4580741"/>
          </a:xfrm>
          <a:prstGeom prst="rect">
            <a:avLst/>
          </a:prstGeom>
          <a:noFill/>
        </p:spPr>
        <p:txBody>
          <a:bodyPr wrap="square" rtlCol="0">
            <a:spAutoFit/>
          </a:bodyPr>
          <a:lstStyle/>
          <a:p>
            <a:pPr algn="just">
              <a:lnSpc>
                <a:spcPts val="5000"/>
              </a:lnSpc>
              <a:spcAft>
                <a:spcPts val="0"/>
              </a:spcAft>
            </a:pPr>
            <a:r>
              <a:rPr lang="zh-CN" altLang="en-US" sz="2600" kern="100" dirty="0" smtClean="0">
                <a:solidFill>
                  <a:srgbClr val="0000FF"/>
                </a:solidFill>
                <a:latin typeface="Times New Roman"/>
                <a:ea typeface="华文细黑"/>
                <a:cs typeface="Times New Roman"/>
              </a:rPr>
              <a:t>三</a:t>
            </a:r>
            <a:r>
              <a:rPr lang="zh-CN" altLang="zh-CN" sz="2600" kern="100" dirty="0" smtClean="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快速阅读，整体把握训练</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微型小说</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微型小说也叫小小说、超短篇小说。它篇幅短小，情节单一，人物仅三两个，多取材于日常生活中的一件小事，形象地表现一个简单的主题。其特点有：</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篇幅短小，</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立意奇特，</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选材小中见大，</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情节完整，</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结局出人意料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46880"/>
            <a:ext cx="8806138" cy="1928926"/>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千字左右的微型小说是高考常考的体裁之一。阅读时除要抓住小说的三要素外，还要重点品读小说的结尾，它往往是小说情节的匠心之处、主题的集中表达之处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57904"/>
            <a:ext cx="8769291"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梨花箱</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李德霞</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奶奶</a:t>
            </a:r>
            <a:r>
              <a:rPr lang="zh-CN" altLang="zh-CN" sz="2600" kern="100" dirty="0">
                <a:latin typeface="Times New Roman"/>
                <a:ea typeface="华文细黑"/>
                <a:cs typeface="Times New Roman"/>
              </a:rPr>
              <a:t>上山挖野菜，回来时滚了坡，两条腿就不能动了。</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把奶奶背到金先生家，金先生看过后说：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人上了岁数不经摔，回家慢慢调养吧。调养得好，兴许能送个屎尿。</a:t>
            </a:r>
            <a:r>
              <a:rPr lang="en-US" altLang="zh-CN" sz="2600" kern="100" dirty="0" smtClean="0">
                <a:latin typeface="宋体"/>
                <a:ea typeface="华文细黑"/>
                <a:cs typeface="Times New Roman"/>
              </a:rPr>
              <a:t>”</a:t>
            </a: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奶奶</a:t>
            </a:r>
            <a:r>
              <a:rPr lang="zh-CN" altLang="zh-CN" sz="2600" kern="100" dirty="0">
                <a:latin typeface="Times New Roman"/>
                <a:ea typeface="华文细黑"/>
                <a:cs typeface="Times New Roman"/>
              </a:rPr>
              <a:t>的腿，被金先生判了死刑</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7" y="-122292"/>
            <a:ext cx="9001000"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又把奶奶背回家。奶奶原来住西屋，父亲的腿还没迈上台阶，背上的奶奶就喊：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雷劈的，西屋照不了多少日头，你想让我早点死啊！我住北屋！</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看看母亲，母亲说：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就依娘。</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北</a:t>
            </a:r>
            <a:r>
              <a:rPr lang="zh-CN" altLang="zh-CN" sz="2600" kern="100" spc="-100" dirty="0">
                <a:latin typeface="Times New Roman"/>
                <a:ea typeface="华文细黑"/>
                <a:cs typeface="Times New Roman"/>
              </a:rPr>
              <a:t>屋是倒炕，离窗户远，奶奶说：</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给我弄张床，我睡窗口那边。</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父亲和母亲</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吭哧吭哧</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从下房挪来那张老式木头床，摆在窗口前，铺好被褥，扶奶奶躺下去。奶奶很满足，很惬意的样子。奶奶似乎把支使父亲做这儿做那儿当成了乐趣，刚躺一会儿，奶奶又说：</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去，把我西屋那边的梨花箱搬过来。</a:t>
            </a:r>
            <a:r>
              <a:rPr lang="en-US" altLang="zh-CN" sz="2600" kern="100" spc="-100" dirty="0" smtClean="0">
                <a:latin typeface="宋体"/>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84926"/>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梨花</a:t>
            </a:r>
            <a:r>
              <a:rPr lang="zh-CN" altLang="zh-CN" sz="2600" kern="100" dirty="0">
                <a:latin typeface="Times New Roman"/>
                <a:ea typeface="华文细黑"/>
                <a:cs typeface="Times New Roman"/>
              </a:rPr>
              <a:t>箱是奶奶的陪嫁品，梨木做的，上面画着一朵朵梨花，煞是好看。梨花箱里没啥值钱的东西，全是奶奶打了补丁、磨出毛边的旧衣裳。破归破，旧归旧，可一件件洗得干净，叠得齐整。父亲搬来梨花箱，放到奶奶够得着的地方，奶奶闭上眼安静地睡了。</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吃饭</a:t>
            </a:r>
            <a:r>
              <a:rPr lang="zh-CN" altLang="zh-CN" sz="2600" kern="100" dirty="0">
                <a:latin typeface="Times New Roman"/>
                <a:ea typeface="华文细黑"/>
                <a:cs typeface="Times New Roman"/>
              </a:rPr>
              <a:t>了，父亲端来玉米糁子糊糊。奶奶爱吃煮烂了的土豆块，父亲就多捞几块沉在碗底。奶奶一看父亲手里的稀饭，脸一板，叫：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雷劈的，你要饿死我吗？我不喝稀的，吃稠的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我吃玉米饽饽！</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0538"/>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不敢还嘴，赔着笑端走稀饭。回到西屋，父亲一脸疑惑地对母亲说：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咱娘以前不是这个样子，咋就不讲理了？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母亲</a:t>
            </a:r>
            <a:r>
              <a:rPr lang="zh-CN" altLang="zh-CN" sz="2600" kern="100" dirty="0">
                <a:latin typeface="Times New Roman"/>
                <a:ea typeface="华文细黑"/>
                <a:cs typeface="Times New Roman"/>
              </a:rPr>
              <a:t>边做玉米饽饽边说：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昨天咱娘还活蹦乱跳的，一下子不能动了，换你，心里能好受？她不拿捏你拿捏谁？</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母亲</a:t>
            </a:r>
            <a:r>
              <a:rPr lang="zh-CN" altLang="zh-CN" sz="2600" kern="100" dirty="0">
                <a:latin typeface="Times New Roman"/>
                <a:ea typeface="华文细黑"/>
                <a:cs typeface="Times New Roman"/>
              </a:rPr>
              <a:t>做好了玉米饽饽，父亲趁热给奶奶端过去。父亲搁下碗，扶奶奶起来，拉条板凳坐在奶奶床边。父亲想和奶奶好好说会儿话</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3095" y="304561"/>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奶奶</a:t>
            </a:r>
            <a:r>
              <a:rPr lang="zh-CN" altLang="zh-CN" sz="2600" kern="100" dirty="0">
                <a:latin typeface="Times New Roman"/>
                <a:ea typeface="华文细黑"/>
                <a:cs typeface="Times New Roman"/>
              </a:rPr>
              <a:t>并不领情，瞪一眼父亲，凶巴巴地嚷：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我吃饭，你看着，你让我怎么往下咽？几年的私塾白念啦？</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灰了脸，急急地走开。从此，父亲再给奶奶送玉米饽饽，搁下碗就走，他怕惹奶奶不高兴。</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转眼</a:t>
            </a:r>
            <a:r>
              <a:rPr lang="zh-CN" altLang="zh-CN" sz="2600" kern="100" dirty="0">
                <a:latin typeface="Times New Roman"/>
                <a:ea typeface="华文细黑"/>
                <a:cs typeface="Times New Roman"/>
              </a:rPr>
              <a:t>，几天过去。父亲发现了新问题，回来对母亲说</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咱娘一顿两个玉米饽饽，一天吃两顿，咋越吃越没精神头了？</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44496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84926"/>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母亲</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你快去请金先生来，可别憋出别的病来。</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金先生</a:t>
            </a:r>
            <a:r>
              <a:rPr lang="zh-CN" altLang="zh-CN" sz="2600" kern="100" dirty="0">
                <a:latin typeface="Times New Roman"/>
                <a:ea typeface="华文细黑"/>
                <a:cs typeface="Times New Roman"/>
              </a:rPr>
              <a:t>来了，进去得快，出来得也快。金先生看看父亲，又看看母亲，眼神怪怪的。金先生说：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老人是不能干活了，可不能亏了老人的肚子啊。</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一把掀开锅盖，锅里是照见人影的玉米稀饭。父亲涨红了脸说：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我娘不喝稀的，吃稠的，我们匀出玉米面给她做饽饽，一天两顿饭，一顿两个饽饽，够壮劳力的伙食了，咋就亏了肚子？</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08526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7904"/>
            <a:ext cx="9108504" cy="5221942"/>
          </a:xfrm>
          <a:prstGeom prst="rect">
            <a:avLst/>
          </a:prstGeom>
        </p:spPr>
        <p:txBody>
          <a:bodyPr wrap="square">
            <a:spAutoFit/>
          </a:bodyPr>
          <a:lstStyle/>
          <a:p>
            <a:pPr algn="just">
              <a:lnSpc>
                <a:spcPts val="5000"/>
              </a:lnSpc>
              <a:spcAft>
                <a:spcPts val="0"/>
              </a:spcAft>
            </a:pPr>
            <a:r>
              <a:rPr lang="en-US" altLang="zh-CN" sz="2600" kern="100" spc="-100" dirty="0">
                <a:latin typeface="宋体"/>
                <a:ea typeface="华文细黑"/>
                <a:cs typeface="Times New Roman"/>
              </a:rPr>
              <a:t> </a:t>
            </a:r>
            <a:r>
              <a:rPr lang="en-US" altLang="zh-CN" sz="2600" kern="100" spc="-100" dirty="0" smtClean="0">
                <a:latin typeface="宋体"/>
                <a:ea typeface="华文细黑"/>
                <a:cs typeface="Times New Roman"/>
              </a:rPr>
              <a:t>   “</a:t>
            </a:r>
            <a:r>
              <a:rPr lang="zh-CN" altLang="zh-CN" sz="2600" kern="100" spc="-100" dirty="0">
                <a:latin typeface="Times New Roman"/>
                <a:ea typeface="华文细黑"/>
                <a:cs typeface="Times New Roman"/>
              </a:rPr>
              <a:t>那就好，那就好。算我没说。</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金先生讪笑着，走出门去。</a:t>
            </a:r>
            <a:endParaRPr lang="zh-CN" altLang="zh-CN" sz="2600" kern="100" spc="-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瞅着金先生远去的背影，啐口唾沫说：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呸，医术不行，毛病不少。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母亲说：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要不，你后天跟队长请个假，送咱娘去镇里看看，千万别耽搁了。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第七天</a:t>
            </a:r>
            <a:r>
              <a:rPr lang="zh-CN" altLang="zh-CN" sz="2600" kern="100" dirty="0">
                <a:latin typeface="Times New Roman"/>
                <a:ea typeface="华文细黑"/>
                <a:cs typeface="Times New Roman"/>
              </a:rPr>
              <a:t>一早，父亲借来毛驴车，拴在大门口。母亲刚好蒸出了玉米饽饽，父亲端着热气腾腾的饽饽走进北屋，进门就说：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娘，吃饭了，吃完饭我们带你去镇里瞧瞧。</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没人</a:t>
            </a:r>
            <a:r>
              <a:rPr lang="zh-CN" altLang="zh-CN" sz="2600" kern="100" dirty="0">
                <a:latin typeface="Times New Roman"/>
                <a:ea typeface="华文细黑"/>
                <a:cs typeface="Times New Roman"/>
              </a:rPr>
              <a:t>应</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642539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884" y="-11013"/>
            <a:ext cx="8769291" cy="5071645"/>
          </a:xfrm>
          <a:prstGeom prst="rect">
            <a:avLst/>
          </a:prstGeom>
          <a:noFill/>
        </p:spPr>
        <p:txBody>
          <a:bodyPr wrap="square" rtlCol="0">
            <a:spAutoFit/>
          </a:bodyPr>
          <a:lstStyle/>
          <a:p>
            <a:pPr algn="just">
              <a:lnSpc>
                <a:spcPct val="140000"/>
              </a:lnSpc>
            </a:pPr>
            <a:r>
              <a:rPr lang="zh-CN" altLang="zh-CN" sz="2600" dirty="0" smtClean="0">
                <a:latin typeface="Times New Roman"/>
                <a:ea typeface="华文细黑"/>
                <a:cs typeface="Times New Roman"/>
              </a:rPr>
              <a:t>的中心任务就是要塑造栩栩如生的人物形象。而塑造人物形象一般离不开完整的故事情节和一定的生活环境，所以人物、情节和环境是小说的三要素；塑造人物形象，安排故事情节，描写典型环境也就成了传统小说的基本艺术特征。</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小说中的人物</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小说中的人物，我们称之为典型人物；这个人物是作者根据现实生活创作出来的，他不同于真人真事，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杂取种种，合成一个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，通过这样典型的人物形象反映生活，更集中、更有普遍的代表性。</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76073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056" y="-20538"/>
            <a:ext cx="8561888"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往里一看，手一抖，碗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地碎在地上，两个玉米饽饽滚到当地</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奶奶</a:t>
            </a:r>
            <a:r>
              <a:rPr lang="zh-CN" altLang="zh-CN" sz="2600" kern="100" dirty="0">
                <a:latin typeface="Times New Roman"/>
                <a:ea typeface="华文细黑"/>
                <a:cs typeface="Times New Roman"/>
              </a:rPr>
              <a:t>死了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村里人</a:t>
            </a:r>
            <a:r>
              <a:rPr lang="zh-CN" altLang="zh-CN" sz="2600" kern="100" dirty="0">
                <a:latin typeface="Times New Roman"/>
                <a:ea typeface="华文细黑"/>
                <a:cs typeface="Times New Roman"/>
              </a:rPr>
              <a:t>都说，奶奶活着刚强，死也刚强，硬是没拖累父亲母亲几天。</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出丧</a:t>
            </a:r>
            <a:r>
              <a:rPr lang="zh-CN" altLang="zh-CN" sz="2600" kern="100" dirty="0">
                <a:latin typeface="Times New Roman"/>
                <a:ea typeface="华文细黑"/>
                <a:cs typeface="Times New Roman"/>
              </a:rPr>
              <a:t>回来，父亲和母亲收拾北屋。挪开奶奶睡过的那张木头床，父亲一眼看见藏在床头下的梨花箱。父亲很懊悔，懊悔没把梨花箱随奶奶葬进坟里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504418"/>
            <a:ext cx="8561888"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梨花</a:t>
            </a:r>
            <a:r>
              <a:rPr lang="zh-CN" altLang="zh-CN" sz="2600" kern="100" dirty="0">
                <a:latin typeface="Times New Roman"/>
                <a:ea typeface="华文细黑"/>
                <a:cs typeface="Times New Roman"/>
              </a:rPr>
              <a:t>箱打开，父亲和母亲惊呆了。里面没一件奶奶的旧衣裳，全是掰开晒干的玉米饽饽！母亲含泪把饽饽拼了又拼，数了又数，一个不多，一个不少，正好二十四个。母亲低声啜泣：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咱娘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她是饿死的呀！</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父亲</a:t>
            </a:r>
            <a:r>
              <a:rPr lang="zh-CN" altLang="zh-CN" sz="2600" kern="100" dirty="0">
                <a:latin typeface="Times New Roman"/>
                <a:ea typeface="华文细黑"/>
                <a:cs typeface="Times New Roman"/>
              </a:rPr>
              <a:t>抱着梨花箱，泪雨滂沱，长跪不起</a:t>
            </a:r>
            <a:r>
              <a:rPr lang="en-US" altLang="zh-CN" sz="2600" kern="100" dirty="0" smtClean="0">
                <a:latin typeface="宋体"/>
                <a:ea typeface="华文细黑"/>
                <a:cs typeface="Times New Roman"/>
              </a:rPr>
              <a:t>……</a:t>
            </a: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选自《短小说》</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23257"/>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快速阅读，整体把握</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请梳理、概括小说的情节脉络。</a:t>
            </a:r>
            <a:endParaRPr lang="zh-CN" altLang="zh-CN" sz="1050" kern="100" dirty="0">
              <a:latin typeface="宋体"/>
              <a:cs typeface="Courier New"/>
            </a:endParaRPr>
          </a:p>
          <a:p>
            <a:pPr algn="just">
              <a:lnSpc>
                <a:spcPts val="5000"/>
              </a:lnSpc>
              <a:spcAft>
                <a:spcPts val="0"/>
              </a:spcAft>
            </a:pPr>
            <a:r>
              <a:rPr lang="zh-CN" altLang="zh-CN" sz="2600" kern="100" spc="-100" dirty="0">
                <a:solidFill>
                  <a:srgbClr val="0000FF"/>
                </a:solidFill>
                <a:latin typeface="Times New Roman"/>
                <a:ea typeface="华文细黑"/>
                <a:cs typeface="Times New Roman"/>
              </a:rPr>
              <a:t>答案</a:t>
            </a:r>
            <a:r>
              <a:rPr lang="zh-CN" altLang="zh-CN" sz="2600" kern="100" spc="-100" dirty="0">
                <a:latin typeface="Times New Roman"/>
                <a:ea typeface="华文细黑"/>
                <a:cs typeface="Times New Roman"/>
              </a:rPr>
              <a:t>　</a:t>
            </a:r>
            <a:r>
              <a:rPr lang="en-US" altLang="zh-CN" sz="2600" kern="100" spc="-100" dirty="0">
                <a:solidFill>
                  <a:schemeClr val="accent6">
                    <a:lumMod val="75000"/>
                  </a:schemeClr>
                </a:solidFill>
                <a:latin typeface="Times New Roman"/>
                <a:ea typeface="华文细黑"/>
                <a:cs typeface="Courier New"/>
              </a:rPr>
              <a:t>(</a:t>
            </a:r>
            <a:r>
              <a:rPr lang="zh-CN" altLang="zh-CN" sz="2600" kern="100" spc="-100" dirty="0">
                <a:solidFill>
                  <a:schemeClr val="accent6">
                    <a:lumMod val="75000"/>
                  </a:schemeClr>
                </a:solidFill>
                <a:latin typeface="Times New Roman"/>
                <a:ea typeface="华文细黑"/>
                <a:cs typeface="Times New Roman"/>
              </a:rPr>
              <a:t>示例一</a:t>
            </a:r>
            <a:r>
              <a:rPr lang="en-US" altLang="zh-CN" sz="2600" kern="100" spc="-100" dirty="0">
                <a:solidFill>
                  <a:schemeClr val="accent6">
                    <a:lumMod val="75000"/>
                  </a:schemeClr>
                </a:solidFill>
                <a:latin typeface="Times New Roman"/>
                <a:ea typeface="华文细黑"/>
                <a:cs typeface="Courier New"/>
              </a:rPr>
              <a:t>)</a:t>
            </a:r>
            <a:r>
              <a:rPr lang="en-US" altLang="zh-CN" sz="2600" kern="100" spc="-100" dirty="0">
                <a:solidFill>
                  <a:schemeClr val="accent6">
                    <a:lumMod val="75000"/>
                  </a:schemeClr>
                </a:solidFill>
                <a:latin typeface="宋体"/>
                <a:ea typeface="华文细黑"/>
                <a:cs typeface="Times New Roman"/>
              </a:rPr>
              <a:t>①</a:t>
            </a:r>
            <a:r>
              <a:rPr lang="zh-CN" altLang="zh-CN" sz="2600" kern="100" spc="-100" dirty="0">
                <a:solidFill>
                  <a:schemeClr val="accent6">
                    <a:lumMod val="75000"/>
                  </a:schemeClr>
                </a:solidFill>
                <a:latin typeface="Times New Roman"/>
                <a:ea typeface="华文细黑"/>
                <a:cs typeface="Times New Roman"/>
              </a:rPr>
              <a:t>奶奶上山挖野菜摔残了腿，</a:t>
            </a:r>
            <a:r>
              <a:rPr lang="en-US" altLang="zh-CN" sz="2600" kern="100" spc="-100" dirty="0">
                <a:solidFill>
                  <a:schemeClr val="accent6">
                    <a:lumMod val="75000"/>
                  </a:schemeClr>
                </a:solidFill>
                <a:latin typeface="宋体"/>
                <a:ea typeface="华文细黑"/>
                <a:cs typeface="Times New Roman"/>
              </a:rPr>
              <a:t>②</a:t>
            </a:r>
            <a:r>
              <a:rPr lang="zh-CN" altLang="zh-CN" sz="2600" kern="100" spc="-100" dirty="0">
                <a:solidFill>
                  <a:schemeClr val="accent6">
                    <a:lumMod val="75000"/>
                  </a:schemeClr>
                </a:solidFill>
                <a:latin typeface="Times New Roman"/>
                <a:ea typeface="华文细黑"/>
                <a:cs typeface="Times New Roman"/>
              </a:rPr>
              <a:t>要吃玉米饽饽，</a:t>
            </a:r>
            <a:r>
              <a:rPr lang="en-US" altLang="zh-CN" sz="2600" kern="100" spc="-100" dirty="0">
                <a:solidFill>
                  <a:schemeClr val="accent6">
                    <a:lumMod val="75000"/>
                  </a:schemeClr>
                </a:solidFill>
                <a:latin typeface="宋体"/>
                <a:ea typeface="华文细黑"/>
                <a:cs typeface="Times New Roman"/>
              </a:rPr>
              <a:t>③</a:t>
            </a:r>
            <a:r>
              <a:rPr lang="zh-CN" altLang="zh-CN" sz="2600" kern="100" spc="-100" dirty="0">
                <a:solidFill>
                  <a:schemeClr val="accent6">
                    <a:lumMod val="75000"/>
                  </a:schemeClr>
                </a:solidFill>
                <a:latin typeface="Times New Roman"/>
                <a:ea typeface="华文细黑"/>
                <a:cs typeface="Times New Roman"/>
              </a:rPr>
              <a:t>把玉米饽饽藏在梨花箱里，</a:t>
            </a:r>
            <a:r>
              <a:rPr lang="en-US" altLang="zh-CN" sz="2600" kern="100" spc="-100" dirty="0">
                <a:solidFill>
                  <a:schemeClr val="accent6">
                    <a:lumMod val="75000"/>
                  </a:schemeClr>
                </a:solidFill>
                <a:latin typeface="宋体"/>
                <a:ea typeface="华文细黑"/>
                <a:cs typeface="Times New Roman"/>
              </a:rPr>
              <a:t>④</a:t>
            </a:r>
            <a:r>
              <a:rPr lang="zh-CN" altLang="zh-CN" sz="2600" kern="100" spc="-100" dirty="0">
                <a:solidFill>
                  <a:schemeClr val="accent6">
                    <a:lumMod val="75000"/>
                  </a:schemeClr>
                </a:solidFill>
                <a:latin typeface="Times New Roman"/>
                <a:ea typeface="华文细黑"/>
                <a:cs typeface="Times New Roman"/>
              </a:rPr>
              <a:t>饿死家中。</a:t>
            </a:r>
            <a:r>
              <a:rPr lang="en-US" altLang="zh-CN" sz="2600" kern="100" spc="-100" dirty="0">
                <a:solidFill>
                  <a:schemeClr val="accent6">
                    <a:lumMod val="75000"/>
                  </a:schemeClr>
                </a:solidFill>
                <a:latin typeface="Times New Roman"/>
                <a:ea typeface="华文细黑"/>
                <a:cs typeface="Courier New"/>
              </a:rPr>
              <a:t>(</a:t>
            </a:r>
            <a:r>
              <a:rPr lang="zh-CN" altLang="zh-CN" sz="2600" kern="100" spc="-100" dirty="0">
                <a:solidFill>
                  <a:schemeClr val="accent6">
                    <a:lumMod val="75000"/>
                  </a:schemeClr>
                </a:solidFill>
                <a:latin typeface="Times New Roman"/>
                <a:ea typeface="华文细黑"/>
                <a:cs typeface="Times New Roman"/>
              </a:rPr>
              <a:t>事情发展脉络</a:t>
            </a:r>
            <a:r>
              <a:rPr lang="en-US" altLang="zh-CN" sz="2600" kern="100" spc="-100" dirty="0">
                <a:solidFill>
                  <a:schemeClr val="accent6">
                    <a:lumMod val="75000"/>
                  </a:schemeClr>
                </a:solidFill>
                <a:latin typeface="Times New Roman"/>
                <a:ea typeface="华文细黑"/>
                <a:cs typeface="Courier New"/>
              </a:rPr>
              <a:t>)</a:t>
            </a:r>
            <a:endParaRPr lang="zh-CN" altLang="zh-CN" sz="1050" kern="100" spc="-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示例二</a:t>
            </a:r>
            <a:r>
              <a:rPr lang="en-US" altLang="zh-CN" sz="2600" kern="100" dirty="0">
                <a:solidFill>
                  <a:schemeClr val="accent6">
                    <a:lumMod val="75000"/>
                  </a:schemeClr>
                </a:solidFill>
                <a:latin typeface="Times New Roman"/>
                <a:ea typeface="华文细黑"/>
                <a:cs typeface="Courier New"/>
              </a:rPr>
              <a:t>)</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奶奶想挖点野菜吃，</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摔伤后怕给家人添麻烦，</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想把玉米饽饽留给家人吃，</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没有遗憾地死去。</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感情发展脉络</a:t>
            </a:r>
            <a:r>
              <a:rPr lang="en-US" altLang="zh-CN" sz="2600" kern="100" dirty="0" smtClean="0">
                <a:solidFill>
                  <a:schemeClr val="accent6">
                    <a:lumMod val="75000"/>
                  </a:schemeClr>
                </a:solidFill>
                <a:latin typeface="Times New Roman"/>
                <a:ea typeface="华文细黑"/>
                <a:cs typeface="Courier New"/>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721" y="-92546"/>
            <a:ext cx="8909535" cy="521508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小说主要人物是谁？她是一个怎样的人？</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奶奶。她是一位勤劳、刚强、慈爱、善良的普通农村妇女。</a:t>
            </a:r>
          </a:p>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请概括小说的主题。</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小说通过奶奶挖野菜致残后怕给家人添麻烦而饿死这一情节，塑造了奶奶这位勤劳、刚强、慈爱、善良的普通农村妇女形象，集中展示了社会下层百姓真实的生活状态和心理状态，弘扬了善与爱的主题，反映了现实的残酷性和小人物在现实面前的无奈</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339502"/>
            <a:ext cx="8821322" cy="4580741"/>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散文化小说</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散文化小说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也称抒情小说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，是介于散文与小说之间的一种小说文体，是中国现当代小说的新样式。这类小说情节散文化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或淡化情节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，结构散化，不以曲折的故事情节取胜，也少有冲突，缺乏悬念，呈现给读者的多是日常生活的自然状态，主张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不装假，事实都恢复原状，展示生活的本色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，叙述者的情致，自然地融注、浸洒在色调平淡的描写中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2654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0538"/>
            <a:ext cx="9144000" cy="5016758"/>
          </a:xfrm>
          <a:prstGeom prst="rect">
            <a:avLst/>
          </a:prstGeom>
        </p:spPr>
        <p:txBody>
          <a:bodyPr wrap="square">
            <a:spAutoFit/>
          </a:bodyPr>
          <a:lstStyle/>
          <a:p>
            <a:pPr algn="just">
              <a:lnSpc>
                <a:spcPts val="48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800"/>
              </a:lnSpc>
              <a:spcAft>
                <a:spcPts val="0"/>
              </a:spcAft>
            </a:pPr>
            <a:r>
              <a:rPr lang="zh-CN" altLang="zh-CN" sz="2600" kern="100" dirty="0">
                <a:latin typeface="Times New Roman"/>
                <a:ea typeface="华文细黑"/>
                <a:cs typeface="Times New Roman"/>
              </a:rPr>
              <a:t>七里茶坊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节选</a:t>
            </a:r>
            <a:r>
              <a:rPr lang="en-US" altLang="zh-CN" sz="2600" kern="100" dirty="0">
                <a:latin typeface="Times New Roman"/>
                <a:ea typeface="华文细黑"/>
                <a:cs typeface="Courier New"/>
              </a:rPr>
              <a:t>)</a:t>
            </a:r>
            <a:endParaRPr lang="zh-CN" altLang="zh-CN" sz="1050" kern="100" dirty="0">
              <a:latin typeface="宋体"/>
              <a:cs typeface="Courier New"/>
            </a:endParaRPr>
          </a:p>
          <a:p>
            <a:pPr algn="ctr">
              <a:lnSpc>
                <a:spcPts val="4800"/>
              </a:lnSpc>
              <a:spcAft>
                <a:spcPts val="0"/>
              </a:spcAft>
            </a:pPr>
            <a:r>
              <a:rPr lang="zh-CN" altLang="zh-CN" sz="2600" kern="100" dirty="0">
                <a:latin typeface="Times New Roman"/>
                <a:ea typeface="华文细黑"/>
                <a:cs typeface="Times New Roman"/>
              </a:rPr>
              <a:t>汪曾祺</a:t>
            </a:r>
            <a:endParaRPr lang="zh-CN" altLang="zh-CN" sz="1050" kern="100" dirty="0">
              <a:latin typeface="宋体"/>
              <a:cs typeface="Courier New"/>
            </a:endParaRPr>
          </a:p>
          <a:p>
            <a:pPr algn="just">
              <a:lnSpc>
                <a:spcPts val="48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a:t>
            </a:r>
            <a:r>
              <a:rPr lang="zh-CN" altLang="zh-CN" sz="2600" kern="100" dirty="0">
                <a:latin typeface="Times New Roman"/>
                <a:ea typeface="华文细黑"/>
                <a:cs typeface="Times New Roman"/>
              </a:rPr>
              <a:t>已经很黑了，房顶上的雪一定已经堆了四五寸厚了，我们该睡了。</a:t>
            </a:r>
            <a:endParaRPr lang="zh-CN" altLang="zh-CN" sz="1050" kern="100" dirty="0">
              <a:latin typeface="宋体"/>
              <a:cs typeface="Courier New"/>
            </a:endParaRPr>
          </a:p>
          <a:p>
            <a:pPr algn="just">
              <a:lnSpc>
                <a:spcPts val="48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正在</a:t>
            </a:r>
            <a:r>
              <a:rPr lang="zh-CN" altLang="zh-CN" sz="2600" kern="100" dirty="0">
                <a:latin typeface="Times New Roman"/>
                <a:ea typeface="华文细黑"/>
                <a:cs typeface="Times New Roman"/>
              </a:rPr>
              <a:t>这时，屋门开处，掌柜的领进三个人来。这三个人都反穿着白茬老羊皮袄，齐膝的毡疙瘩。为头是一个大高个儿，五十来岁，长方脸，戴一顶火红的狐皮帽。一个四十来岁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34588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70" y="69295"/>
            <a:ext cx="8998630" cy="4901342"/>
          </a:xfrm>
          <a:prstGeom prst="rect">
            <a:avLst/>
          </a:prstGeom>
        </p:spPr>
        <p:txBody>
          <a:bodyPr>
            <a:spAutoFit/>
          </a:bodyPr>
          <a:lstStyle/>
          <a:p>
            <a:pPr algn="just">
              <a:lnSpc>
                <a:spcPts val="4500"/>
              </a:lnSpc>
              <a:spcAft>
                <a:spcPts val="0"/>
              </a:spcAft>
            </a:pPr>
            <a:r>
              <a:rPr lang="zh-CN" altLang="zh-CN" sz="2600" kern="100" spc="-50" dirty="0" smtClean="0">
                <a:latin typeface="Times New Roman"/>
                <a:ea typeface="华文细黑"/>
                <a:cs typeface="Times New Roman"/>
              </a:rPr>
              <a:t>是个矮胖子，脸上有几颗很大的痘疤，戴一顶狗皮帽子。另一个是和小王岁数仿佛的后生，雪白的山羊头的帽子遮齐了眼睛，使他看起来像一个女孩子。</a:t>
            </a:r>
            <a:r>
              <a:rPr lang="en-US" altLang="zh-CN" sz="2600" kern="100" spc="-50" dirty="0" smtClean="0">
                <a:latin typeface="Times New Roman"/>
                <a:ea typeface="华文细黑"/>
                <a:cs typeface="Courier New"/>
              </a:rPr>
              <a:t>——</a:t>
            </a:r>
            <a:r>
              <a:rPr lang="zh-CN" altLang="zh-CN" sz="2600" kern="100" spc="-50" dirty="0" smtClean="0">
                <a:latin typeface="Times New Roman"/>
                <a:ea typeface="华文细黑"/>
                <a:cs typeface="Times New Roman"/>
              </a:rPr>
              <a:t>他脸色红润，眼睛太好看了！他们手里都拿着一根六道木二尺多长的短棍。虽然刚才在门外已经拍打了半天，帽子上、身上，还粘着不少雪花。</a:t>
            </a:r>
            <a:endParaRPr lang="zh-CN" altLang="zh-CN" sz="2600" kern="100" spc="-50" dirty="0" smtClean="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老刘</a:t>
            </a:r>
            <a:r>
              <a:rPr lang="zh-CN" altLang="zh-CN" sz="2600" kern="100" dirty="0">
                <a:latin typeface="Times New Roman"/>
                <a:ea typeface="华文细黑"/>
                <a:cs typeface="Times New Roman"/>
              </a:rPr>
              <a:t>小声跟我说：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是坝上来的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是赶牲口的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赶牛的。你看他们拿的六道木的棍子。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随即，他和这三个坝上人搭起话来：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今天一早从张北动的身？</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81514"/>
            <a:ext cx="8427116" cy="521508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这天气！</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你们仨？</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还有仨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在十多里外，两头牛掉进雪窟窿里了。他们仨在往上弄。俺们把其余的牛先送到食品公司屠宰场，到店里等他们。</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这样天气，你们还往下送牛？</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没法子。快过年了。过年，怎么也得叫坝下人吃上一口肉！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他们把粑粑头放在火里烧了一会儿，水开了，把烧焦的粑粑拍打拍打，就吃喝起来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126454"/>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a:t>
            </a:r>
            <a:r>
              <a:rPr lang="zh-CN" altLang="zh-CN" sz="2600" kern="100" dirty="0">
                <a:latin typeface="Times New Roman"/>
                <a:ea typeface="华文细黑"/>
                <a:cs typeface="Times New Roman"/>
              </a:rPr>
              <a:t>的酱碗里还有一点酱，老乔就给他们送过去。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你们那里今年年景咋样？</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高个儿回答得斩钉截铁。显然这是反话，因为痘疤脸和后生都扑哧一声笑了。</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不是说去年你们已经过了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过了！那还不过！</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老乔</a:t>
            </a:r>
            <a:r>
              <a:rPr lang="zh-CN" altLang="zh-CN" sz="2600" kern="100" dirty="0">
                <a:latin typeface="Times New Roman"/>
                <a:ea typeface="华文细黑"/>
                <a:cs typeface="Times New Roman"/>
              </a:rPr>
              <a:t>知道他话里有话，就问：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也是假的？</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不</a:t>
            </a:r>
            <a:r>
              <a:rPr lang="zh-CN" altLang="zh-CN" sz="2600" kern="100" dirty="0">
                <a:latin typeface="Times New Roman"/>
                <a:ea typeface="华文细黑"/>
                <a:cs typeface="Times New Roman"/>
              </a:rPr>
              <a:t>假。搞了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标准田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8" y="-164554"/>
            <a:ext cx="8676572"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啥叫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标准田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把几块地里打的粮算在一起。</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其余的地？</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不算产量。</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坝上过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？不用什么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科学家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，我就知道，不行！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老乔向我解释，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老刘说的是对的。坝上的土层只有五寸，下面全是石头。坝上一向是广种薄收，要求单位面积产量，是主观主义。</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562" y="-77653"/>
            <a:ext cx="8856984" cy="5241691"/>
          </a:xfrm>
          <a:prstGeom prst="rect">
            <a:avLst/>
          </a:prstGeom>
          <a:noFill/>
        </p:spPr>
        <p:txBody>
          <a:bodyPr wrap="square" rtlCol="0">
            <a:spAutoFit/>
          </a:bodyPr>
          <a:lstStyle/>
          <a:p>
            <a:pPr algn="just">
              <a:lnSpc>
                <a:spcPct val="13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小说的故事情节</a:t>
            </a:r>
            <a:endParaRPr lang="zh-CN" altLang="zh-CN" sz="105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小说主要是通过故事情节来展现人物性格、表现中心的。故事来源于生活，但它通过整理、提炼和安排，就比现实生活中发生的真事更集中、更完整、更具有代表性。</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小说的环境</a:t>
            </a:r>
            <a:endParaRPr lang="zh-CN" altLang="zh-CN" sz="1050" kern="100" dirty="0">
              <a:latin typeface="宋体"/>
              <a:cs typeface="Courier New"/>
            </a:endParaRPr>
          </a:p>
          <a:p>
            <a:pPr>
              <a:lnSpc>
                <a:spcPct val="130000"/>
              </a:lnSpc>
            </a:pPr>
            <a:r>
              <a:rPr lang="zh-CN" altLang="zh-CN" sz="2600" dirty="0">
                <a:latin typeface="Times New Roman"/>
                <a:ea typeface="华文细黑"/>
                <a:cs typeface="Times New Roman"/>
              </a:rPr>
              <a:t>小说的环境描写和人物的塑造与中心思想有极其重要的关系。在环境描写中，社会环境是重点，它揭示了种种复杂的社会关系，如人物的身份、地位、成长的历史背景等等。自然环境包括人物活动的地点、时间、季节、气候以及景物等等。自然环境描写对表达人物的心情、渲染气氛具有重要作用。</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161829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55" y="-84926"/>
            <a:ext cx="8505609"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老乔</a:t>
            </a:r>
            <a:r>
              <a:rPr lang="zh-CN" altLang="zh-CN" sz="2600" kern="100" dirty="0">
                <a:latin typeface="Times New Roman"/>
                <a:ea typeface="华文细黑"/>
                <a:cs typeface="Times New Roman"/>
              </a:rPr>
              <a:t>把烟口袋递给他们：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牲畜不错？</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不错！也经不起胡糟践。头二年，大跃进，大炼钢铁，夜战，把牛牵到地里，杀了，在地头架起了大锅，大块大块煮烂，大伙儿，吃！那会吃了个痛快；这会，想去吧！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他们仨咋还不来？去看看。</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高个儿</a:t>
            </a:r>
            <a:r>
              <a:rPr lang="zh-CN" altLang="zh-CN" sz="2600" kern="100" dirty="0">
                <a:latin typeface="Times New Roman"/>
                <a:ea typeface="华文细黑"/>
                <a:cs typeface="Times New Roman"/>
              </a:rPr>
              <a:t>说着把解开的老羊皮袄又系紧了。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痘</a:t>
            </a:r>
            <a:r>
              <a:rPr lang="zh-CN" altLang="zh-CN" sz="2600" kern="100" dirty="0">
                <a:latin typeface="Times New Roman"/>
                <a:ea typeface="华文细黑"/>
                <a:cs typeface="Times New Roman"/>
              </a:rPr>
              <a:t>疤脸说：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我们俩去。你就甭去了。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去！</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55" y="347122"/>
            <a:ext cx="8505609"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他们</a:t>
            </a:r>
            <a:r>
              <a:rPr lang="zh-CN" altLang="zh-CN" sz="2600" kern="100" dirty="0">
                <a:latin typeface="Times New Roman"/>
                <a:ea typeface="华文细黑"/>
                <a:cs typeface="Times New Roman"/>
              </a:rPr>
              <a:t>和掌柜的借了两根木杠，把我们车上的缆绳也借去了，拉开门，就走了。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听见</a:t>
            </a:r>
            <a:r>
              <a:rPr lang="zh-CN" altLang="zh-CN" sz="2600" kern="100" dirty="0">
                <a:latin typeface="Times New Roman"/>
                <a:ea typeface="华文细黑"/>
                <a:cs typeface="Times New Roman"/>
              </a:rPr>
              <a:t>后生在门外大声说：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雪更大了！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老刘</a:t>
            </a:r>
            <a:r>
              <a:rPr lang="zh-CN" altLang="zh-CN" sz="2600" kern="100" dirty="0">
                <a:latin typeface="Times New Roman"/>
                <a:ea typeface="华文细黑"/>
                <a:cs typeface="Times New Roman"/>
              </a:rPr>
              <a:t>起来解手，把地下三根六道木的棍子归在一起，上了炕，说：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他们真辛苦！</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过</a:t>
            </a:r>
            <a:r>
              <a:rPr lang="zh-CN" altLang="zh-CN" sz="2600" kern="100" dirty="0">
                <a:latin typeface="Times New Roman"/>
                <a:ea typeface="华文细黑"/>
                <a:cs typeface="Times New Roman"/>
              </a:rPr>
              <a:t>了一会儿，又自言自语地说：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咱们也很辛苦。</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老乔</a:t>
            </a:r>
            <a:r>
              <a:rPr lang="zh-CN" altLang="zh-CN" sz="2600" kern="100" dirty="0">
                <a:latin typeface="Times New Roman"/>
                <a:ea typeface="华文细黑"/>
                <a:cs typeface="Times New Roman"/>
              </a:rPr>
              <a:t>一面钻被窝，一面说：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中国人都很辛苦啊！</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0996"/>
            <a:ext cx="8505609"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过年，怎么也得叫坝下人吃上一口肉！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我老是想着大个儿的这句话，心里很感动，很久未能入睡。这是一句朴素、美丽的话。</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半夜</a:t>
            </a:r>
            <a:r>
              <a:rPr lang="zh-CN" altLang="zh-CN" sz="2600" kern="100" dirty="0">
                <a:latin typeface="Times New Roman"/>
                <a:ea typeface="华文细黑"/>
                <a:cs typeface="Times New Roman"/>
              </a:rPr>
              <a:t>，朦朦胧胧地听到几个人轻手轻脚走进来，我睁开眼，问：</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牛弄上来了？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高个儿</a:t>
            </a:r>
            <a:r>
              <a:rPr lang="zh-CN" altLang="zh-CN" sz="2600" kern="100" dirty="0">
                <a:latin typeface="Times New Roman"/>
                <a:ea typeface="华文细黑"/>
                <a:cs typeface="Times New Roman"/>
              </a:rPr>
              <a:t>轻轻地说：</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弄上来了。把你吵醒了！睡吧！</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994732"/>
            <a:ext cx="8596501" cy="2015936"/>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他们</a:t>
            </a:r>
            <a:r>
              <a:rPr lang="zh-CN" altLang="zh-CN" sz="2600" kern="100" dirty="0">
                <a:latin typeface="Times New Roman"/>
                <a:ea typeface="华文细黑"/>
                <a:cs typeface="Times New Roman"/>
              </a:rPr>
              <a:t>睡在对面的炕上。</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第二天</a:t>
            </a:r>
            <a:r>
              <a:rPr lang="zh-CN" altLang="zh-CN" sz="2600" kern="100" dirty="0">
                <a:latin typeface="Times New Roman"/>
                <a:ea typeface="华文细黑"/>
                <a:cs typeface="Times New Roman"/>
              </a:rPr>
              <a:t>，我们起得很晚。醒来时，这六个赶牛的坝上人已经走了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994732"/>
            <a:ext cx="8596501" cy="2657138"/>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快速阅读，整体把握</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请梳理、概括小说的情节。</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坝上村的人为了能让坝下村的人在过年时有肉吃，在一个雪夜克服困难送牛过来</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7332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663436"/>
            <a:ext cx="859650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请概括小说的主题。</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小说以中国六十年代大饥饿为背景，通过坝上村民为让坝下村人过年吃上肉，克服困难雪天送牛的故事，歌颂了那个时代人与人之间团结友爱、彼此关爱、相互理解的精神，批判了当时的极</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左</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政策和做法，表达了知识分子的忧国情怀</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89337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167025"/>
            <a:ext cx="8682466" cy="4580741"/>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外国小说</a:t>
            </a:r>
            <a:endParaRPr lang="zh-CN" altLang="zh-CN" sz="260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外国小说要尽可能地抓住文中及注释中能表明历史、文化背景和习俗的文字，去了解故事发生的背景和文化观念，努力从小说中人物的文化观念和习俗而不是自己的文化观念和习俗出发去理解情节和人物的言行等表现。不管外国小说有多难理解，它本质上还是小说，只要抓住小说的三要素去理解、把握就可以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1268064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1224531"/>
            <a:ext cx="8682466" cy="1923283"/>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外国小说也是不少省市高考小说阅读的首选。虽说与中国小说在历史、文化及语言上存在着巨大的差异，但近年来选文已越来越中国化了，因此外国小说也越来越好懂</a:t>
            </a:r>
            <a:r>
              <a:rPr lang="zh-CN" altLang="zh-CN" sz="2600" kern="100">
                <a:latin typeface="Times New Roman"/>
                <a:ea typeface="华文细黑"/>
                <a:cs typeface="Times New Roman"/>
              </a:rPr>
              <a:t>了</a:t>
            </a:r>
            <a:r>
              <a:rPr lang="zh-CN" altLang="zh-CN" sz="2600" kern="10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96454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077" y="238259"/>
            <a:ext cx="8511387"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开小差</a:t>
            </a:r>
            <a:endParaRPr lang="zh-CN" altLang="zh-CN" sz="1050" kern="100" dirty="0">
              <a:latin typeface="宋体"/>
              <a:cs typeface="Courier New"/>
            </a:endParaRPr>
          </a:p>
          <a:p>
            <a:pPr algn="ctr">
              <a:lnSpc>
                <a:spcPts val="5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美</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斯坦贝克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斯莱戈</a:t>
            </a:r>
            <a:r>
              <a:rPr lang="zh-CN" altLang="zh-CN" sz="2600" kern="100" dirty="0">
                <a:latin typeface="Times New Roman"/>
                <a:ea typeface="华文细黑"/>
                <a:cs typeface="Times New Roman"/>
              </a:rPr>
              <a:t>和他的朋友没精打采地消磨着他们</a:t>
            </a:r>
            <a:r>
              <a:rPr lang="en-US" altLang="zh-CN" sz="2600" kern="100" dirty="0">
                <a:latin typeface="Times New Roman"/>
                <a:ea typeface="华文细黑"/>
                <a:cs typeface="Courier New"/>
              </a:rPr>
              <a:t>48</a:t>
            </a:r>
            <a:r>
              <a:rPr lang="zh-CN" altLang="zh-CN" sz="2600" kern="100" dirty="0">
                <a:latin typeface="Times New Roman"/>
                <a:ea typeface="华文细黑"/>
                <a:cs typeface="Times New Roman"/>
              </a:rPr>
              <a:t>小时的假期。阿尔及利亚的酒吧晚上</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点钟打烊，可他们在打烊前就喝得有几分醉意了。他们带了一瓶酒，来到海滩上躺下。夜晚的气候温暖宜人，两个人喝完了这瓶酒后，就脱去</a:t>
            </a:r>
            <a:r>
              <a:rPr lang="zh-CN" altLang="zh-CN" sz="2600" kern="100" dirty="0" smtClean="0">
                <a:latin typeface="Times New Roman"/>
                <a:ea typeface="华文细黑"/>
                <a:cs typeface="Times New Roman"/>
              </a:rPr>
              <a:t>衣</a:t>
            </a:r>
            <a:endParaRPr lang="zh-CN" altLang="zh-CN" sz="1050" kern="100" dirty="0">
              <a:latin typeface="宋体"/>
              <a:cs typeface="Courier New"/>
            </a:endParaRPr>
          </a:p>
        </p:txBody>
      </p:sp>
    </p:spTree>
    <p:extLst>
      <p:ext uri="{BB962C8B-B14F-4D97-AF65-F5344CB8AC3E}">
        <p14:creationId xmlns:p14="http://schemas.microsoft.com/office/powerpoint/2010/main" val="5578672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7729"/>
            <a:ext cx="8511387" cy="4324261"/>
          </a:xfrm>
          <a:prstGeom prst="rect">
            <a:avLst/>
          </a:prstGeom>
          <a:noFill/>
        </p:spPr>
        <p:txBody>
          <a:bodyPr wrap="square" rtlCol="0">
            <a:spAutoFit/>
          </a:bodyPr>
          <a:lstStyle/>
          <a:p>
            <a:pPr algn="just">
              <a:lnSpc>
                <a:spcPts val="4500"/>
              </a:lnSpc>
            </a:pPr>
            <a:r>
              <a:rPr lang="zh-CN" altLang="zh-CN" sz="2600" kern="100" dirty="0">
                <a:latin typeface="Times New Roman"/>
                <a:ea typeface="华文细黑"/>
                <a:cs typeface="Times New Roman"/>
              </a:rPr>
              <a:t>服</a:t>
            </a:r>
            <a:r>
              <a:rPr lang="zh-CN" altLang="zh-CN" sz="2600" kern="100" dirty="0" smtClean="0">
                <a:latin typeface="Times New Roman"/>
                <a:ea typeface="华文细黑"/>
                <a:cs typeface="Times New Roman"/>
              </a:rPr>
              <a:t>，走</a:t>
            </a:r>
            <a:r>
              <a:rPr lang="zh-CN" altLang="zh-CN" sz="2600" kern="100" dirty="0">
                <a:latin typeface="Times New Roman"/>
                <a:ea typeface="华文细黑"/>
                <a:cs typeface="Times New Roman"/>
              </a:rPr>
              <a:t>入平静的海水，蹲下身子，坐进水里，仅留脑袋露在水面。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老弟，真够美气的。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斯莱戈说，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有些家伙花了很多钱来这里，就是为了这玩意儿，可我们没花一个子儿就来这里了。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我倒宁愿呆在</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号街的自己家中。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我情愿在那儿而不愿在其他任何地方。我要看到我老婆，我要看到今年美国的棒球联赛。</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884" y="25065"/>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小说的分类</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按篇幅分：长篇小说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深刻广泛地反映社会生活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、中篇小说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展示人生长河中的一个片段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、短篇小说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截取一个生活片段，以小见大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和小小说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也叫微型小说，聚焦生活的一个小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镜头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，见微知著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按题材分：历史小说、现代小说、科幻小说、推理小说、神魔小说、言情小说、侦探小说、武侠小说等。</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按体制分：章回体小说、日记体小说、书信体小说、自传体小说等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236240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95265"/>
            <a:ext cx="8511387"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你可能还要一记耳光。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斯莱戈说。</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我要到希腊人开的饮食店里去，喝上一杯双料的巧克力，里面含有麦精和</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个鸡蛋。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朋友边说边稍微浮起身子，以免海水灌进嘴里，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这地方太叫人闷得慌，我喜欢科尼</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那儿尽是游人。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斯莱戈接着说。</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这地方太叫人闷得慌了。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朋友又重复了一遍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1524"/>
            <a:ext cx="8511387"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谈起棒球联赛，我倒真想去打它一场。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斯莱戈说</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现在一个人总禁不住想要开小差逃跑。</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就算你跑掉了，但你究竟跑到哪个地方去呢？无处可去呀！</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我要回家，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斯莱戈说，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我要观看棒球联赛，我要第一个来到看台上，就像</a:t>
            </a:r>
            <a:r>
              <a:rPr lang="en-US" altLang="zh-CN" sz="2600" kern="100" dirty="0">
                <a:latin typeface="Times New Roman"/>
                <a:ea typeface="华文细黑"/>
                <a:cs typeface="Courier New"/>
              </a:rPr>
              <a:t>1940</a:t>
            </a:r>
            <a:r>
              <a:rPr lang="zh-CN" altLang="zh-CN" sz="2600" kern="100" dirty="0">
                <a:latin typeface="Times New Roman"/>
                <a:ea typeface="华文细黑"/>
                <a:cs typeface="Times New Roman"/>
              </a:rPr>
              <a:t>年那样。</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你不可能回家。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没有法子回家。</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刚</a:t>
            </a:r>
            <a:r>
              <a:rPr lang="zh-CN" altLang="zh-CN" sz="2600" kern="100" dirty="0">
                <a:latin typeface="Times New Roman"/>
                <a:ea typeface="华文细黑"/>
                <a:cs typeface="Times New Roman"/>
              </a:rPr>
              <a:t>喝下肚的酒给斯莱戈带来阵阵暖气，温和的海水使他十分惬意。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我有钱，我能回去。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他脱口冒了一句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22765"/>
            <a:ext cx="8378739"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多少钱？</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块。</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你不会有钱的。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朋友说。</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你要打赌？</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打赌就打赌，你什么时候给钱？</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我才不会给钱哩，是你给钱。让我们上岸抓紧时间打个盹儿吧</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100166"/>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码头</a:t>
            </a:r>
            <a:r>
              <a:rPr lang="zh-CN" altLang="zh-CN" sz="2600" kern="100" dirty="0">
                <a:latin typeface="Times New Roman"/>
                <a:ea typeface="华文细黑"/>
                <a:cs typeface="Times New Roman"/>
              </a:rPr>
              <a:t>上停泊着几条船，这些船运来了登陆艇、坦克和部队，此刻，这些船在码头上装运废钢烂铁，还有从北非战场上运来的损坏的军事装备，这些东西将送到高炉中熔炼，制造更多的坦克和登陆艇。斯莱戈和他的朋友坐在一堆木条箱上，看着这些船。这时，从高地上下来了一支分遣队，他们押着</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名要装上船运到纽约去的意大利俘虏。一些俘虏衣衫褴褛，有的衣服太破，而且破的不是地方。他们穿着美式卡其军服。所有俘虏看上去没有人对去美国而愁眉苦脸。他们来到跳板跟前站住了，等候着上船的命令</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116265"/>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看他们，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他们要去美国而我们却要呆在国外。你在干什么，斯莱戈？为什么你把油一个劲儿地往裤子上擦呢？</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斯莱戈说，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我还会找到你要钱的。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他站起来，扯下头上外国产的帽子，扔给他的朋友，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老弟，就送给你吧。</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你要干什么，斯莱戈？</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不要跟着我，你这个笨蛋。</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块，不要忘了。再会，在</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号街再跟你见面。</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230877"/>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朋友</a:t>
            </a:r>
            <a:r>
              <a:rPr lang="zh-CN" altLang="zh-CN" sz="2600" kern="100" dirty="0">
                <a:latin typeface="Times New Roman"/>
                <a:ea typeface="华文细黑"/>
                <a:cs typeface="Times New Roman"/>
              </a:rPr>
              <a:t>看着他向前走去，迷惑不解。斯莱戈穿着沾满油污的裤子和撕破的衬衫向前走着，离俘虏越来越近。趁人们未注意时，他突然挤进俘虏中，然后光着头站在那儿，掉头看着朋友。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上船</a:t>
            </a:r>
            <a:r>
              <a:rPr lang="zh-CN" altLang="zh-CN" sz="2600" kern="100" dirty="0">
                <a:latin typeface="Times New Roman"/>
                <a:ea typeface="华文细黑"/>
                <a:cs typeface="Times New Roman"/>
              </a:rPr>
              <a:t>的命令传下来了，分遣队的士兵们押着俘虏上了跳板。斯莱戈发出哀怨的声音：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我不该在这儿，哎，你们不要把我带到船上。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话中夹杂着一些意大利的口音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884" y="229552"/>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住嘴，劣种。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一个士兵对他咆哮着，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我不在乎你是不是真在布鲁克林</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住了</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年。上跳板！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他把假装不愿走的斯莱戈推上了跳板。</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朋友</a:t>
            </a:r>
            <a:r>
              <a:rPr lang="zh-CN" altLang="zh-CN" sz="2600" kern="100" dirty="0">
                <a:latin typeface="Times New Roman"/>
                <a:ea typeface="华文细黑"/>
                <a:cs typeface="Times New Roman"/>
              </a:rPr>
              <a:t>在那堆木条箱上羡慕地看着。他看到斯莱戈还在申辩，挣扎着要回到码头上，他听到他尖叫着。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哎，我是美国人，美国士兵，你们不能把我带到船上。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话中又夹杂着一些意大利的口音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707162"/>
            <a:ext cx="8769291" cy="3939540"/>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朋友</a:t>
            </a:r>
            <a:r>
              <a:rPr lang="zh-CN" altLang="zh-CN" sz="2600" kern="100" dirty="0">
                <a:latin typeface="Times New Roman"/>
                <a:ea typeface="华文细黑"/>
                <a:cs typeface="Times New Roman"/>
              </a:rPr>
              <a:t>看到斯莱戈还在挣扎，接着看到他大功告成。斯莱戈先打了一个士兵一拳，那挨打的士兵举起军棍，照着斯莱戈的脑袋砸下，他的朋友倒在船上，然后，被抬走了。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妈的，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朋友独自咕哝着，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这个混蛋真有一手，他们不会一点儿不想法救他的，这事发生时还有其他人在场。唷，天啊，他还牵挂着那</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块钱哩。</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672" y="-92546"/>
            <a:ext cx="8718949"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斯莱戈</a:t>
            </a:r>
            <a:r>
              <a:rPr lang="zh-CN" altLang="zh-CN" sz="2600" kern="100" dirty="0">
                <a:latin typeface="Times New Roman"/>
                <a:ea typeface="华文细黑"/>
                <a:cs typeface="Times New Roman"/>
              </a:rPr>
              <a:t>的朋友坐在木箱上好长时间，直到船解缆，拖船把它拖离开反潜网，他才离开那地方。他看到那条船编进船队，又看到几艘驱逐舰驶到附近，为船队护航。他沮丧地跑到城里，买了一瓶阿尔及利亚酒，转身向海滩走去。他要以睡眠来打发这</a:t>
            </a:r>
            <a:r>
              <a:rPr lang="en-US" altLang="zh-CN" sz="2600" kern="100" dirty="0">
                <a:latin typeface="Times New Roman"/>
                <a:ea typeface="华文细黑"/>
                <a:cs typeface="Courier New"/>
              </a:rPr>
              <a:t>48</a:t>
            </a:r>
            <a:r>
              <a:rPr lang="zh-CN" altLang="zh-CN" sz="2600" kern="100" dirty="0">
                <a:latin typeface="Times New Roman"/>
                <a:ea typeface="华文细黑"/>
                <a:cs typeface="Times New Roman"/>
              </a:rPr>
              <a:t>小时的假期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45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选自《外国微型小说</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篇》，陈许译</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4500"/>
              </a:lnSpc>
              <a:spcAft>
                <a:spcPts val="0"/>
              </a:spcAft>
            </a:pPr>
            <a:r>
              <a:rPr lang="zh-CN" altLang="zh-CN" sz="26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科尼：美国纽约市的科尼岛，以游乐场所著称。</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布鲁克林：美国纽约市的一个自治区，里面主要居住着移居到美国的南欧人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93989"/>
            <a:ext cx="8733982" cy="4638001"/>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快速阅读，整体把握</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6</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请在划分层次、概括层意的基础上把握小说情节。</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第一层</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从开头至</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我才不会</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打个盹儿吧</a:t>
            </a:r>
            <a:r>
              <a:rPr lang="en-US" altLang="zh-CN" sz="2600" kern="100" dirty="0">
                <a:solidFill>
                  <a:schemeClr val="accent6">
                    <a:lumMod val="75000"/>
                  </a:schemeClr>
                </a:solidFill>
                <a:latin typeface="宋体"/>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：写美国士兵斯莱戈和他的朋友在阿尔及利亚的某处海滩上休假，交谈中流露出浓浓的思乡之情。</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第二层</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码头上</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至</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朋友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被抬走了</a:t>
            </a:r>
            <a:r>
              <a:rPr lang="en-US" altLang="zh-CN" sz="2600" kern="100" dirty="0">
                <a:solidFill>
                  <a:schemeClr val="accent6">
                    <a:lumMod val="75000"/>
                  </a:schemeClr>
                </a:solidFill>
                <a:latin typeface="宋体"/>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：写斯莱戈抓住美国军舰要将意大利俘虏运到纽约的机会，机智地混入俘虏队中被运回国</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821" y="774740"/>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按表现手法分：现实主义小说、浪漫主义小说、革命现实主义小说。</a:t>
            </a:r>
            <a:endParaRPr lang="zh-CN" altLang="zh-CN" sz="1050" kern="100" dirty="0">
              <a:latin typeface="宋体"/>
              <a:cs typeface="Courier New"/>
            </a:endParaRPr>
          </a:p>
          <a:p>
            <a:pPr>
              <a:lnSpc>
                <a:spcPct val="150000"/>
              </a:lnSpc>
            </a:pPr>
            <a:r>
              <a:rPr lang="en-US" altLang="zh-CN" sz="2600" dirty="0">
                <a:latin typeface="Times New Roman"/>
                <a:ea typeface="华文细黑"/>
              </a:rPr>
              <a:t>(5)</a:t>
            </a:r>
            <a:r>
              <a:rPr lang="zh-CN" altLang="zh-CN" sz="2600" dirty="0">
                <a:latin typeface="Times New Roman"/>
                <a:ea typeface="华文细黑"/>
                <a:cs typeface="Times New Roman"/>
              </a:rPr>
              <a:t>按语言形式分：文言小说、白话小说</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zh-CN" altLang="zh-CN" sz="2600" dirty="0">
                <a:latin typeface="Times New Roman"/>
                <a:ea typeface="华文细黑"/>
                <a:cs typeface="Times New Roman"/>
              </a:rPr>
              <a:t>高考选小说文本，主要以长篇小说节选和小小说</a:t>
            </a:r>
            <a:r>
              <a:rPr lang="en-US" altLang="zh-CN" sz="2600" dirty="0">
                <a:latin typeface="Times New Roman"/>
                <a:ea typeface="华文细黑"/>
              </a:rPr>
              <a:t>(</a:t>
            </a:r>
            <a:r>
              <a:rPr lang="zh-CN" altLang="zh-CN" sz="2600" dirty="0">
                <a:latin typeface="Times New Roman"/>
                <a:ea typeface="华文细黑"/>
                <a:cs typeface="Times New Roman"/>
              </a:rPr>
              <a:t>微型小说</a:t>
            </a:r>
            <a:r>
              <a:rPr lang="en-US" altLang="zh-CN" sz="2600" dirty="0">
                <a:latin typeface="Times New Roman"/>
                <a:ea typeface="华文细黑"/>
              </a:rPr>
              <a:t>)</a:t>
            </a:r>
            <a:r>
              <a:rPr lang="zh-CN" altLang="zh-CN" sz="2600" dirty="0">
                <a:latin typeface="Times New Roman"/>
                <a:ea typeface="华文细黑"/>
                <a:cs typeface="Times New Roman"/>
              </a:rPr>
              <a:t>为主。</a:t>
            </a:r>
            <a:endParaRPr lang="en-US" altLang="zh-CN" sz="2600" kern="100" dirty="0">
              <a:latin typeface="Times New Roman"/>
              <a:ea typeface="华文细黑"/>
              <a:cs typeface="Times New Roman"/>
            </a:endParaRPr>
          </a:p>
        </p:txBody>
      </p:sp>
    </p:spTree>
    <p:extLst>
      <p:ext uri="{BB962C8B-B14F-4D97-AF65-F5344CB8AC3E}">
        <p14:creationId xmlns:p14="http://schemas.microsoft.com/office/powerpoint/2010/main" val="342362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138748"/>
            <a:ext cx="8733982" cy="2657138"/>
          </a:xfrm>
          <a:prstGeom prst="rect">
            <a:avLst/>
          </a:prstGeom>
        </p:spPr>
        <p:txBody>
          <a:bodyPr>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第三层</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最后两段</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：写斯莱戈的朋友在斯莱戈成功</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开小差</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后的高兴和沮丧。</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小说描写了二战期间美国士兵斯莱戈在休假期间，机智而成功地逃回美国的故事</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284060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720442"/>
            <a:ext cx="8733982"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7</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小说主要人物是谁？他是一个怎样的人？</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斯莱戈。他是二战期间在阿尔及利亚战场服役的美国士兵，机智、勇敢，为能回家而</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开小差</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8</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请概括小说的主题。</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小说以第二次世界大战为背景，通过美国士兵斯莱戈机智逃回美国的故事，表现了反战的主题。</a:t>
            </a:r>
          </a:p>
        </p:txBody>
      </p:sp>
    </p:spTree>
    <p:extLst>
      <p:ext uri="{BB962C8B-B14F-4D97-AF65-F5344CB8AC3E}">
        <p14:creationId xmlns:p14="http://schemas.microsoft.com/office/powerpoint/2010/main" val="28703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884" y="7174"/>
            <a:ext cx="8769291" cy="5016758"/>
          </a:xfrm>
          <a:prstGeom prst="rect">
            <a:avLst/>
          </a:prstGeom>
          <a:noFill/>
        </p:spPr>
        <p:txBody>
          <a:bodyPr wrap="square" rtlCol="0">
            <a:spAutoFit/>
          </a:bodyPr>
          <a:lstStyle/>
          <a:p>
            <a:pPr algn="just">
              <a:lnSpc>
                <a:spcPts val="4800"/>
              </a:lnSpc>
            </a:pPr>
            <a:r>
              <a:rPr lang="zh-CN" altLang="en-US" sz="2600" kern="100" dirty="0" smtClean="0">
                <a:solidFill>
                  <a:srgbClr val="0000FF"/>
                </a:solidFill>
                <a:latin typeface="Times New Roman"/>
                <a:ea typeface="华文细黑"/>
                <a:cs typeface="Times New Roman"/>
              </a:rPr>
              <a:t>二</a:t>
            </a:r>
            <a:r>
              <a:rPr lang="zh-CN" altLang="zh-CN" sz="2600" kern="100" dirty="0" smtClean="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快速阅读，整体把握点拨</a:t>
            </a:r>
          </a:p>
          <a:p>
            <a:pPr algn="just">
              <a:lnSpc>
                <a:spcPts val="48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读懂，才能做题</a:t>
            </a:r>
          </a:p>
          <a:p>
            <a:pPr algn="just">
              <a:lnSpc>
                <a:spcPts val="4800"/>
              </a:lnSpc>
              <a:spcAft>
                <a:spcPts val="0"/>
              </a:spcAft>
            </a:pPr>
            <a:r>
              <a:rPr lang="zh-CN" altLang="zh-CN" sz="2600" kern="100" dirty="0">
                <a:latin typeface="Times New Roman"/>
                <a:ea typeface="华文细黑"/>
                <a:cs typeface="Times New Roman"/>
              </a:rPr>
              <a:t>文学作品阅读需要两大能力，一是对文本的认知理解能力，二是解题能力。解题其实并无神秘之处，关键在于对文本的认知理解能力。理解能力不够，任何解题方法都不能真正起作用。而要提高对文本的认知理解能力，不能单靠多做练习题。编者认为，认真阅读、仔细揣摩几篇小说，用细读的方法，真正把它逐句读懂、读透了，做题自然也就不在话下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728216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238259"/>
            <a:ext cx="8769291" cy="4580741"/>
          </a:xfrm>
          <a:prstGeom prst="rect">
            <a:avLst/>
          </a:prstGeom>
          <a:noFill/>
        </p:spPr>
        <p:txBody>
          <a:bodyPr wrap="square" rtlCol="0">
            <a:spAutoFit/>
          </a:bodyPr>
          <a:lstStyle/>
          <a:p>
            <a:pPr algn="just">
              <a:lnSpc>
                <a:spcPts val="5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考场阅读要求：快速阅读，整体把握</a:t>
            </a:r>
          </a:p>
          <a:p>
            <a:pPr algn="just">
              <a:lnSpc>
                <a:spcPts val="5000"/>
              </a:lnSpc>
              <a:spcAft>
                <a:spcPts val="0"/>
              </a:spcAft>
            </a:pPr>
            <a:r>
              <a:rPr lang="zh-CN" altLang="zh-CN" sz="2600" kern="100" dirty="0">
                <a:latin typeface="Times New Roman"/>
                <a:ea typeface="华文细黑"/>
                <a:cs typeface="Times New Roman"/>
              </a:rPr>
              <a:t>考场阅读是一种快速的精阅读，与平时的浏览或慢品有区别。它要求用</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分钟左右的时间把一篇千字文读两遍。这是考生必须练就的本领。只有平时有意识地训练快速阅读，方能在考场上方寸不乱，成竹在胸。</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快速阅读要善于抓标题、开头、结尾及意蕴深刻处，同时圈点勾画出自己认为重要的段落和语句。</a:t>
            </a:r>
            <a:endParaRPr lang="zh-CN" altLang="zh-CN" sz="2600" kern="100" dirty="0">
              <a:effectLst/>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3257"/>
            <a:ext cx="8769291"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快速阅读的目的是在做题前整体把握文章。一篇文章是一个有机的整体。读一篇文章如果没有着眼于全篇的目光，没有整体把握的意识，其结果只能是事倍功半。只有整体把握了全文，将文章的骨骼、精髓看得透彻、明白，才能把命题人的命题指向、意图看得清楚、明晰，才能快速而准确地答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所谓整体阅读，就是能初步把握小说情节，初步认识人物形象，初步概括小说主题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2119</TotalTime>
  <Words>5696</Words>
  <Application>Microsoft Office PowerPoint</Application>
  <PresentationFormat>全屏显示(16:9)</PresentationFormat>
  <Paragraphs>195</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148</cp:revision>
  <dcterms:created xsi:type="dcterms:W3CDTF">2014-12-15T01:46:29Z</dcterms:created>
  <dcterms:modified xsi:type="dcterms:W3CDTF">2015-04-10T03:52:47Z</dcterms:modified>
</cp:coreProperties>
</file>