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5.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6.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7.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3.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4" r:id="rId2"/>
    <p:sldMasterId id="2147483772" r:id="rId3"/>
    <p:sldMasterId id="2147483800" r:id="rId4"/>
    <p:sldMasterId id="2147483822" r:id="rId5"/>
    <p:sldMasterId id="2147483835" r:id="rId6"/>
    <p:sldMasterId id="2147483848" r:id="rId7"/>
    <p:sldMasterId id="2147483862" r:id="rId8"/>
    <p:sldMasterId id="2147483876" r:id="rId9"/>
  </p:sldMasterIdLst>
  <p:notesMasterIdLst>
    <p:notesMasterId r:id="rId41"/>
  </p:notesMasterIdLst>
  <p:sldIdLst>
    <p:sldId id="286" r:id="rId10"/>
    <p:sldId id="289" r:id="rId11"/>
    <p:sldId id="318" r:id="rId12"/>
    <p:sldId id="275" r:id="rId13"/>
    <p:sldId id="279" r:id="rId14"/>
    <p:sldId id="278" r:id="rId15"/>
    <p:sldId id="310" r:id="rId16"/>
    <p:sldId id="309" r:id="rId17"/>
    <p:sldId id="311" r:id="rId18"/>
    <p:sldId id="312" r:id="rId19"/>
    <p:sldId id="313" r:id="rId20"/>
    <p:sldId id="314" r:id="rId21"/>
    <p:sldId id="315" r:id="rId22"/>
    <p:sldId id="316" r:id="rId23"/>
    <p:sldId id="317"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0" Type="http://schemas.openxmlformats.org/officeDocument/2006/relationships/slide" Target="slides/slide11.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FB1578-9A28-4BD3-92CC-16E9AA1AD728}" type="datetimeFigureOut">
              <a:rPr lang="zh-CN" altLang="en-US" smtClean="0"/>
              <a:t>2016-10-20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087E63-6F6A-4A48-BEC6-A0F3F8F89C3B}" type="slidenum">
              <a:rPr lang="zh-CN" altLang="en-US" smtClean="0"/>
              <a:t>‹#›</a:t>
            </a:fld>
            <a:endParaRPr lang="zh-CN" altLang="en-US"/>
          </a:p>
        </p:txBody>
      </p:sp>
    </p:spTree>
    <p:extLst>
      <p:ext uri="{BB962C8B-B14F-4D97-AF65-F5344CB8AC3E}">
        <p14:creationId xmlns:p14="http://schemas.microsoft.com/office/powerpoint/2010/main" val="642957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075652D-622F-45B0-9D6B-1D1EAD66DF9E}" type="slidenum">
              <a:rPr lang="en-US" altLang="zh-CN">
                <a:solidFill>
                  <a:prstClr val="black"/>
                </a:solidFill>
              </a:rPr>
              <a:pPr eaLnBrk="1" hangingPunct="1"/>
              <a:t>1</a:t>
            </a:fld>
            <a:endParaRPr lang="en-US" altLang="zh-CN">
              <a:solidFill>
                <a:prstClr val="black"/>
              </a:solidFill>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49F1DAC-42EC-4B83-8C41-A4DA7359C54D}" type="slidenum">
              <a:rPr lang="en-US" altLang="zh-CN">
                <a:solidFill>
                  <a:prstClr val="black"/>
                </a:solidFill>
              </a:rPr>
              <a:pPr eaLnBrk="1" hangingPunct="1"/>
              <a:t>18</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75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C7309E-7921-4B8D-AA6B-04440AFE3249}" type="slidenum">
              <a:rPr lang="en-US" altLang="zh-CN">
                <a:solidFill>
                  <a:prstClr val="black"/>
                </a:solidFill>
              </a:rPr>
              <a:pPr eaLnBrk="1" hangingPunct="1"/>
              <a:t>27</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9152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1F0FA6C5-BEAC-4784-BC1A-9EA4C5FB2B27}"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390223623"/>
      </p:ext>
    </p:extLst>
  </p:cSld>
  <p:clrMapOvr>
    <a:masterClrMapping/>
  </p:clrMapOvr>
  <p:transition>
    <p:zoom/>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14C7BC81-6884-4995-BB7C-3E266771A6A3}"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563735899"/>
      </p:ext>
    </p:extLst>
  </p:cSld>
  <p:clrMapOvr>
    <a:masterClrMapping/>
  </p:clrMapOvr>
  <p:transition>
    <p:zoom/>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DD3E20BF-3854-459D-A2B1-B4311B526DBA}"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428198600"/>
      </p:ext>
    </p:extLst>
  </p:cSld>
  <p:clrMapOvr>
    <a:masterClrMapping/>
  </p:clrMapOvr>
  <p:transition>
    <p:zoom/>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DEC65476-B574-41AD-B45E-0758B92042B6}"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179146068"/>
      </p:ext>
    </p:extLst>
  </p:cSld>
  <p:clrMapOvr>
    <a:masterClrMapping/>
  </p:clrMapOvr>
  <p:transition>
    <p:zoom/>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EE6C21A6-F2CA-43A1-9FB5-50FF072E1592}"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478524224"/>
      </p:ext>
    </p:extLst>
  </p:cSld>
  <p:clrMapOvr>
    <a:masterClrMapping/>
  </p:clrMapOvr>
  <p:transition>
    <p:zoom/>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2"/>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380FA8F2-F94B-4DBA-B970-A12849A99563}"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600495355"/>
      </p:ext>
    </p:extLst>
  </p:cSld>
  <p:clrMapOvr>
    <a:masterClrMapping/>
  </p:clrMapOvr>
  <p:transition>
    <p:zoom/>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7940A920-84E0-48DF-AFD6-4B3467ED9906}"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799710443"/>
      </p:ext>
    </p:extLst>
  </p:cSld>
  <p:clrMapOvr>
    <a:masterClrMapping/>
  </p:clrMapOvr>
  <p:transition>
    <p:zoom/>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C53F44B7-407F-4CB3-811C-E0481AF508BC}"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31118476"/>
      </p:ext>
    </p:extLst>
  </p:cSld>
  <p:clrMapOvr>
    <a:masterClrMapping/>
  </p:clrMapOvr>
  <p:transition>
    <p:zoom/>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28A2AEBF-BF78-413D-954F-2A33EF4DBEFD}"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4026353477"/>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79178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8"/>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8AC65C40-67D4-4CFF-8AA6-B013DE03814D}"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331122743"/>
      </p:ext>
    </p:extLst>
  </p:cSld>
  <p:clrMapOvr>
    <a:masterClrMapping/>
  </p:clrMapOvr>
  <p:transition>
    <p:zoom/>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剪去单角的矩形 1"/>
          <p:cNvSpPr/>
          <p:nvPr/>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prstClr val="white">
                    <a:lumMod val="50000"/>
                  </a:prstClr>
                </a:solidFill>
                <a:latin typeface="微软雅黑" pitchFamily="34" charset="-122"/>
                <a:ea typeface="微软雅黑" pitchFamily="34" charset="-122"/>
              </a:rPr>
              <a:t>——</a:t>
            </a:r>
            <a:r>
              <a:rPr lang="zh-CN" altLang="en-US" dirty="0">
                <a:solidFill>
                  <a:prstClr val="white">
                    <a:lumMod val="50000"/>
                  </a:prstClr>
                </a:solidFill>
                <a:latin typeface="微软雅黑" pitchFamily="34" charset="-122"/>
                <a:ea typeface="微软雅黑" pitchFamily="34" charset="-122"/>
              </a:rPr>
              <a:t>您的企业或个人版权（</a:t>
            </a:r>
            <a:r>
              <a:rPr lang="en-US" altLang="zh-CN" dirty="0">
                <a:solidFill>
                  <a:prstClr val="white">
                    <a:lumMod val="50000"/>
                  </a:prstClr>
                </a:solidFill>
                <a:latin typeface="微软雅黑" pitchFamily="34" charset="-122"/>
                <a:ea typeface="微软雅黑" pitchFamily="34" charset="-122"/>
              </a:rPr>
              <a:t>LOGO</a:t>
            </a:r>
            <a:r>
              <a:rPr lang="zh-CN" altLang="en-US" dirty="0">
                <a:solidFill>
                  <a:prstClr val="white">
                    <a:lumMod val="50000"/>
                  </a:prstClr>
                </a:solidFill>
                <a:latin typeface="微软雅黑" pitchFamily="34" charset="-122"/>
                <a:ea typeface="微软雅黑" pitchFamily="34" charset="-122"/>
              </a:rPr>
              <a:t>或文字）</a:t>
            </a:r>
            <a:r>
              <a:rPr lang="en-US" altLang="zh-CN" dirty="0">
                <a:solidFill>
                  <a:prstClr val="white">
                    <a:lumMod val="50000"/>
                  </a:prstClr>
                </a:solidFill>
                <a:latin typeface="微软雅黑" pitchFamily="34" charset="-122"/>
                <a:ea typeface="微软雅黑" pitchFamily="34" charset="-122"/>
              </a:rPr>
              <a:t>——</a:t>
            </a:r>
            <a:endParaRPr lang="zh-CN" altLang="en-US"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1078520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2C81ED18-0FC1-4DB3-8B57-FBE2F8FD9A26}"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829606977"/>
      </p:ext>
    </p:extLst>
  </p:cSld>
  <p:clrMapOvr>
    <a:masterClrMapping/>
  </p:clrMapOvr>
  <p:transition>
    <p:zoom/>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46A4E84F-032B-4FD6-B939-0FEA6E3CAA89}"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68884865"/>
      </p:ext>
    </p:extLst>
  </p:cSld>
  <p:clrMapOvr>
    <a:masterClrMapping/>
  </p:clrMapOvr>
  <p:transition>
    <p:zoom/>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4AD865E1-1488-4819-9C8C-D9B7F1A32C04}"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214519047"/>
      </p:ext>
    </p:extLst>
  </p:cSld>
  <p:clrMapOvr>
    <a:masterClrMapping/>
  </p:clrMapOvr>
  <p:transition>
    <p:zoom/>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DCB2EC8D-5DD0-48B9-BC89-C57C9FAA58D4}"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185750740"/>
      </p:ext>
    </p:extLst>
  </p:cSld>
  <p:clrMapOvr>
    <a:masterClrMapping/>
  </p:clrMapOvr>
  <p:transition>
    <p:zoom/>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934F2D36-C5EC-4562-A3F9-CE397EB2B825}"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261812752"/>
      </p:ext>
    </p:extLst>
  </p:cSld>
  <p:clrMapOvr>
    <a:masterClrMapping/>
  </p:clrMapOvr>
  <p:transition>
    <p:zoom/>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2"/>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B5761950-7666-4000-84B8-72E5A5603C3C}"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609024236"/>
      </p:ext>
    </p:extLst>
  </p:cSld>
  <p:clrMapOvr>
    <a:masterClrMapping/>
  </p:clrMapOvr>
  <p:transition>
    <p:zoom/>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8BDCB2BD-35B0-45D8-805B-AF0B29268E3D}"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7954164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5368CB-6EC5-4BDA-91CA-934D725CF2D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5026203"/>
      </p:ext>
    </p:extLst>
  </p:cSld>
  <p:clrMapOvr>
    <a:masterClrMapping/>
  </p:clrMapOvr>
  <p:transition>
    <p:zoom/>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CB648A5C-B8B8-4F6A-BE2F-C37D10DC6FE3}"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696882053"/>
      </p:ext>
    </p:extLst>
  </p:cSld>
  <p:clrMapOvr>
    <a:masterClrMapping/>
  </p:clrMapOvr>
  <p:transition>
    <p:zoom/>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EA7497B5-71A9-4E5C-973A-E48B7204F309}"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4010367279"/>
      </p:ext>
    </p:extLst>
  </p:cSld>
  <p:clrMapOvr>
    <a:masterClrMapping/>
  </p:clrMapOvr>
  <p:transition>
    <p:zoom/>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2729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99875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F56CAD2C-BDCD-44FC-8996-4FF474B63C2F}"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62423078"/>
      </p:ext>
    </p:extLst>
  </p:cSld>
  <p:clrMapOvr>
    <a:masterClrMapping/>
  </p:clrMapOvr>
  <p:transition>
    <p:zoom/>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5465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639F6C7A-93D9-4B0F-9269-ED0ACDDC0689}"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517983269"/>
      </p:ext>
    </p:extLst>
  </p:cSld>
  <p:clrMapOvr>
    <a:masterClrMapping/>
  </p:clrMapOvr>
  <p:transition>
    <p:zoom/>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8BA460CF-776A-41E9-8C77-782B7F09B484}"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962471876"/>
      </p:ext>
    </p:extLst>
  </p:cSld>
  <p:clrMapOvr>
    <a:masterClrMapping/>
  </p:clrMapOvr>
  <p:transition>
    <p:zoom/>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CD65CB82-AE8B-4F20-980F-317F543091C7}"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796728571"/>
      </p:ext>
    </p:extLst>
  </p:cSld>
  <p:clrMapOvr>
    <a:masterClrMapping/>
  </p:clrMapOvr>
  <p:transition>
    <p:zoom/>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B0FCFB22-2000-405F-92E7-7975616BADCF}"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98629506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8A9446-EC1C-4B82-9E64-95A536B0A09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70772168"/>
      </p:ext>
    </p:extLst>
  </p:cSld>
  <p:clrMapOvr>
    <a:masterClrMapping/>
  </p:clrMapOvr>
  <p:transition>
    <p:zoom/>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24CCF117-17AA-47A4-B2BB-D210DD5A6CE8}"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735292463"/>
      </p:ext>
    </p:extLst>
  </p:cSld>
  <p:clrMapOvr>
    <a:masterClrMapping/>
  </p:clrMapOvr>
  <p:transition>
    <p:zoom/>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6" y="273052"/>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6"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025CA02F-FE6D-4F89-B876-ECCB024F748C}"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4141383344"/>
      </p:ext>
    </p:extLst>
  </p:cSld>
  <p:clrMapOvr>
    <a:masterClrMapping/>
  </p:clrMapOvr>
  <p:transition>
    <p:zoom/>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6A749CB8-E05F-4338-B0BB-FD22E60C75F7}"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02145053"/>
      </p:ext>
    </p:extLst>
  </p:cSld>
  <p:clrMapOvr>
    <a:masterClrMapping/>
  </p:clrMapOvr>
  <p:transition>
    <p:zoom/>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C10DCDF8-0B27-4E2A-8C46-E7CAE995DA22}"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502660392"/>
      </p:ext>
    </p:extLst>
  </p:cSld>
  <p:clrMapOvr>
    <a:masterClrMapping/>
  </p:clrMapOvr>
  <p:transition>
    <p:zoom/>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3513B020-E7D5-4D86-AE7F-4665887C810C}"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622677667"/>
      </p:ext>
    </p:extLst>
  </p:cSld>
  <p:clrMapOvr>
    <a:masterClrMapping/>
  </p:clrMapOvr>
  <p:transition>
    <p:zoom/>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0015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5252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4079B078-B8F3-4464-B5EC-05B4E0A537B7}" type="slidenum">
              <a:rPr lang="en-US" altLang="zh-CN"/>
              <a:pPr>
                <a:defRPr/>
              </a:pPr>
              <a:t>‹#›</a:t>
            </a:fld>
            <a:endParaRPr lang="en-US" altLang="zh-CN"/>
          </a:p>
        </p:txBody>
      </p:sp>
    </p:spTree>
    <p:extLst>
      <p:ext uri="{BB962C8B-B14F-4D97-AF65-F5344CB8AC3E}">
        <p14:creationId xmlns:p14="http://schemas.microsoft.com/office/powerpoint/2010/main" val="40647566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57BBB10A-0FB4-4F7E-B000-7612ACBF7C34}" type="slidenum">
              <a:rPr lang="en-US" altLang="zh-CN"/>
              <a:pPr>
                <a:defRPr/>
              </a:pPr>
              <a:t>‹#›</a:t>
            </a:fld>
            <a:endParaRPr lang="en-US" altLang="zh-CN"/>
          </a:p>
        </p:txBody>
      </p:sp>
    </p:spTree>
    <p:extLst>
      <p:ext uri="{BB962C8B-B14F-4D97-AF65-F5344CB8AC3E}">
        <p14:creationId xmlns:p14="http://schemas.microsoft.com/office/powerpoint/2010/main" val="17716468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DE7603DD-3BF2-4456-B363-31A00E824E1D}" type="slidenum">
              <a:rPr lang="en-US" altLang="zh-CN"/>
              <a:pPr>
                <a:defRPr/>
              </a:pPr>
              <a:t>‹#›</a:t>
            </a:fld>
            <a:endParaRPr lang="en-US" altLang="zh-CN"/>
          </a:p>
        </p:txBody>
      </p:sp>
    </p:spTree>
    <p:extLst>
      <p:ext uri="{BB962C8B-B14F-4D97-AF65-F5344CB8AC3E}">
        <p14:creationId xmlns:p14="http://schemas.microsoft.com/office/powerpoint/2010/main" val="3417775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C0881C-2E3A-430D-9C5C-B7D603C9A3D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4369894"/>
      </p:ext>
    </p:extLst>
  </p:cSld>
  <p:clrMapOvr>
    <a:masterClrMapping/>
  </p:clrMapOvr>
  <p:transition>
    <p:zoom/>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E8C4A07D-6BFB-464D-ABE1-591444B429E2}" type="slidenum">
              <a:rPr lang="en-US" altLang="zh-CN"/>
              <a:pPr>
                <a:defRPr/>
              </a:pPr>
              <a:t>‹#›</a:t>
            </a:fld>
            <a:endParaRPr lang="en-US" altLang="zh-CN"/>
          </a:p>
        </p:txBody>
      </p:sp>
    </p:spTree>
    <p:extLst>
      <p:ext uri="{BB962C8B-B14F-4D97-AF65-F5344CB8AC3E}">
        <p14:creationId xmlns:p14="http://schemas.microsoft.com/office/powerpoint/2010/main" val="296861933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46C72157-667E-4CF2-BA01-4D7CFA4CA5D4}" type="slidenum">
              <a:rPr lang="en-US" altLang="zh-CN"/>
              <a:pPr>
                <a:defRPr/>
              </a:pPr>
              <a:t>‹#›</a:t>
            </a:fld>
            <a:endParaRPr lang="en-US" altLang="zh-CN"/>
          </a:p>
        </p:txBody>
      </p:sp>
    </p:spTree>
    <p:extLst>
      <p:ext uri="{BB962C8B-B14F-4D97-AF65-F5344CB8AC3E}">
        <p14:creationId xmlns:p14="http://schemas.microsoft.com/office/powerpoint/2010/main" val="166057892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F9DECCBE-87E6-42E6-9E6A-9518EAA0735C}" type="slidenum">
              <a:rPr lang="en-US" altLang="zh-CN"/>
              <a:pPr>
                <a:defRPr/>
              </a:pPr>
              <a:t>‹#›</a:t>
            </a:fld>
            <a:endParaRPr lang="en-US" altLang="zh-CN"/>
          </a:p>
        </p:txBody>
      </p:sp>
    </p:spTree>
    <p:extLst>
      <p:ext uri="{BB962C8B-B14F-4D97-AF65-F5344CB8AC3E}">
        <p14:creationId xmlns:p14="http://schemas.microsoft.com/office/powerpoint/2010/main" val="31370948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57B65993-86E8-4125-A58D-172A046770C2}" type="slidenum">
              <a:rPr lang="en-US" altLang="zh-CN"/>
              <a:pPr>
                <a:defRPr/>
              </a:pPr>
              <a:t>‹#›</a:t>
            </a:fld>
            <a:endParaRPr lang="en-US" altLang="zh-CN"/>
          </a:p>
        </p:txBody>
      </p:sp>
    </p:spTree>
    <p:extLst>
      <p:ext uri="{BB962C8B-B14F-4D97-AF65-F5344CB8AC3E}">
        <p14:creationId xmlns:p14="http://schemas.microsoft.com/office/powerpoint/2010/main" val="149830052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60AA107-1399-4EF7-9F61-B52BEA8A4946}" type="slidenum">
              <a:rPr lang="en-US" altLang="zh-CN"/>
              <a:pPr>
                <a:defRPr/>
              </a:pPr>
              <a:t>‹#›</a:t>
            </a:fld>
            <a:endParaRPr lang="en-US" altLang="zh-CN"/>
          </a:p>
        </p:txBody>
      </p:sp>
    </p:spTree>
    <p:extLst>
      <p:ext uri="{BB962C8B-B14F-4D97-AF65-F5344CB8AC3E}">
        <p14:creationId xmlns:p14="http://schemas.microsoft.com/office/powerpoint/2010/main" val="396335104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377A540D-82BC-4789-8D90-3842A000E536}" type="slidenum">
              <a:rPr lang="en-US" altLang="zh-CN"/>
              <a:pPr>
                <a:defRPr/>
              </a:pPr>
              <a:t>‹#›</a:t>
            </a:fld>
            <a:endParaRPr lang="en-US" altLang="zh-CN"/>
          </a:p>
        </p:txBody>
      </p:sp>
    </p:spTree>
    <p:extLst>
      <p:ext uri="{BB962C8B-B14F-4D97-AF65-F5344CB8AC3E}">
        <p14:creationId xmlns:p14="http://schemas.microsoft.com/office/powerpoint/2010/main" val="94129565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129B7866-7B5E-4B83-8319-4B7BE0B914BF}" type="slidenum">
              <a:rPr lang="en-US" altLang="zh-CN"/>
              <a:pPr>
                <a:defRPr/>
              </a:pPr>
              <a:t>‹#›</a:t>
            </a:fld>
            <a:endParaRPr lang="en-US" altLang="zh-CN"/>
          </a:p>
        </p:txBody>
      </p:sp>
    </p:spTree>
    <p:extLst>
      <p:ext uri="{BB962C8B-B14F-4D97-AF65-F5344CB8AC3E}">
        <p14:creationId xmlns:p14="http://schemas.microsoft.com/office/powerpoint/2010/main" val="323457625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E64F88A7-149E-4FA2-8F59-A7C67D48759A}" type="slidenum">
              <a:rPr lang="en-US" altLang="zh-CN"/>
              <a:pPr>
                <a:defRPr/>
              </a:pPr>
              <a:t>‹#›</a:t>
            </a:fld>
            <a:endParaRPr lang="en-US" altLang="zh-CN"/>
          </a:p>
        </p:txBody>
      </p:sp>
    </p:spTree>
    <p:extLst>
      <p:ext uri="{BB962C8B-B14F-4D97-AF65-F5344CB8AC3E}">
        <p14:creationId xmlns:p14="http://schemas.microsoft.com/office/powerpoint/2010/main" val="3896124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355462-4A7D-4A21-9CE5-C6CBDEEB91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7992506"/>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583526C-BA16-4817-AB17-48BCE7B47A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1675027"/>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DCD3966-551C-4B3F-B4F6-4B8084B5326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56486435"/>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0679CE8-CB70-43CC-8BDA-1C6DF092D8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7725533"/>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2"/>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CB6721-936D-4BEB-8A6E-B6009FD123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762036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33095A6-2658-4FAF-9F8A-1886677A9D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07735690"/>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70FBA5-609B-4CEA-A39E-87983558EC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40015647"/>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52"/>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5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631C8F3-8400-41D6-9988-488A681D8C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4456099"/>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75AD992-2A2F-4B1B-9726-550845232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27103018"/>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BE5645-18EE-4B4B-B8AB-0A3AC3C42E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8952864"/>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217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171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0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458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剪去单角的矩形 1"/>
          <p:cNvSpPr/>
          <p:nvPr userDrawn="1"/>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srgbClr val="FFFFFF">
                    <a:lumMod val="50000"/>
                  </a:srgbClr>
                </a:solidFill>
                <a:latin typeface="微软雅黑" pitchFamily="34" charset="-122"/>
                <a:ea typeface="微软雅黑" pitchFamily="34" charset="-122"/>
              </a:rPr>
              <a:t>——</a:t>
            </a:r>
            <a:r>
              <a:rPr lang="zh-CN" altLang="en-US" dirty="0">
                <a:solidFill>
                  <a:srgbClr val="FFFFFF">
                    <a:lumMod val="50000"/>
                  </a:srgbClr>
                </a:solidFill>
                <a:latin typeface="微软雅黑" pitchFamily="34" charset="-122"/>
                <a:ea typeface="微软雅黑" pitchFamily="34" charset="-122"/>
              </a:rPr>
              <a:t>您的企业或个人版权（</a:t>
            </a:r>
            <a:r>
              <a:rPr lang="en-US" altLang="zh-CN" dirty="0">
                <a:solidFill>
                  <a:srgbClr val="FFFFFF">
                    <a:lumMod val="50000"/>
                  </a:srgbClr>
                </a:solidFill>
                <a:latin typeface="微软雅黑" pitchFamily="34" charset="-122"/>
                <a:ea typeface="微软雅黑" pitchFamily="34" charset="-122"/>
              </a:rPr>
              <a:t>LOGO</a:t>
            </a:r>
            <a:r>
              <a:rPr lang="zh-CN" altLang="en-US" dirty="0">
                <a:solidFill>
                  <a:srgbClr val="FFFFFF">
                    <a:lumMod val="50000"/>
                  </a:srgbClr>
                </a:solidFill>
                <a:latin typeface="微软雅黑" pitchFamily="34" charset="-122"/>
                <a:ea typeface="微软雅黑" pitchFamily="34" charset="-122"/>
              </a:rPr>
              <a:t>或文字）</a:t>
            </a:r>
            <a:r>
              <a:rPr lang="en-US" altLang="zh-CN" dirty="0">
                <a:solidFill>
                  <a:srgbClr val="FFFFFF">
                    <a:lumMod val="50000"/>
                  </a:srgbClr>
                </a:solidFill>
                <a:latin typeface="微软雅黑" pitchFamily="34" charset="-122"/>
                <a:ea typeface="微软雅黑" pitchFamily="34" charset="-122"/>
              </a:rPr>
              <a:t>——</a:t>
            </a:r>
            <a:endParaRPr lang="zh-CN" altLang="en-US"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52443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27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剪去单角的矩形 1"/>
          <p:cNvSpPr/>
          <p:nvPr userDrawn="1"/>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srgbClr val="FFFFFF">
                    <a:lumMod val="50000"/>
                  </a:srgbClr>
                </a:solidFill>
                <a:latin typeface="微软雅黑" pitchFamily="34" charset="-122"/>
                <a:ea typeface="微软雅黑" pitchFamily="34" charset="-122"/>
              </a:rPr>
              <a:t>——</a:t>
            </a:r>
            <a:r>
              <a:rPr lang="zh-CN" altLang="en-US" dirty="0">
                <a:solidFill>
                  <a:srgbClr val="FFFFFF">
                    <a:lumMod val="50000"/>
                  </a:srgbClr>
                </a:solidFill>
                <a:latin typeface="微软雅黑" pitchFamily="34" charset="-122"/>
                <a:ea typeface="微软雅黑" pitchFamily="34" charset="-122"/>
              </a:rPr>
              <a:t>您的企业或个人版权（</a:t>
            </a:r>
            <a:r>
              <a:rPr lang="en-US" altLang="zh-CN" dirty="0">
                <a:solidFill>
                  <a:srgbClr val="FFFFFF">
                    <a:lumMod val="50000"/>
                  </a:srgbClr>
                </a:solidFill>
                <a:latin typeface="微软雅黑" pitchFamily="34" charset="-122"/>
                <a:ea typeface="微软雅黑" pitchFamily="34" charset="-122"/>
              </a:rPr>
              <a:t>LOGO</a:t>
            </a:r>
            <a:r>
              <a:rPr lang="zh-CN" altLang="en-US" dirty="0">
                <a:solidFill>
                  <a:srgbClr val="FFFFFF">
                    <a:lumMod val="50000"/>
                  </a:srgbClr>
                </a:solidFill>
                <a:latin typeface="微软雅黑" pitchFamily="34" charset="-122"/>
                <a:ea typeface="微软雅黑" pitchFamily="34" charset="-122"/>
              </a:rPr>
              <a:t>或文字）</a:t>
            </a:r>
            <a:r>
              <a:rPr lang="en-US" altLang="zh-CN" dirty="0">
                <a:solidFill>
                  <a:srgbClr val="FFFFFF">
                    <a:lumMod val="50000"/>
                  </a:srgbClr>
                </a:solidFill>
                <a:latin typeface="微软雅黑" pitchFamily="34" charset="-122"/>
                <a:ea typeface="微软雅黑" pitchFamily="34" charset="-122"/>
              </a:rPr>
              <a:t>——</a:t>
            </a:r>
            <a:endParaRPr lang="zh-CN" altLang="en-US"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207440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968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860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737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868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30725"/>
          </a:xfrm>
        </p:spPr>
        <p:txBody>
          <a:bodyPr/>
          <a:lstStyle/>
          <a:p>
            <a:pPr lvl="0"/>
            <a:endParaRPr lang="zh-CN" altLang="en-US" noProof="0" smtClean="0"/>
          </a:p>
        </p:txBody>
      </p:sp>
      <p:sp>
        <p:nvSpPr>
          <p:cNvPr id="4" name="日期占位符 3"/>
          <p:cNvSpPr>
            <a:spLocks noGrp="1"/>
          </p:cNvSpPr>
          <p:nvPr>
            <p:ph type="dt" sz="half" idx="10"/>
          </p:nvPr>
        </p:nvSpPr>
        <p:spPr>
          <a:xfrm>
            <a:off x="457200" y="6243638"/>
            <a:ext cx="2133600" cy="45720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pPr>
              <a:defRPr/>
            </a:pPr>
            <a:fld id="{C1C3E00D-5981-4EF2-8A41-D61AE34B7C5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0069516"/>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81000" y="685800"/>
            <a:ext cx="7391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81000" y="2057400"/>
            <a:ext cx="7391400" cy="40386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8E90BAF-8914-436A-9EB3-94C22502FB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8569207"/>
      </p:ext>
    </p:extLst>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56660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5368CB-6EC5-4BDA-91CA-934D725CF2D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779491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8A9446-EC1C-4B82-9E64-95A536B0A09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39463678"/>
      </p:ext>
    </p:extLst>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C0881C-2E3A-430D-9C5C-B7D603C9A3D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0536908"/>
      </p:ext>
    </p:extLst>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355462-4A7D-4A21-9CE5-C6CBDEEB91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00493119"/>
      </p:ext>
    </p:extLst>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583526C-BA16-4817-AB17-48BCE7B47A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87022421"/>
      </p:ext>
    </p:extLst>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DCD3966-551C-4B3F-B4F6-4B8084B5326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28576872"/>
      </p:ext>
    </p:extLst>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0679CE8-CB70-43CC-8BDA-1C6DF092D8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5290364"/>
      </p:ext>
    </p:extLst>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2"/>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CB6721-936D-4BEB-8A6E-B6009FD123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28639790"/>
      </p:ext>
    </p:extLst>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33095A6-2658-4FAF-9F8A-1886677A9D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9896416"/>
      </p:ext>
    </p:extLst>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70FBA5-609B-4CEA-A39E-87983558EC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46138762"/>
      </p:ext>
    </p:extLst>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52"/>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5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631C8F3-8400-41D6-9988-488A681D8C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6802748"/>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75AD992-2A2F-4B1B-9726-550845232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8549912"/>
      </p:ext>
    </p:extLst>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BE5645-18EE-4B4B-B8AB-0A3AC3C42E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0757937"/>
      </p:ext>
    </p:extLst>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254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6863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7136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0490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剪去单角的矩形 1"/>
          <p:cNvSpPr/>
          <p:nvPr userDrawn="1"/>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srgbClr val="FFFFFF">
                    <a:lumMod val="50000"/>
                  </a:srgbClr>
                </a:solidFill>
                <a:latin typeface="微软雅黑" pitchFamily="34" charset="-122"/>
                <a:ea typeface="微软雅黑" pitchFamily="34" charset="-122"/>
              </a:rPr>
              <a:t>——</a:t>
            </a:r>
            <a:r>
              <a:rPr lang="zh-CN" altLang="en-US" dirty="0">
                <a:solidFill>
                  <a:srgbClr val="FFFFFF">
                    <a:lumMod val="50000"/>
                  </a:srgbClr>
                </a:solidFill>
                <a:latin typeface="微软雅黑" pitchFamily="34" charset="-122"/>
                <a:ea typeface="微软雅黑" pitchFamily="34" charset="-122"/>
              </a:rPr>
              <a:t>您的企业或个人版权（</a:t>
            </a:r>
            <a:r>
              <a:rPr lang="en-US" altLang="zh-CN" dirty="0">
                <a:solidFill>
                  <a:srgbClr val="FFFFFF">
                    <a:lumMod val="50000"/>
                  </a:srgbClr>
                </a:solidFill>
                <a:latin typeface="微软雅黑" pitchFamily="34" charset="-122"/>
                <a:ea typeface="微软雅黑" pitchFamily="34" charset="-122"/>
              </a:rPr>
              <a:t>LOGO</a:t>
            </a:r>
            <a:r>
              <a:rPr lang="zh-CN" altLang="en-US" dirty="0">
                <a:solidFill>
                  <a:srgbClr val="FFFFFF">
                    <a:lumMod val="50000"/>
                  </a:srgbClr>
                </a:solidFill>
                <a:latin typeface="微软雅黑" pitchFamily="34" charset="-122"/>
                <a:ea typeface="微软雅黑" pitchFamily="34" charset="-122"/>
              </a:rPr>
              <a:t>或文字）</a:t>
            </a:r>
            <a:r>
              <a:rPr lang="en-US" altLang="zh-CN" dirty="0">
                <a:solidFill>
                  <a:srgbClr val="FFFFFF">
                    <a:lumMod val="50000"/>
                  </a:srgbClr>
                </a:solidFill>
                <a:latin typeface="微软雅黑" pitchFamily="34" charset="-122"/>
                <a:ea typeface="微软雅黑" pitchFamily="34" charset="-122"/>
              </a:rPr>
              <a:t>——</a:t>
            </a:r>
            <a:endParaRPr lang="zh-CN" altLang="en-US"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5341301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9501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剪去单角的矩形 1"/>
          <p:cNvSpPr/>
          <p:nvPr userDrawn="1"/>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srgbClr val="FFFFFF">
                    <a:lumMod val="50000"/>
                  </a:srgbClr>
                </a:solidFill>
                <a:latin typeface="微软雅黑" pitchFamily="34" charset="-122"/>
                <a:ea typeface="微软雅黑" pitchFamily="34" charset="-122"/>
              </a:rPr>
              <a:t>——</a:t>
            </a:r>
            <a:r>
              <a:rPr lang="zh-CN" altLang="en-US" dirty="0">
                <a:solidFill>
                  <a:srgbClr val="FFFFFF">
                    <a:lumMod val="50000"/>
                  </a:srgbClr>
                </a:solidFill>
                <a:latin typeface="微软雅黑" pitchFamily="34" charset="-122"/>
                <a:ea typeface="微软雅黑" pitchFamily="34" charset="-122"/>
              </a:rPr>
              <a:t>您的企业或个人版权（</a:t>
            </a:r>
            <a:r>
              <a:rPr lang="en-US" altLang="zh-CN" dirty="0">
                <a:solidFill>
                  <a:srgbClr val="FFFFFF">
                    <a:lumMod val="50000"/>
                  </a:srgbClr>
                </a:solidFill>
                <a:latin typeface="微软雅黑" pitchFamily="34" charset="-122"/>
                <a:ea typeface="微软雅黑" pitchFamily="34" charset="-122"/>
              </a:rPr>
              <a:t>LOGO</a:t>
            </a:r>
            <a:r>
              <a:rPr lang="zh-CN" altLang="en-US" dirty="0">
                <a:solidFill>
                  <a:srgbClr val="FFFFFF">
                    <a:lumMod val="50000"/>
                  </a:srgbClr>
                </a:solidFill>
                <a:latin typeface="微软雅黑" pitchFamily="34" charset="-122"/>
                <a:ea typeface="微软雅黑" pitchFamily="34" charset="-122"/>
              </a:rPr>
              <a:t>或文字）</a:t>
            </a:r>
            <a:r>
              <a:rPr lang="en-US" altLang="zh-CN" dirty="0">
                <a:solidFill>
                  <a:srgbClr val="FFFFFF">
                    <a:lumMod val="50000"/>
                  </a:srgbClr>
                </a:solidFill>
                <a:latin typeface="微软雅黑" pitchFamily="34" charset="-122"/>
                <a:ea typeface="微软雅黑" pitchFamily="34" charset="-122"/>
              </a:rPr>
              <a:t>——</a:t>
            </a:r>
            <a:endParaRPr lang="zh-CN" altLang="en-US"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8882486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60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478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364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6601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1"/>
            <a:ext cx="8229600" cy="4530725"/>
          </a:xfrm>
        </p:spPr>
        <p:txBody>
          <a:bodyPr/>
          <a:lstStyle/>
          <a:p>
            <a:pPr lvl="0"/>
            <a:endParaRPr lang="zh-CN" altLang="en-US" noProof="0" smtClean="0"/>
          </a:p>
        </p:txBody>
      </p:sp>
      <p:sp>
        <p:nvSpPr>
          <p:cNvPr id="4" name="日期占位符 3"/>
          <p:cNvSpPr>
            <a:spLocks noGrp="1"/>
          </p:cNvSpPr>
          <p:nvPr>
            <p:ph type="dt" sz="half" idx="10"/>
          </p:nvPr>
        </p:nvSpPr>
        <p:spPr>
          <a:xfrm>
            <a:off x="457200" y="6243638"/>
            <a:ext cx="2133600" cy="45720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pPr>
              <a:defRPr/>
            </a:pPr>
            <a:fld id="{C1C3E00D-5981-4EF2-8A41-D61AE34B7C5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91815342"/>
      </p:ext>
    </p:extLst>
  </p:cSld>
  <p:clrMapOvr>
    <a:masterClrMapping/>
  </p:clrMapOvr>
  <p:transition spd="med">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81000" y="685800"/>
            <a:ext cx="7391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81000" y="2057400"/>
            <a:ext cx="7391400" cy="40386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8E90BAF-8914-436A-9EB3-94C22502FB1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154580"/>
      </p:ext>
    </p:extLst>
  </p:cSld>
  <p:clrMapOvr>
    <a:masterClrMapping/>
  </p:clrMapOvr>
  <p:transition>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307925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0"/>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8C0CBEF-27DD-4FF4-B52D-278530EA525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5111056"/>
      </p:ext>
    </p:extLst>
  </p:cSld>
  <p:clrMapOvr>
    <a:masterClrMapping/>
  </p:clrMapOvr>
  <p:transition>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1E5EB5-080A-4CF3-88FC-8C5A1C0D43E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6458781"/>
      </p:ext>
    </p:extLst>
  </p:cSld>
  <p:clrMapOvr>
    <a:masterClrMapping/>
  </p:clrMapOvr>
  <p:transition>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6ED1457-80C6-4E8B-B3A5-9D2F21FF02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2257627"/>
      </p:ext>
    </p:extLst>
  </p:cSld>
  <p:clrMapOvr>
    <a:masterClrMapping/>
  </p:clrMapOvr>
  <p:transition>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F585420-AFE8-4309-B5BB-37BC7F12B36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64328094"/>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9F3CA1A-3BDE-42EE-BFD2-4A2D8A41F3D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52929564"/>
      </p:ext>
    </p:extLst>
  </p:cSld>
  <p:clrMapOvr>
    <a:masterClrMapping/>
  </p:clrMapOvr>
  <p:transition>
    <p:zo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A716418-0478-49A3-BB67-E7285302A0B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242598"/>
      </p:ext>
    </p:extLst>
  </p:cSld>
  <p:clrMapOvr>
    <a:masterClrMapping/>
  </p:clrMapOvr>
  <p:transition>
    <p:zo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AD816E0-8CB7-486C-B248-C8F8473E95A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1537860"/>
      </p:ext>
    </p:extLst>
  </p:cSld>
  <p:clrMapOvr>
    <a:masterClrMapping/>
  </p:clrMapOvr>
  <p:transition>
    <p:zo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2"/>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1A148AC-0250-41A0-BCDD-C3AB2BFA605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49248833"/>
      </p:ext>
    </p:extLst>
  </p:cSld>
  <p:clrMapOvr>
    <a:masterClrMapping/>
  </p:clrMapOvr>
  <p:transition>
    <p:zo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25D7C72-916A-4820-A86E-64FA525941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1824984"/>
      </p:ext>
    </p:extLst>
  </p:cSld>
  <p:clrMapOvr>
    <a:masterClrMapping/>
  </p:clrMapOvr>
  <p:transition>
    <p:zo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B2FB5D6-8E26-48D8-8B95-7A8720D7686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3800574"/>
      </p:ext>
    </p:extLst>
  </p:cSld>
  <p:clrMapOvr>
    <a:masterClrMapping/>
  </p:clrMapOvr>
  <p:transition>
    <p:zo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52"/>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5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E50D74D-BB3F-49D5-A0F6-D0C02ABEA2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4446959"/>
      </p:ext>
    </p:extLst>
  </p:cSld>
  <p:clrMapOvr>
    <a:masterClrMapping/>
  </p:clrMapOvr>
  <p:transition>
    <p:zo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2CECD1-6E72-47B2-90EC-BB176A7A6F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422932"/>
      </p:ext>
    </p:extLst>
  </p:cSld>
  <p:clrMapOvr>
    <a:masterClrMapping/>
  </p:clrMapOvr>
  <p:transition>
    <p:zo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5F0589-ED3F-4F79-A760-2038D6C20E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05214767"/>
      </p:ext>
    </p:extLst>
  </p:cSld>
  <p:clrMapOvr>
    <a:masterClrMapping/>
  </p:clrMapOvr>
  <p:transition>
    <p:zo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83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4C729F-4BAC-44F6-B7BE-DAD01D95040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4401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5166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剪去单角的矩形 1"/>
          <p:cNvSpPr/>
          <p:nvPr userDrawn="1"/>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srgbClr val="FFFFFF">
                    <a:lumMod val="50000"/>
                  </a:srgbClr>
                </a:solidFill>
                <a:latin typeface="微软雅黑" pitchFamily="34" charset="-122"/>
                <a:ea typeface="微软雅黑" pitchFamily="34" charset="-122"/>
              </a:rPr>
              <a:t>——</a:t>
            </a:r>
            <a:r>
              <a:rPr lang="zh-CN" altLang="en-US" dirty="0">
                <a:solidFill>
                  <a:srgbClr val="FFFFFF">
                    <a:lumMod val="50000"/>
                  </a:srgbClr>
                </a:solidFill>
                <a:latin typeface="微软雅黑" pitchFamily="34" charset="-122"/>
                <a:ea typeface="微软雅黑" pitchFamily="34" charset="-122"/>
              </a:rPr>
              <a:t>您的企业或个人版权（</a:t>
            </a:r>
            <a:r>
              <a:rPr lang="en-US" altLang="zh-CN" dirty="0">
                <a:solidFill>
                  <a:srgbClr val="FFFFFF">
                    <a:lumMod val="50000"/>
                  </a:srgbClr>
                </a:solidFill>
                <a:latin typeface="微软雅黑" pitchFamily="34" charset="-122"/>
                <a:ea typeface="微软雅黑" pitchFamily="34" charset="-122"/>
              </a:rPr>
              <a:t>LOGO</a:t>
            </a:r>
            <a:r>
              <a:rPr lang="zh-CN" altLang="en-US" dirty="0">
                <a:solidFill>
                  <a:srgbClr val="FFFFFF">
                    <a:lumMod val="50000"/>
                  </a:srgbClr>
                </a:solidFill>
                <a:latin typeface="微软雅黑" pitchFamily="34" charset="-122"/>
                <a:ea typeface="微软雅黑" pitchFamily="34" charset="-122"/>
              </a:rPr>
              <a:t>或文字）</a:t>
            </a:r>
            <a:r>
              <a:rPr lang="en-US" altLang="zh-CN" dirty="0">
                <a:solidFill>
                  <a:srgbClr val="FFFFFF">
                    <a:lumMod val="50000"/>
                  </a:srgbClr>
                </a:solidFill>
                <a:latin typeface="微软雅黑" pitchFamily="34" charset="-122"/>
                <a:ea typeface="微软雅黑" pitchFamily="34" charset="-122"/>
              </a:rPr>
              <a:t>——</a:t>
            </a:r>
            <a:endParaRPr lang="zh-CN" altLang="en-US"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5022321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9613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剪去单角的矩形 1"/>
          <p:cNvSpPr/>
          <p:nvPr userDrawn="1"/>
        </p:nvSpPr>
        <p:spPr>
          <a:xfrm>
            <a:off x="0" y="6194425"/>
            <a:ext cx="5940425" cy="6905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base">
              <a:spcBef>
                <a:spcPct val="0"/>
              </a:spcBef>
              <a:spcAft>
                <a:spcPct val="0"/>
              </a:spcAft>
              <a:defRPr/>
            </a:pPr>
            <a:r>
              <a:rPr lang="en-US" altLang="zh-CN" dirty="0">
                <a:solidFill>
                  <a:srgbClr val="FFFFFF">
                    <a:lumMod val="50000"/>
                  </a:srgbClr>
                </a:solidFill>
                <a:latin typeface="微软雅黑" pitchFamily="34" charset="-122"/>
                <a:ea typeface="微软雅黑" pitchFamily="34" charset="-122"/>
              </a:rPr>
              <a:t>——</a:t>
            </a:r>
            <a:r>
              <a:rPr lang="zh-CN" altLang="en-US" dirty="0">
                <a:solidFill>
                  <a:srgbClr val="FFFFFF">
                    <a:lumMod val="50000"/>
                  </a:srgbClr>
                </a:solidFill>
                <a:latin typeface="微软雅黑" pitchFamily="34" charset="-122"/>
                <a:ea typeface="微软雅黑" pitchFamily="34" charset="-122"/>
              </a:rPr>
              <a:t>您的企业或个人版权（</a:t>
            </a:r>
            <a:r>
              <a:rPr lang="en-US" altLang="zh-CN" dirty="0">
                <a:solidFill>
                  <a:srgbClr val="FFFFFF">
                    <a:lumMod val="50000"/>
                  </a:srgbClr>
                </a:solidFill>
                <a:latin typeface="微软雅黑" pitchFamily="34" charset="-122"/>
                <a:ea typeface="微软雅黑" pitchFamily="34" charset="-122"/>
              </a:rPr>
              <a:t>LOGO</a:t>
            </a:r>
            <a:r>
              <a:rPr lang="zh-CN" altLang="en-US" dirty="0">
                <a:solidFill>
                  <a:srgbClr val="FFFFFF">
                    <a:lumMod val="50000"/>
                  </a:srgbClr>
                </a:solidFill>
                <a:latin typeface="微软雅黑" pitchFamily="34" charset="-122"/>
                <a:ea typeface="微软雅黑" pitchFamily="34" charset="-122"/>
              </a:rPr>
              <a:t>或文字）</a:t>
            </a:r>
            <a:r>
              <a:rPr lang="en-US" altLang="zh-CN" dirty="0">
                <a:solidFill>
                  <a:srgbClr val="FFFFFF">
                    <a:lumMod val="50000"/>
                  </a:srgbClr>
                </a:solidFill>
                <a:latin typeface="微软雅黑" pitchFamily="34" charset="-122"/>
                <a:ea typeface="微软雅黑" pitchFamily="34" charset="-122"/>
              </a:rPr>
              <a:t>——</a:t>
            </a:r>
            <a:endParaRPr lang="zh-CN" altLang="en-US" dirty="0">
              <a:solidFill>
                <a:srgbClr val="FFFFFF">
                  <a:lumMod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8905548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9619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5908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9"/>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5C3379B4-6A4A-46BC-8DA0-3791962EAF54}"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549025374"/>
      </p:ext>
    </p:extLst>
  </p:cSld>
  <p:clrMapOvr>
    <a:masterClrMapping/>
  </p:clrMapOvr>
  <p:transition>
    <p:zo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1130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B57CB5F6-58B4-4EC9-93CB-8258216E18BA}"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441478142"/>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407E0BF-AE81-45FC-94F7-8CF072528CE1}"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A4C729F-4BAC-44F6-B7BE-DAD01D95040B}" type="slidenum">
              <a:rPr lang="zh-CN" altLang="en-US" smtClean="0"/>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F655B927-A444-4078-80D1-4D6F99F15FC0}"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188241905"/>
      </p:ext>
    </p:extLst>
  </p:cSld>
  <p:clrMapOvr>
    <a:masterClrMapping/>
  </p:clrMapOvr>
  <p:transition>
    <p:zo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6"/>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6"/>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094AC974-A601-442E-B681-0052D75067B7}"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637340880"/>
      </p:ext>
    </p:extLst>
  </p:cSld>
  <p:clrMapOvr>
    <a:masterClrMapping/>
  </p:clrMapOvr>
  <p:transition>
    <p:zo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B1200FAD-A1FA-4552-9039-64D71628D055}"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909958817"/>
      </p:ext>
    </p:extLst>
  </p:cSld>
  <p:clrMapOvr>
    <a:masterClrMapping/>
  </p:clrMapOvr>
  <p:transition>
    <p:zoom/>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5E4BD1E0-32A0-470A-8C15-63580C5C3EFA}"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863173320"/>
      </p:ext>
    </p:extLst>
  </p:cSld>
  <p:clrMapOvr>
    <a:masterClrMapping/>
  </p:clrMapOvr>
  <p:transition>
    <p:zoom/>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2"/>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510D072D-AF7A-4411-B55F-92196B5EFCDC}"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127536829"/>
      </p:ext>
    </p:extLst>
  </p:cSld>
  <p:clrMapOvr>
    <a:masterClrMapping/>
  </p:clrMapOvr>
  <p:transition>
    <p:zo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2F2B70A1-4044-44A8-87A6-FA0687C73DBF}"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2335335020"/>
      </p:ext>
    </p:extLst>
  </p:cSld>
  <p:clrMapOvr>
    <a:masterClrMapping/>
  </p:clrMapOvr>
  <p:transition>
    <p:zo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CCD1ACDF-7B39-4EEA-A891-258ABE290FCB}"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186942166"/>
      </p:ext>
    </p:extLst>
  </p:cSld>
  <p:clrMapOvr>
    <a:masterClrMapping/>
  </p:clrMapOvr>
  <p:transition>
    <p:zoom/>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F1294E2C-047B-4D01-8DEC-482EFB833E43}"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1696467645"/>
      </p:ext>
    </p:extLst>
  </p:cSld>
  <p:clrMapOvr>
    <a:masterClrMapping/>
  </p:clrMapOvr>
  <p:transition>
    <p:zoom/>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35189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9"/>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endParaRPr lang="en-US" altLang="zh-CN">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atin typeface="Arial" charset="0"/>
                <a:ea typeface="宋体" pitchFamily="2" charset="-122"/>
              </a:defRPr>
            </a:lvl1pPr>
          </a:lstStyle>
          <a:p>
            <a:pPr fontAlgn="base">
              <a:spcBef>
                <a:spcPct val="0"/>
              </a:spcBef>
              <a:spcAft>
                <a:spcPct val="0"/>
              </a:spcAft>
              <a:defRPr/>
            </a:pPr>
            <a:fld id="{C8E8C554-F60E-4DBA-B66A-79B56759B163}"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Tree>
    <p:extLst>
      <p:ext uri="{BB962C8B-B14F-4D97-AF65-F5344CB8AC3E}">
        <p14:creationId xmlns:p14="http://schemas.microsoft.com/office/powerpoint/2010/main" val="3577803246"/>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theme" Target="../theme/theme5.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3.jpe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5" Type="http://schemas.openxmlformats.org/officeDocument/2006/relationships/image" Target="../media/image3.jpeg"/><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6" Type="http://schemas.openxmlformats.org/officeDocument/2006/relationships/image" Target="../media/image3.jpeg"/><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2.jpe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6" Type="http://schemas.openxmlformats.org/officeDocument/2006/relationships/image" Target="../media/image3.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2.jpe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9.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07E0BF-AE81-45FC-94F7-8CF072528CE1}" type="datetimeFigureOut">
              <a:rPr lang="zh-CN" altLang="en-US" smtClean="0"/>
              <a:t>2016-10-20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4C729F-4BAC-44F6-B7BE-DAD01D95040B}" type="slidenum">
              <a:rPr lang="zh-CN" altLang="en-US" smtClean="0"/>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C773F2C0-0445-4445-B522-78A21BF3212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22978569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Lst>
  <p:transition>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C773F2C0-0445-4445-B522-78A21BF3212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4492718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Lst>
  <p:transition>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9BB3D471-7BE1-45F9-8607-5A8A30D185AA}"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09197625"/>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Lst>
  <p:transition>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3" descr="C:\Users\x201i\Desktop\封面.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9245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C:\Users\x201i\Desktop\封面.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4550" y="6151563"/>
            <a:ext cx="3219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8546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3" descr="C:\Users\x201i\Desktop\封面.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9245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C:\Users\x201i\Desktop\封面.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24550" y="6151563"/>
            <a:ext cx="3219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31237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3" descr="C:\Users\x201i\Desktop\封面.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9245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C:\Users\x201i\Desktop\封面.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4550" y="6151563"/>
            <a:ext cx="3219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44673"/>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3" descr="C:\Users\x201i\Desktop\封面.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9245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C:\Users\x201i\Desktop\封面.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4550" y="6151563"/>
            <a:ext cx="3219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12164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ea typeface="宋体" charset="-122"/>
              </a:defRPr>
            </a:lvl1pPr>
          </a:lstStyle>
          <a:p>
            <a:pPr fontAlgn="base">
              <a:spcBef>
                <a:spcPct val="0"/>
              </a:spcBef>
              <a:spcAft>
                <a:spcPct val="0"/>
              </a:spcAft>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宋体" charset="-122"/>
              </a:defRPr>
            </a:lvl1pPr>
          </a:lstStyle>
          <a:p>
            <a:pPr fontAlgn="base">
              <a:spcBef>
                <a:spcPct val="0"/>
              </a:spcBef>
              <a:spcAft>
                <a:spcPct val="0"/>
              </a:spcAft>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charset="0"/>
                <a:ea typeface="宋体" charset="-122"/>
              </a:defRPr>
            </a:lvl1pPr>
          </a:lstStyle>
          <a:p>
            <a:pPr fontAlgn="base">
              <a:spcBef>
                <a:spcPct val="0"/>
              </a:spcBef>
              <a:spcAft>
                <a:spcPct val="0"/>
              </a:spcAft>
              <a:defRPr/>
            </a:pPr>
            <a:fld id="{1E54352D-C1DE-438C-8CE7-AAAB7953ED5B}"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221255063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67.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8.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8.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10.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2.xml"/><Relationship Id="rId1" Type="http://schemas.openxmlformats.org/officeDocument/2006/relationships/themeOverride" Target="../theme/themeOverride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5.xml"/><Relationship Id="rId1"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43.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4" cstate="print">
            <a:lum/>
          </a:blip>
          <a:srcRect/>
          <a:stretch>
            <a:fillRect t="-19000" b="-19000"/>
          </a:stretch>
        </a:blipFill>
        <a:effectLst/>
      </p:bgPr>
    </p:bg>
    <p:spTree>
      <p:nvGrpSpPr>
        <p:cNvPr id="1" name=""/>
        <p:cNvGrpSpPr/>
        <p:nvPr/>
      </p:nvGrpSpPr>
      <p:grpSpPr>
        <a:xfrm>
          <a:off x="0" y="0"/>
          <a:ext cx="0" cy="0"/>
          <a:chOff x="0" y="0"/>
          <a:chExt cx="0" cy="0"/>
        </a:xfrm>
      </p:grpSpPr>
      <p:sp>
        <p:nvSpPr>
          <p:cNvPr id="64514" name="WordArt 12"/>
          <p:cNvSpPr>
            <a:spLocks noChangeArrowheads="1" noChangeShapeType="1" noTextEdit="1"/>
          </p:cNvSpPr>
          <p:nvPr/>
        </p:nvSpPr>
        <p:spPr bwMode="auto">
          <a:xfrm>
            <a:off x="571500" y="1571625"/>
            <a:ext cx="8143875" cy="1123950"/>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zh-CN" altLang="en-US" sz="3600" kern="10" spc="-360" smtClean="0">
                <a:ln w="19050">
                  <a:solidFill>
                    <a:srgbClr val="FFCC00"/>
                  </a:solidFill>
                  <a:round/>
                  <a:headEnd/>
                  <a:tailEnd/>
                </a:ln>
                <a:solidFill>
                  <a:srgbClr val="FF0000"/>
                </a:solidFill>
                <a:effectLst>
                  <a:outerShdw dist="35921" dir="2700000" algn="ctr" rotWithShape="0">
                    <a:srgbClr val="990000"/>
                  </a:outerShdw>
                </a:effectLst>
                <a:latin typeface="华文琥珀"/>
                <a:ea typeface="华文琥珀"/>
              </a:rPr>
              <a:t>陪                    走过高中三年</a:t>
            </a:r>
          </a:p>
        </p:txBody>
      </p:sp>
      <p:sp>
        <p:nvSpPr>
          <p:cNvPr id="5" name="TextBox 4"/>
          <p:cNvSpPr txBox="1"/>
          <p:nvPr/>
        </p:nvSpPr>
        <p:spPr>
          <a:xfrm>
            <a:off x="2428888" y="1071546"/>
            <a:ext cx="1665841" cy="1862048"/>
          </a:xfrm>
          <a:prstGeom prst="rect">
            <a:avLst/>
          </a:prstGeom>
          <a:noFill/>
          <a:ln>
            <a:noFill/>
          </a:ln>
          <a:effectLst>
            <a:glow rad="228600">
              <a:schemeClr val="accent6">
                <a:satMod val="175000"/>
                <a:alpha val="40000"/>
              </a:schemeClr>
            </a:glow>
            <a:outerShdw blurRad="50800" dist="38100" dir="5400000" algn="t" rotWithShape="0">
              <a:prstClr val="black">
                <a:alpha val="40000"/>
              </a:prstClr>
            </a:outerShdw>
          </a:effectLst>
          <a:scene3d>
            <a:camera prst="obliqueBottomRight"/>
            <a:lightRig rig="balanced" dir="t">
              <a:rot lat="0" lon="0" rev="8700000"/>
            </a:lightRig>
          </a:scene3d>
          <a:sp3d>
            <a:bevelT w="190500" h="38100"/>
          </a:sp3d>
        </p:spPr>
        <p:txBody>
          <a:bodyPr wrap="none">
            <a:spAutoFit/>
          </a:bodyPr>
          <a:lstStyle/>
          <a:p>
            <a:pPr fontAlgn="base">
              <a:spcBef>
                <a:spcPct val="0"/>
              </a:spcBef>
              <a:spcAft>
                <a:spcPct val="0"/>
              </a:spcAft>
              <a:defRPr/>
            </a:pPr>
            <a:r>
              <a:rPr lang="zh-CN" altLang="en-US" sz="11500" b="1" dirty="0">
                <a:solidFill>
                  <a:srgbClr val="FFFF89"/>
                </a:solidFill>
                <a:latin typeface="方正舒体" pitchFamily="2" charset="-122"/>
                <a:ea typeface="方正舒体" pitchFamily="2" charset="-122"/>
              </a:rPr>
              <a:t>子</a:t>
            </a:r>
          </a:p>
        </p:txBody>
      </p:sp>
      <p:grpSp>
        <p:nvGrpSpPr>
          <p:cNvPr id="64517" name="组合 16"/>
          <p:cNvGrpSpPr>
            <a:grpSpLocks/>
          </p:cNvGrpSpPr>
          <p:nvPr/>
        </p:nvGrpSpPr>
        <p:grpSpPr bwMode="auto">
          <a:xfrm>
            <a:off x="2943225" y="5429250"/>
            <a:ext cx="3629025" cy="1428750"/>
            <a:chOff x="2643174" y="5429264"/>
            <a:chExt cx="3628715" cy="1428736"/>
          </a:xfrm>
        </p:grpSpPr>
        <p:grpSp>
          <p:nvGrpSpPr>
            <p:cNvPr id="64519" name="组合 15"/>
            <p:cNvGrpSpPr>
              <a:grpSpLocks/>
            </p:cNvGrpSpPr>
            <p:nvPr/>
          </p:nvGrpSpPr>
          <p:grpSpPr bwMode="auto">
            <a:xfrm>
              <a:off x="2643174" y="5429264"/>
              <a:ext cx="3628715" cy="1428736"/>
              <a:chOff x="2643174" y="5429264"/>
              <a:chExt cx="3628715" cy="1428736"/>
            </a:xfrm>
          </p:grpSpPr>
          <p:pic>
            <p:nvPicPr>
              <p:cNvPr id="64523" name="Picture 2" descr="C:\Documents and Settings\Owner\My Documents\My Pictures\256_498919_ca1e1ed7d466e3f_副本_副本.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74" y="5676664"/>
                <a:ext cx="834985" cy="108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4" name="Picture 3" descr="C:\Documents and Settings\Owner\My Documents\My Pictures\256_498919_ca1e、e3f_副本_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3230" y="5429264"/>
                <a:ext cx="975450" cy="142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5" name="Picture 5" descr="C:\Documents and Settings\Owner\My Documents\My Pictures\256_498919_ca1d7d466e3f_副本_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0043" y="5643578"/>
                <a:ext cx="881846" cy="117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11"/>
            <p:cNvSpPr txBox="1"/>
            <p:nvPr/>
          </p:nvSpPr>
          <p:spPr>
            <a:xfrm>
              <a:off x="2681271" y="5857885"/>
              <a:ext cx="697567" cy="369328"/>
            </a:xfrm>
            <a:prstGeom prst="rect">
              <a:avLst/>
            </a:prstGeom>
            <a:noFill/>
          </p:spPr>
          <p:txBody>
            <a:bodyPr wrap="none">
              <a:spAutoFit/>
            </a:bodyPr>
            <a:lstStyle/>
            <a:p>
              <a:pPr fontAlgn="base">
                <a:spcBef>
                  <a:spcPct val="0"/>
                </a:spcBef>
                <a:spcAft>
                  <a:spcPct val="0"/>
                </a:spcAft>
                <a:defRPr/>
              </a:pPr>
              <a:r>
                <a:rPr lang="en-US" altLang="zh-CN" dirty="0" smtClean="0">
                  <a:solidFill>
                    <a:srgbClr val="000000">
                      <a:lumMod val="50000"/>
                      <a:lumOff val="50000"/>
                    </a:srgbClr>
                  </a:solidFill>
                </a:rPr>
                <a:t>2014</a:t>
              </a:r>
              <a:endParaRPr lang="zh-CN" altLang="en-US" dirty="0">
                <a:solidFill>
                  <a:srgbClr val="000000">
                    <a:lumMod val="50000"/>
                    <a:lumOff val="50000"/>
                  </a:srgbClr>
                </a:solidFill>
              </a:endParaRPr>
            </a:p>
          </p:txBody>
        </p:sp>
        <p:sp>
          <p:nvSpPr>
            <p:cNvPr id="13" name="TextBox 12"/>
            <p:cNvSpPr txBox="1"/>
            <p:nvPr/>
          </p:nvSpPr>
          <p:spPr>
            <a:xfrm>
              <a:off x="4276572" y="5630875"/>
              <a:ext cx="314298" cy="369883"/>
            </a:xfrm>
            <a:prstGeom prst="rect">
              <a:avLst/>
            </a:prstGeom>
            <a:noFill/>
          </p:spPr>
          <p:txBody>
            <a:bodyPr wrap="none">
              <a:spAutoFit/>
            </a:bodyPr>
            <a:lstStyle/>
            <a:p>
              <a:pPr fontAlgn="base">
                <a:spcBef>
                  <a:spcPct val="0"/>
                </a:spcBef>
                <a:spcAft>
                  <a:spcPct val="0"/>
                </a:spcAft>
                <a:defRPr/>
              </a:pPr>
              <a:r>
                <a:rPr lang="en-US" altLang="zh-CN" dirty="0">
                  <a:solidFill>
                    <a:srgbClr val="000000">
                      <a:lumMod val="50000"/>
                      <a:lumOff val="50000"/>
                    </a:srgbClr>
                  </a:solidFill>
                </a:rPr>
                <a:t>4</a:t>
              </a:r>
              <a:endParaRPr lang="zh-CN" altLang="en-US" dirty="0">
                <a:solidFill>
                  <a:srgbClr val="000000">
                    <a:lumMod val="50000"/>
                    <a:lumOff val="50000"/>
                  </a:srgbClr>
                </a:solidFill>
              </a:endParaRPr>
            </a:p>
          </p:txBody>
        </p:sp>
        <p:sp>
          <p:nvSpPr>
            <p:cNvPr id="14" name="TextBox 13"/>
            <p:cNvSpPr txBox="1"/>
            <p:nvPr/>
          </p:nvSpPr>
          <p:spPr>
            <a:xfrm>
              <a:off x="5597260" y="5857885"/>
              <a:ext cx="441287" cy="369884"/>
            </a:xfrm>
            <a:prstGeom prst="rect">
              <a:avLst/>
            </a:prstGeom>
            <a:noFill/>
          </p:spPr>
          <p:txBody>
            <a:bodyPr wrap="none">
              <a:spAutoFit/>
            </a:bodyPr>
            <a:lstStyle/>
            <a:p>
              <a:pPr fontAlgn="base">
                <a:spcBef>
                  <a:spcPct val="0"/>
                </a:spcBef>
                <a:spcAft>
                  <a:spcPct val="0"/>
                </a:spcAft>
                <a:defRPr/>
              </a:pPr>
              <a:r>
                <a:rPr lang="en-US" altLang="zh-CN" dirty="0">
                  <a:solidFill>
                    <a:srgbClr val="000000">
                      <a:lumMod val="50000"/>
                      <a:lumOff val="50000"/>
                    </a:srgbClr>
                  </a:solidFill>
                </a:rPr>
                <a:t>24</a:t>
              </a:r>
              <a:endParaRPr lang="zh-CN" altLang="en-US" dirty="0">
                <a:solidFill>
                  <a:srgbClr val="000000">
                    <a:lumMod val="50000"/>
                    <a:lumOff val="50000"/>
                  </a:srgbClr>
                </a:solidFill>
              </a:endParaRPr>
            </a:p>
          </p:txBody>
        </p:sp>
      </p:grpSp>
      <p:sp>
        <p:nvSpPr>
          <p:cNvPr id="15" name="矩形 14"/>
          <p:cNvSpPr/>
          <p:nvPr/>
        </p:nvSpPr>
        <p:spPr>
          <a:xfrm>
            <a:off x="1285880" y="1214422"/>
            <a:ext cx="1665841" cy="1862048"/>
          </a:xfrm>
          <a:prstGeom prst="rect">
            <a:avLst/>
          </a:prstGeom>
          <a:effectLst>
            <a:outerShdw blurRad="50800" dist="38100" dir="2700000" algn="tl" rotWithShape="0">
              <a:prstClr val="black">
                <a:alpha val="40000"/>
              </a:prstClr>
            </a:outerShdw>
          </a:effectLst>
          <a:scene3d>
            <a:camera prst="obliqueBottomRight"/>
            <a:lightRig rig="threePt" dir="t"/>
          </a:scene3d>
        </p:spPr>
        <p:txBody>
          <a:bodyPr wrap="none">
            <a:spAutoFit/>
          </a:bodyPr>
          <a:lstStyle/>
          <a:p>
            <a:pPr fontAlgn="base">
              <a:spcBef>
                <a:spcPct val="0"/>
              </a:spcBef>
              <a:spcAft>
                <a:spcPct val="0"/>
              </a:spcAft>
              <a:defRPr/>
            </a:pPr>
            <a:r>
              <a:rPr lang="zh-CN" altLang="en-US" sz="11500" b="1" dirty="0">
                <a:solidFill>
                  <a:srgbClr val="FFFF89"/>
                </a:solidFill>
                <a:latin typeface="方正舒体" pitchFamily="2" charset="-122"/>
                <a:ea typeface="方正舒体" pitchFamily="2" charset="-122"/>
              </a:rPr>
              <a:t>孩</a:t>
            </a:r>
            <a:endParaRPr lang="zh-CN" altLang="en-US" sz="2000" dirty="0">
              <a:solidFill>
                <a:srgbClr val="FFFF89"/>
              </a:solidFill>
            </a:endParaRPr>
          </a:p>
        </p:txBody>
      </p:sp>
      <p:sp>
        <p:nvSpPr>
          <p:cNvPr id="2" name="内容占位符 1"/>
          <p:cNvSpPr>
            <a:spLocks noGrp="1"/>
          </p:cNvSpPr>
          <p:nvPr>
            <p:ph sz="half" idx="1"/>
          </p:nvPr>
        </p:nvSpPr>
        <p:spPr>
          <a:xfrm>
            <a:off x="457199" y="1600200"/>
            <a:ext cx="8258175" cy="4525963"/>
          </a:xfrm>
        </p:spPr>
        <p:txBody>
          <a:bodyPr/>
          <a:lstStyle/>
          <a:p>
            <a:endParaRPr lang="en-US" altLang="zh-CN" dirty="0" smtClean="0"/>
          </a:p>
          <a:p>
            <a:endParaRPr lang="en-US" altLang="zh-CN" dirty="0"/>
          </a:p>
          <a:p>
            <a:endParaRPr lang="en-US" altLang="zh-CN" dirty="0" smtClean="0"/>
          </a:p>
          <a:p>
            <a:endParaRPr lang="en-US" altLang="zh-CN" dirty="0"/>
          </a:p>
          <a:p>
            <a:r>
              <a:rPr lang="zh-CN" altLang="en-US" sz="3200" dirty="0"/>
              <a:t>语文教师：刘玉     </a:t>
            </a:r>
            <a:endParaRPr lang="en-US" altLang="zh-CN" sz="3200" dirty="0" smtClean="0"/>
          </a:p>
          <a:p>
            <a:r>
              <a:rPr lang="zh-CN" altLang="en-US" sz="3200" dirty="0" smtClean="0"/>
              <a:t> </a:t>
            </a:r>
            <a:r>
              <a:rPr lang="zh-CN" altLang="en-US" sz="3200" dirty="0"/>
              <a:t>联系电话：</a:t>
            </a:r>
            <a:r>
              <a:rPr lang="en-US" altLang="zh-CN" sz="3200" dirty="0" smtClean="0"/>
              <a:t>26518212(</a:t>
            </a:r>
            <a:r>
              <a:rPr lang="zh-CN" altLang="en-US" sz="3200" dirty="0"/>
              <a:t>办</a:t>
            </a:r>
            <a:r>
              <a:rPr lang="en-US" altLang="zh-CN" sz="3200" dirty="0"/>
              <a:t>)   13717071918</a:t>
            </a:r>
            <a:endParaRPr lang="zh-CN" altLang="en-US" sz="3200" dirty="0"/>
          </a:p>
        </p:txBody>
      </p:sp>
    </p:spTree>
    <p:extLst>
      <p:ext uri="{BB962C8B-B14F-4D97-AF65-F5344CB8AC3E}">
        <p14:creationId xmlns:p14="http://schemas.microsoft.com/office/powerpoint/2010/main" val="3562780217"/>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32656"/>
            <a:ext cx="8579296" cy="5991944"/>
          </a:xfrm>
        </p:spPr>
        <p:txBody>
          <a:bodyPr>
            <a:normAutofit fontScale="25000" lnSpcReduction="20000"/>
          </a:bodyPr>
          <a:lstStyle/>
          <a:p>
            <a:r>
              <a:rPr lang="zh-CN" altLang="en-US" sz="9600" b="1" dirty="0" smtClean="0">
                <a:solidFill>
                  <a:srgbClr val="FF0000"/>
                </a:solidFill>
              </a:rPr>
              <a:t>教育部</a:t>
            </a:r>
            <a:r>
              <a:rPr lang="en-US" altLang="zh-CN" sz="11200" b="1" dirty="0" smtClean="0">
                <a:solidFill>
                  <a:srgbClr val="FF0000"/>
                </a:solidFill>
              </a:rPr>
              <a:t>《</a:t>
            </a:r>
            <a:r>
              <a:rPr lang="zh-CN" altLang="en-US" sz="11200" b="1" dirty="0">
                <a:solidFill>
                  <a:srgbClr val="FF0000"/>
                </a:solidFill>
              </a:rPr>
              <a:t>新课程标准</a:t>
            </a:r>
            <a:r>
              <a:rPr lang="en-US" altLang="zh-CN" sz="11200" b="1" dirty="0">
                <a:solidFill>
                  <a:srgbClr val="FF0000"/>
                </a:solidFill>
              </a:rPr>
              <a:t>》</a:t>
            </a:r>
            <a:r>
              <a:rPr lang="zh-CN" altLang="en-US" sz="11200" b="1" dirty="0">
                <a:solidFill>
                  <a:srgbClr val="FF0000"/>
                </a:solidFill>
              </a:rPr>
              <a:t>推荐</a:t>
            </a:r>
            <a:endParaRPr lang="zh-CN" altLang="en-US" sz="11200" b="1" dirty="0" smtClean="0">
              <a:solidFill>
                <a:srgbClr val="FF0000"/>
              </a:solidFill>
            </a:endParaRPr>
          </a:p>
          <a:p>
            <a:endParaRPr lang="en-US" altLang="zh-CN" dirty="0"/>
          </a:p>
          <a:p>
            <a:pPr marL="0" indent="0">
              <a:buNone/>
            </a:pPr>
            <a:r>
              <a:rPr lang="en-US" altLang="zh-CN" sz="11200" dirty="0" smtClean="0"/>
              <a:t>1《</a:t>
            </a:r>
            <a:r>
              <a:rPr lang="zh-CN" altLang="en-US" sz="11200" dirty="0"/>
              <a:t>论语</a:t>
            </a:r>
            <a:r>
              <a:rPr lang="en-US" altLang="zh-CN" sz="11200" dirty="0" smtClean="0"/>
              <a:t>》2《</a:t>
            </a:r>
            <a:r>
              <a:rPr lang="zh-CN" altLang="en-US" sz="11200" dirty="0"/>
              <a:t>三国演义</a:t>
            </a:r>
            <a:r>
              <a:rPr lang="en-US" altLang="zh-CN" sz="11200" dirty="0"/>
              <a:t>》</a:t>
            </a:r>
            <a:r>
              <a:rPr lang="zh-CN" altLang="en-US" sz="11200" dirty="0"/>
              <a:t>（</a:t>
            </a:r>
            <a:r>
              <a:rPr lang="zh-CN" altLang="en-US" sz="11200" dirty="0" smtClean="0"/>
              <a:t>罗贯中）</a:t>
            </a:r>
            <a:endParaRPr lang="en-US" altLang="zh-CN" sz="11200" dirty="0" smtClean="0"/>
          </a:p>
          <a:p>
            <a:pPr marL="0" indent="0">
              <a:buNone/>
            </a:pPr>
            <a:r>
              <a:rPr lang="en-US" altLang="zh-CN" sz="11200" dirty="0" smtClean="0"/>
              <a:t>3《</a:t>
            </a:r>
            <a:r>
              <a:rPr lang="zh-CN" altLang="en-US" sz="11200" dirty="0"/>
              <a:t>红楼梦</a:t>
            </a:r>
            <a:r>
              <a:rPr lang="en-US" altLang="zh-CN" sz="11200" dirty="0"/>
              <a:t>》</a:t>
            </a:r>
            <a:r>
              <a:rPr lang="zh-CN" altLang="en-US" sz="11200" dirty="0"/>
              <a:t>（曹雪芹</a:t>
            </a:r>
            <a:r>
              <a:rPr lang="zh-CN" altLang="en-US" sz="11200" dirty="0" smtClean="0"/>
              <a:t>）</a:t>
            </a:r>
            <a:r>
              <a:rPr lang="en-US" altLang="zh-CN" sz="11200" dirty="0" smtClean="0"/>
              <a:t>4《</a:t>
            </a:r>
            <a:r>
              <a:rPr lang="zh-CN" altLang="en-US" sz="11200" dirty="0"/>
              <a:t>呐喊</a:t>
            </a:r>
            <a:r>
              <a:rPr lang="en-US" altLang="zh-CN" sz="11200" dirty="0"/>
              <a:t>》</a:t>
            </a:r>
            <a:r>
              <a:rPr lang="zh-CN" altLang="en-US" sz="11200" dirty="0"/>
              <a:t>（鲁迅</a:t>
            </a:r>
            <a:r>
              <a:rPr lang="zh-CN" altLang="en-US" sz="11200" dirty="0" smtClean="0"/>
              <a:t>）</a:t>
            </a:r>
            <a:endParaRPr lang="en-US" altLang="zh-CN" sz="11200" dirty="0" smtClean="0"/>
          </a:p>
          <a:p>
            <a:pPr marL="0" indent="0">
              <a:buNone/>
            </a:pPr>
            <a:r>
              <a:rPr lang="en-US" altLang="zh-CN" sz="11200" dirty="0" smtClean="0"/>
              <a:t>5《</a:t>
            </a:r>
            <a:r>
              <a:rPr lang="zh-CN" altLang="en-US" sz="11200" dirty="0" smtClean="0"/>
              <a:t>女神</a:t>
            </a:r>
            <a:r>
              <a:rPr lang="en-US" altLang="zh-CN" sz="11200" dirty="0"/>
              <a:t>》</a:t>
            </a:r>
            <a:r>
              <a:rPr lang="zh-CN" altLang="en-US" sz="11200" dirty="0"/>
              <a:t>（郭沫若</a:t>
            </a:r>
            <a:r>
              <a:rPr lang="zh-CN" altLang="en-US" sz="11200" dirty="0" smtClean="0"/>
              <a:t>）</a:t>
            </a:r>
            <a:r>
              <a:rPr lang="en-US" altLang="zh-CN" sz="11200" dirty="0" smtClean="0"/>
              <a:t>6《</a:t>
            </a:r>
            <a:r>
              <a:rPr lang="zh-CN" altLang="en-US" sz="11200" dirty="0"/>
              <a:t>子夜</a:t>
            </a:r>
            <a:r>
              <a:rPr lang="en-US" altLang="zh-CN" sz="11200" dirty="0"/>
              <a:t>》</a:t>
            </a:r>
            <a:r>
              <a:rPr lang="zh-CN" altLang="en-US" sz="11200" dirty="0"/>
              <a:t>（茅盾）</a:t>
            </a:r>
          </a:p>
          <a:p>
            <a:pPr marL="0" indent="0">
              <a:buNone/>
            </a:pPr>
            <a:r>
              <a:rPr lang="en-US" altLang="zh-CN" sz="11200" dirty="0" smtClean="0"/>
              <a:t>7《</a:t>
            </a:r>
            <a:r>
              <a:rPr lang="zh-CN" altLang="en-US" sz="11200" dirty="0"/>
              <a:t>家</a:t>
            </a:r>
            <a:r>
              <a:rPr lang="en-US" altLang="zh-CN" sz="11200" dirty="0"/>
              <a:t>》</a:t>
            </a:r>
            <a:r>
              <a:rPr lang="zh-CN" altLang="en-US" sz="11200" dirty="0"/>
              <a:t>（巴金</a:t>
            </a:r>
            <a:r>
              <a:rPr lang="zh-CN" altLang="en-US" sz="11200" dirty="0" smtClean="0"/>
              <a:t>）</a:t>
            </a:r>
            <a:r>
              <a:rPr lang="en-US" altLang="zh-CN" sz="11200" dirty="0" smtClean="0"/>
              <a:t>8《</a:t>
            </a:r>
            <a:r>
              <a:rPr lang="zh-CN" altLang="en-US" sz="11200" dirty="0"/>
              <a:t>雷雨</a:t>
            </a:r>
            <a:r>
              <a:rPr lang="en-US" altLang="zh-CN" sz="11200" dirty="0"/>
              <a:t>》</a:t>
            </a:r>
            <a:r>
              <a:rPr lang="zh-CN" altLang="en-US" sz="11200" dirty="0"/>
              <a:t>（曹禺</a:t>
            </a:r>
            <a:r>
              <a:rPr lang="zh-CN" altLang="en-US" sz="11200" dirty="0" smtClean="0"/>
              <a:t>）</a:t>
            </a:r>
            <a:endParaRPr lang="en-US" altLang="zh-CN" sz="11200" dirty="0" smtClean="0"/>
          </a:p>
          <a:p>
            <a:pPr marL="0" indent="0">
              <a:buNone/>
            </a:pPr>
            <a:r>
              <a:rPr lang="en-US" altLang="zh-CN" sz="11200" dirty="0" smtClean="0"/>
              <a:t>9《</a:t>
            </a:r>
            <a:r>
              <a:rPr lang="zh-CN" altLang="en-US" sz="11200" dirty="0"/>
              <a:t>围城</a:t>
            </a:r>
            <a:r>
              <a:rPr lang="en-US" altLang="zh-CN" sz="11200" dirty="0"/>
              <a:t>》</a:t>
            </a:r>
            <a:r>
              <a:rPr lang="zh-CN" altLang="en-US" sz="11200" dirty="0"/>
              <a:t>（钱钟书</a:t>
            </a:r>
            <a:r>
              <a:rPr lang="zh-CN" altLang="en-US" sz="11200" dirty="0" smtClean="0"/>
              <a:t>）</a:t>
            </a:r>
            <a:r>
              <a:rPr lang="en-US" altLang="zh-CN" sz="11200" dirty="0" smtClean="0"/>
              <a:t>10《</a:t>
            </a:r>
            <a:r>
              <a:rPr lang="zh-CN" altLang="en-US" sz="11200" dirty="0"/>
              <a:t>谈美书简</a:t>
            </a:r>
            <a:r>
              <a:rPr lang="en-US" altLang="zh-CN" sz="11200" dirty="0"/>
              <a:t>》</a:t>
            </a:r>
            <a:r>
              <a:rPr lang="zh-CN" altLang="en-US" sz="11200" dirty="0"/>
              <a:t>（朱光潜</a:t>
            </a:r>
            <a:r>
              <a:rPr lang="zh-CN" altLang="en-US" sz="11200" dirty="0" smtClean="0"/>
              <a:t>）</a:t>
            </a:r>
            <a:endParaRPr lang="en-US" altLang="zh-CN" sz="11200" dirty="0" smtClean="0"/>
          </a:p>
          <a:p>
            <a:pPr marL="0" indent="0">
              <a:buNone/>
            </a:pPr>
            <a:r>
              <a:rPr lang="en-US" altLang="zh-CN" sz="11200" dirty="0" smtClean="0"/>
              <a:t>11《</a:t>
            </a:r>
            <a:r>
              <a:rPr lang="zh-CN" altLang="en-US" sz="11200" dirty="0"/>
              <a:t>哈姆莱特</a:t>
            </a:r>
            <a:r>
              <a:rPr lang="en-US" altLang="zh-CN" sz="11200" dirty="0"/>
              <a:t>》</a:t>
            </a:r>
            <a:r>
              <a:rPr lang="zh-CN" altLang="en-US" sz="11200" dirty="0"/>
              <a:t>（莎士比亚）</a:t>
            </a:r>
          </a:p>
          <a:p>
            <a:pPr marL="0" indent="0">
              <a:buNone/>
            </a:pPr>
            <a:r>
              <a:rPr lang="en-US" altLang="zh-CN" sz="11200" dirty="0" smtClean="0"/>
              <a:t>12《</a:t>
            </a:r>
            <a:r>
              <a:rPr lang="zh-CN" altLang="en-US" sz="11200" dirty="0"/>
              <a:t>堂</a:t>
            </a:r>
            <a:r>
              <a:rPr lang="en-US" altLang="zh-CN" sz="11200" dirty="0"/>
              <a:t>·</a:t>
            </a:r>
            <a:r>
              <a:rPr lang="zh-CN" altLang="en-US" sz="11200" dirty="0"/>
              <a:t>吉诃德</a:t>
            </a:r>
            <a:r>
              <a:rPr lang="en-US" altLang="zh-CN" sz="11200" dirty="0"/>
              <a:t>》</a:t>
            </a:r>
            <a:r>
              <a:rPr lang="zh-CN" altLang="en-US" sz="11200" dirty="0"/>
              <a:t>（塞万提斯</a:t>
            </a:r>
            <a:r>
              <a:rPr lang="zh-CN" altLang="en-US" sz="11200" dirty="0" smtClean="0"/>
              <a:t>）</a:t>
            </a:r>
            <a:endParaRPr lang="en-US" altLang="zh-CN" sz="11200" dirty="0" smtClean="0"/>
          </a:p>
          <a:p>
            <a:pPr marL="0" indent="0">
              <a:buNone/>
            </a:pPr>
            <a:r>
              <a:rPr lang="en-US" altLang="zh-CN" sz="11200" dirty="0" smtClean="0"/>
              <a:t>13《</a:t>
            </a:r>
            <a:r>
              <a:rPr lang="zh-CN" altLang="en-US" sz="11200" dirty="0"/>
              <a:t>歌德谈话录</a:t>
            </a:r>
            <a:r>
              <a:rPr lang="en-US" altLang="zh-CN" sz="11200" dirty="0"/>
              <a:t>》</a:t>
            </a:r>
            <a:r>
              <a:rPr lang="zh-CN" altLang="en-US" sz="11200" dirty="0"/>
              <a:t>（艾克曼）</a:t>
            </a:r>
          </a:p>
          <a:p>
            <a:pPr marL="0" indent="0">
              <a:buNone/>
            </a:pPr>
            <a:r>
              <a:rPr lang="en-US" altLang="zh-CN" sz="11200" dirty="0" smtClean="0"/>
              <a:t>14《</a:t>
            </a:r>
            <a:r>
              <a:rPr lang="zh-CN" altLang="en-US" sz="11200" dirty="0"/>
              <a:t>巴黎圣母院</a:t>
            </a:r>
            <a:r>
              <a:rPr lang="en-US" altLang="zh-CN" sz="11200" dirty="0"/>
              <a:t>》</a:t>
            </a:r>
            <a:r>
              <a:rPr lang="zh-CN" altLang="en-US" sz="11200" dirty="0"/>
              <a:t>（雨果</a:t>
            </a:r>
            <a:r>
              <a:rPr lang="zh-CN" altLang="en-US" sz="11200" dirty="0" smtClean="0"/>
              <a:t>）</a:t>
            </a:r>
            <a:r>
              <a:rPr lang="en-US" altLang="zh-CN" sz="11200" dirty="0" smtClean="0"/>
              <a:t>15《</a:t>
            </a:r>
            <a:r>
              <a:rPr lang="zh-CN" altLang="en-US" sz="11200" dirty="0"/>
              <a:t>欧也妮</a:t>
            </a:r>
            <a:r>
              <a:rPr lang="en-US" altLang="zh-CN" sz="11200" dirty="0"/>
              <a:t>·</a:t>
            </a:r>
            <a:r>
              <a:rPr lang="zh-CN" altLang="en-US" sz="11200" dirty="0"/>
              <a:t>葛朗台</a:t>
            </a:r>
            <a:r>
              <a:rPr lang="en-US" altLang="zh-CN" sz="11200" dirty="0"/>
              <a:t>》</a:t>
            </a:r>
            <a:r>
              <a:rPr lang="zh-CN" altLang="en-US" sz="11200" dirty="0"/>
              <a:t>（巴尔扎克</a:t>
            </a:r>
            <a:r>
              <a:rPr lang="zh-CN" altLang="en-US" sz="11200" dirty="0" smtClean="0"/>
              <a:t>）</a:t>
            </a:r>
            <a:r>
              <a:rPr lang="en-US" altLang="zh-CN" sz="11200" dirty="0" smtClean="0"/>
              <a:t>16《</a:t>
            </a:r>
            <a:r>
              <a:rPr lang="zh-CN" altLang="en-US" sz="11200" dirty="0"/>
              <a:t>匹克威克外传</a:t>
            </a:r>
            <a:r>
              <a:rPr lang="en-US" altLang="zh-CN" sz="11200" dirty="0"/>
              <a:t>》</a:t>
            </a:r>
            <a:r>
              <a:rPr lang="zh-CN" altLang="en-US" sz="11200" dirty="0"/>
              <a:t>（狄更斯</a:t>
            </a:r>
            <a:r>
              <a:rPr lang="zh-CN" altLang="en-US" sz="11200" dirty="0" smtClean="0"/>
              <a:t>）</a:t>
            </a:r>
            <a:endParaRPr lang="en-US" altLang="zh-CN" sz="11200" dirty="0" smtClean="0"/>
          </a:p>
          <a:p>
            <a:pPr marL="0" indent="0">
              <a:buNone/>
            </a:pPr>
            <a:r>
              <a:rPr lang="en-US" altLang="zh-CN" sz="11200" dirty="0" smtClean="0"/>
              <a:t>17《</a:t>
            </a:r>
            <a:r>
              <a:rPr lang="zh-CN" altLang="en-US" sz="11200" dirty="0"/>
              <a:t>复活</a:t>
            </a:r>
            <a:r>
              <a:rPr lang="en-US" altLang="zh-CN" sz="11200" dirty="0"/>
              <a:t>》</a:t>
            </a:r>
            <a:r>
              <a:rPr lang="zh-CN" altLang="en-US" sz="11200" dirty="0"/>
              <a:t>（列夫</a:t>
            </a:r>
            <a:r>
              <a:rPr lang="en-US" altLang="zh-CN" sz="11200" dirty="0"/>
              <a:t>·</a:t>
            </a:r>
            <a:r>
              <a:rPr lang="zh-CN" altLang="en-US" sz="11200" dirty="0"/>
              <a:t>托尔斯泰）</a:t>
            </a:r>
          </a:p>
          <a:p>
            <a:pPr marL="0" indent="0">
              <a:buNone/>
            </a:pPr>
            <a:r>
              <a:rPr lang="en-US" altLang="zh-CN" sz="11200" dirty="0" smtClean="0"/>
              <a:t>18《</a:t>
            </a:r>
            <a:r>
              <a:rPr lang="zh-CN" altLang="en-US" sz="11200" dirty="0"/>
              <a:t>普希金诗选</a:t>
            </a:r>
            <a:r>
              <a:rPr lang="en-US" altLang="zh-CN" sz="11200" dirty="0"/>
              <a:t>》</a:t>
            </a:r>
            <a:r>
              <a:rPr lang="zh-CN" altLang="en-US" sz="11200" dirty="0"/>
              <a:t>（普希金</a:t>
            </a:r>
            <a:r>
              <a:rPr lang="zh-CN" altLang="en-US" sz="11200" dirty="0" smtClean="0"/>
              <a:t>）</a:t>
            </a:r>
            <a:r>
              <a:rPr lang="en-US" altLang="zh-CN" sz="11200" dirty="0" smtClean="0"/>
              <a:t>19《</a:t>
            </a:r>
            <a:r>
              <a:rPr lang="zh-CN" altLang="en-US" sz="11200" dirty="0"/>
              <a:t>老人与海</a:t>
            </a:r>
            <a:r>
              <a:rPr lang="en-US" altLang="zh-CN" sz="11200" dirty="0"/>
              <a:t>》</a:t>
            </a:r>
            <a:r>
              <a:rPr lang="zh-CN" altLang="en-US" sz="11200" dirty="0"/>
              <a:t>（海明威</a:t>
            </a:r>
            <a:r>
              <a:rPr lang="zh-CN" altLang="en-US" sz="11200" dirty="0" smtClean="0"/>
              <a:t>）</a:t>
            </a:r>
            <a:r>
              <a:rPr lang="en-US" altLang="zh-CN" sz="11200" dirty="0" smtClean="0"/>
              <a:t>20《</a:t>
            </a:r>
            <a:r>
              <a:rPr lang="zh-CN" altLang="en-US" sz="11200" dirty="0"/>
              <a:t>泰戈尔诗选</a:t>
            </a:r>
            <a:r>
              <a:rPr lang="en-US" altLang="zh-CN" sz="11200" dirty="0"/>
              <a:t>》</a:t>
            </a:r>
            <a:r>
              <a:rPr lang="zh-CN" altLang="en-US" sz="11200" dirty="0"/>
              <a:t>（泰戈尔）</a:t>
            </a:r>
          </a:p>
          <a:p>
            <a:endParaRPr lang="zh-CN" altLang="en-US" sz="11200" dirty="0"/>
          </a:p>
        </p:txBody>
      </p:sp>
    </p:spTree>
    <p:extLst>
      <p:ext uri="{BB962C8B-B14F-4D97-AF65-F5344CB8AC3E}">
        <p14:creationId xmlns:p14="http://schemas.microsoft.com/office/powerpoint/2010/main" val="5783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经典名著</a:t>
            </a:r>
            <a:br>
              <a:rPr lang="zh-CN" altLang="en-US" dirty="0"/>
            </a:b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3200" dirty="0" smtClean="0"/>
              <a:t>《</a:t>
            </a:r>
            <a:r>
              <a:rPr lang="zh-CN" altLang="en-US" sz="3200" dirty="0"/>
              <a:t>老子</a:t>
            </a:r>
            <a:r>
              <a:rPr lang="en-US" altLang="zh-CN" sz="3200" dirty="0"/>
              <a:t>》《</a:t>
            </a:r>
            <a:r>
              <a:rPr lang="zh-CN" altLang="en-US" sz="3200" dirty="0"/>
              <a:t>庄子</a:t>
            </a:r>
            <a:r>
              <a:rPr lang="en-US" altLang="zh-CN" sz="3200" dirty="0"/>
              <a:t>》《</a:t>
            </a:r>
            <a:r>
              <a:rPr lang="zh-CN" altLang="en-US" sz="3200" dirty="0"/>
              <a:t>论语</a:t>
            </a:r>
            <a:r>
              <a:rPr lang="en-US" altLang="zh-CN" sz="3200" dirty="0"/>
              <a:t>》《</a:t>
            </a:r>
            <a:r>
              <a:rPr lang="zh-CN" altLang="en-US" sz="3200" dirty="0" smtClean="0"/>
              <a:t>孙子</a:t>
            </a:r>
            <a:r>
              <a:rPr lang="zh-CN" altLang="en-US" sz="3200" dirty="0"/>
              <a:t>兵法</a:t>
            </a:r>
            <a:r>
              <a:rPr lang="en-US" altLang="zh-CN" sz="3200" dirty="0"/>
              <a:t>》</a:t>
            </a:r>
          </a:p>
          <a:p>
            <a:pPr marL="0" indent="0">
              <a:buNone/>
            </a:pPr>
            <a:r>
              <a:rPr lang="en-US" altLang="zh-CN" sz="3200" dirty="0"/>
              <a:t>《</a:t>
            </a:r>
            <a:r>
              <a:rPr lang="zh-CN" altLang="en-US" sz="3200" dirty="0"/>
              <a:t>史记</a:t>
            </a:r>
            <a:r>
              <a:rPr lang="en-US" altLang="zh-CN" sz="3200" dirty="0"/>
              <a:t>》《</a:t>
            </a:r>
            <a:r>
              <a:rPr lang="zh-CN" altLang="en-US" sz="3200" dirty="0"/>
              <a:t>红楼梦</a:t>
            </a:r>
            <a:r>
              <a:rPr lang="en-US" altLang="zh-CN" sz="3200" dirty="0"/>
              <a:t>》《</a:t>
            </a:r>
            <a:r>
              <a:rPr lang="zh-CN" altLang="en-US" sz="3200" dirty="0"/>
              <a:t>三国演义</a:t>
            </a:r>
            <a:r>
              <a:rPr lang="en-US" altLang="zh-CN" sz="3200" dirty="0"/>
              <a:t>》《</a:t>
            </a:r>
            <a:r>
              <a:rPr lang="zh-CN" altLang="en-US" sz="3200" dirty="0"/>
              <a:t>水浒传</a:t>
            </a:r>
            <a:r>
              <a:rPr lang="en-US" altLang="zh-CN" sz="3200" dirty="0"/>
              <a:t>》《</a:t>
            </a:r>
            <a:r>
              <a:rPr lang="zh-CN" altLang="en-US" sz="3200" dirty="0"/>
              <a:t>聊斋志异</a:t>
            </a:r>
            <a:r>
              <a:rPr lang="en-US" altLang="zh-CN" sz="3200" dirty="0"/>
              <a:t>》《</a:t>
            </a:r>
            <a:r>
              <a:rPr lang="zh-CN" altLang="en-US" sz="3200" dirty="0"/>
              <a:t>人间</a:t>
            </a:r>
            <a:r>
              <a:rPr lang="zh-CN" altLang="en-US" sz="3200" dirty="0" smtClean="0"/>
              <a:t>词话</a:t>
            </a:r>
            <a:r>
              <a:rPr lang="en-US" altLang="zh-CN" sz="3200" dirty="0"/>
              <a:t>》《</a:t>
            </a:r>
            <a:r>
              <a:rPr lang="zh-CN" altLang="en-US" sz="3200" dirty="0"/>
              <a:t>唐诗三百首</a:t>
            </a:r>
            <a:r>
              <a:rPr lang="en-US" altLang="zh-CN" sz="3200" dirty="0"/>
              <a:t>》《</a:t>
            </a:r>
            <a:r>
              <a:rPr lang="zh-CN" altLang="en-US" sz="3200" dirty="0"/>
              <a:t>宋词三百首</a:t>
            </a:r>
            <a:r>
              <a:rPr lang="en-US" altLang="zh-CN" sz="3200" dirty="0"/>
              <a:t>》《</a:t>
            </a:r>
            <a:r>
              <a:rPr lang="zh-CN" altLang="en-US" sz="3200" dirty="0"/>
              <a:t>元曲三百首</a:t>
            </a:r>
            <a:r>
              <a:rPr lang="en-US" altLang="zh-CN" sz="3200" dirty="0"/>
              <a:t>》《</a:t>
            </a:r>
            <a:r>
              <a:rPr lang="zh-CN" altLang="en-US" sz="3200" dirty="0"/>
              <a:t>李白诗选</a:t>
            </a:r>
            <a:r>
              <a:rPr lang="en-US" altLang="zh-CN" sz="3200" dirty="0"/>
              <a:t>》《</a:t>
            </a:r>
            <a:r>
              <a:rPr lang="zh-CN" altLang="en-US" sz="3200" dirty="0"/>
              <a:t>杜甫诗选</a:t>
            </a:r>
            <a:r>
              <a:rPr lang="en-US" altLang="zh-CN" sz="3200" dirty="0" smtClean="0"/>
              <a:t>》《</a:t>
            </a:r>
            <a:r>
              <a:rPr lang="zh-CN" altLang="en-US" sz="3200" dirty="0"/>
              <a:t>苏轼词选</a:t>
            </a:r>
            <a:r>
              <a:rPr lang="en-US" altLang="zh-CN" sz="3200" dirty="0"/>
              <a:t>》</a:t>
            </a:r>
          </a:p>
          <a:p>
            <a:pPr marL="0" indent="0">
              <a:buNone/>
            </a:pPr>
            <a:r>
              <a:rPr lang="en-US" altLang="zh-CN" sz="3200" dirty="0"/>
              <a:t>《</a:t>
            </a:r>
            <a:r>
              <a:rPr lang="zh-CN" altLang="en-US" sz="3200" dirty="0"/>
              <a:t>西厢记</a:t>
            </a:r>
            <a:r>
              <a:rPr lang="en-US" altLang="zh-CN" sz="3200" dirty="0"/>
              <a:t>》《</a:t>
            </a:r>
            <a:r>
              <a:rPr lang="zh-CN" altLang="en-US" sz="3200" dirty="0"/>
              <a:t>世说新语</a:t>
            </a:r>
            <a:r>
              <a:rPr lang="en-US" altLang="zh-CN" sz="3200" dirty="0"/>
              <a:t>》《</a:t>
            </a:r>
            <a:r>
              <a:rPr lang="zh-CN" altLang="en-US" sz="3200" dirty="0"/>
              <a:t>浮生六记</a:t>
            </a:r>
            <a:r>
              <a:rPr lang="en-US" altLang="zh-CN" sz="3200" dirty="0" smtClean="0"/>
              <a:t>》</a:t>
            </a:r>
            <a:endParaRPr lang="zh-CN" altLang="en-US" sz="3200" dirty="0"/>
          </a:p>
        </p:txBody>
      </p:sp>
    </p:spTree>
    <p:extLst>
      <p:ext uri="{BB962C8B-B14F-4D97-AF65-F5344CB8AC3E}">
        <p14:creationId xmlns:p14="http://schemas.microsoft.com/office/powerpoint/2010/main" val="1687901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4664"/>
            <a:ext cx="8928992" cy="6264696"/>
          </a:xfrm>
        </p:spPr>
        <p:txBody>
          <a:bodyPr>
            <a:normAutofit fontScale="62500" lnSpcReduction="20000"/>
          </a:bodyPr>
          <a:lstStyle/>
          <a:p>
            <a:pPr marL="0" indent="0">
              <a:buNone/>
            </a:pPr>
            <a:r>
              <a:rPr lang="zh-CN" altLang="en-US" sz="4000" b="1" dirty="0">
                <a:solidFill>
                  <a:srgbClr val="FF0000"/>
                </a:solidFill>
              </a:rPr>
              <a:t>名家名作：</a:t>
            </a:r>
          </a:p>
          <a:p>
            <a:pPr marL="0" indent="0">
              <a:buNone/>
            </a:pPr>
            <a:r>
              <a:rPr lang="zh-CN" altLang="en-US" sz="4000" dirty="0">
                <a:solidFill>
                  <a:srgbClr val="FF0000"/>
                </a:solidFill>
              </a:rPr>
              <a:t>王小波</a:t>
            </a:r>
            <a:r>
              <a:rPr lang="en-US" altLang="zh-CN" sz="4000" dirty="0">
                <a:solidFill>
                  <a:srgbClr val="FF0000"/>
                </a:solidFill>
              </a:rPr>
              <a:t>《</a:t>
            </a:r>
            <a:r>
              <a:rPr lang="zh-CN" altLang="en-US" sz="4000" dirty="0">
                <a:solidFill>
                  <a:srgbClr val="FF0000"/>
                </a:solidFill>
              </a:rPr>
              <a:t>我的精神家园</a:t>
            </a:r>
            <a:r>
              <a:rPr lang="en-US" altLang="zh-CN" sz="4000" dirty="0">
                <a:solidFill>
                  <a:srgbClr val="FF0000"/>
                </a:solidFill>
              </a:rPr>
              <a:t>》</a:t>
            </a:r>
            <a:r>
              <a:rPr lang="zh-CN" altLang="en-US" sz="4000" dirty="0">
                <a:solidFill>
                  <a:srgbClr val="FF0000"/>
                </a:solidFill>
              </a:rPr>
              <a:t>；史铁生</a:t>
            </a:r>
            <a:r>
              <a:rPr lang="en-US" altLang="zh-CN" sz="4000" dirty="0">
                <a:solidFill>
                  <a:srgbClr val="FF0000"/>
                </a:solidFill>
              </a:rPr>
              <a:t>《</a:t>
            </a:r>
            <a:r>
              <a:rPr lang="zh-CN" altLang="en-US" sz="4000" dirty="0">
                <a:solidFill>
                  <a:srgbClr val="FF0000"/>
                </a:solidFill>
              </a:rPr>
              <a:t>我与地坛</a:t>
            </a:r>
            <a:r>
              <a:rPr lang="en-US" altLang="zh-CN" sz="4000" dirty="0">
                <a:solidFill>
                  <a:srgbClr val="FF0000"/>
                </a:solidFill>
              </a:rPr>
              <a:t>》</a:t>
            </a:r>
            <a:r>
              <a:rPr lang="zh-CN" altLang="en-US" sz="4000" dirty="0" smtClean="0"/>
              <a:t>；</a:t>
            </a:r>
            <a:endParaRPr lang="en-US" altLang="zh-CN" sz="4000" dirty="0" smtClean="0"/>
          </a:p>
          <a:p>
            <a:pPr marL="0" indent="0">
              <a:buNone/>
            </a:pPr>
            <a:r>
              <a:rPr lang="zh-CN" altLang="en-US" sz="4000" dirty="0" smtClean="0">
                <a:solidFill>
                  <a:srgbClr val="FF0000"/>
                </a:solidFill>
              </a:rPr>
              <a:t>宗白</a:t>
            </a:r>
            <a:r>
              <a:rPr lang="zh-CN" altLang="en-US" sz="4000" dirty="0">
                <a:solidFill>
                  <a:srgbClr val="FF0000"/>
                </a:solidFill>
              </a:rPr>
              <a:t>华</a:t>
            </a:r>
            <a:r>
              <a:rPr lang="en-US" altLang="zh-CN" sz="4000" dirty="0">
                <a:solidFill>
                  <a:srgbClr val="FF0000"/>
                </a:solidFill>
              </a:rPr>
              <a:t>《</a:t>
            </a:r>
            <a:r>
              <a:rPr lang="zh-CN" altLang="en-US" sz="4000" dirty="0">
                <a:solidFill>
                  <a:srgbClr val="FF0000"/>
                </a:solidFill>
              </a:rPr>
              <a:t>美学散步</a:t>
            </a:r>
            <a:r>
              <a:rPr lang="en-US" altLang="zh-CN" sz="4000" dirty="0">
                <a:solidFill>
                  <a:srgbClr val="FF0000"/>
                </a:solidFill>
              </a:rPr>
              <a:t>》</a:t>
            </a:r>
            <a:r>
              <a:rPr lang="zh-CN" altLang="en-US" sz="4000" dirty="0" smtClean="0"/>
              <a:t>；</a:t>
            </a:r>
            <a:endParaRPr lang="en-US" altLang="zh-CN" sz="4000" dirty="0" smtClean="0"/>
          </a:p>
          <a:p>
            <a:pPr marL="0" indent="0">
              <a:buNone/>
            </a:pPr>
            <a:r>
              <a:rPr lang="zh-CN" altLang="en-US" sz="4000" dirty="0" smtClean="0">
                <a:solidFill>
                  <a:srgbClr val="FF0000"/>
                </a:solidFill>
              </a:rPr>
              <a:t>朱光潜</a:t>
            </a:r>
            <a:r>
              <a:rPr lang="en-US" altLang="zh-CN" sz="4000" dirty="0">
                <a:solidFill>
                  <a:srgbClr val="FF0000"/>
                </a:solidFill>
              </a:rPr>
              <a:t>《</a:t>
            </a:r>
            <a:r>
              <a:rPr lang="zh-CN" altLang="en-US" sz="4000" dirty="0">
                <a:solidFill>
                  <a:srgbClr val="FF0000"/>
                </a:solidFill>
              </a:rPr>
              <a:t>谈美</a:t>
            </a:r>
            <a:r>
              <a:rPr lang="en-US" altLang="zh-CN" sz="4000" dirty="0">
                <a:solidFill>
                  <a:srgbClr val="FF0000"/>
                </a:solidFill>
              </a:rPr>
              <a:t>》《</a:t>
            </a:r>
            <a:r>
              <a:rPr lang="zh-CN" altLang="en-US" sz="4000" dirty="0">
                <a:solidFill>
                  <a:srgbClr val="FF0000"/>
                </a:solidFill>
              </a:rPr>
              <a:t>谈文学</a:t>
            </a:r>
            <a:r>
              <a:rPr lang="en-US" altLang="zh-CN" sz="4000" dirty="0">
                <a:solidFill>
                  <a:srgbClr val="FF0000"/>
                </a:solidFill>
              </a:rPr>
              <a:t>》</a:t>
            </a:r>
            <a:r>
              <a:rPr lang="zh-CN" altLang="en-US" sz="4000" dirty="0" smtClean="0"/>
              <a:t>；</a:t>
            </a:r>
            <a:endParaRPr lang="en-US" altLang="zh-CN" sz="4000" dirty="0" smtClean="0"/>
          </a:p>
          <a:p>
            <a:pPr marL="0" indent="0">
              <a:buNone/>
            </a:pPr>
            <a:r>
              <a:rPr lang="zh-CN" altLang="en-US" sz="4000" dirty="0" smtClean="0"/>
              <a:t>沈</a:t>
            </a:r>
            <a:r>
              <a:rPr lang="zh-CN" altLang="en-US" sz="4000" dirty="0"/>
              <a:t>从文</a:t>
            </a:r>
            <a:r>
              <a:rPr lang="en-US" altLang="zh-CN" sz="4000" dirty="0"/>
              <a:t>《</a:t>
            </a:r>
            <a:r>
              <a:rPr lang="zh-CN" altLang="en-US" sz="4000" dirty="0"/>
              <a:t>边城</a:t>
            </a:r>
            <a:r>
              <a:rPr lang="en-US" altLang="zh-CN" sz="4000" dirty="0"/>
              <a:t>》《</a:t>
            </a:r>
            <a:r>
              <a:rPr lang="zh-CN" altLang="en-US" sz="4000" dirty="0"/>
              <a:t>湘行散记</a:t>
            </a:r>
            <a:r>
              <a:rPr lang="en-US" altLang="zh-CN" sz="4000" dirty="0"/>
              <a:t>》</a:t>
            </a:r>
            <a:r>
              <a:rPr lang="zh-CN" altLang="en-US" sz="4000" dirty="0"/>
              <a:t>；曹禺</a:t>
            </a:r>
            <a:r>
              <a:rPr lang="en-US" altLang="zh-CN" sz="4000" dirty="0"/>
              <a:t>《</a:t>
            </a:r>
            <a:r>
              <a:rPr lang="zh-CN" altLang="en-US" sz="4000" dirty="0"/>
              <a:t>雷雨</a:t>
            </a:r>
            <a:r>
              <a:rPr lang="en-US" altLang="zh-CN" sz="4000" dirty="0"/>
              <a:t>》</a:t>
            </a:r>
            <a:r>
              <a:rPr lang="zh-CN" altLang="en-US" sz="4000" dirty="0"/>
              <a:t>；张承志</a:t>
            </a:r>
            <a:r>
              <a:rPr lang="en-US" altLang="zh-CN" sz="4000" dirty="0"/>
              <a:t>《</a:t>
            </a:r>
            <a:r>
              <a:rPr lang="zh-CN" altLang="en-US" sz="4000" dirty="0"/>
              <a:t>黑</a:t>
            </a:r>
            <a:r>
              <a:rPr lang="zh-CN" altLang="en-US" sz="4000" dirty="0" smtClean="0"/>
              <a:t>骏马</a:t>
            </a:r>
            <a:r>
              <a:rPr lang="en-US" altLang="zh-CN" sz="4000" dirty="0" smtClean="0"/>
              <a:t>》《</a:t>
            </a:r>
            <a:r>
              <a:rPr lang="zh-CN" altLang="en-US" sz="4000" dirty="0"/>
              <a:t>北方的河</a:t>
            </a:r>
            <a:r>
              <a:rPr lang="en-US" altLang="zh-CN" sz="4000" dirty="0"/>
              <a:t>》</a:t>
            </a:r>
            <a:r>
              <a:rPr lang="zh-CN" altLang="en-US" sz="4000" dirty="0" smtClean="0"/>
              <a:t>；</a:t>
            </a:r>
            <a:endParaRPr lang="en-US" altLang="zh-CN" sz="4000" dirty="0" smtClean="0"/>
          </a:p>
          <a:p>
            <a:pPr marL="0" indent="0">
              <a:buNone/>
            </a:pPr>
            <a:r>
              <a:rPr lang="zh-CN" altLang="en-US" sz="4000" dirty="0" smtClean="0"/>
              <a:t>顾</a:t>
            </a:r>
            <a:r>
              <a:rPr lang="zh-CN" altLang="en-US" sz="4000" dirty="0"/>
              <a:t>城</a:t>
            </a:r>
            <a:r>
              <a:rPr lang="en-US" altLang="zh-CN" sz="4000" dirty="0"/>
              <a:t>《</a:t>
            </a:r>
            <a:r>
              <a:rPr lang="zh-CN" altLang="en-US" sz="4000" dirty="0"/>
              <a:t>顾城的诗</a:t>
            </a:r>
            <a:r>
              <a:rPr lang="en-US" altLang="zh-CN" sz="4000" dirty="0"/>
              <a:t>》</a:t>
            </a:r>
            <a:r>
              <a:rPr lang="zh-CN" altLang="en-US" sz="4000" dirty="0"/>
              <a:t>；舒婷</a:t>
            </a:r>
            <a:r>
              <a:rPr lang="en-US" altLang="zh-CN" sz="4000" dirty="0"/>
              <a:t>《</a:t>
            </a:r>
            <a:r>
              <a:rPr lang="zh-CN" altLang="en-US" sz="4000" dirty="0"/>
              <a:t>舒婷的诗</a:t>
            </a:r>
            <a:r>
              <a:rPr lang="en-US" altLang="zh-CN" sz="4000" dirty="0"/>
              <a:t>》</a:t>
            </a:r>
            <a:r>
              <a:rPr lang="zh-CN" altLang="en-US" sz="4000" dirty="0"/>
              <a:t>；食指</a:t>
            </a:r>
            <a:r>
              <a:rPr lang="en-US" altLang="zh-CN" sz="4000" dirty="0"/>
              <a:t>《</a:t>
            </a:r>
            <a:r>
              <a:rPr lang="zh-CN" altLang="en-US" sz="4000" dirty="0"/>
              <a:t>食指的诗</a:t>
            </a:r>
            <a:r>
              <a:rPr lang="en-US" altLang="zh-CN" sz="4000" dirty="0"/>
              <a:t>》</a:t>
            </a:r>
            <a:r>
              <a:rPr lang="zh-CN" altLang="en-US" sz="4000" dirty="0"/>
              <a:t>；</a:t>
            </a:r>
          </a:p>
          <a:p>
            <a:pPr marL="0" indent="0">
              <a:buNone/>
            </a:pPr>
            <a:r>
              <a:rPr lang="zh-CN" altLang="en-US" sz="4000" dirty="0" smtClean="0">
                <a:solidFill>
                  <a:srgbClr val="FF0000"/>
                </a:solidFill>
              </a:rPr>
              <a:t>傅</a:t>
            </a:r>
            <a:r>
              <a:rPr lang="zh-CN" altLang="en-US" sz="4000" dirty="0">
                <a:solidFill>
                  <a:srgbClr val="FF0000"/>
                </a:solidFill>
              </a:rPr>
              <a:t>雷</a:t>
            </a:r>
            <a:r>
              <a:rPr lang="en-US" altLang="zh-CN" sz="4000" dirty="0">
                <a:solidFill>
                  <a:srgbClr val="FF0000"/>
                </a:solidFill>
              </a:rPr>
              <a:t>《</a:t>
            </a:r>
            <a:r>
              <a:rPr lang="zh-CN" altLang="en-US" sz="4000" dirty="0">
                <a:solidFill>
                  <a:srgbClr val="FF0000"/>
                </a:solidFill>
              </a:rPr>
              <a:t>傅雷家书</a:t>
            </a:r>
            <a:r>
              <a:rPr lang="en-US" altLang="zh-CN" sz="4000" dirty="0">
                <a:solidFill>
                  <a:srgbClr val="FF0000"/>
                </a:solidFill>
              </a:rPr>
              <a:t>》</a:t>
            </a:r>
            <a:r>
              <a:rPr lang="zh-CN" altLang="en-US" sz="4000" dirty="0"/>
              <a:t>；余光中</a:t>
            </a:r>
            <a:r>
              <a:rPr lang="en-US" altLang="zh-CN" sz="4000" dirty="0"/>
              <a:t>《</a:t>
            </a:r>
            <a:r>
              <a:rPr lang="zh-CN" altLang="en-US" sz="4000" dirty="0"/>
              <a:t>余</a:t>
            </a:r>
            <a:r>
              <a:rPr lang="zh-CN" altLang="en-US" sz="4000" dirty="0" smtClean="0"/>
              <a:t>光中</a:t>
            </a:r>
            <a:r>
              <a:rPr lang="zh-CN" altLang="en-US" sz="4000" dirty="0"/>
              <a:t>散文</a:t>
            </a:r>
            <a:r>
              <a:rPr lang="en-US" altLang="zh-CN" sz="4000" dirty="0"/>
              <a:t>》</a:t>
            </a:r>
            <a:r>
              <a:rPr lang="zh-CN" altLang="en-US" sz="4000" dirty="0"/>
              <a:t>；</a:t>
            </a:r>
            <a:r>
              <a:rPr lang="zh-CN" altLang="en-US" sz="4000" dirty="0">
                <a:solidFill>
                  <a:srgbClr val="FF0000"/>
                </a:solidFill>
              </a:rPr>
              <a:t>林清</a:t>
            </a:r>
            <a:r>
              <a:rPr lang="zh-CN" altLang="en-US" sz="4000" dirty="0" smtClean="0">
                <a:solidFill>
                  <a:srgbClr val="FF0000"/>
                </a:solidFill>
              </a:rPr>
              <a:t>玄</a:t>
            </a:r>
            <a:r>
              <a:rPr lang="en-US" altLang="zh-CN" sz="4000" dirty="0" smtClean="0">
                <a:solidFill>
                  <a:srgbClr val="FF0000"/>
                </a:solidFill>
              </a:rPr>
              <a:t>《</a:t>
            </a:r>
            <a:r>
              <a:rPr lang="zh-CN" altLang="en-US" sz="4000" dirty="0">
                <a:solidFill>
                  <a:srgbClr val="FF0000"/>
                </a:solidFill>
              </a:rPr>
              <a:t>林清玄散文</a:t>
            </a:r>
            <a:r>
              <a:rPr lang="en-US" altLang="zh-CN" sz="4000" dirty="0">
                <a:solidFill>
                  <a:srgbClr val="FF0000"/>
                </a:solidFill>
              </a:rPr>
              <a:t>》</a:t>
            </a:r>
            <a:r>
              <a:rPr lang="zh-CN" altLang="en-US" sz="4000" dirty="0" smtClean="0"/>
              <a:t>；</a:t>
            </a:r>
            <a:endParaRPr lang="zh-CN" altLang="en-US" sz="4000" dirty="0"/>
          </a:p>
          <a:p>
            <a:pPr marL="0" indent="0">
              <a:buNone/>
            </a:pPr>
            <a:r>
              <a:rPr lang="zh-CN" altLang="en-US" sz="4000" dirty="0"/>
              <a:t>郁达夫</a:t>
            </a:r>
            <a:r>
              <a:rPr lang="en-US" altLang="zh-CN" sz="4000" dirty="0"/>
              <a:t>《</a:t>
            </a:r>
            <a:r>
              <a:rPr lang="zh-CN" altLang="en-US" sz="4000" dirty="0"/>
              <a:t>郁达夫散文</a:t>
            </a:r>
            <a:r>
              <a:rPr lang="en-US" altLang="zh-CN" sz="4000" dirty="0"/>
              <a:t>》</a:t>
            </a:r>
            <a:r>
              <a:rPr lang="zh-CN" altLang="en-US" sz="4000" dirty="0"/>
              <a:t>；汪曾祺</a:t>
            </a:r>
            <a:r>
              <a:rPr lang="en-US" altLang="zh-CN" sz="4000" dirty="0"/>
              <a:t>《</a:t>
            </a:r>
            <a:r>
              <a:rPr lang="zh-CN" altLang="en-US" sz="4000" dirty="0"/>
              <a:t>汪曾祺散文</a:t>
            </a:r>
            <a:r>
              <a:rPr lang="en-US" altLang="zh-CN" sz="4000" dirty="0"/>
              <a:t>》</a:t>
            </a:r>
            <a:r>
              <a:rPr lang="zh-CN" altLang="en-US" sz="4000" dirty="0"/>
              <a:t>；</a:t>
            </a:r>
            <a:r>
              <a:rPr lang="zh-CN" altLang="en-US" sz="4000" dirty="0">
                <a:solidFill>
                  <a:srgbClr val="FF0000"/>
                </a:solidFill>
              </a:rPr>
              <a:t>巴金</a:t>
            </a:r>
            <a:r>
              <a:rPr lang="en-US" altLang="zh-CN" sz="4000" dirty="0">
                <a:solidFill>
                  <a:srgbClr val="FF0000"/>
                </a:solidFill>
              </a:rPr>
              <a:t>《</a:t>
            </a:r>
            <a:r>
              <a:rPr lang="zh-CN" altLang="en-US" sz="4000" dirty="0">
                <a:solidFill>
                  <a:srgbClr val="FF0000"/>
                </a:solidFill>
              </a:rPr>
              <a:t>随想录</a:t>
            </a:r>
            <a:r>
              <a:rPr lang="en-US" altLang="zh-CN" sz="4000" dirty="0">
                <a:solidFill>
                  <a:srgbClr val="FF0000"/>
                </a:solidFill>
              </a:rPr>
              <a:t>》</a:t>
            </a:r>
            <a:r>
              <a:rPr lang="zh-CN" altLang="en-US" sz="4000" dirty="0"/>
              <a:t>；</a:t>
            </a:r>
            <a:r>
              <a:rPr lang="zh-CN" altLang="en-US" sz="4000" dirty="0">
                <a:solidFill>
                  <a:srgbClr val="FF0000"/>
                </a:solidFill>
              </a:rPr>
              <a:t>张爱玲</a:t>
            </a:r>
            <a:r>
              <a:rPr lang="en-US" altLang="zh-CN" sz="4000" dirty="0">
                <a:solidFill>
                  <a:srgbClr val="FF0000"/>
                </a:solidFill>
              </a:rPr>
              <a:t>《</a:t>
            </a:r>
            <a:r>
              <a:rPr lang="zh-CN" altLang="en-US" sz="4000" dirty="0" smtClean="0">
                <a:solidFill>
                  <a:srgbClr val="FF0000"/>
                </a:solidFill>
              </a:rPr>
              <a:t>张爱</a:t>
            </a:r>
            <a:r>
              <a:rPr lang="zh-CN" altLang="en-US" sz="4000" dirty="0">
                <a:solidFill>
                  <a:srgbClr val="FF0000"/>
                </a:solidFill>
              </a:rPr>
              <a:t>玲散文全编</a:t>
            </a:r>
            <a:r>
              <a:rPr lang="en-US" altLang="zh-CN" sz="4000" dirty="0">
                <a:solidFill>
                  <a:srgbClr val="FF0000"/>
                </a:solidFill>
              </a:rPr>
              <a:t>》</a:t>
            </a:r>
            <a:r>
              <a:rPr lang="zh-CN" altLang="en-US" sz="4000" dirty="0"/>
              <a:t>；</a:t>
            </a:r>
            <a:r>
              <a:rPr lang="zh-CN" altLang="en-US" sz="4000" dirty="0" smtClean="0">
                <a:solidFill>
                  <a:srgbClr val="FF0000"/>
                </a:solidFill>
              </a:rPr>
              <a:t>钱钟书</a:t>
            </a:r>
            <a:r>
              <a:rPr lang="en-US" altLang="zh-CN" sz="4000" dirty="0" smtClean="0">
                <a:solidFill>
                  <a:srgbClr val="FF0000"/>
                </a:solidFill>
              </a:rPr>
              <a:t>《</a:t>
            </a:r>
            <a:r>
              <a:rPr lang="zh-CN" altLang="en-US" sz="4000" dirty="0">
                <a:solidFill>
                  <a:srgbClr val="FF0000"/>
                </a:solidFill>
              </a:rPr>
              <a:t>围城</a:t>
            </a:r>
            <a:r>
              <a:rPr lang="en-US" altLang="zh-CN" sz="4000" dirty="0">
                <a:solidFill>
                  <a:srgbClr val="FF0000"/>
                </a:solidFill>
              </a:rPr>
              <a:t>》《</a:t>
            </a:r>
            <a:r>
              <a:rPr lang="zh-CN" altLang="en-US" sz="4000" dirty="0">
                <a:solidFill>
                  <a:srgbClr val="FF0000"/>
                </a:solidFill>
              </a:rPr>
              <a:t>写在人生边上</a:t>
            </a:r>
            <a:r>
              <a:rPr lang="en-US" altLang="zh-CN" sz="4000" dirty="0" smtClean="0">
                <a:solidFill>
                  <a:srgbClr val="FF0000"/>
                </a:solidFill>
              </a:rPr>
              <a:t>》</a:t>
            </a:r>
          </a:p>
          <a:p>
            <a:pPr marL="0" indent="0">
              <a:buNone/>
            </a:pPr>
            <a:r>
              <a:rPr lang="zh-CN" altLang="en-US" sz="4000" dirty="0" smtClean="0"/>
              <a:t>余</a:t>
            </a:r>
            <a:r>
              <a:rPr lang="zh-CN" altLang="en-US" sz="4000" dirty="0"/>
              <a:t>华</a:t>
            </a:r>
            <a:r>
              <a:rPr lang="en-US" altLang="zh-CN" sz="4000" dirty="0"/>
              <a:t>《</a:t>
            </a:r>
            <a:r>
              <a:rPr lang="zh-CN" altLang="en-US" sz="4000" dirty="0"/>
              <a:t>活着</a:t>
            </a:r>
            <a:r>
              <a:rPr lang="en-US" altLang="zh-CN" sz="4000" dirty="0"/>
              <a:t>》</a:t>
            </a:r>
            <a:r>
              <a:rPr lang="zh-CN" altLang="en-US" sz="4000" dirty="0" smtClean="0"/>
              <a:t>；老舍</a:t>
            </a:r>
            <a:r>
              <a:rPr lang="en-US" altLang="zh-CN" sz="4000" dirty="0"/>
              <a:t>《</a:t>
            </a:r>
            <a:r>
              <a:rPr lang="zh-CN" altLang="en-US" sz="4000" dirty="0"/>
              <a:t>茶馆</a:t>
            </a:r>
            <a:r>
              <a:rPr lang="en-US" altLang="zh-CN" sz="4000" dirty="0"/>
              <a:t>》</a:t>
            </a:r>
            <a:r>
              <a:rPr lang="zh-CN" altLang="en-US" sz="4000" dirty="0"/>
              <a:t>；</a:t>
            </a:r>
            <a:r>
              <a:rPr lang="zh-CN" altLang="en-US" sz="4000" dirty="0">
                <a:solidFill>
                  <a:srgbClr val="FF0000"/>
                </a:solidFill>
              </a:rPr>
              <a:t>杨绛</a:t>
            </a:r>
            <a:r>
              <a:rPr lang="en-US" altLang="zh-CN" sz="4000" dirty="0">
                <a:solidFill>
                  <a:srgbClr val="FF0000"/>
                </a:solidFill>
              </a:rPr>
              <a:t>《</a:t>
            </a:r>
            <a:r>
              <a:rPr lang="zh-CN" altLang="en-US" sz="4000" dirty="0" smtClean="0">
                <a:solidFill>
                  <a:srgbClr val="FF0000"/>
                </a:solidFill>
              </a:rPr>
              <a:t>我们</a:t>
            </a:r>
            <a:r>
              <a:rPr lang="zh-CN" altLang="en-US" sz="4000" dirty="0">
                <a:solidFill>
                  <a:srgbClr val="FF0000"/>
                </a:solidFill>
              </a:rPr>
              <a:t>仨</a:t>
            </a:r>
            <a:r>
              <a:rPr lang="en-US" altLang="zh-CN" sz="4000" dirty="0">
                <a:solidFill>
                  <a:srgbClr val="FF0000"/>
                </a:solidFill>
              </a:rPr>
              <a:t>》</a:t>
            </a:r>
            <a:r>
              <a:rPr lang="zh-CN" altLang="en-US" sz="4000" dirty="0" smtClean="0"/>
              <a:t>；陈</a:t>
            </a:r>
            <a:r>
              <a:rPr lang="zh-CN" altLang="en-US" sz="4000" dirty="0"/>
              <a:t>忠实</a:t>
            </a:r>
            <a:r>
              <a:rPr lang="en-US" altLang="zh-CN" sz="4000" dirty="0"/>
              <a:t>《</a:t>
            </a:r>
            <a:r>
              <a:rPr lang="zh-CN" altLang="en-US" sz="4000" dirty="0"/>
              <a:t>白鹿原</a:t>
            </a:r>
            <a:r>
              <a:rPr lang="en-US" altLang="zh-CN" sz="4000" dirty="0"/>
              <a:t>》</a:t>
            </a:r>
            <a:r>
              <a:rPr lang="zh-CN" altLang="en-US" sz="4000" dirty="0"/>
              <a:t>；</a:t>
            </a:r>
          </a:p>
          <a:p>
            <a:pPr marL="0" indent="0">
              <a:buNone/>
            </a:pPr>
            <a:r>
              <a:rPr lang="zh-CN" altLang="en-US" sz="4000" dirty="0" smtClean="0"/>
              <a:t>以上</a:t>
            </a:r>
            <a:r>
              <a:rPr lang="zh-CN" altLang="en-US" sz="4000" dirty="0"/>
              <a:t>所列，大多为现当代中国文坛的名家名作，文体</a:t>
            </a:r>
          </a:p>
          <a:p>
            <a:pPr marL="0" indent="0">
              <a:buNone/>
            </a:pPr>
            <a:r>
              <a:rPr lang="zh-CN" altLang="en-US" sz="4000" dirty="0"/>
              <a:t>涵盖了诗歌、散文、小说、戏剧、</a:t>
            </a:r>
          </a:p>
          <a:p>
            <a:pPr marL="0" indent="0">
              <a:buNone/>
            </a:pPr>
            <a:r>
              <a:rPr lang="zh-CN" altLang="en-US" sz="4000" dirty="0"/>
              <a:t>杂文、评论等诸多领域，值得一看。</a:t>
            </a:r>
          </a:p>
          <a:p>
            <a:endParaRPr lang="zh-CN" altLang="en-US" dirty="0"/>
          </a:p>
        </p:txBody>
      </p:sp>
    </p:spTree>
    <p:extLst>
      <p:ext uri="{BB962C8B-B14F-4D97-AF65-F5344CB8AC3E}">
        <p14:creationId xmlns:p14="http://schemas.microsoft.com/office/powerpoint/2010/main" val="941411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19936"/>
          </a:xfrm>
        </p:spPr>
        <p:txBody>
          <a:bodyPr>
            <a:normAutofit lnSpcReduction="10000"/>
          </a:bodyPr>
          <a:lstStyle/>
          <a:p>
            <a:pPr marL="0" indent="0">
              <a:buNone/>
            </a:pPr>
            <a:r>
              <a:rPr lang="zh-CN" altLang="en-US" dirty="0">
                <a:solidFill>
                  <a:srgbClr val="FF0000"/>
                </a:solidFill>
              </a:rPr>
              <a:t>名优报刊</a:t>
            </a:r>
          </a:p>
          <a:p>
            <a:pPr marL="0" indent="0">
              <a:buNone/>
            </a:pPr>
            <a:r>
              <a:rPr lang="zh-CN" altLang="en-US" dirty="0"/>
              <a:t>报刊要读最新的，如此，才能明白“时文”的精义。当代报刊林林总总，</a:t>
            </a:r>
            <a:r>
              <a:rPr lang="zh-CN" altLang="en-US" dirty="0" smtClean="0"/>
              <a:t>但精品</a:t>
            </a:r>
            <a:r>
              <a:rPr lang="zh-CN" altLang="en-US" dirty="0"/>
              <a:t>而又适合高中生阅读的也很有限，稍好的如下：</a:t>
            </a:r>
            <a:r>
              <a:rPr lang="en-US" altLang="zh-CN" dirty="0"/>
              <a:t>《</a:t>
            </a:r>
            <a:r>
              <a:rPr lang="zh-CN" altLang="en-US" dirty="0"/>
              <a:t>散文</a:t>
            </a:r>
            <a:r>
              <a:rPr lang="en-US" altLang="zh-CN" dirty="0"/>
              <a:t>》《</a:t>
            </a:r>
            <a:r>
              <a:rPr lang="zh-CN" altLang="en-US" dirty="0"/>
              <a:t>散文选刊</a:t>
            </a:r>
            <a:r>
              <a:rPr lang="en-US" altLang="zh-CN" dirty="0"/>
              <a:t>》《</a:t>
            </a:r>
            <a:r>
              <a:rPr lang="zh-CN" altLang="en-US" dirty="0" smtClean="0"/>
              <a:t>散文</a:t>
            </a:r>
            <a:r>
              <a:rPr lang="zh-CN" altLang="en-US" dirty="0"/>
              <a:t>百家</a:t>
            </a:r>
            <a:r>
              <a:rPr lang="en-US" altLang="zh-CN" dirty="0" smtClean="0"/>
              <a:t>》《</a:t>
            </a:r>
            <a:r>
              <a:rPr lang="zh-CN" altLang="en-US" dirty="0"/>
              <a:t>杂文选刊</a:t>
            </a:r>
            <a:r>
              <a:rPr lang="en-US" altLang="zh-CN" dirty="0"/>
              <a:t>》</a:t>
            </a:r>
          </a:p>
          <a:p>
            <a:pPr marL="0" indent="0">
              <a:buNone/>
            </a:pPr>
            <a:r>
              <a:rPr lang="en-US" altLang="zh-CN" dirty="0" smtClean="0"/>
              <a:t>《</a:t>
            </a:r>
            <a:r>
              <a:rPr lang="zh-CN" altLang="en-US" dirty="0"/>
              <a:t>思维与智慧</a:t>
            </a:r>
            <a:r>
              <a:rPr lang="en-US" altLang="zh-CN" dirty="0" smtClean="0"/>
              <a:t>》《</a:t>
            </a:r>
            <a:r>
              <a:rPr lang="zh-CN" altLang="en-US" dirty="0" smtClean="0"/>
              <a:t>文学</a:t>
            </a:r>
            <a:r>
              <a:rPr lang="zh-CN" altLang="en-US" dirty="0"/>
              <a:t>自由谈</a:t>
            </a:r>
            <a:r>
              <a:rPr lang="en-US" altLang="zh-CN" dirty="0"/>
              <a:t>》《</a:t>
            </a:r>
            <a:r>
              <a:rPr lang="zh-CN" altLang="en-US" dirty="0"/>
              <a:t>美文</a:t>
            </a:r>
            <a:r>
              <a:rPr lang="en-US" altLang="zh-CN" dirty="0"/>
              <a:t>》</a:t>
            </a:r>
          </a:p>
          <a:p>
            <a:pPr marL="0" indent="0">
              <a:buNone/>
            </a:pPr>
            <a:r>
              <a:rPr lang="en-US" altLang="zh-CN" dirty="0"/>
              <a:t>《</a:t>
            </a:r>
            <a:r>
              <a:rPr lang="zh-CN" altLang="en-US" dirty="0"/>
              <a:t>咬文嚼字</a:t>
            </a:r>
            <a:r>
              <a:rPr lang="en-US" altLang="zh-CN" dirty="0"/>
              <a:t>》《</a:t>
            </a:r>
            <a:r>
              <a:rPr lang="zh-CN" altLang="en-US" dirty="0"/>
              <a:t>演讲与口才</a:t>
            </a:r>
            <a:r>
              <a:rPr lang="en-US" altLang="zh-CN" dirty="0"/>
              <a:t>》《</a:t>
            </a:r>
            <a:r>
              <a:rPr lang="zh-CN" altLang="en-US" dirty="0"/>
              <a:t>名作欣赏</a:t>
            </a:r>
            <a:r>
              <a:rPr lang="en-US" altLang="zh-CN" dirty="0"/>
              <a:t>》《</a:t>
            </a:r>
            <a:r>
              <a:rPr lang="zh-CN" altLang="en-US" dirty="0"/>
              <a:t>读书文摘</a:t>
            </a:r>
            <a:r>
              <a:rPr lang="en-US" altLang="zh-CN" dirty="0"/>
              <a:t>》《</a:t>
            </a:r>
            <a:r>
              <a:rPr lang="zh-CN" altLang="en-US" dirty="0"/>
              <a:t>青年文摘</a:t>
            </a:r>
            <a:r>
              <a:rPr lang="en-US" altLang="zh-CN" dirty="0"/>
              <a:t>》《</a:t>
            </a:r>
            <a:r>
              <a:rPr lang="zh-CN" altLang="en-US" dirty="0"/>
              <a:t>阅读</a:t>
            </a:r>
            <a:r>
              <a:rPr lang="zh-CN" altLang="en-US" dirty="0" smtClean="0"/>
              <a:t>与写作</a:t>
            </a:r>
            <a:r>
              <a:rPr lang="en-US" altLang="zh-CN" dirty="0" smtClean="0"/>
              <a:t>》《</a:t>
            </a:r>
            <a:r>
              <a:rPr lang="zh-CN" altLang="en-US" dirty="0"/>
              <a:t>文学报</a:t>
            </a:r>
            <a:r>
              <a:rPr lang="en-US" altLang="zh-CN" dirty="0" smtClean="0"/>
              <a:t>》《</a:t>
            </a:r>
            <a:r>
              <a:rPr lang="zh-CN" altLang="en-US" dirty="0"/>
              <a:t>杂文报</a:t>
            </a:r>
            <a:r>
              <a:rPr lang="en-US" altLang="zh-CN" dirty="0" smtClean="0"/>
              <a:t>》《</a:t>
            </a:r>
            <a:r>
              <a:rPr lang="zh-CN" altLang="en-US" dirty="0"/>
              <a:t>语文报</a:t>
            </a:r>
            <a:r>
              <a:rPr lang="en-US" altLang="zh-CN" dirty="0" smtClean="0"/>
              <a:t>》《</a:t>
            </a:r>
            <a:r>
              <a:rPr lang="zh-CN" altLang="en-US" dirty="0"/>
              <a:t>报刊文摘</a:t>
            </a:r>
            <a:r>
              <a:rPr lang="en-US" altLang="zh-CN" dirty="0" smtClean="0"/>
              <a:t>》《</a:t>
            </a:r>
            <a:r>
              <a:rPr lang="zh-CN" altLang="en-US" dirty="0"/>
              <a:t>中国剪报</a:t>
            </a:r>
            <a:r>
              <a:rPr lang="en-US" altLang="zh-CN" dirty="0" smtClean="0"/>
              <a:t>》《</a:t>
            </a:r>
            <a:r>
              <a:rPr lang="zh-CN" altLang="en-US" dirty="0"/>
              <a:t>读者</a:t>
            </a:r>
            <a:r>
              <a:rPr lang="en-US" altLang="zh-CN" dirty="0"/>
              <a:t>》</a:t>
            </a:r>
          </a:p>
          <a:p>
            <a:pPr marL="0" indent="0">
              <a:buNone/>
            </a:pPr>
            <a:r>
              <a:rPr lang="zh-CN" altLang="en-US" dirty="0" smtClean="0"/>
              <a:t>这些</a:t>
            </a:r>
            <a:r>
              <a:rPr lang="zh-CN" altLang="en-US" dirty="0"/>
              <a:t>报刊的品牌是相对于高中生的阅读兴趣和难度而言的。</a:t>
            </a:r>
          </a:p>
          <a:p>
            <a:pPr marL="0" indent="0">
              <a:buNone/>
            </a:pPr>
            <a:r>
              <a:rPr lang="zh-CN" altLang="en-US" dirty="0"/>
              <a:t>阅读兴趣</a:t>
            </a:r>
            <a:r>
              <a:rPr lang="zh-CN" altLang="en-US" dirty="0" smtClean="0"/>
              <a:t>浓厚者</a:t>
            </a:r>
            <a:r>
              <a:rPr lang="zh-CN" altLang="en-US" dirty="0"/>
              <a:t>，</a:t>
            </a:r>
            <a:r>
              <a:rPr lang="zh-CN" altLang="en-US" dirty="0" smtClean="0"/>
              <a:t>可以</a:t>
            </a:r>
            <a:r>
              <a:rPr lang="zh-CN" altLang="en-US" dirty="0"/>
              <a:t>阅读诸如</a:t>
            </a:r>
            <a:r>
              <a:rPr lang="en-US" altLang="zh-CN" dirty="0"/>
              <a:t>《</a:t>
            </a:r>
            <a:r>
              <a:rPr lang="zh-CN" altLang="en-US" dirty="0"/>
              <a:t>书屋</a:t>
            </a:r>
            <a:r>
              <a:rPr lang="en-US" altLang="zh-CN" dirty="0"/>
              <a:t>》《</a:t>
            </a:r>
            <a:r>
              <a:rPr lang="zh-CN" altLang="en-US" dirty="0"/>
              <a:t>万象</a:t>
            </a:r>
            <a:r>
              <a:rPr lang="en-US" altLang="zh-CN" dirty="0"/>
              <a:t>》《</a:t>
            </a:r>
            <a:r>
              <a:rPr lang="zh-CN" altLang="en-US" dirty="0"/>
              <a:t>随笔</a:t>
            </a:r>
            <a:r>
              <a:rPr lang="en-US" altLang="zh-CN" dirty="0"/>
              <a:t>》《</a:t>
            </a:r>
            <a:r>
              <a:rPr lang="zh-CN" altLang="en-US" dirty="0"/>
              <a:t>读书</a:t>
            </a:r>
            <a:r>
              <a:rPr lang="en-US" altLang="zh-CN" dirty="0"/>
              <a:t>》《</a:t>
            </a:r>
            <a:r>
              <a:rPr lang="zh-CN" altLang="en-US" dirty="0"/>
              <a:t>天涯</a:t>
            </a:r>
            <a:r>
              <a:rPr lang="en-US" altLang="zh-CN" dirty="0"/>
              <a:t>》《</a:t>
            </a:r>
            <a:r>
              <a:rPr lang="zh-CN" altLang="en-US" dirty="0"/>
              <a:t>文学评论</a:t>
            </a:r>
            <a:r>
              <a:rPr lang="en-US" altLang="zh-CN" dirty="0"/>
              <a:t>》</a:t>
            </a:r>
          </a:p>
          <a:p>
            <a:pPr marL="0" indent="0">
              <a:buNone/>
            </a:pPr>
            <a:r>
              <a:rPr lang="en-US" altLang="zh-CN" dirty="0"/>
              <a:t>《</a:t>
            </a:r>
            <a:r>
              <a:rPr lang="zh-CN" altLang="en-US" dirty="0"/>
              <a:t>文艺研究</a:t>
            </a:r>
            <a:r>
              <a:rPr lang="en-US" altLang="zh-CN" dirty="0"/>
              <a:t>》《</a:t>
            </a:r>
            <a:r>
              <a:rPr lang="zh-CN" altLang="en-US" dirty="0"/>
              <a:t>中国文化研究</a:t>
            </a:r>
            <a:r>
              <a:rPr lang="en-US" altLang="zh-CN" dirty="0"/>
              <a:t>》</a:t>
            </a:r>
            <a:r>
              <a:rPr lang="zh-CN" altLang="en-US" dirty="0"/>
              <a:t>等学术价值与人文含量相对高一些的杂志。</a:t>
            </a:r>
          </a:p>
          <a:p>
            <a:endParaRPr lang="zh-CN" altLang="en-US" dirty="0"/>
          </a:p>
        </p:txBody>
      </p:sp>
    </p:spTree>
    <p:extLst>
      <p:ext uri="{BB962C8B-B14F-4D97-AF65-F5344CB8AC3E}">
        <p14:creationId xmlns:p14="http://schemas.microsoft.com/office/powerpoint/2010/main" val="267440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我个人的阅读经验：</a:t>
            </a:r>
            <a:endParaRPr lang="en-US" altLang="zh-CN" dirty="0" smtClean="0">
              <a:solidFill>
                <a:srgbClr val="FF0000"/>
              </a:solidFill>
            </a:endParaRPr>
          </a:p>
          <a:p>
            <a:r>
              <a:rPr lang="zh-CN" altLang="zh-CN" dirty="0">
                <a:latin typeface="黑体" pitchFamily="49" charset="-122"/>
                <a:ea typeface="黑体" pitchFamily="49" charset="-122"/>
              </a:rPr>
              <a:t>沈从文《边城》、《傅雷家书》、刘墉作品、周国平散文、余秋雨散文</a:t>
            </a:r>
            <a:r>
              <a:rPr lang="zh-CN" altLang="zh-CN" dirty="0" smtClean="0">
                <a:latin typeface="黑体" pitchFamily="49" charset="-122"/>
                <a:ea typeface="黑体" pitchFamily="49" charset="-122"/>
              </a:rPr>
              <a:t>、</a:t>
            </a:r>
            <a:r>
              <a:rPr lang="zh-CN" altLang="en-US" dirty="0" smtClean="0">
                <a:latin typeface="黑体" pitchFamily="49" charset="-122"/>
                <a:ea typeface="黑体" pitchFamily="49" charset="-122"/>
              </a:rPr>
              <a:t>梁衡散文、</a:t>
            </a:r>
            <a:r>
              <a:rPr lang="zh-CN" altLang="en-US" dirty="0">
                <a:latin typeface="黑体" pitchFamily="49" charset="-122"/>
                <a:ea typeface="黑体" pitchFamily="49" charset="-122"/>
              </a:rPr>
              <a:t>梁文道</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常识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、刘瑜</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送你一颗子弹</a:t>
            </a:r>
            <a:r>
              <a:rPr lang="en-US" altLang="zh-CN" dirty="0">
                <a:latin typeface="黑体" pitchFamily="49" charset="-122"/>
                <a:ea typeface="黑体" pitchFamily="49" charset="-122"/>
              </a:rPr>
              <a:t>》</a:t>
            </a:r>
            <a:r>
              <a:rPr lang="zh-CN" altLang="en-US" dirty="0" smtClean="0">
                <a:latin typeface="黑体" pitchFamily="49" charset="-122"/>
                <a:ea typeface="黑体" pitchFamily="49" charset="-122"/>
              </a:rPr>
              <a:t>、柴静</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看见</a:t>
            </a:r>
            <a:r>
              <a:rPr lang="en-US" altLang="zh-CN" dirty="0" smtClean="0">
                <a:latin typeface="黑体" pitchFamily="49" charset="-122"/>
                <a:ea typeface="黑体" pitchFamily="49" charset="-122"/>
              </a:rPr>
              <a:t>》</a:t>
            </a:r>
            <a:r>
              <a:rPr lang="zh-CN" altLang="en-US" dirty="0">
                <a:latin typeface="黑体" pitchFamily="49" charset="-122"/>
                <a:ea typeface="黑体" pitchFamily="49" charset="-122"/>
              </a:rPr>
              <a:t>、</a:t>
            </a:r>
            <a:r>
              <a:rPr lang="zh-CN" altLang="en-US" dirty="0" smtClean="0">
                <a:latin typeface="黑体" pitchFamily="49" charset="-122"/>
                <a:ea typeface="黑体" pitchFamily="49" charset="-122"/>
              </a:rPr>
              <a:t>张晓风散文、张小娴散文、蒋勋</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细说红楼</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细说唐诗</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细说宋词</a:t>
            </a:r>
            <a:r>
              <a:rPr lang="en-US" altLang="zh-CN" dirty="0" smtClean="0">
                <a:latin typeface="黑体" pitchFamily="49" charset="-122"/>
                <a:ea typeface="黑体" pitchFamily="49" charset="-122"/>
              </a:rPr>
              <a:t>》</a:t>
            </a:r>
            <a:endParaRPr lang="en-US" altLang="zh-CN" dirty="0">
              <a:latin typeface="黑体" pitchFamily="49" charset="-122"/>
              <a:ea typeface="黑体" pitchFamily="49" charset="-122"/>
            </a:endParaRPr>
          </a:p>
          <a:p>
            <a:r>
              <a:rPr lang="zh-CN" altLang="zh-CN" dirty="0" smtClean="0">
                <a:latin typeface="黑体" pitchFamily="49" charset="-122"/>
                <a:ea typeface="黑体" pitchFamily="49" charset="-122"/>
              </a:rPr>
              <a:t>《贝多芬传》</a:t>
            </a:r>
            <a:r>
              <a:rPr lang="zh-CN" altLang="zh-CN" dirty="0">
                <a:latin typeface="黑体" pitchFamily="49" charset="-122"/>
                <a:ea typeface="黑体" pitchFamily="49" charset="-122"/>
              </a:rPr>
              <a:t>、《列夫•托尔斯泰传》、《米开朗琪罗传》、《徐悲鸿传》等</a:t>
            </a:r>
            <a:endParaRPr lang="zh-CN" altLang="en-US" dirty="0"/>
          </a:p>
        </p:txBody>
      </p:sp>
    </p:spTree>
    <p:extLst>
      <p:ext uri="{BB962C8B-B14F-4D97-AF65-F5344CB8AC3E}">
        <p14:creationId xmlns:p14="http://schemas.microsoft.com/office/powerpoint/2010/main" val="218050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720080"/>
          </a:xfrm>
        </p:spPr>
        <p:txBody>
          <a:bodyPr>
            <a:normAutofit/>
          </a:bodyPr>
          <a:lstStyle/>
          <a:p>
            <a:r>
              <a:rPr lang="zh-CN" altLang="en-US" sz="3200" dirty="0" smtClean="0"/>
              <a:t>世事洞明皆学问，人情练达即文章</a:t>
            </a:r>
            <a:endParaRPr lang="zh-CN" altLang="en-US" sz="3200" dirty="0"/>
          </a:p>
        </p:txBody>
      </p:sp>
      <p:sp>
        <p:nvSpPr>
          <p:cNvPr id="3" name="内容占位符 2"/>
          <p:cNvSpPr>
            <a:spLocks noGrp="1"/>
          </p:cNvSpPr>
          <p:nvPr>
            <p:ph idx="1"/>
          </p:nvPr>
        </p:nvSpPr>
        <p:spPr/>
        <p:txBody>
          <a:bodyPr/>
          <a:lstStyle/>
          <a:p>
            <a:r>
              <a:rPr lang="zh-CN" altLang="en-US" dirty="0" smtClean="0"/>
              <a:t>语文的外延是生活。阅读理解和作文考查的不仅是知识的积累，更是智商和情商的历练。</a:t>
            </a:r>
            <a:endParaRPr lang="en-US" altLang="zh-CN" dirty="0" smtClean="0"/>
          </a:p>
          <a:p>
            <a:r>
              <a:rPr lang="zh-CN" altLang="zh-CN" b="1" dirty="0"/>
              <a:t>坚信“天生我材必有用”</a:t>
            </a:r>
            <a:endParaRPr lang="zh-CN" altLang="zh-CN" dirty="0"/>
          </a:p>
          <a:p>
            <a:r>
              <a:rPr lang="zh-CN" altLang="zh-CN" b="1" dirty="0"/>
              <a:t>立即行动，从最容易干的事开始。</a:t>
            </a:r>
            <a:endParaRPr lang="zh-CN" altLang="zh-CN" dirty="0"/>
          </a:p>
          <a:p>
            <a:r>
              <a:rPr lang="zh-CN" altLang="zh-CN" b="1" dirty="0"/>
              <a:t>不思考无法走向深刻，不整理无法摘到果实。</a:t>
            </a:r>
            <a:endParaRPr lang="zh-CN" altLang="zh-CN" dirty="0"/>
          </a:p>
          <a:p>
            <a:r>
              <a:rPr lang="zh-CN" altLang="zh-CN" b="1" dirty="0"/>
              <a:t>宁静才能致远，效率决定成败。</a:t>
            </a:r>
            <a:endParaRPr lang="zh-CN" altLang="zh-CN" dirty="0"/>
          </a:p>
          <a:p>
            <a:endParaRPr lang="zh-CN" altLang="en-US" dirty="0"/>
          </a:p>
        </p:txBody>
      </p:sp>
    </p:spTree>
    <p:extLst>
      <p:ext uri="{BB962C8B-B14F-4D97-AF65-F5344CB8AC3E}">
        <p14:creationId xmlns:p14="http://schemas.microsoft.com/office/powerpoint/2010/main" val="120326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5088" y="1357313"/>
            <a:ext cx="6396037" cy="2308225"/>
          </a:xfrm>
          <a:prstGeom prst="rect">
            <a:avLst/>
          </a:prstGeom>
          <a:noFill/>
        </p:spPr>
        <p:txBody>
          <a:bodyPr>
            <a:spAutoFit/>
          </a:bodyPr>
          <a:lstStyle/>
          <a:p>
            <a:pPr fontAlgn="base">
              <a:spcBef>
                <a:spcPct val="0"/>
              </a:spcBef>
              <a:spcAft>
                <a:spcPct val="0"/>
              </a:spcAft>
              <a:defRPr/>
            </a:pPr>
            <a:r>
              <a:rPr lang="zh-CN" altLang="en-US" sz="4800" dirty="0">
                <a:solidFill>
                  <a:srgbClr val="000000">
                    <a:lumMod val="75000"/>
                    <a:lumOff val="25000"/>
                  </a:srgbClr>
                </a:solidFill>
                <a:latin typeface="华文行楷" pitchFamily="2" charset="-122"/>
                <a:ea typeface="华文行楷" pitchFamily="2" charset="-122"/>
              </a:rPr>
              <a:t>如何做个智慧的家长？</a:t>
            </a:r>
            <a:endParaRPr lang="en-US" altLang="zh-CN" sz="4800" dirty="0">
              <a:solidFill>
                <a:srgbClr val="000000">
                  <a:lumMod val="75000"/>
                  <a:lumOff val="25000"/>
                </a:srgbClr>
              </a:solidFill>
              <a:latin typeface="华文行楷" pitchFamily="2" charset="-122"/>
              <a:ea typeface="华文行楷" pitchFamily="2" charset="-122"/>
            </a:endParaRPr>
          </a:p>
          <a:p>
            <a:pPr fontAlgn="base">
              <a:spcBef>
                <a:spcPct val="0"/>
              </a:spcBef>
              <a:spcAft>
                <a:spcPct val="0"/>
              </a:spcAft>
              <a:defRPr/>
            </a:pPr>
            <a:endParaRPr lang="en-US" altLang="zh-CN" sz="4800" dirty="0">
              <a:solidFill>
                <a:srgbClr val="000000">
                  <a:lumMod val="75000"/>
                  <a:lumOff val="25000"/>
                </a:srgbClr>
              </a:solidFill>
              <a:latin typeface="华文行楷" pitchFamily="2" charset="-122"/>
              <a:ea typeface="华文行楷" pitchFamily="2" charset="-122"/>
            </a:endParaRPr>
          </a:p>
          <a:p>
            <a:pPr fontAlgn="base">
              <a:spcBef>
                <a:spcPct val="0"/>
              </a:spcBef>
              <a:spcAft>
                <a:spcPct val="0"/>
              </a:spcAft>
              <a:defRPr/>
            </a:pPr>
            <a:r>
              <a:rPr lang="en-US" altLang="zh-CN" sz="4800" dirty="0">
                <a:solidFill>
                  <a:srgbClr val="000000">
                    <a:lumMod val="75000"/>
                    <a:lumOff val="25000"/>
                  </a:srgbClr>
                </a:solidFill>
                <a:latin typeface="华文行楷" pitchFamily="2" charset="-122"/>
                <a:ea typeface="华文行楷" pitchFamily="2" charset="-122"/>
              </a:rPr>
              <a:t>—</a:t>
            </a:r>
            <a:r>
              <a:rPr lang="zh-CN" altLang="en-US" sz="4800" dirty="0">
                <a:solidFill>
                  <a:srgbClr val="000000">
                    <a:lumMod val="75000"/>
                    <a:lumOff val="25000"/>
                  </a:srgbClr>
                </a:solidFill>
                <a:latin typeface="华文行楷" pitchFamily="2" charset="-122"/>
                <a:ea typeface="华文行楷" pitchFamily="2" charset="-122"/>
              </a:rPr>
              <a:t>与家长共勉</a:t>
            </a:r>
          </a:p>
        </p:txBody>
      </p:sp>
      <p:sp>
        <p:nvSpPr>
          <p:cNvPr id="57347" name="矩形 1"/>
          <p:cNvSpPr>
            <a:spLocks noChangeArrowheads="1"/>
          </p:cNvSpPr>
          <p:nvPr/>
        </p:nvSpPr>
        <p:spPr bwMode="auto">
          <a:xfrm>
            <a:off x="2376488" y="4087813"/>
            <a:ext cx="4586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defTabSz="1233488" fontAlgn="base">
              <a:spcBef>
                <a:spcPct val="0"/>
              </a:spcBef>
              <a:spcAft>
                <a:spcPct val="0"/>
              </a:spcAft>
            </a:pPr>
            <a:r>
              <a:rPr lang="zh-CN" altLang="en-US" sz="5400" b="1" smtClean="0">
                <a:solidFill>
                  <a:srgbClr val="FFFFFF"/>
                </a:solidFill>
                <a:latin typeface="微软雅黑" pitchFamily="34" charset="-122"/>
                <a:ea typeface="微软雅黑" pitchFamily="34" charset="-122"/>
              </a:rPr>
              <a:t>徐老师的建议</a:t>
            </a:r>
          </a:p>
        </p:txBody>
      </p:sp>
      <p:pic>
        <p:nvPicPr>
          <p:cNvPr id="57348" name="Picture 6" descr="D:\素材\xyh\PPT设计\美图\3D小人\问号、思考.jpg"/>
          <p:cNvPicPr>
            <a:picLocks noChangeAspect="1" noChangeArrowheads="1"/>
          </p:cNvPicPr>
          <p:nvPr/>
        </p:nvPicPr>
        <p:blipFill>
          <a:blip r:embed="rId2">
            <a:lum bright="10000"/>
            <a:extLst>
              <a:ext uri="{28A0092B-C50C-407E-A947-70E740481C1C}">
                <a14:useLocalDpi xmlns:a14="http://schemas.microsoft.com/office/drawing/2010/main" val="0"/>
              </a:ext>
            </a:extLst>
          </a:blip>
          <a:srcRect l="10811" r="13513" b="6250"/>
          <a:stretch>
            <a:fillRect/>
          </a:stretch>
        </p:blipFill>
        <p:spPr bwMode="auto">
          <a:xfrm>
            <a:off x="295275" y="285750"/>
            <a:ext cx="21336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709570"/>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标题 1"/>
          <p:cNvSpPr>
            <a:spLocks noGrp="1"/>
          </p:cNvSpPr>
          <p:nvPr>
            <p:ph type="title"/>
          </p:nvPr>
        </p:nvSpPr>
        <p:spPr>
          <a:xfrm>
            <a:off x="1538288" y="488950"/>
            <a:ext cx="7534275" cy="725488"/>
          </a:xfrm>
        </p:spPr>
        <p:txBody>
          <a:bodyPr/>
          <a:lstStyle/>
          <a:p>
            <a:pPr eaLnBrk="1" hangingPunct="1">
              <a:defRPr/>
            </a:pPr>
            <a:r>
              <a:rPr lang="zh-CN" altLang="en-US" sz="4600" b="1"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家长，您了解您的孩子吗？</a:t>
            </a:r>
          </a:p>
        </p:txBody>
      </p:sp>
      <p:sp>
        <p:nvSpPr>
          <p:cNvPr id="46083" name="内容占位符 2"/>
          <p:cNvSpPr>
            <a:spLocks noGrp="1"/>
          </p:cNvSpPr>
          <p:nvPr>
            <p:ph idx="1"/>
          </p:nvPr>
        </p:nvSpPr>
        <p:spPr>
          <a:xfrm>
            <a:off x="500063" y="1714500"/>
            <a:ext cx="8358187" cy="4929188"/>
          </a:xfrm>
        </p:spPr>
        <p:txBody>
          <a:bodyPr/>
          <a:lstStyle/>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① 您能说出您孩子最要好朋友的名字吗？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② 您能说出您孩子同寝室同学的名字吗？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③ 您能说出您孩子主科老师的名字吗？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④ 您知道您孩子现在最喜欢哪个老师吗？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⑤ 您知道您孩子现在最喜欢哪个科目吗？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⑥ 您知道孩子参加了学校社团吗</a:t>
            </a:r>
            <a:r>
              <a:rPr lang="en-US" altLang="zh-CN" sz="3000" dirty="0" smtClean="0">
                <a:solidFill>
                  <a:schemeClr val="tx1">
                    <a:lumMod val="85000"/>
                    <a:lumOff val="15000"/>
                  </a:schemeClr>
                </a:solidFill>
                <a:latin typeface="微软雅黑" pitchFamily="34" charset="-122"/>
                <a:ea typeface="微软雅黑" pitchFamily="34" charset="-122"/>
              </a:rPr>
              <a:t>?</a:t>
            </a:r>
            <a:r>
              <a:rPr lang="zh-CN" altLang="en-US" sz="3000" dirty="0" smtClean="0">
                <a:solidFill>
                  <a:schemeClr val="tx1">
                    <a:lumMod val="85000"/>
                    <a:lumOff val="15000"/>
                  </a:schemeClr>
                </a:solidFill>
                <a:latin typeface="微软雅黑" pitchFamily="34" charset="-122"/>
                <a:ea typeface="微软雅黑" pitchFamily="34" charset="-122"/>
              </a:rPr>
              <a:t>若有，是什么</a:t>
            </a:r>
            <a:r>
              <a:rPr lang="en-US" altLang="zh-CN" sz="3000" dirty="0" smtClean="0">
                <a:solidFill>
                  <a:schemeClr val="tx1">
                    <a:lumMod val="85000"/>
                    <a:lumOff val="15000"/>
                  </a:schemeClr>
                </a:solidFill>
                <a:latin typeface="微软雅黑" pitchFamily="34" charset="-122"/>
                <a:ea typeface="微软雅黑" pitchFamily="34" charset="-122"/>
              </a:rPr>
              <a:t>?</a:t>
            </a: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⑦ 您知道您孩子的梦想吗？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⑧ 您知道您孩子近来的烦心事吗？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⑨ 您知道孩子们最近的热门话题吗？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r>
              <a:rPr lang="zh-CN" altLang="en-US" sz="3000" dirty="0" smtClean="0">
                <a:solidFill>
                  <a:schemeClr val="tx1">
                    <a:lumMod val="85000"/>
                    <a:lumOff val="15000"/>
                  </a:schemeClr>
                </a:solidFill>
                <a:latin typeface="微软雅黑" pitchFamily="34" charset="-122"/>
                <a:ea typeface="微软雅黑" pitchFamily="34" charset="-122"/>
              </a:rPr>
              <a:t>⑩ 您知道孩子的微博账号吗？</a:t>
            </a:r>
            <a:endParaRPr lang="en-US" altLang="zh-CN" sz="3000" dirty="0" smtClean="0">
              <a:solidFill>
                <a:schemeClr val="tx1">
                  <a:lumMod val="85000"/>
                  <a:lumOff val="15000"/>
                </a:schemeClr>
              </a:solidFill>
              <a:latin typeface="微软雅黑" pitchFamily="34" charset="-122"/>
              <a:ea typeface="微软雅黑" pitchFamily="34" charset="-122"/>
            </a:endParaRPr>
          </a:p>
          <a:p>
            <a:pPr eaLnBrk="1" hangingPunct="1">
              <a:spcBef>
                <a:spcPts val="200"/>
              </a:spcBef>
              <a:buFontTx/>
              <a:buNone/>
              <a:defRPr/>
            </a:pPr>
            <a:endParaRPr lang="zh-CN" altLang="en-US" sz="3000" dirty="0" smtClean="0">
              <a:solidFill>
                <a:schemeClr val="tx1">
                  <a:lumMod val="85000"/>
                  <a:lumOff val="15000"/>
                </a:schemeClr>
              </a:solidFill>
              <a:latin typeface="微软雅黑" pitchFamily="34" charset="-122"/>
              <a:ea typeface="微软雅黑" pitchFamily="34" charset="-122"/>
            </a:endParaRPr>
          </a:p>
        </p:txBody>
      </p:sp>
      <p:pic>
        <p:nvPicPr>
          <p:cNvPr id="58372" name="Picture 5" descr="D:\素材\xyh\PPT设计\美图\3D小人\放大镜.jpg"/>
          <p:cNvPicPr>
            <a:picLocks noChangeAspect="1" noChangeArrowheads="1"/>
          </p:cNvPicPr>
          <p:nvPr/>
        </p:nvPicPr>
        <p:blipFill>
          <a:blip r:embed="rId3">
            <a:extLst>
              <a:ext uri="{28A0092B-C50C-407E-A947-70E740481C1C}">
                <a14:useLocalDpi xmlns:a14="http://schemas.microsoft.com/office/drawing/2010/main" val="0"/>
              </a:ext>
            </a:extLst>
          </a:blip>
          <a:srcRect t="4166" b="11458"/>
          <a:stretch>
            <a:fillRect/>
          </a:stretch>
        </p:blipFill>
        <p:spPr bwMode="auto">
          <a:xfrm>
            <a:off x="0" y="71438"/>
            <a:ext cx="150177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764588"/>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trips(downRight)">
                                      <p:cBhvr>
                                        <p:cTn id="7" dur="10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strips(downRight)">
                                      <p:cBhvr>
                                        <p:cTn id="12" dur="10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strips(downRight)">
                                      <p:cBhvr>
                                        <p:cTn id="17" dur="10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strips(downRight)">
                                      <p:cBhvr>
                                        <p:cTn id="22" dur="10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strips(downRight)">
                                      <p:cBhvr>
                                        <p:cTn id="27" dur="1000"/>
                                        <p:tgtEl>
                                          <p:spTgt spid="46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strips(downRight)">
                                      <p:cBhvr>
                                        <p:cTn id="32" dur="1000"/>
                                        <p:tgtEl>
                                          <p:spTgt spid="46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strips(downRight)">
                                      <p:cBhvr>
                                        <p:cTn id="37" dur="1000"/>
                                        <p:tgtEl>
                                          <p:spTgt spid="46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6083">
                                            <p:txEl>
                                              <p:pRg st="7" end="7"/>
                                            </p:txEl>
                                          </p:spTgt>
                                        </p:tgtEl>
                                        <p:attrNameLst>
                                          <p:attrName>style.visibility</p:attrName>
                                        </p:attrNameLst>
                                      </p:cBhvr>
                                      <p:to>
                                        <p:strVal val="visible"/>
                                      </p:to>
                                    </p:set>
                                    <p:animEffect transition="in" filter="strips(downRight)">
                                      <p:cBhvr>
                                        <p:cTn id="42" dur="1000"/>
                                        <p:tgtEl>
                                          <p:spTgt spid="460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6083">
                                            <p:txEl>
                                              <p:pRg st="8" end="8"/>
                                            </p:txEl>
                                          </p:spTgt>
                                        </p:tgtEl>
                                        <p:attrNameLst>
                                          <p:attrName>style.visibility</p:attrName>
                                        </p:attrNameLst>
                                      </p:cBhvr>
                                      <p:to>
                                        <p:strVal val="visible"/>
                                      </p:to>
                                    </p:set>
                                    <p:animEffect transition="in" filter="strips(downRight)">
                                      <p:cBhvr>
                                        <p:cTn id="47" dur="1000"/>
                                        <p:tgtEl>
                                          <p:spTgt spid="460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46083">
                                            <p:txEl>
                                              <p:pRg st="9" end="9"/>
                                            </p:txEl>
                                          </p:spTgt>
                                        </p:tgtEl>
                                        <p:attrNameLst>
                                          <p:attrName>style.visibility</p:attrName>
                                        </p:attrNameLst>
                                      </p:cBhvr>
                                      <p:to>
                                        <p:strVal val="visible"/>
                                      </p:to>
                                    </p:set>
                                    <p:animEffect transition="in" filter="strips(downRight)">
                                      <p:cBhvr>
                                        <p:cTn id="52" dur="10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50" y="2424113"/>
            <a:ext cx="8572500" cy="3568700"/>
          </a:xfrm>
          <a:prstGeom prst="rect">
            <a:avLst/>
          </a:prstGeom>
          <a:solidFill>
            <a:schemeClr val="bg1"/>
          </a:solidFill>
          <a:effectLst>
            <a:outerShdw blurRad="63500" sx="102000" sy="102000" algn="ctr" rotWithShape="0">
              <a:prstClr val="black">
                <a:alpha val="40000"/>
              </a:prstClr>
            </a:outerShdw>
          </a:effectLst>
        </p:spPr>
        <p:txBody>
          <a:bodyPr anchor="ctr">
            <a:spAutoFit/>
          </a:bodyPr>
          <a:lstStyle/>
          <a:p>
            <a:pPr marL="358775" indent="-342900" eaLnBrk="0" fontAlgn="base" hangingPunct="0">
              <a:spcBef>
                <a:spcPts val="1200"/>
              </a:spcBef>
              <a:spcAft>
                <a:spcPct val="0"/>
              </a:spcAft>
              <a:buFontTx/>
              <a:buChar char="•"/>
              <a:defRPr/>
            </a:pPr>
            <a:r>
              <a:rPr lang="zh-CN" altLang="en-US" sz="2800" kern="0" dirty="0">
                <a:solidFill>
                  <a:srgbClr val="000000">
                    <a:lumMod val="75000"/>
                    <a:lumOff val="25000"/>
                  </a:srgbClr>
                </a:solidFill>
                <a:latin typeface="微软雅黑" pitchFamily="34" charset="-122"/>
                <a:ea typeface="微软雅黑" pitchFamily="34" charset="-122"/>
              </a:rPr>
              <a:t>教育是一个直面</a:t>
            </a:r>
            <a:r>
              <a:rPr lang="zh-CN" altLang="en-US" sz="2800" kern="0" dirty="0">
                <a:solidFill>
                  <a:srgbClr val="C00000"/>
                </a:solidFill>
                <a:latin typeface="微软雅黑" pitchFamily="34" charset="-122"/>
                <a:ea typeface="微软雅黑" pitchFamily="34" charset="-122"/>
              </a:rPr>
              <a:t>生命发展</a:t>
            </a:r>
            <a:r>
              <a:rPr lang="zh-CN" altLang="en-US" sz="2800" kern="0" dirty="0">
                <a:solidFill>
                  <a:srgbClr val="000000">
                    <a:lumMod val="75000"/>
                    <a:lumOff val="25000"/>
                  </a:srgbClr>
                </a:solidFill>
                <a:latin typeface="微软雅黑" pitchFamily="34" charset="-122"/>
                <a:ea typeface="微软雅黑" pitchFamily="34" charset="-122"/>
              </a:rPr>
              <a:t>和</a:t>
            </a:r>
            <a:r>
              <a:rPr lang="zh-CN" altLang="en-US" sz="2800" kern="0" dirty="0">
                <a:solidFill>
                  <a:srgbClr val="C00000"/>
                </a:solidFill>
                <a:latin typeface="微软雅黑" pitchFamily="34" charset="-122"/>
                <a:ea typeface="微软雅黑" pitchFamily="34" charset="-122"/>
              </a:rPr>
              <a:t>心智发展</a:t>
            </a:r>
            <a:r>
              <a:rPr lang="zh-CN" altLang="en-US" sz="2800" kern="0" dirty="0">
                <a:solidFill>
                  <a:srgbClr val="000000">
                    <a:lumMod val="75000"/>
                    <a:lumOff val="25000"/>
                  </a:srgbClr>
                </a:solidFill>
                <a:latin typeface="微软雅黑" pitchFamily="34" charset="-122"/>
                <a:ea typeface="微软雅黑" pitchFamily="34" charset="-122"/>
              </a:rPr>
              <a:t>的课题，它绝不仅仅只有考试和分数。</a:t>
            </a:r>
          </a:p>
          <a:p>
            <a:pPr marL="358775" indent="-342900" eaLnBrk="0" fontAlgn="base" hangingPunct="0">
              <a:spcBef>
                <a:spcPts val="1200"/>
              </a:spcBef>
              <a:spcAft>
                <a:spcPct val="0"/>
              </a:spcAft>
              <a:buFontTx/>
              <a:buChar char="•"/>
              <a:defRPr/>
            </a:pPr>
            <a:r>
              <a:rPr lang="zh-CN" altLang="en-US" sz="2800" kern="0" dirty="0">
                <a:solidFill>
                  <a:srgbClr val="C00000"/>
                </a:solidFill>
                <a:latin typeface="微软雅黑" pitchFamily="34" charset="-122"/>
                <a:ea typeface="微软雅黑" pitchFamily="34" charset="-122"/>
              </a:rPr>
              <a:t>家庭教育</a:t>
            </a:r>
            <a:r>
              <a:rPr lang="zh-CN" altLang="en-US" sz="2800" kern="0" dirty="0">
                <a:solidFill>
                  <a:srgbClr val="000000">
                    <a:lumMod val="75000"/>
                    <a:lumOff val="25000"/>
                  </a:srgbClr>
                </a:solidFill>
                <a:latin typeface="微软雅黑" pitchFamily="34" charset="-122"/>
                <a:ea typeface="微软雅黑" pitchFamily="34" charset="-122"/>
              </a:rPr>
              <a:t>在整个教育系统中占的分量不到</a:t>
            </a:r>
            <a:r>
              <a:rPr lang="en-US" altLang="zh-CN" sz="2800" kern="0" dirty="0">
                <a:solidFill>
                  <a:srgbClr val="000000">
                    <a:lumMod val="75000"/>
                    <a:lumOff val="25000"/>
                  </a:srgbClr>
                </a:solidFill>
                <a:latin typeface="微软雅黑" pitchFamily="34" charset="-122"/>
                <a:ea typeface="微软雅黑" pitchFamily="34" charset="-122"/>
              </a:rPr>
              <a:t>20%</a:t>
            </a:r>
            <a:r>
              <a:rPr lang="zh-CN" altLang="en-US" sz="2800" kern="0" dirty="0">
                <a:solidFill>
                  <a:srgbClr val="000000">
                    <a:lumMod val="75000"/>
                    <a:lumOff val="25000"/>
                  </a:srgbClr>
                </a:solidFill>
                <a:latin typeface="微软雅黑" pitchFamily="34" charset="-122"/>
                <a:ea typeface="微软雅黑" pitchFamily="34" charset="-122"/>
              </a:rPr>
              <a:t>，但它起的</a:t>
            </a:r>
            <a:r>
              <a:rPr lang="zh-CN" altLang="en-US" sz="2800" kern="0" dirty="0">
                <a:solidFill>
                  <a:srgbClr val="C00000"/>
                </a:solidFill>
                <a:latin typeface="微软雅黑" pitchFamily="34" charset="-122"/>
                <a:ea typeface="微软雅黑" pitchFamily="34" charset="-122"/>
              </a:rPr>
              <a:t>作用占到</a:t>
            </a:r>
            <a:r>
              <a:rPr lang="en-US" altLang="zh-CN" sz="2800" kern="0" dirty="0">
                <a:solidFill>
                  <a:srgbClr val="C00000"/>
                </a:solidFill>
                <a:latin typeface="微软雅黑" pitchFamily="34" charset="-122"/>
                <a:ea typeface="微软雅黑" pitchFamily="34" charset="-122"/>
              </a:rPr>
              <a:t>80%</a:t>
            </a:r>
            <a:r>
              <a:rPr lang="zh-CN" altLang="en-US" sz="2800" kern="0" dirty="0">
                <a:solidFill>
                  <a:srgbClr val="000000">
                    <a:lumMod val="75000"/>
                    <a:lumOff val="25000"/>
                  </a:srgbClr>
                </a:solidFill>
                <a:latin typeface="微软雅黑" pitchFamily="34" charset="-122"/>
                <a:ea typeface="微软雅黑" pitchFamily="34" charset="-122"/>
              </a:rPr>
              <a:t>，这就是二八定率。</a:t>
            </a:r>
            <a:endParaRPr lang="en-US" altLang="zh-CN" sz="2800" kern="0" dirty="0">
              <a:solidFill>
                <a:srgbClr val="000000">
                  <a:lumMod val="75000"/>
                  <a:lumOff val="25000"/>
                </a:srgbClr>
              </a:solidFill>
              <a:latin typeface="微软雅黑" pitchFamily="34" charset="-122"/>
              <a:ea typeface="微软雅黑" pitchFamily="34" charset="-122"/>
            </a:endParaRPr>
          </a:p>
          <a:p>
            <a:pPr marL="358775" indent="-342900" eaLnBrk="0" fontAlgn="base" hangingPunct="0">
              <a:spcBef>
                <a:spcPts val="1200"/>
              </a:spcBef>
              <a:spcAft>
                <a:spcPct val="0"/>
              </a:spcAft>
              <a:buFontTx/>
              <a:buChar char="•"/>
              <a:defRPr/>
            </a:pPr>
            <a:r>
              <a:rPr lang="zh-CN" altLang="en-US" sz="2800" kern="0" dirty="0">
                <a:solidFill>
                  <a:srgbClr val="000000">
                    <a:lumMod val="75000"/>
                    <a:lumOff val="25000"/>
                  </a:srgbClr>
                </a:solidFill>
                <a:latin typeface="微软雅黑" pitchFamily="34" charset="-122"/>
                <a:ea typeface="微软雅黑" pitchFamily="34" charset="-122"/>
              </a:rPr>
              <a:t>孩子在校状态的决定因素是他的内心。而</a:t>
            </a:r>
            <a:r>
              <a:rPr lang="zh-CN" altLang="en-US" sz="2800" kern="0" dirty="0">
                <a:solidFill>
                  <a:srgbClr val="C00000"/>
                </a:solidFill>
                <a:latin typeface="微软雅黑" pitchFamily="34" charset="-122"/>
                <a:ea typeface="微软雅黑" pitchFamily="34" charset="-122"/>
              </a:rPr>
              <a:t>“养”心的人正是家长</a:t>
            </a:r>
            <a:r>
              <a:rPr lang="zh-CN" altLang="en-US" sz="2800" kern="0" dirty="0">
                <a:solidFill>
                  <a:srgbClr val="000000">
                    <a:lumMod val="75000"/>
                    <a:lumOff val="25000"/>
                  </a:srgbClr>
                </a:solidFill>
                <a:latin typeface="微软雅黑" pitchFamily="34" charset="-122"/>
                <a:ea typeface="微软雅黑" pitchFamily="34" charset="-122"/>
              </a:rPr>
              <a:t>，</a:t>
            </a:r>
            <a:r>
              <a:rPr lang="zh-CN" altLang="en-US" sz="2800" kern="0" dirty="0">
                <a:solidFill>
                  <a:srgbClr val="C00000"/>
                </a:solidFill>
                <a:latin typeface="微软雅黑" pitchFamily="34" charset="-122"/>
                <a:ea typeface="微软雅黑" pitchFamily="34" charset="-122"/>
              </a:rPr>
              <a:t>“养”心的环境正是家庭</a:t>
            </a:r>
            <a:r>
              <a:rPr lang="zh-CN" altLang="en-US" sz="2800" kern="0" dirty="0">
                <a:solidFill>
                  <a:srgbClr val="000000">
                    <a:lumMod val="75000"/>
                    <a:lumOff val="25000"/>
                  </a:srgbClr>
                </a:solidFill>
                <a:latin typeface="微软雅黑" pitchFamily="34" charset="-122"/>
                <a:ea typeface="微软雅黑" pitchFamily="34" charset="-122"/>
              </a:rPr>
              <a:t>。</a:t>
            </a:r>
            <a:endParaRPr lang="en-US" altLang="zh-CN" sz="2800" kern="0" dirty="0">
              <a:solidFill>
                <a:srgbClr val="000000">
                  <a:lumMod val="75000"/>
                  <a:lumOff val="25000"/>
                </a:srgbClr>
              </a:solidFill>
              <a:latin typeface="微软雅黑" pitchFamily="34" charset="-122"/>
              <a:ea typeface="微软雅黑" pitchFamily="34" charset="-122"/>
            </a:endParaRPr>
          </a:p>
          <a:p>
            <a:pPr marL="358775" indent="-342900" eaLnBrk="0" fontAlgn="base" hangingPunct="0">
              <a:spcBef>
                <a:spcPts val="1200"/>
              </a:spcBef>
              <a:spcAft>
                <a:spcPct val="0"/>
              </a:spcAft>
              <a:buFontTx/>
              <a:buChar char="•"/>
              <a:defRPr/>
            </a:pPr>
            <a:r>
              <a:rPr lang="zh-CN" altLang="en-US" sz="2800" kern="0" dirty="0">
                <a:solidFill>
                  <a:srgbClr val="000000">
                    <a:lumMod val="75000"/>
                    <a:lumOff val="25000"/>
                  </a:srgbClr>
                </a:solidFill>
                <a:latin typeface="微软雅黑" pitchFamily="34" charset="-122"/>
                <a:ea typeface="微软雅黑" pitchFamily="34" charset="-122"/>
              </a:rPr>
              <a:t>只有内心强大了，才能做最优秀的自己。</a:t>
            </a:r>
          </a:p>
        </p:txBody>
      </p:sp>
      <p:sp>
        <p:nvSpPr>
          <p:cNvPr id="6" name="矩形 5"/>
          <p:cNvSpPr/>
          <p:nvPr/>
        </p:nvSpPr>
        <p:spPr>
          <a:xfrm>
            <a:off x="0" y="357188"/>
            <a:ext cx="9144000" cy="1250950"/>
          </a:xfrm>
          <a:prstGeom prst="rect">
            <a:avLst/>
          </a:prstGeom>
          <a:solidFill>
            <a:srgbClr val="B80000"/>
          </a:solidFill>
          <a:effectLst>
            <a:outerShdw blurRad="50800" dist="38100" dir="5400000" algn="t" rotWithShape="0">
              <a:prstClr val="black">
                <a:alpha val="40000"/>
              </a:prstClr>
            </a:outerShdw>
          </a:effectLst>
        </p:spPr>
        <p:txBody>
          <a:bodyPr anchor="ctr">
            <a:spAutoFit/>
          </a:bodyPr>
          <a:lstStyle/>
          <a:p>
            <a:pPr algn="ctr" eaLnBrk="0" fontAlgn="base" hangingPunct="0">
              <a:lnSpc>
                <a:spcPct val="114000"/>
              </a:lnSpc>
              <a:spcBef>
                <a:spcPct val="0"/>
              </a:spcBef>
              <a:spcAft>
                <a:spcPct val="0"/>
              </a:spcAft>
              <a:defRPr/>
            </a:pPr>
            <a:r>
              <a:rPr lang="zh-CN" altLang="en-US" sz="4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做个智慧的家长</a:t>
            </a:r>
            <a:r>
              <a:rPr lang="en-US" altLang="zh-CN" sz="32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4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用</a:t>
            </a:r>
            <a:r>
              <a:rPr lang="zh-CN" altLang="en-US" sz="6600" b="1" kern="0" dirty="0">
                <a:solidFill>
                  <a:srgbClr val="FFFFFF"/>
                </a:solidFill>
                <a:effectLst>
                  <a:outerShdw blurRad="38100" dist="38100" dir="2700000" algn="tl">
                    <a:srgbClr val="000000">
                      <a:alpha val="43137"/>
                    </a:srgbClr>
                  </a:outerShdw>
                </a:effectLst>
                <a:latin typeface="华文琥珀" pitchFamily="2" charset="-122"/>
                <a:ea typeface="华文琥珀" pitchFamily="2" charset="-122"/>
              </a:rPr>
              <a:t>心</a:t>
            </a:r>
            <a:r>
              <a:rPr lang="zh-CN" altLang="en-US" sz="4000" b="1"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养</a:t>
            </a:r>
            <a:r>
              <a:rPr lang="zh-CN" altLang="en-US" sz="6600" b="1" kern="0" dirty="0">
                <a:solidFill>
                  <a:srgbClr val="FFFFFF"/>
                </a:solidFill>
                <a:effectLst>
                  <a:outerShdw blurRad="38100" dist="38100" dir="2700000" algn="tl">
                    <a:srgbClr val="000000">
                      <a:alpha val="43137"/>
                    </a:srgbClr>
                  </a:outerShdw>
                </a:effectLst>
                <a:latin typeface="华文琥珀" pitchFamily="2" charset="-122"/>
                <a:ea typeface="华文琥珀" pitchFamily="2" charset="-122"/>
              </a:rPr>
              <a:t>心</a:t>
            </a:r>
          </a:p>
        </p:txBody>
      </p:sp>
    </p:spTree>
    <p:extLst>
      <p:ext uri="{BB962C8B-B14F-4D97-AF65-F5344CB8AC3E}">
        <p14:creationId xmlns:p14="http://schemas.microsoft.com/office/powerpoint/2010/main" val="54895738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C:\Users\x201i\Desktop\1.jpg"/>
          <p:cNvPicPr>
            <a:picLocks noChangeAspect="1" noChangeArrowheads="1"/>
          </p:cNvPicPr>
          <p:nvPr/>
        </p:nvPicPr>
        <p:blipFill>
          <a:blip r:embed="rId2">
            <a:extLst>
              <a:ext uri="{28A0092B-C50C-407E-A947-70E740481C1C}">
                <a14:useLocalDpi xmlns:a14="http://schemas.microsoft.com/office/drawing/2010/main" val="0"/>
              </a:ext>
            </a:extLst>
          </a:blip>
          <a:srcRect l="3593" r="3371"/>
          <a:stretch>
            <a:fillRect/>
          </a:stretch>
        </p:blipFill>
        <p:spPr bwMode="auto">
          <a:xfrm>
            <a:off x="0" y="0"/>
            <a:ext cx="4643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剪去单角的矩形 4"/>
          <p:cNvSpPr/>
          <p:nvPr/>
        </p:nvSpPr>
        <p:spPr>
          <a:xfrm>
            <a:off x="5357813" y="1924050"/>
            <a:ext cx="3786187" cy="1470025"/>
          </a:xfrm>
          <a:prstGeom prst="snip1Rect">
            <a:avLst/>
          </a:prstGeom>
          <a:solidFill>
            <a:srgbClr val="B23C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6000" b="1" dirty="0">
                <a:solidFill>
                  <a:srgbClr val="FFFFFF"/>
                </a:solidFill>
                <a:latin typeface="微软雅黑" pitchFamily="34" charset="-122"/>
                <a:ea typeface="微软雅黑" pitchFamily="34" charset="-122"/>
              </a:rPr>
              <a:t>学习篇</a:t>
            </a:r>
          </a:p>
        </p:txBody>
      </p:sp>
      <p:sp>
        <p:nvSpPr>
          <p:cNvPr id="114692" name="TextBox 5"/>
          <p:cNvSpPr txBox="1">
            <a:spLocks noChangeArrowheads="1"/>
          </p:cNvSpPr>
          <p:nvPr/>
        </p:nvSpPr>
        <p:spPr bwMode="auto">
          <a:xfrm>
            <a:off x="4643438" y="4000500"/>
            <a:ext cx="4494212" cy="5238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2800" b="1" dirty="0">
                <a:solidFill>
                  <a:srgbClr val="000000">
                    <a:lumMod val="75000"/>
                    <a:lumOff val="25000"/>
                  </a:srgbClr>
                </a:solidFill>
                <a:latin typeface="微软雅黑" pitchFamily="34" charset="-122"/>
                <a:ea typeface="微软雅黑" pitchFamily="34" charset="-122"/>
              </a:rPr>
              <a:t>做孩子登顶阶段的得力助手</a:t>
            </a:r>
          </a:p>
        </p:txBody>
      </p:sp>
    </p:spTree>
    <p:extLst>
      <p:ext uri="{BB962C8B-B14F-4D97-AF65-F5344CB8AC3E}">
        <p14:creationId xmlns:p14="http://schemas.microsoft.com/office/powerpoint/2010/main" val="2738163149"/>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3" y="0"/>
            <a:ext cx="7817564" cy="3046988"/>
          </a:xfrm>
          <a:prstGeom prst="rect">
            <a:avLst/>
          </a:prstGeom>
          <a:noFill/>
        </p:spPr>
        <p:txBody>
          <a:bodyPr wrap="square">
            <a:spAutoFit/>
          </a:bodyPr>
          <a:lstStyle/>
          <a:p>
            <a:pPr>
              <a:defRPr/>
            </a:pPr>
            <a:r>
              <a:rPr lang="zh-CN" altLang="en-US" sz="4800" b="1" dirty="0">
                <a:solidFill>
                  <a:schemeClr val="tx1">
                    <a:lumMod val="75000"/>
                    <a:lumOff val="25000"/>
                  </a:schemeClr>
                </a:solidFill>
                <a:latin typeface="微软雅黑" pitchFamily="34" charset="-122"/>
                <a:ea typeface="微软雅黑" pitchFamily="34" charset="-122"/>
              </a:rPr>
              <a:t>第一次段考的</a:t>
            </a:r>
            <a:r>
              <a:rPr lang="zh-CN" altLang="en-US" sz="7200" b="1" dirty="0">
                <a:solidFill>
                  <a:srgbClr val="B80000"/>
                </a:solidFill>
                <a:latin typeface="微软雅黑" pitchFamily="34" charset="-122"/>
                <a:ea typeface="微软雅黑" pitchFamily="34" charset="-122"/>
              </a:rPr>
              <a:t>成绩</a:t>
            </a:r>
            <a:r>
              <a:rPr lang="zh-CN" altLang="en-US" sz="7200" b="1" dirty="0" smtClean="0">
                <a:solidFill>
                  <a:srgbClr val="B80000"/>
                </a:solidFill>
                <a:latin typeface="微软雅黑" pitchFamily="34" charset="-122"/>
                <a:ea typeface="微软雅黑" pitchFamily="34" charset="-122"/>
              </a:rPr>
              <a:t>说明</a:t>
            </a:r>
            <a:endParaRPr lang="en-US" altLang="zh-CN" sz="7200" b="1" dirty="0" smtClean="0">
              <a:solidFill>
                <a:srgbClr val="B80000"/>
              </a:solidFill>
              <a:latin typeface="微软雅黑" pitchFamily="34" charset="-122"/>
              <a:ea typeface="微软雅黑" pitchFamily="34" charset="-122"/>
            </a:endParaRPr>
          </a:p>
          <a:p>
            <a:pPr>
              <a:defRPr/>
            </a:pPr>
            <a:r>
              <a:rPr lang="en-US" altLang="zh-CN" sz="4000" b="1" dirty="0">
                <a:latin typeface="微软雅黑" pitchFamily="34" charset="-122"/>
                <a:ea typeface="微软雅黑" pitchFamily="34" charset="-122"/>
              </a:rPr>
              <a:t>1</a:t>
            </a:r>
            <a:r>
              <a:rPr lang="zh-CN" altLang="en-US" sz="4000" b="1" dirty="0" smtClean="0">
                <a:latin typeface="微软雅黑" pitchFamily="34" charset="-122"/>
                <a:ea typeface="微软雅黑" pitchFamily="34" charset="-122"/>
              </a:rPr>
              <a:t>班语文前</a:t>
            </a:r>
            <a:r>
              <a:rPr lang="en-US" altLang="zh-CN" sz="4000" b="1" dirty="0" smtClean="0">
                <a:latin typeface="微软雅黑" pitchFamily="34" charset="-122"/>
                <a:ea typeface="微软雅黑" pitchFamily="34" charset="-122"/>
              </a:rPr>
              <a:t>10</a:t>
            </a:r>
            <a:r>
              <a:rPr lang="zh-CN" altLang="en-US" sz="4000" b="1" dirty="0" smtClean="0">
                <a:latin typeface="微软雅黑" pitchFamily="34" charset="-122"/>
                <a:ea typeface="微软雅黑" pitchFamily="34" charset="-122"/>
              </a:rPr>
              <a:t>名</a:t>
            </a:r>
            <a:endParaRPr lang="en-US" altLang="zh-CN" sz="4000" b="1" dirty="0" smtClean="0">
              <a:latin typeface="微软雅黑" pitchFamily="34" charset="-122"/>
              <a:ea typeface="微软雅黑" pitchFamily="34" charset="-122"/>
            </a:endParaRPr>
          </a:p>
          <a:p>
            <a:pPr>
              <a:defRPr/>
            </a:pPr>
            <a:endParaRPr lang="en-US" altLang="zh-CN" sz="4000" b="1" dirty="0" smtClean="0">
              <a:latin typeface="微软雅黑" pitchFamily="34" charset="-122"/>
              <a:ea typeface="微软雅黑" pitchFamily="34" charset="-122"/>
            </a:endParaRPr>
          </a:p>
          <a:p>
            <a:pPr>
              <a:defRPr/>
            </a:pPr>
            <a:endParaRPr lang="zh-CN" altLang="en-US" sz="4000" b="1" dirty="0">
              <a:latin typeface="微软雅黑" pitchFamily="34" charset="-122"/>
              <a:ea typeface="微软雅黑" pitchFamily="34" charset="-122"/>
            </a:endParaRPr>
          </a:p>
        </p:txBody>
      </p:sp>
      <p:sp>
        <p:nvSpPr>
          <p:cNvPr id="6" name="Line 5"/>
          <p:cNvSpPr>
            <a:spLocks noChangeShapeType="1"/>
          </p:cNvSpPr>
          <p:nvPr/>
        </p:nvSpPr>
        <p:spPr bwMode="auto">
          <a:xfrm>
            <a:off x="0" y="1928813"/>
            <a:ext cx="9144000" cy="0"/>
          </a:xfrm>
          <a:prstGeom prst="line">
            <a:avLst/>
          </a:prstGeom>
          <a:noFill/>
          <a:ln w="38100" cmpd="thinThick">
            <a:solidFill>
              <a:schemeClr val="bg2">
                <a:lumMod val="60000"/>
                <a:lumOff val="40000"/>
              </a:schemeClr>
            </a:solidFill>
            <a:round/>
            <a:headEnd/>
            <a:tailEnd/>
          </a:ln>
        </p:spPr>
        <p:txBody>
          <a:bodyPr anchor="ctr"/>
          <a:lstStyle/>
          <a:p>
            <a:pPr>
              <a:defRPr/>
            </a:pPr>
            <a:endParaRPr lang="zh-CN" altLang="en-US">
              <a:latin typeface="Arial" charset="0"/>
            </a:endParaRPr>
          </a:p>
        </p:txBody>
      </p:sp>
      <p:sp>
        <p:nvSpPr>
          <p:cNvPr id="2" name="TextBox 1"/>
          <p:cNvSpPr txBox="1"/>
          <p:nvPr/>
        </p:nvSpPr>
        <p:spPr>
          <a:xfrm>
            <a:off x="1691680" y="2420888"/>
            <a:ext cx="2880320" cy="369332"/>
          </a:xfrm>
          <a:prstGeom prst="rect">
            <a:avLst/>
          </a:prstGeom>
          <a:noFill/>
        </p:spPr>
        <p:txBody>
          <a:bodyPr wrap="square" rtlCol="0">
            <a:spAutoFit/>
          </a:bodyPr>
          <a:lstStyle/>
          <a:p>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06683877"/>
              </p:ext>
            </p:extLst>
          </p:nvPr>
        </p:nvGraphicFramePr>
        <p:xfrm>
          <a:off x="2051721" y="2421762"/>
          <a:ext cx="1152129" cy="3959566"/>
        </p:xfrm>
        <a:graphic>
          <a:graphicData uri="http://schemas.openxmlformats.org/drawingml/2006/table">
            <a:tbl>
              <a:tblPr/>
              <a:tblGrid>
                <a:gridCol w="1152129"/>
              </a:tblGrid>
              <a:tr h="388756">
                <a:tc>
                  <a:txBody>
                    <a:bodyPr/>
                    <a:lstStyle/>
                    <a:p>
                      <a:pPr algn="ctr" fontAlgn="ctr"/>
                      <a:r>
                        <a:rPr lang="zh-CN" altLang="en-US" sz="1600" b="0" i="0" u="none" strike="noStrike" dirty="0">
                          <a:effectLst/>
                          <a:latin typeface="Arial"/>
                        </a:rPr>
                        <a:t>吴必琦</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彭靖程</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赵文清</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粟海伦</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318">
                <a:tc>
                  <a:txBody>
                    <a:bodyPr/>
                    <a:lstStyle/>
                    <a:p>
                      <a:pPr algn="ctr" fontAlgn="ctr"/>
                      <a:r>
                        <a:rPr lang="zh-CN" altLang="en-US" sz="1600" b="0" i="0" u="none" strike="noStrike" dirty="0">
                          <a:effectLst/>
                          <a:latin typeface="Arial"/>
                        </a:rPr>
                        <a:t>王储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陈睿莹</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肖紫涵</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姜昕洁</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陈欣</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461200">
                <a:tc>
                  <a:txBody>
                    <a:bodyPr/>
                    <a:lstStyle/>
                    <a:p>
                      <a:pPr algn="ctr" fontAlgn="ctr"/>
                      <a:r>
                        <a:rPr lang="zh-CN" altLang="en-US" sz="1600" b="0" i="0" u="none" strike="noStrike" dirty="0">
                          <a:effectLst/>
                          <a:latin typeface="Arial"/>
                        </a:rPr>
                        <a:t>陈旭</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497101112"/>
              </p:ext>
            </p:extLst>
          </p:nvPr>
        </p:nvGraphicFramePr>
        <p:xfrm>
          <a:off x="4067944" y="2420888"/>
          <a:ext cx="1440161" cy="3960440"/>
        </p:xfrm>
        <a:graphic>
          <a:graphicData uri="http://schemas.openxmlformats.org/drawingml/2006/table">
            <a:tbl>
              <a:tblPr/>
              <a:tblGrid>
                <a:gridCol w="1440161"/>
              </a:tblGrid>
              <a:tr h="396044">
                <a:tc>
                  <a:txBody>
                    <a:bodyPr/>
                    <a:lstStyle/>
                    <a:p>
                      <a:pPr algn="ctr" fontAlgn="ctr"/>
                      <a:r>
                        <a:rPr lang="en-US" altLang="zh-CN" sz="1600" b="0" i="0" u="none" strike="noStrike" dirty="0">
                          <a:effectLst/>
                          <a:latin typeface="Arial"/>
                        </a:rPr>
                        <a:t>131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130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3412955"/>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剪去单角的矩形 3"/>
          <p:cNvSpPr/>
          <p:nvPr/>
        </p:nvSpPr>
        <p:spPr>
          <a:xfrm>
            <a:off x="6264275" y="58738"/>
            <a:ext cx="2771775" cy="1123950"/>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学习篇</a:t>
            </a:r>
          </a:p>
        </p:txBody>
      </p:sp>
      <p:pic>
        <p:nvPicPr>
          <p:cNvPr id="61443" name="Picture 2" descr="C:\Users\x201i\Desktop\12.07.05桌面原文件\红策划图表系列\红图表 (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614488"/>
            <a:ext cx="6886575"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428750" y="1714500"/>
            <a:ext cx="4429125" cy="3946525"/>
          </a:xfrm>
          <a:prstGeom prst="rect">
            <a:avLst/>
          </a:prstGeom>
          <a:noFill/>
        </p:spPr>
        <p:txBody>
          <a:bodyPr>
            <a:spAutoFit/>
          </a:bodyPr>
          <a:lstStyle/>
          <a:p>
            <a:pPr fontAlgn="base">
              <a:lnSpc>
                <a:spcPct val="105000"/>
              </a:lnSpc>
              <a:spcBef>
                <a:spcPct val="0"/>
              </a:spcBef>
              <a:spcAft>
                <a:spcPct val="0"/>
              </a:spcAft>
              <a:defRPr/>
            </a:pPr>
            <a:r>
              <a:rPr lang="zh-CN" altLang="en-US" sz="2400" b="1" dirty="0">
                <a:solidFill>
                  <a:prstClr val="black">
                    <a:lumMod val="95000"/>
                    <a:lumOff val="5000"/>
                  </a:prstClr>
                </a:solidFill>
                <a:latin typeface="微软雅黑" pitchFamily="34" charset="-122"/>
                <a:ea typeface="微软雅黑" pitchFamily="34" charset="-122"/>
              </a:rPr>
              <a:t>       孩子们的学习，效果不尽相同，关键在于孩子是用什么方法学习、是如何学习的，是不是自主学习和享受学习。高中阶段，大多数家长已经不能具体指导孩子的功课了，却依然可以在孩子需要的时候及时站出来，只不过家长的角色应该由原来的教导者、指导者变为服务者、助手。</a:t>
            </a:r>
          </a:p>
        </p:txBody>
      </p:sp>
      <p:sp>
        <p:nvSpPr>
          <p:cNvPr id="14" name="椭圆 13"/>
          <p:cNvSpPr/>
          <p:nvPr/>
        </p:nvSpPr>
        <p:spPr>
          <a:xfrm>
            <a:off x="1746250" y="5194300"/>
            <a:ext cx="1000125" cy="428625"/>
          </a:xfrm>
          <a:prstGeom prst="ellipse">
            <a:avLst/>
          </a:prstGeom>
          <a:noFill/>
          <a:ln>
            <a:solidFill>
              <a:srgbClr val="B8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
        <p:nvSpPr>
          <p:cNvPr id="15" name="椭圆 14"/>
          <p:cNvSpPr/>
          <p:nvPr/>
        </p:nvSpPr>
        <p:spPr>
          <a:xfrm>
            <a:off x="2940050" y="5194300"/>
            <a:ext cx="785813" cy="428625"/>
          </a:xfrm>
          <a:prstGeom prst="ellipse">
            <a:avLst/>
          </a:prstGeom>
          <a:noFill/>
          <a:ln>
            <a:solidFill>
              <a:srgbClr val="B8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1988682075"/>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857250" y="2082800"/>
            <a:ext cx="7585075" cy="3275013"/>
          </a:xfrm>
          <a:prstGeom prst="rect">
            <a:avLst/>
          </a:prstGeom>
          <a:noFill/>
        </p:spPr>
        <p:txBody>
          <a:bodyPr wrap="none">
            <a:spAutoFit/>
          </a:bodyPr>
          <a:lstStyle/>
          <a:p>
            <a:pPr fontAlgn="base">
              <a:lnSpc>
                <a:spcPct val="125000"/>
              </a:lnSpc>
              <a:spcBef>
                <a:spcPct val="0"/>
              </a:spcBef>
              <a:spcAft>
                <a:spcPct val="0"/>
              </a:spcAft>
              <a:defRPr/>
            </a:pPr>
            <a:r>
              <a:rPr lang="zh-CN" altLang="en-US" sz="28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在家少谈学习，多谈校园动向、生活琐事、做人道理</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25000"/>
              </a:lnSpc>
              <a:spcBef>
                <a:spcPct val="0"/>
              </a:spcBef>
              <a:spcAft>
                <a:spcPct val="0"/>
              </a:spcAft>
              <a:defRPr/>
            </a:pPr>
            <a:r>
              <a:rPr lang="zh-CN" altLang="en-US" sz="28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把偏科当做偏才来培养，与其自卑，不如发挥长处</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25000"/>
              </a:lnSpc>
              <a:spcBef>
                <a:spcPct val="0"/>
              </a:spcBef>
              <a:spcAft>
                <a:spcPct val="0"/>
              </a:spcAft>
              <a:defRPr/>
            </a:pPr>
            <a:r>
              <a:rPr lang="zh-CN" altLang="en-US" sz="28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家教不是学习的“必须品”</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25000"/>
              </a:lnSpc>
              <a:spcBef>
                <a:spcPct val="0"/>
              </a:spcBef>
              <a:spcAft>
                <a:spcPct val="0"/>
              </a:spcAft>
              <a:defRPr/>
            </a:pPr>
            <a:r>
              <a:rPr lang="zh-CN" altLang="en-US" sz="28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不要盲目为孩子购买辅导书</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25000"/>
              </a:lnSpc>
              <a:spcBef>
                <a:spcPct val="0"/>
              </a:spcBef>
              <a:spcAft>
                <a:spcPct val="0"/>
              </a:spcAft>
              <a:defRPr/>
            </a:pPr>
            <a:r>
              <a:rPr lang="zh-CN" altLang="en-US" sz="2800" dirty="0">
                <a:solidFill>
                  <a:srgbClr val="B80000"/>
                </a:solidFill>
                <a:latin typeface="微软雅黑" pitchFamily="34" charset="-122"/>
                <a:ea typeface="微软雅黑" pitchFamily="34" charset="-122"/>
              </a:rPr>
              <a:t>■ </a:t>
            </a:r>
            <a:r>
              <a:rPr lang="zh-CN" altLang="en-US" sz="2800" b="1" dirty="0">
                <a:solidFill>
                  <a:prstClr val="black">
                    <a:lumMod val="95000"/>
                    <a:lumOff val="5000"/>
                  </a:prstClr>
                </a:solidFill>
                <a:latin typeface="微软雅黑" pitchFamily="34" charset="-122"/>
                <a:ea typeface="微软雅黑" pitchFamily="34" charset="-122"/>
              </a:rPr>
              <a:t>尽早确立目标</a:t>
            </a:r>
            <a:endParaRPr lang="en-US" altLang="zh-CN" sz="2800" b="1" dirty="0">
              <a:solidFill>
                <a:prstClr val="black">
                  <a:lumMod val="95000"/>
                  <a:lumOff val="5000"/>
                </a:prstClr>
              </a:solidFill>
              <a:latin typeface="微软雅黑" pitchFamily="34" charset="-122"/>
              <a:ea typeface="微软雅黑" pitchFamily="34" charset="-122"/>
            </a:endParaRPr>
          </a:p>
          <a:p>
            <a:pPr fontAlgn="base">
              <a:lnSpc>
                <a:spcPct val="125000"/>
              </a:lnSpc>
              <a:spcBef>
                <a:spcPct val="0"/>
              </a:spcBef>
              <a:spcAft>
                <a:spcPct val="0"/>
              </a:spcAft>
              <a:defRPr/>
            </a:pPr>
            <a:r>
              <a:rPr lang="zh-CN" altLang="en-US" sz="2800" dirty="0">
                <a:solidFill>
                  <a:srgbClr val="B80000"/>
                </a:solidFill>
                <a:latin typeface="微软雅黑" pitchFamily="34" charset="-122"/>
                <a:ea typeface="微软雅黑" pitchFamily="34" charset="-122"/>
              </a:rPr>
              <a:t>■ </a:t>
            </a:r>
            <a:r>
              <a:rPr lang="zh-CN" altLang="en-US" sz="2800" b="1" dirty="0">
                <a:solidFill>
                  <a:prstClr val="black">
                    <a:lumMod val="95000"/>
                    <a:lumOff val="5000"/>
                  </a:prstClr>
                </a:solidFill>
                <a:latin typeface="微软雅黑" pitchFamily="34" charset="-122"/>
                <a:ea typeface="微软雅黑" pitchFamily="34" charset="-122"/>
              </a:rPr>
              <a:t>与孩子分享您的故事（职业）</a:t>
            </a:r>
          </a:p>
        </p:txBody>
      </p:sp>
      <p:sp>
        <p:nvSpPr>
          <p:cNvPr id="316" name="剪去单角的矩形 315"/>
          <p:cNvSpPr/>
          <p:nvPr/>
        </p:nvSpPr>
        <p:spPr>
          <a:xfrm>
            <a:off x="6215063" y="71438"/>
            <a:ext cx="2771775" cy="1123950"/>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学习篇</a:t>
            </a:r>
          </a:p>
        </p:txBody>
      </p:sp>
    </p:spTree>
    <p:extLst>
      <p:ext uri="{BB962C8B-B14F-4D97-AF65-F5344CB8AC3E}">
        <p14:creationId xmlns:p14="http://schemas.microsoft.com/office/powerpoint/2010/main" val="1266955184"/>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x201i\Desktop\2.jpg"/>
          <p:cNvPicPr>
            <a:picLocks noChangeAspect="1" noChangeArrowheads="1"/>
          </p:cNvPicPr>
          <p:nvPr/>
        </p:nvPicPr>
        <p:blipFill>
          <a:blip r:embed="rId2">
            <a:extLst>
              <a:ext uri="{28A0092B-C50C-407E-A947-70E740481C1C}">
                <a14:useLocalDpi xmlns:a14="http://schemas.microsoft.com/office/drawing/2010/main" val="0"/>
              </a:ext>
            </a:extLst>
          </a:blip>
          <a:srcRect l="723" r="2898"/>
          <a:stretch>
            <a:fillRect/>
          </a:stretch>
        </p:blipFill>
        <p:spPr bwMode="auto">
          <a:xfrm>
            <a:off x="0" y="0"/>
            <a:ext cx="48577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剪去单角的矩形 4"/>
          <p:cNvSpPr/>
          <p:nvPr/>
        </p:nvSpPr>
        <p:spPr>
          <a:xfrm>
            <a:off x="5429250" y="1924050"/>
            <a:ext cx="3714750" cy="1470025"/>
          </a:xfrm>
          <a:prstGeom prst="snip1Rect">
            <a:avLst/>
          </a:prstGeom>
          <a:solidFill>
            <a:srgbClr val="B23C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6000" b="1" dirty="0">
                <a:solidFill>
                  <a:srgbClr val="FFFFFF"/>
                </a:solidFill>
                <a:latin typeface="微软雅黑" pitchFamily="34" charset="-122"/>
                <a:ea typeface="微软雅黑" pitchFamily="34" charset="-122"/>
              </a:rPr>
              <a:t>心理篇</a:t>
            </a:r>
          </a:p>
        </p:txBody>
      </p:sp>
      <p:sp>
        <p:nvSpPr>
          <p:cNvPr id="116740" name="TextBox 5"/>
          <p:cNvSpPr txBox="1">
            <a:spLocks noChangeArrowheads="1"/>
          </p:cNvSpPr>
          <p:nvPr/>
        </p:nvSpPr>
        <p:spPr bwMode="auto">
          <a:xfrm>
            <a:off x="5000625" y="3786188"/>
            <a:ext cx="4133850" cy="5238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2800" b="1" dirty="0">
                <a:solidFill>
                  <a:srgbClr val="000000">
                    <a:lumMod val="75000"/>
                    <a:lumOff val="25000"/>
                  </a:srgbClr>
                </a:solidFill>
                <a:latin typeface="微软雅黑" pitchFamily="34" charset="-122"/>
                <a:ea typeface="微软雅黑" pitchFamily="34" charset="-122"/>
              </a:rPr>
              <a:t>做孩子心灵花园的好园丁</a:t>
            </a:r>
          </a:p>
        </p:txBody>
      </p:sp>
    </p:spTree>
    <p:extLst>
      <p:ext uri="{BB962C8B-B14F-4D97-AF65-F5344CB8AC3E}">
        <p14:creationId xmlns:p14="http://schemas.microsoft.com/office/powerpoint/2010/main" val="1849524684"/>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剪去单角的矩形 3"/>
          <p:cNvSpPr/>
          <p:nvPr/>
        </p:nvSpPr>
        <p:spPr>
          <a:xfrm>
            <a:off x="6264275" y="20638"/>
            <a:ext cx="2771775" cy="112236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心理篇</a:t>
            </a:r>
          </a:p>
        </p:txBody>
      </p:sp>
      <p:pic>
        <p:nvPicPr>
          <p:cNvPr id="64515" name="Picture 2" descr="C:\Users\x201i\Desktop\12.07.05桌面原文件\红策划图表系列\红图表 (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614488"/>
            <a:ext cx="6886575"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Box 1"/>
          <p:cNvSpPr txBox="1">
            <a:spLocks noChangeArrowheads="1"/>
          </p:cNvSpPr>
          <p:nvPr/>
        </p:nvSpPr>
        <p:spPr bwMode="auto">
          <a:xfrm>
            <a:off x="1538288" y="1851025"/>
            <a:ext cx="410527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lnSpc>
                <a:spcPct val="110000"/>
              </a:lnSpc>
              <a:spcBef>
                <a:spcPct val="0"/>
              </a:spcBef>
              <a:spcAft>
                <a:spcPct val="0"/>
              </a:spcAft>
            </a:pPr>
            <a:r>
              <a:rPr lang="zh-CN" altLang="en-US" sz="2400" b="1" smtClean="0">
                <a:solidFill>
                  <a:prstClr val="black"/>
                </a:solidFill>
                <a:latin typeface="微软雅黑" pitchFamily="34" charset="-122"/>
                <a:ea typeface="微软雅黑" pitchFamily="34" charset="-122"/>
              </a:rPr>
              <a:t>       处于青春期的高中孩子，因为自身成长和学习环境等压力，情绪会反复无常。家长想办法缓解孩子的压力或者疏导孩子的情绪，做孩子心灵花园的好园丁，不断“浇水”、“施肥”，对孩子顺利度过高中阶段帮助非常大。</a:t>
            </a:r>
          </a:p>
        </p:txBody>
      </p:sp>
      <p:sp>
        <p:nvSpPr>
          <p:cNvPr id="7" name="椭圆 6"/>
          <p:cNvSpPr/>
          <p:nvPr/>
        </p:nvSpPr>
        <p:spPr>
          <a:xfrm>
            <a:off x="3092450" y="3897313"/>
            <a:ext cx="1000125" cy="428625"/>
          </a:xfrm>
          <a:prstGeom prst="ellipse">
            <a:avLst/>
          </a:prstGeom>
          <a:noFill/>
          <a:ln>
            <a:solidFill>
              <a:srgbClr val="B8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prstClr val="white"/>
              </a:solidFill>
            </a:endParaRPr>
          </a:p>
        </p:txBody>
      </p:sp>
    </p:spTree>
    <p:extLst>
      <p:ext uri="{BB962C8B-B14F-4D97-AF65-F5344CB8AC3E}">
        <p14:creationId xmlns:p14="http://schemas.microsoft.com/office/powerpoint/2010/main" val="2107761194"/>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a:off x="6215063" y="20638"/>
            <a:ext cx="2771775" cy="112236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心理篇</a:t>
            </a:r>
          </a:p>
        </p:txBody>
      </p:sp>
      <p:sp>
        <p:nvSpPr>
          <p:cNvPr id="6" name="TextBox 5"/>
          <p:cNvSpPr txBox="1"/>
          <p:nvPr/>
        </p:nvSpPr>
        <p:spPr>
          <a:xfrm>
            <a:off x="285750" y="2000250"/>
            <a:ext cx="8724900" cy="3186113"/>
          </a:xfrm>
          <a:prstGeom prst="rect">
            <a:avLst/>
          </a:prstGeom>
          <a:noFill/>
        </p:spPr>
        <p:txBody>
          <a:bodyPr wrap="none">
            <a:spAutoFit/>
          </a:bodyPr>
          <a:lstStyle/>
          <a:p>
            <a:pPr fontAlgn="base">
              <a:lnSpc>
                <a:spcPct val="150000"/>
              </a:lnSpc>
              <a:spcBef>
                <a:spcPct val="0"/>
              </a:spcBef>
              <a:spcAft>
                <a:spcPct val="0"/>
              </a:spcAft>
              <a:defRPr/>
            </a:pPr>
            <a:r>
              <a:rPr lang="zh-CN" altLang="en-US" sz="2000" dirty="0">
                <a:solidFill>
                  <a:srgbClr val="B80000"/>
                </a:solidFill>
                <a:latin typeface="微软雅黑" pitchFamily="34" charset="-122"/>
                <a:ea typeface="微软雅黑" pitchFamily="34" charset="-122"/>
              </a:rPr>
              <a:t>■ </a:t>
            </a:r>
            <a:r>
              <a:rPr lang="zh-CN" altLang="en-US" sz="2200" dirty="0">
                <a:solidFill>
                  <a:prstClr val="black">
                    <a:lumMod val="85000"/>
                    <a:lumOff val="15000"/>
                  </a:prstClr>
                </a:solidFill>
                <a:latin typeface="微软雅黑" pitchFamily="34" charset="-122"/>
                <a:ea typeface="微软雅黑" pitchFamily="34" charset="-122"/>
              </a:rPr>
              <a:t>尊重孩子的隐私</a:t>
            </a:r>
            <a:endParaRPr lang="en-US" altLang="zh-CN" sz="2200" dirty="0">
              <a:solidFill>
                <a:prstClr val="black">
                  <a:lumMod val="85000"/>
                  <a:lumOff val="15000"/>
                </a:prstClr>
              </a:solidFill>
              <a:latin typeface="微软雅黑" pitchFamily="34" charset="-122"/>
              <a:ea typeface="微软雅黑" pitchFamily="34" charset="-122"/>
            </a:endParaRPr>
          </a:p>
          <a:p>
            <a:pPr fontAlgn="base">
              <a:lnSpc>
                <a:spcPct val="150000"/>
              </a:lnSpc>
              <a:spcBef>
                <a:spcPct val="0"/>
              </a:spcBef>
              <a:spcAft>
                <a:spcPct val="0"/>
              </a:spcAft>
              <a:defRPr/>
            </a:pPr>
            <a:r>
              <a:rPr lang="zh-CN" altLang="en-US" sz="2000" dirty="0">
                <a:solidFill>
                  <a:srgbClr val="B80000"/>
                </a:solidFill>
                <a:latin typeface="微软雅黑" pitchFamily="34" charset="-122"/>
                <a:ea typeface="微软雅黑" pitchFamily="34" charset="-122"/>
              </a:rPr>
              <a:t>■ </a:t>
            </a:r>
            <a:r>
              <a:rPr lang="zh-CN" altLang="en-US" sz="2200" dirty="0">
                <a:solidFill>
                  <a:prstClr val="black">
                    <a:lumMod val="85000"/>
                    <a:lumOff val="15000"/>
                  </a:prstClr>
                </a:solidFill>
                <a:latin typeface="微软雅黑" pitchFamily="34" charset="-122"/>
                <a:ea typeface="微软雅黑" pitchFamily="34" charset="-122"/>
              </a:rPr>
              <a:t>家长平常心，孩子放轻松</a:t>
            </a:r>
            <a:endParaRPr lang="en-US" altLang="zh-CN" sz="2200" dirty="0">
              <a:solidFill>
                <a:prstClr val="black">
                  <a:lumMod val="85000"/>
                  <a:lumOff val="15000"/>
                </a:prstClr>
              </a:solidFill>
              <a:latin typeface="微软雅黑" pitchFamily="34" charset="-122"/>
              <a:ea typeface="微软雅黑" pitchFamily="34" charset="-122"/>
            </a:endParaRPr>
          </a:p>
          <a:p>
            <a:pPr fontAlgn="base">
              <a:lnSpc>
                <a:spcPct val="150000"/>
              </a:lnSpc>
              <a:spcBef>
                <a:spcPct val="0"/>
              </a:spcBef>
              <a:spcAft>
                <a:spcPct val="0"/>
              </a:spcAft>
              <a:defRPr/>
            </a:pPr>
            <a:r>
              <a:rPr lang="zh-CN" altLang="en-US" sz="2000" dirty="0">
                <a:solidFill>
                  <a:srgbClr val="B80000"/>
                </a:solidFill>
                <a:latin typeface="微软雅黑" pitchFamily="34" charset="-122"/>
                <a:ea typeface="微软雅黑" pitchFamily="34" charset="-122"/>
              </a:rPr>
              <a:t>■</a:t>
            </a:r>
            <a:r>
              <a:rPr lang="zh-CN" altLang="en-US" sz="2000" dirty="0">
                <a:solidFill>
                  <a:prstClr val="black"/>
                </a:solidFill>
                <a:latin typeface="微软雅黑" pitchFamily="34" charset="-122"/>
                <a:ea typeface="微软雅黑" pitchFamily="34" charset="-122"/>
              </a:rPr>
              <a:t> </a:t>
            </a:r>
            <a:r>
              <a:rPr lang="zh-CN" altLang="en-US" sz="2200" dirty="0">
                <a:solidFill>
                  <a:prstClr val="black">
                    <a:lumMod val="85000"/>
                    <a:lumOff val="15000"/>
                  </a:prstClr>
                </a:solidFill>
                <a:latin typeface="微软雅黑" pitchFamily="34" charset="-122"/>
                <a:ea typeface="微软雅黑" pitchFamily="34" charset="-122"/>
              </a:rPr>
              <a:t>疏导情绪是治标，解决问题才是治本</a:t>
            </a:r>
            <a:endParaRPr lang="en-US" altLang="zh-CN" sz="2200" dirty="0">
              <a:solidFill>
                <a:prstClr val="black">
                  <a:lumMod val="85000"/>
                  <a:lumOff val="15000"/>
                </a:prstClr>
              </a:solidFill>
              <a:latin typeface="微软雅黑" pitchFamily="34" charset="-122"/>
              <a:ea typeface="微软雅黑" pitchFamily="34" charset="-122"/>
            </a:endParaRPr>
          </a:p>
          <a:p>
            <a:pPr fontAlgn="base">
              <a:lnSpc>
                <a:spcPct val="150000"/>
              </a:lnSpc>
              <a:spcBef>
                <a:spcPct val="0"/>
              </a:spcBef>
              <a:spcAft>
                <a:spcPct val="0"/>
              </a:spcAft>
              <a:defRPr/>
            </a:pPr>
            <a:r>
              <a:rPr lang="zh-CN" altLang="en-US" sz="2000" dirty="0">
                <a:solidFill>
                  <a:srgbClr val="B80000"/>
                </a:solidFill>
                <a:latin typeface="微软雅黑" pitchFamily="34" charset="-122"/>
                <a:ea typeface="微软雅黑" pitchFamily="34" charset="-122"/>
              </a:rPr>
              <a:t>■ </a:t>
            </a:r>
            <a:r>
              <a:rPr lang="zh-CN" altLang="en-US" sz="2200" dirty="0">
                <a:solidFill>
                  <a:prstClr val="black">
                    <a:lumMod val="85000"/>
                    <a:lumOff val="15000"/>
                  </a:prstClr>
                </a:solidFill>
                <a:latin typeface="微软雅黑" pitchFamily="34" charset="-122"/>
                <a:ea typeface="微软雅黑" pitchFamily="34" charset="-122"/>
              </a:rPr>
              <a:t>别给孩子贴上负面的标签，因为心理暗示的作用是巨大的</a:t>
            </a:r>
            <a:endParaRPr lang="en-US" altLang="zh-CN" sz="2200" dirty="0">
              <a:solidFill>
                <a:prstClr val="black">
                  <a:lumMod val="85000"/>
                  <a:lumOff val="15000"/>
                </a:prstClr>
              </a:solidFill>
              <a:latin typeface="微软雅黑" pitchFamily="34" charset="-122"/>
              <a:ea typeface="微软雅黑" pitchFamily="34" charset="-122"/>
            </a:endParaRPr>
          </a:p>
          <a:p>
            <a:pPr fontAlgn="base">
              <a:lnSpc>
                <a:spcPct val="150000"/>
              </a:lnSpc>
              <a:spcBef>
                <a:spcPct val="0"/>
              </a:spcBef>
              <a:spcAft>
                <a:spcPct val="0"/>
              </a:spcAft>
              <a:defRPr/>
            </a:pPr>
            <a:r>
              <a:rPr lang="zh-CN" altLang="en-US" sz="2000" dirty="0">
                <a:solidFill>
                  <a:srgbClr val="B80000"/>
                </a:solidFill>
                <a:latin typeface="微软雅黑" pitchFamily="34" charset="-122"/>
                <a:ea typeface="微软雅黑" pitchFamily="34" charset="-122"/>
              </a:rPr>
              <a:t>■ </a:t>
            </a:r>
            <a:r>
              <a:rPr lang="zh-CN" altLang="en-US" sz="2200" dirty="0">
                <a:solidFill>
                  <a:prstClr val="black">
                    <a:lumMod val="85000"/>
                    <a:lumOff val="15000"/>
                  </a:prstClr>
                </a:solidFill>
                <a:latin typeface="微软雅黑" pitchFamily="34" charset="-122"/>
                <a:ea typeface="微软雅黑" pitchFamily="34" charset="-122"/>
              </a:rPr>
              <a:t>青春期的叛逆是孩子渴望认同，要给予孩子更多话语权和表现空间</a:t>
            </a:r>
            <a:endParaRPr lang="en-US" altLang="zh-CN" sz="2200" dirty="0">
              <a:solidFill>
                <a:prstClr val="black">
                  <a:lumMod val="85000"/>
                  <a:lumOff val="15000"/>
                </a:prstClr>
              </a:solidFill>
              <a:latin typeface="微软雅黑" pitchFamily="34" charset="-122"/>
              <a:ea typeface="微软雅黑" pitchFamily="34" charset="-122"/>
            </a:endParaRPr>
          </a:p>
          <a:p>
            <a:pPr fontAlgn="base">
              <a:lnSpc>
                <a:spcPct val="150000"/>
              </a:lnSpc>
              <a:spcBef>
                <a:spcPct val="0"/>
              </a:spcBef>
              <a:spcAft>
                <a:spcPct val="0"/>
              </a:spcAft>
              <a:defRPr/>
            </a:pPr>
            <a:r>
              <a:rPr lang="zh-CN" altLang="en-US" sz="2000" dirty="0">
                <a:solidFill>
                  <a:srgbClr val="B80000"/>
                </a:solidFill>
                <a:latin typeface="微软雅黑" pitchFamily="34" charset="-122"/>
                <a:ea typeface="微软雅黑" pitchFamily="34" charset="-122"/>
              </a:rPr>
              <a:t>■ </a:t>
            </a:r>
            <a:r>
              <a:rPr lang="zh-CN" altLang="zh-CN" sz="2400" b="1" dirty="0">
                <a:solidFill>
                  <a:prstClr val="black"/>
                </a:solidFill>
                <a:latin typeface="微软雅黑" pitchFamily="34" charset="-122"/>
                <a:ea typeface="微软雅黑" pitchFamily="34" charset="-122"/>
              </a:rPr>
              <a:t>与孩子沟通</a:t>
            </a:r>
            <a:r>
              <a:rPr lang="zh-CN" altLang="en-US" sz="2400" b="1" dirty="0">
                <a:solidFill>
                  <a:prstClr val="black"/>
                </a:solidFill>
                <a:latin typeface="微软雅黑" pitchFamily="34" charset="-122"/>
                <a:ea typeface="微软雅黑" pitchFamily="34" charset="-122"/>
              </a:rPr>
              <a:t>时</a:t>
            </a:r>
            <a:r>
              <a:rPr lang="zh-CN" altLang="zh-CN" sz="2400" b="1" dirty="0">
                <a:solidFill>
                  <a:prstClr val="black"/>
                </a:solidFill>
                <a:latin typeface="微软雅黑" pitchFamily="34" charset="-122"/>
                <a:ea typeface="微软雅黑" pitchFamily="34" charset="-122"/>
              </a:rPr>
              <a:t>用描述性的语言表达自己的感受，并开放式提问</a:t>
            </a:r>
            <a:endParaRPr lang="en-US" altLang="zh-CN" sz="24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573601473"/>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C:\Users\x201i\Desktop\3.jpg"/>
          <p:cNvPicPr>
            <a:picLocks noChangeAspect="1" noChangeArrowheads="1"/>
          </p:cNvPicPr>
          <p:nvPr/>
        </p:nvPicPr>
        <p:blipFill>
          <a:blip r:embed="rId2">
            <a:extLst>
              <a:ext uri="{28A0092B-C50C-407E-A947-70E740481C1C}">
                <a14:useLocalDpi xmlns:a14="http://schemas.microsoft.com/office/drawing/2010/main" val="0"/>
              </a:ext>
            </a:extLst>
          </a:blip>
          <a:srcRect l="4057" r="5722"/>
          <a:stretch>
            <a:fillRect/>
          </a:stretch>
        </p:blipFill>
        <p:spPr bwMode="auto">
          <a:xfrm>
            <a:off x="0" y="0"/>
            <a:ext cx="4579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剪去单角的矩形 4"/>
          <p:cNvSpPr/>
          <p:nvPr/>
        </p:nvSpPr>
        <p:spPr>
          <a:xfrm>
            <a:off x="5429250" y="1924050"/>
            <a:ext cx="3714750" cy="1470025"/>
          </a:xfrm>
          <a:prstGeom prst="snip1Rect">
            <a:avLst/>
          </a:prstGeom>
          <a:solidFill>
            <a:srgbClr val="B23C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6000" b="1" dirty="0">
                <a:solidFill>
                  <a:srgbClr val="FFFFFF"/>
                </a:solidFill>
                <a:latin typeface="微软雅黑" pitchFamily="34" charset="-122"/>
                <a:ea typeface="微软雅黑" pitchFamily="34" charset="-122"/>
              </a:rPr>
              <a:t>交往篇</a:t>
            </a:r>
          </a:p>
        </p:txBody>
      </p:sp>
      <p:sp>
        <p:nvSpPr>
          <p:cNvPr id="8" name="TextBox 5"/>
          <p:cNvSpPr txBox="1">
            <a:spLocks noChangeArrowheads="1"/>
          </p:cNvSpPr>
          <p:nvPr/>
        </p:nvSpPr>
        <p:spPr bwMode="auto">
          <a:xfrm>
            <a:off x="4643438" y="3929063"/>
            <a:ext cx="4494212" cy="5238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2800" b="1" dirty="0">
                <a:solidFill>
                  <a:srgbClr val="000000">
                    <a:lumMod val="75000"/>
                    <a:lumOff val="25000"/>
                  </a:srgbClr>
                </a:solidFill>
                <a:latin typeface="微软雅黑" pitchFamily="34" charset="-122"/>
                <a:ea typeface="微软雅黑" pitchFamily="34" charset="-122"/>
              </a:rPr>
              <a:t>给孩子上好情商教育这堂课</a:t>
            </a:r>
          </a:p>
        </p:txBody>
      </p:sp>
    </p:spTree>
    <p:extLst>
      <p:ext uri="{BB962C8B-B14F-4D97-AF65-F5344CB8AC3E}">
        <p14:creationId xmlns:p14="http://schemas.microsoft.com/office/powerpoint/2010/main" val="4129759157"/>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剪去单角的矩形 2"/>
          <p:cNvSpPr/>
          <p:nvPr/>
        </p:nvSpPr>
        <p:spPr>
          <a:xfrm>
            <a:off x="6264275" y="-26988"/>
            <a:ext cx="2771775" cy="1122363"/>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交往篇</a:t>
            </a:r>
          </a:p>
        </p:txBody>
      </p:sp>
      <p:pic>
        <p:nvPicPr>
          <p:cNvPr id="67587" name="Picture 2" descr="C:\Users\x201i\Desktop\12.07.05桌面原文件\红策划图表系列\红图表 (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614488"/>
            <a:ext cx="6886575"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Box 1"/>
          <p:cNvSpPr txBox="1">
            <a:spLocks noChangeArrowheads="1"/>
          </p:cNvSpPr>
          <p:nvPr/>
        </p:nvSpPr>
        <p:spPr bwMode="auto">
          <a:xfrm>
            <a:off x="1571625" y="1962150"/>
            <a:ext cx="40957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lnSpc>
                <a:spcPct val="125000"/>
              </a:lnSpc>
              <a:spcBef>
                <a:spcPct val="0"/>
              </a:spcBef>
              <a:spcAft>
                <a:spcPct val="0"/>
              </a:spcAft>
            </a:pPr>
            <a:r>
              <a:rPr lang="zh-CN" altLang="en-US" sz="2400" b="1" smtClean="0">
                <a:solidFill>
                  <a:prstClr val="black"/>
                </a:solidFill>
                <a:latin typeface="微软雅黑" pitchFamily="34" charset="-122"/>
                <a:ea typeface="微软雅黑" pitchFamily="34" charset="-122"/>
              </a:rPr>
              <a:t>       一个人想在社会上表现得好，既要依靠学识和专业技能，也要依靠交往能力。许多时候，后者的作用更加重要。高中孩子马上要走向社会，对交往能力的培养刻不容缓。</a:t>
            </a:r>
          </a:p>
        </p:txBody>
      </p:sp>
    </p:spTree>
    <p:extLst>
      <p:ext uri="{BB962C8B-B14F-4D97-AF65-F5344CB8AC3E}">
        <p14:creationId xmlns:p14="http://schemas.microsoft.com/office/powerpoint/2010/main" val="2099475381"/>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a:off x="6215063" y="20638"/>
            <a:ext cx="2771775" cy="112236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交往篇</a:t>
            </a:r>
          </a:p>
        </p:txBody>
      </p:sp>
      <p:sp>
        <p:nvSpPr>
          <p:cNvPr id="6" name="TextBox 5"/>
          <p:cNvSpPr txBox="1"/>
          <p:nvPr/>
        </p:nvSpPr>
        <p:spPr>
          <a:xfrm>
            <a:off x="177800" y="2143125"/>
            <a:ext cx="8823325" cy="2849563"/>
          </a:xfrm>
          <a:prstGeom prst="rect">
            <a:avLst/>
          </a:prstGeom>
          <a:noFill/>
        </p:spPr>
        <p:txBody>
          <a:bodyPr wrap="none">
            <a:spAutoFit/>
          </a:bodyPr>
          <a:lstStyle/>
          <a:p>
            <a:pPr fontAlgn="base">
              <a:lnSpc>
                <a:spcPct val="140000"/>
              </a:lnSpc>
              <a:spcBef>
                <a:spcPct val="0"/>
              </a:spcBef>
              <a:spcAft>
                <a:spcPct val="0"/>
              </a:spcAft>
              <a:defRPr/>
            </a:pPr>
            <a:r>
              <a:rPr lang="zh-CN" altLang="en-US" sz="2400" dirty="0">
                <a:solidFill>
                  <a:srgbClr val="B80000"/>
                </a:solidFill>
                <a:latin typeface="微软雅黑" pitchFamily="34" charset="-122"/>
                <a:ea typeface="微软雅黑" pitchFamily="34" charset="-122"/>
              </a:rPr>
              <a:t>■</a:t>
            </a:r>
            <a:r>
              <a:rPr lang="zh-CN" altLang="en-US" sz="2400" dirty="0">
                <a:solidFill>
                  <a:prstClr val="black"/>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亲其师信其道</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4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挖掘偶像身上的闪光点</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4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电影和戏剧是情商教育的好助手</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4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800" b="1" dirty="0">
                <a:solidFill>
                  <a:prstClr val="black"/>
                </a:solidFill>
                <a:latin typeface="微软雅黑" pitchFamily="34" charset="-122"/>
                <a:ea typeface="微软雅黑" pitchFamily="34" charset="-122"/>
              </a:rPr>
              <a:t>能与非同类的人愉快相处，是成熟的标志之一</a:t>
            </a:r>
            <a:endParaRPr lang="en-US" altLang="zh-CN" sz="2400" b="1" dirty="0">
              <a:solidFill>
                <a:prstClr val="black"/>
              </a:solidFill>
              <a:latin typeface="微软雅黑" pitchFamily="34" charset="-122"/>
              <a:ea typeface="微软雅黑" pitchFamily="34" charset="-122"/>
            </a:endParaRPr>
          </a:p>
          <a:p>
            <a:pPr fontAlgn="base">
              <a:lnSpc>
                <a:spcPct val="14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800" b="1" dirty="0">
                <a:solidFill>
                  <a:prstClr val="black"/>
                </a:solidFill>
                <a:latin typeface="微软雅黑" pitchFamily="34" charset="-122"/>
                <a:ea typeface="微软雅黑" pitchFamily="34" charset="-122"/>
              </a:rPr>
              <a:t>恋爱不是洪水猛兽</a:t>
            </a:r>
            <a:r>
              <a:rPr lang="en-US" altLang="zh-CN" sz="2800" b="1" dirty="0">
                <a:solidFill>
                  <a:prstClr val="black"/>
                </a:solidFill>
                <a:latin typeface="微软雅黑" pitchFamily="34" charset="-122"/>
                <a:ea typeface="微软雅黑" pitchFamily="34" charset="-122"/>
              </a:rPr>
              <a:t>,</a:t>
            </a:r>
            <a:r>
              <a:rPr lang="zh-CN" altLang="en-US" sz="2800" b="1" dirty="0">
                <a:solidFill>
                  <a:prstClr val="black"/>
                </a:solidFill>
                <a:latin typeface="微软雅黑" pitchFamily="34" charset="-122"/>
                <a:ea typeface="微软雅黑" pitchFamily="34" charset="-122"/>
              </a:rPr>
              <a:t>引导应该走在学生情感发展的前面</a:t>
            </a:r>
            <a:endParaRPr lang="en-US" altLang="zh-CN" sz="28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913831477"/>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Users\x201i\Desktop\4.jpg"/>
          <p:cNvPicPr>
            <a:picLocks noChangeAspect="1" noChangeArrowheads="1"/>
          </p:cNvPicPr>
          <p:nvPr/>
        </p:nvPicPr>
        <p:blipFill>
          <a:blip r:embed="rId2">
            <a:extLst>
              <a:ext uri="{28A0092B-C50C-407E-A947-70E740481C1C}">
                <a14:useLocalDpi xmlns:a14="http://schemas.microsoft.com/office/drawing/2010/main" val="0"/>
              </a:ext>
            </a:extLst>
          </a:blip>
          <a:srcRect l="2896" r="2962"/>
          <a:stretch>
            <a:fillRect/>
          </a:stretch>
        </p:blipFill>
        <p:spPr bwMode="auto">
          <a:xfrm>
            <a:off x="0" y="0"/>
            <a:ext cx="4643438"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剪去单角的矩形 4"/>
          <p:cNvSpPr/>
          <p:nvPr/>
        </p:nvSpPr>
        <p:spPr>
          <a:xfrm>
            <a:off x="5357813" y="1924050"/>
            <a:ext cx="3786187" cy="1470025"/>
          </a:xfrm>
          <a:prstGeom prst="snip1Rect">
            <a:avLst/>
          </a:prstGeom>
          <a:solidFill>
            <a:srgbClr val="B23C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6000" b="1" dirty="0">
                <a:solidFill>
                  <a:srgbClr val="FFFFFF"/>
                </a:solidFill>
                <a:latin typeface="微软雅黑" pitchFamily="34" charset="-122"/>
                <a:ea typeface="微软雅黑" pitchFamily="34" charset="-122"/>
              </a:rPr>
              <a:t>生活篇</a:t>
            </a:r>
          </a:p>
        </p:txBody>
      </p:sp>
      <p:sp>
        <p:nvSpPr>
          <p:cNvPr id="8" name="TextBox 5"/>
          <p:cNvSpPr txBox="1">
            <a:spLocks noChangeArrowheads="1"/>
          </p:cNvSpPr>
          <p:nvPr/>
        </p:nvSpPr>
        <p:spPr bwMode="auto">
          <a:xfrm>
            <a:off x="4938713" y="3857625"/>
            <a:ext cx="4133850" cy="5238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2800" b="1" dirty="0">
                <a:solidFill>
                  <a:srgbClr val="000000">
                    <a:lumMod val="75000"/>
                    <a:lumOff val="25000"/>
                  </a:srgbClr>
                </a:solidFill>
                <a:latin typeface="微软雅黑" pitchFamily="34" charset="-122"/>
                <a:ea typeface="微软雅黑" pitchFamily="34" charset="-122"/>
              </a:rPr>
              <a:t>做孩子走向独立的教练员</a:t>
            </a:r>
          </a:p>
        </p:txBody>
      </p:sp>
    </p:spTree>
    <p:extLst>
      <p:ext uri="{BB962C8B-B14F-4D97-AF65-F5344CB8AC3E}">
        <p14:creationId xmlns:p14="http://schemas.microsoft.com/office/powerpoint/2010/main" val="731466897"/>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剪去单角的矩形 3"/>
          <p:cNvSpPr/>
          <p:nvPr/>
        </p:nvSpPr>
        <p:spPr>
          <a:xfrm>
            <a:off x="6215063" y="20638"/>
            <a:ext cx="2771775" cy="112236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生活篇</a:t>
            </a:r>
          </a:p>
        </p:txBody>
      </p:sp>
      <p:sp>
        <p:nvSpPr>
          <p:cNvPr id="70659" name="Rectangle 2430"/>
          <p:cNvSpPr>
            <a:spLocks noChangeArrowheads="1"/>
          </p:cNvSpPr>
          <p:nvPr/>
        </p:nvSpPr>
        <p:spPr bwMode="auto">
          <a:xfrm>
            <a:off x="395288" y="2097088"/>
            <a:ext cx="3916362"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mtClean="0">
              <a:solidFill>
                <a:prstClr val="black"/>
              </a:solidFill>
              <a:latin typeface="Arial" charset="0"/>
            </a:endParaRPr>
          </a:p>
        </p:txBody>
      </p:sp>
      <p:pic>
        <p:nvPicPr>
          <p:cNvPr id="70660" name="Picture 2" descr="C:\Users\x201i\Desktop\12.07.05桌面原文件\红策划图表系列\红图表 (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614488"/>
            <a:ext cx="6886575"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TextBox 82"/>
          <p:cNvSpPr txBox="1">
            <a:spLocks noChangeArrowheads="1"/>
          </p:cNvSpPr>
          <p:nvPr/>
        </p:nvSpPr>
        <p:spPr bwMode="auto">
          <a:xfrm>
            <a:off x="1571625" y="1785938"/>
            <a:ext cx="40957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lnSpc>
                <a:spcPct val="125000"/>
              </a:lnSpc>
              <a:spcBef>
                <a:spcPct val="0"/>
              </a:spcBef>
              <a:spcAft>
                <a:spcPct val="0"/>
              </a:spcAft>
            </a:pPr>
            <a:r>
              <a:rPr lang="zh-CN" altLang="en-US" sz="2400" b="1" smtClean="0">
                <a:solidFill>
                  <a:prstClr val="black"/>
                </a:solidFill>
                <a:latin typeface="微软雅黑" pitchFamily="34" charset="-122"/>
                <a:ea typeface="微软雅黑" pitchFamily="34" charset="-122"/>
              </a:rPr>
              <a:t>       一个孩子的生活品德不高，就算他学习成绩再好，也不能算是好孩子。高中阶段可以说是孩子远行的准备阶段，父母有必要让孩子学会生活的技能，这对孩子离开父母后的自立自强非常重要。</a:t>
            </a:r>
          </a:p>
        </p:txBody>
      </p:sp>
    </p:spTree>
    <p:extLst>
      <p:ext uri="{BB962C8B-B14F-4D97-AF65-F5344CB8AC3E}">
        <p14:creationId xmlns:p14="http://schemas.microsoft.com/office/powerpoint/2010/main" val="2474108857"/>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3" y="0"/>
            <a:ext cx="7817564" cy="3046988"/>
          </a:xfrm>
          <a:prstGeom prst="rect">
            <a:avLst/>
          </a:prstGeom>
          <a:noFill/>
        </p:spPr>
        <p:txBody>
          <a:bodyPr wrap="square">
            <a:spAutoFit/>
          </a:bodyPr>
          <a:lstStyle/>
          <a:p>
            <a:pPr>
              <a:defRPr/>
            </a:pPr>
            <a:r>
              <a:rPr lang="zh-CN" altLang="en-US" sz="4800" b="1" dirty="0">
                <a:solidFill>
                  <a:schemeClr val="tx1">
                    <a:lumMod val="75000"/>
                    <a:lumOff val="25000"/>
                  </a:schemeClr>
                </a:solidFill>
                <a:latin typeface="微软雅黑" pitchFamily="34" charset="-122"/>
                <a:ea typeface="微软雅黑" pitchFamily="34" charset="-122"/>
              </a:rPr>
              <a:t>第一次段考的</a:t>
            </a:r>
            <a:r>
              <a:rPr lang="zh-CN" altLang="en-US" sz="7200" b="1" dirty="0">
                <a:solidFill>
                  <a:srgbClr val="B80000"/>
                </a:solidFill>
                <a:latin typeface="微软雅黑" pitchFamily="34" charset="-122"/>
                <a:ea typeface="微软雅黑" pitchFamily="34" charset="-122"/>
              </a:rPr>
              <a:t>成绩</a:t>
            </a:r>
            <a:r>
              <a:rPr lang="zh-CN" altLang="en-US" sz="7200" b="1" dirty="0" smtClean="0">
                <a:solidFill>
                  <a:srgbClr val="B80000"/>
                </a:solidFill>
                <a:latin typeface="微软雅黑" pitchFamily="34" charset="-122"/>
                <a:ea typeface="微软雅黑" pitchFamily="34" charset="-122"/>
              </a:rPr>
              <a:t>说明</a:t>
            </a:r>
            <a:endParaRPr lang="en-US" altLang="zh-CN" sz="7200" b="1" dirty="0" smtClean="0">
              <a:solidFill>
                <a:srgbClr val="B80000"/>
              </a:solidFill>
              <a:latin typeface="微软雅黑" pitchFamily="34" charset="-122"/>
              <a:ea typeface="微软雅黑" pitchFamily="34" charset="-122"/>
            </a:endParaRPr>
          </a:p>
          <a:p>
            <a:pPr>
              <a:defRPr/>
            </a:pPr>
            <a:r>
              <a:rPr lang="en-US" altLang="zh-CN" sz="4000" b="1" dirty="0" smtClean="0">
                <a:latin typeface="微软雅黑" pitchFamily="34" charset="-122"/>
                <a:ea typeface="微软雅黑" pitchFamily="34" charset="-122"/>
              </a:rPr>
              <a:t>5</a:t>
            </a:r>
            <a:r>
              <a:rPr lang="zh-CN" altLang="en-US" sz="4000" b="1" dirty="0" smtClean="0">
                <a:latin typeface="微软雅黑" pitchFamily="34" charset="-122"/>
                <a:ea typeface="微软雅黑" pitchFamily="34" charset="-122"/>
              </a:rPr>
              <a:t>班语文前</a:t>
            </a:r>
            <a:r>
              <a:rPr lang="en-US" altLang="zh-CN" sz="4000" b="1" dirty="0" smtClean="0">
                <a:latin typeface="微软雅黑" pitchFamily="34" charset="-122"/>
                <a:ea typeface="微软雅黑" pitchFamily="34" charset="-122"/>
              </a:rPr>
              <a:t>10</a:t>
            </a:r>
            <a:r>
              <a:rPr lang="zh-CN" altLang="en-US" sz="4000" b="1" dirty="0" smtClean="0">
                <a:latin typeface="微软雅黑" pitchFamily="34" charset="-122"/>
                <a:ea typeface="微软雅黑" pitchFamily="34" charset="-122"/>
              </a:rPr>
              <a:t>名</a:t>
            </a:r>
            <a:endParaRPr lang="en-US" altLang="zh-CN" sz="4000" b="1" dirty="0" smtClean="0">
              <a:latin typeface="微软雅黑" pitchFamily="34" charset="-122"/>
              <a:ea typeface="微软雅黑" pitchFamily="34" charset="-122"/>
            </a:endParaRPr>
          </a:p>
          <a:p>
            <a:pPr>
              <a:defRPr/>
            </a:pPr>
            <a:endParaRPr lang="en-US" altLang="zh-CN" sz="4000" b="1" dirty="0" smtClean="0">
              <a:latin typeface="微软雅黑" pitchFamily="34" charset="-122"/>
              <a:ea typeface="微软雅黑" pitchFamily="34" charset="-122"/>
            </a:endParaRPr>
          </a:p>
          <a:p>
            <a:pPr>
              <a:defRPr/>
            </a:pPr>
            <a:endParaRPr lang="zh-CN" altLang="en-US" sz="4000" b="1" dirty="0">
              <a:latin typeface="微软雅黑" pitchFamily="34" charset="-122"/>
              <a:ea typeface="微软雅黑" pitchFamily="34" charset="-122"/>
            </a:endParaRPr>
          </a:p>
        </p:txBody>
      </p:sp>
      <p:sp>
        <p:nvSpPr>
          <p:cNvPr id="6" name="Line 5"/>
          <p:cNvSpPr>
            <a:spLocks noChangeShapeType="1"/>
          </p:cNvSpPr>
          <p:nvPr/>
        </p:nvSpPr>
        <p:spPr bwMode="auto">
          <a:xfrm>
            <a:off x="0" y="1928813"/>
            <a:ext cx="9144000" cy="0"/>
          </a:xfrm>
          <a:prstGeom prst="line">
            <a:avLst/>
          </a:prstGeom>
          <a:noFill/>
          <a:ln w="38100" cmpd="thinThick">
            <a:solidFill>
              <a:schemeClr val="bg2">
                <a:lumMod val="60000"/>
                <a:lumOff val="40000"/>
              </a:schemeClr>
            </a:solidFill>
            <a:round/>
            <a:headEnd/>
            <a:tailEnd/>
          </a:ln>
        </p:spPr>
        <p:txBody>
          <a:bodyPr anchor="ctr"/>
          <a:lstStyle/>
          <a:p>
            <a:pPr>
              <a:defRPr/>
            </a:pPr>
            <a:endParaRPr lang="zh-CN" altLang="en-US">
              <a:latin typeface="Arial" charset="0"/>
            </a:endParaRPr>
          </a:p>
        </p:txBody>
      </p:sp>
      <p:sp>
        <p:nvSpPr>
          <p:cNvPr id="2" name="TextBox 1"/>
          <p:cNvSpPr txBox="1"/>
          <p:nvPr/>
        </p:nvSpPr>
        <p:spPr>
          <a:xfrm>
            <a:off x="1691680" y="2420888"/>
            <a:ext cx="2880320" cy="369332"/>
          </a:xfrm>
          <a:prstGeom prst="rect">
            <a:avLst/>
          </a:prstGeom>
          <a:noFill/>
        </p:spPr>
        <p:txBody>
          <a:bodyPr wrap="square" rtlCol="0">
            <a:spAutoFit/>
          </a:bodyPr>
          <a:lstStyle/>
          <a:p>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07306409"/>
              </p:ext>
            </p:extLst>
          </p:nvPr>
        </p:nvGraphicFramePr>
        <p:xfrm>
          <a:off x="2051721" y="2421762"/>
          <a:ext cx="1152129" cy="3959566"/>
        </p:xfrm>
        <a:graphic>
          <a:graphicData uri="http://schemas.openxmlformats.org/drawingml/2006/table">
            <a:tbl>
              <a:tblPr/>
              <a:tblGrid>
                <a:gridCol w="1152129"/>
              </a:tblGrid>
              <a:tr h="388756">
                <a:tc>
                  <a:txBody>
                    <a:bodyPr/>
                    <a:lstStyle/>
                    <a:p>
                      <a:pPr algn="ctr" fontAlgn="ctr"/>
                      <a:r>
                        <a:rPr lang="zh-CN" altLang="en-US" sz="1600" b="0" i="0" u="none" strike="noStrike" dirty="0">
                          <a:effectLst/>
                          <a:latin typeface="Arial"/>
                        </a:rPr>
                        <a:t>魏子昕</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郭荣俊</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李泽凯</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赵昊宁</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318">
                <a:tc>
                  <a:txBody>
                    <a:bodyPr/>
                    <a:lstStyle/>
                    <a:p>
                      <a:pPr algn="ctr" fontAlgn="ctr"/>
                      <a:r>
                        <a:rPr lang="zh-CN" altLang="en-US" sz="1600" b="0" i="0" u="none" strike="noStrike" dirty="0">
                          <a:effectLst/>
                          <a:latin typeface="Arial"/>
                        </a:rPr>
                        <a:t>刘雨馨</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杨粤欣</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利洛</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余柏安</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88756">
                <a:tc>
                  <a:txBody>
                    <a:bodyPr/>
                    <a:lstStyle/>
                    <a:p>
                      <a:pPr algn="ctr" fontAlgn="ctr"/>
                      <a:r>
                        <a:rPr lang="zh-CN" altLang="en-US" sz="1600" b="0" i="0" u="none" strike="noStrike" dirty="0">
                          <a:effectLst/>
                          <a:latin typeface="Arial"/>
                        </a:rPr>
                        <a:t>柯钰雯</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461200">
                <a:tc>
                  <a:txBody>
                    <a:bodyPr/>
                    <a:lstStyle/>
                    <a:p>
                      <a:pPr algn="ctr" fontAlgn="ctr"/>
                      <a:r>
                        <a:rPr lang="zh-CN" altLang="en-US" sz="1600" b="0" i="0" u="none" strike="noStrike" dirty="0">
                          <a:effectLst/>
                          <a:latin typeface="Arial"/>
                        </a:rPr>
                        <a:t>胡赫婧</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808553230"/>
              </p:ext>
            </p:extLst>
          </p:nvPr>
        </p:nvGraphicFramePr>
        <p:xfrm>
          <a:off x="4067944" y="2420888"/>
          <a:ext cx="1440161" cy="3960440"/>
        </p:xfrm>
        <a:graphic>
          <a:graphicData uri="http://schemas.openxmlformats.org/drawingml/2006/table">
            <a:tbl>
              <a:tblPr/>
              <a:tblGrid>
                <a:gridCol w="1440161"/>
              </a:tblGrid>
              <a:tr h="396044">
                <a:tc>
                  <a:txBody>
                    <a:bodyPr/>
                    <a:lstStyle/>
                    <a:p>
                      <a:pPr algn="ctr" fontAlgn="ctr"/>
                      <a:r>
                        <a:rPr lang="en-US" altLang="zh-CN" sz="1600" b="0" i="0" u="none" strike="noStrike" dirty="0">
                          <a:effectLst/>
                          <a:latin typeface="Arial"/>
                        </a:rPr>
                        <a:t>134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396044">
                <a:tc>
                  <a:txBody>
                    <a:bodyPr/>
                    <a:lstStyle/>
                    <a:p>
                      <a:pPr algn="ctr" fontAlgn="ctr"/>
                      <a:r>
                        <a:rPr lang="en-US" altLang="zh-CN" sz="1600" b="0" i="0" u="none" strike="noStrike" dirty="0">
                          <a:effectLst/>
                          <a:latin typeface="Arial"/>
                        </a:rPr>
                        <a:t>120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0840670"/>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a:off x="6215063" y="20638"/>
            <a:ext cx="2771775" cy="112236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4400" b="1" dirty="0">
                <a:solidFill>
                  <a:srgbClr val="C00000"/>
                </a:solidFill>
                <a:latin typeface="微软雅黑" pitchFamily="34" charset="-122"/>
                <a:ea typeface="微软雅黑" pitchFamily="34" charset="-122"/>
              </a:rPr>
              <a:t>生活篇</a:t>
            </a:r>
          </a:p>
        </p:txBody>
      </p:sp>
      <p:sp>
        <p:nvSpPr>
          <p:cNvPr id="6" name="TextBox 5"/>
          <p:cNvSpPr txBox="1"/>
          <p:nvPr/>
        </p:nvSpPr>
        <p:spPr>
          <a:xfrm>
            <a:off x="1071563" y="2143125"/>
            <a:ext cx="7540625" cy="3133725"/>
          </a:xfrm>
          <a:prstGeom prst="rect">
            <a:avLst/>
          </a:prstGeom>
          <a:noFill/>
        </p:spPr>
        <p:txBody>
          <a:bodyPr wrap="none">
            <a:spAutoFit/>
          </a:bodyPr>
          <a:lstStyle/>
          <a:p>
            <a:pPr fontAlgn="base">
              <a:lnSpc>
                <a:spcPct val="13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放手，让孩子自己去做</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3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示弱，给孩子一个强大的机会</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3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en-US" altLang="zh-CN" sz="2400" dirty="0">
                <a:solidFill>
                  <a:prstClr val="black">
                    <a:lumMod val="85000"/>
                    <a:lumOff val="15000"/>
                  </a:prstClr>
                </a:solidFill>
                <a:latin typeface="微软雅黑" pitchFamily="34" charset="-122"/>
                <a:ea typeface="微软雅黑" pitchFamily="34" charset="-122"/>
              </a:rPr>
              <a:t>《</a:t>
            </a:r>
            <a:r>
              <a:rPr lang="zh-CN" altLang="en-US" sz="2400" dirty="0">
                <a:solidFill>
                  <a:prstClr val="black">
                    <a:lumMod val="85000"/>
                    <a:lumOff val="15000"/>
                  </a:prstClr>
                </a:solidFill>
                <a:latin typeface="微软雅黑" pitchFamily="34" charset="-122"/>
                <a:ea typeface="微软雅黑" pitchFamily="34" charset="-122"/>
              </a:rPr>
              <a:t>爸爸影响孩子的成功，妈妈影响孩子的幸福</a:t>
            </a:r>
            <a:r>
              <a:rPr lang="en-US" altLang="zh-CN" sz="2400" dirty="0">
                <a:solidFill>
                  <a:prstClr val="black">
                    <a:lumMod val="85000"/>
                    <a:lumOff val="15000"/>
                  </a:prstClr>
                </a:solidFill>
                <a:latin typeface="微软雅黑" pitchFamily="34" charset="-122"/>
                <a:ea typeface="微软雅黑" pitchFamily="34" charset="-122"/>
              </a:rPr>
              <a:t>》</a:t>
            </a:r>
            <a:r>
              <a:rPr lang="zh-CN" altLang="en-US" sz="2400" dirty="0">
                <a:solidFill>
                  <a:prstClr val="black">
                    <a:lumMod val="85000"/>
                    <a:lumOff val="15000"/>
                  </a:prstClr>
                </a:solidFill>
                <a:latin typeface="微软雅黑" pitchFamily="34" charset="-122"/>
                <a:ea typeface="微软雅黑" pitchFamily="34" charset="-122"/>
              </a:rPr>
              <a:t> </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3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400" dirty="0">
                <a:solidFill>
                  <a:prstClr val="black">
                    <a:lumMod val="85000"/>
                    <a:lumOff val="15000"/>
                  </a:prstClr>
                </a:solidFill>
                <a:latin typeface="微软雅黑" pitchFamily="34" charset="-122"/>
                <a:ea typeface="微软雅黑" pitchFamily="34" charset="-122"/>
              </a:rPr>
              <a:t>网瘾可怕，但不能因噎废食，要了解孩子的内心需求</a:t>
            </a:r>
            <a:endParaRPr lang="en-US" altLang="zh-CN" sz="2400" dirty="0">
              <a:solidFill>
                <a:prstClr val="black">
                  <a:lumMod val="85000"/>
                  <a:lumOff val="15000"/>
                </a:prstClr>
              </a:solidFill>
              <a:latin typeface="微软雅黑" pitchFamily="34" charset="-122"/>
              <a:ea typeface="微软雅黑" pitchFamily="34" charset="-122"/>
            </a:endParaRPr>
          </a:p>
          <a:p>
            <a:pPr fontAlgn="base">
              <a:lnSpc>
                <a:spcPct val="130000"/>
              </a:lnSpc>
              <a:spcBef>
                <a:spcPct val="0"/>
              </a:spcBef>
              <a:spcAft>
                <a:spcPct val="0"/>
              </a:spcAft>
              <a:defRPr/>
            </a:pPr>
            <a:r>
              <a:rPr lang="zh-CN" altLang="en-US" sz="2400" dirty="0">
                <a:solidFill>
                  <a:srgbClr val="B80000"/>
                </a:solidFill>
                <a:latin typeface="微软雅黑" pitchFamily="34" charset="-122"/>
                <a:ea typeface="微软雅黑" pitchFamily="34" charset="-122"/>
              </a:rPr>
              <a:t>■ </a:t>
            </a:r>
            <a:r>
              <a:rPr lang="zh-CN" altLang="en-US" sz="2800" b="1" dirty="0">
                <a:solidFill>
                  <a:prstClr val="black"/>
                </a:solidFill>
                <a:latin typeface="微软雅黑" pitchFamily="34" charset="-122"/>
                <a:ea typeface="微软雅黑" pitchFamily="34" charset="-122"/>
              </a:rPr>
              <a:t>给孩子准备非同寻常的礼物</a:t>
            </a:r>
            <a:endParaRPr lang="en-US" altLang="zh-CN" sz="2400" b="1" dirty="0">
              <a:solidFill>
                <a:prstClr val="black"/>
              </a:solidFill>
              <a:latin typeface="微软雅黑" pitchFamily="34" charset="-122"/>
              <a:ea typeface="微软雅黑" pitchFamily="34" charset="-122"/>
            </a:endParaRPr>
          </a:p>
          <a:p>
            <a:pPr fontAlgn="base">
              <a:lnSpc>
                <a:spcPct val="130000"/>
              </a:lnSpc>
              <a:spcBef>
                <a:spcPct val="0"/>
              </a:spcBef>
              <a:spcAft>
                <a:spcPct val="0"/>
              </a:spcAft>
              <a:defRPr/>
            </a:pPr>
            <a:r>
              <a:rPr lang="zh-CN" altLang="en-US" sz="2400" dirty="0">
                <a:solidFill>
                  <a:srgbClr val="B80000"/>
                </a:solidFill>
                <a:latin typeface="微软雅黑" pitchFamily="34" charset="-122"/>
                <a:ea typeface="微软雅黑" pitchFamily="34" charset="-122"/>
              </a:rPr>
              <a:t>■</a:t>
            </a:r>
            <a:r>
              <a:rPr lang="zh-CN" altLang="en-US" sz="2400" dirty="0">
                <a:solidFill>
                  <a:prstClr val="black"/>
                </a:solidFill>
                <a:latin typeface="微软雅黑" pitchFamily="34" charset="-122"/>
                <a:ea typeface="微软雅黑" pitchFamily="34" charset="-122"/>
              </a:rPr>
              <a:t> </a:t>
            </a:r>
            <a:r>
              <a:rPr lang="zh-CN" altLang="en-US" sz="2800" b="1" dirty="0">
                <a:solidFill>
                  <a:prstClr val="black"/>
                </a:solidFill>
                <a:latin typeface="微软雅黑" pitchFamily="34" charset="-122"/>
                <a:ea typeface="微软雅黑" pitchFamily="34" charset="-122"/>
              </a:rPr>
              <a:t>热爱运动</a:t>
            </a:r>
            <a:endParaRPr lang="en-US" altLang="zh-CN" sz="28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78626516"/>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7000" b="-7000"/>
          </a:stretch>
        </a:blipFill>
        <a:effectLst/>
      </p:bgPr>
    </p:bg>
    <p:spTree>
      <p:nvGrpSpPr>
        <p:cNvPr id="1" name=""/>
        <p:cNvGrpSpPr/>
        <p:nvPr/>
      </p:nvGrpSpPr>
      <p:grpSpPr>
        <a:xfrm>
          <a:off x="0" y="0"/>
          <a:ext cx="0" cy="0"/>
          <a:chOff x="0" y="0"/>
          <a:chExt cx="0" cy="0"/>
        </a:xfrm>
      </p:grpSpPr>
      <p:grpSp>
        <p:nvGrpSpPr>
          <p:cNvPr id="72706" name="组合 11"/>
          <p:cNvGrpSpPr>
            <a:grpSpLocks/>
          </p:cNvGrpSpPr>
          <p:nvPr/>
        </p:nvGrpSpPr>
        <p:grpSpPr bwMode="auto">
          <a:xfrm>
            <a:off x="1371600" y="4443413"/>
            <a:ext cx="6324600" cy="2200275"/>
            <a:chOff x="1219200" y="3276600"/>
            <a:chExt cx="6324600" cy="2200275"/>
          </a:xfrm>
        </p:grpSpPr>
        <p:pic>
          <p:nvPicPr>
            <p:cNvPr id="72717" name="Picture 2" descr="C:\Documents and Settings\Owner\My Documents\My Pictures\256_498919_ca1e1ed7d466e3f_副本_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57600"/>
              <a:ext cx="10191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8" name="Picture 3" descr="C:\Documents and Settings\Owner\My Documents\My Pictures\256_498919_ca1e、e3f_副本_副本.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76600"/>
              <a:ext cx="11906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9" name="Picture 4" descr="C:\Documents and Settings\Owner\My Documents\My Pictures\256_498919_ca1d7d66e3f_副本_副本.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733800"/>
              <a:ext cx="9906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0" name="Picture 5" descr="C:\Documents and Settings\Owner\My Documents\My Pictures\256_498919_ca1d7d466e3f_副本_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352800"/>
              <a:ext cx="14668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707" name="Picture 6" descr="C:\Documents and Settings\Owner\My Documents\My Pictures\u=1373653399,429047420&amp;fm=51&amp;gp=0_副本_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4419600"/>
            <a:ext cx="15144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7" descr="C:\Documents and Settings\Owner\My Documents\My Pictures\u=1373653399,429047420&amp;fm=51&amp;gp=0_副本_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6050" y="4100513"/>
            <a:ext cx="1600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8" descr="C:\Documents and Settings\Owner\My Documents\My Pictures\u=1373653399,429047420&amp;fm=51&amp;gp=0_副本_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4110038"/>
            <a:ext cx="16668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C:\Documents and Settings\Owner\My Documents\My Pictures\u=1373653399,429047420&amp;fm=51&amp;gp=0_副本_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7938" y="4548188"/>
            <a:ext cx="16414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11" descr="E:\ppt模板\个人作品\素材\b3ef76c641c8434f9d163d18_副本.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82013" y="0"/>
            <a:ext cx="6619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txBox="1">
            <a:spLocks/>
          </p:cNvSpPr>
          <p:nvPr/>
        </p:nvSpPr>
        <p:spPr>
          <a:xfrm>
            <a:off x="6858000" y="5100638"/>
            <a:ext cx="728663" cy="714375"/>
          </a:xfrm>
          <a:prstGeom prst="rect">
            <a:avLst/>
          </a:prstGeom>
        </p:spPr>
        <p:txBody>
          <a:bodyPr/>
          <a:lstStyle/>
          <a:p>
            <a:pPr fontAlgn="base">
              <a:spcBef>
                <a:spcPct val="0"/>
              </a:spcBef>
              <a:spcAft>
                <a:spcPct val="0"/>
              </a:spcAft>
              <a:defRPr/>
            </a:pPr>
            <a:r>
              <a:rPr lang="zh-CN" altLang="en-US" sz="4000" kern="0" dirty="0">
                <a:solidFill>
                  <a:srgbClr val="C00000"/>
                </a:solidFill>
                <a:latin typeface="华文琥珀" pitchFamily="2" charset="-122"/>
                <a:ea typeface="华文琥珀" pitchFamily="2" charset="-122"/>
              </a:rPr>
              <a:t>您</a:t>
            </a:r>
          </a:p>
        </p:txBody>
      </p:sp>
      <p:sp>
        <p:nvSpPr>
          <p:cNvPr id="128009" name="矩形 13"/>
          <p:cNvSpPr>
            <a:spLocks noChangeArrowheads="1"/>
          </p:cNvSpPr>
          <p:nvPr/>
        </p:nvSpPr>
        <p:spPr bwMode="auto">
          <a:xfrm>
            <a:off x="1500188" y="5035550"/>
            <a:ext cx="696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4000" smtClean="0">
                <a:solidFill>
                  <a:srgbClr val="C00000"/>
                </a:solidFill>
                <a:latin typeface="华文琥珀" pitchFamily="2" charset="-122"/>
                <a:ea typeface="华文琥珀" pitchFamily="2" charset="-122"/>
              </a:rPr>
              <a:t>感</a:t>
            </a:r>
          </a:p>
        </p:txBody>
      </p:sp>
      <p:sp>
        <p:nvSpPr>
          <p:cNvPr id="15" name="矩形 14"/>
          <p:cNvSpPr/>
          <p:nvPr/>
        </p:nvSpPr>
        <p:spPr>
          <a:xfrm>
            <a:off x="3143250" y="4749800"/>
            <a:ext cx="696913" cy="708025"/>
          </a:xfrm>
          <a:prstGeom prst="rect">
            <a:avLst/>
          </a:prstGeom>
        </p:spPr>
        <p:txBody>
          <a:bodyPr wrap="none">
            <a:spAutoFit/>
          </a:bodyPr>
          <a:lstStyle/>
          <a:p>
            <a:pPr fontAlgn="base">
              <a:spcBef>
                <a:spcPct val="0"/>
              </a:spcBef>
              <a:spcAft>
                <a:spcPct val="0"/>
              </a:spcAft>
              <a:defRPr/>
            </a:pPr>
            <a:r>
              <a:rPr lang="zh-CN" altLang="en-US" sz="4000" kern="0" dirty="0">
                <a:solidFill>
                  <a:srgbClr val="C00000"/>
                </a:solidFill>
                <a:latin typeface="华文琥珀" pitchFamily="2" charset="-122"/>
                <a:ea typeface="华文琥珀" pitchFamily="2" charset="-122"/>
              </a:rPr>
              <a:t>谢</a:t>
            </a:r>
            <a:endParaRPr lang="zh-CN" altLang="en-US" sz="1600" dirty="0">
              <a:solidFill>
                <a:srgbClr val="C00000"/>
              </a:solidFill>
              <a:latin typeface="华文琥珀" pitchFamily="2" charset="-122"/>
              <a:ea typeface="华文琥珀" pitchFamily="2" charset="-122"/>
            </a:endParaRPr>
          </a:p>
        </p:txBody>
      </p:sp>
      <p:sp>
        <p:nvSpPr>
          <p:cNvPr id="128011" name="矩形 15"/>
          <p:cNvSpPr>
            <a:spLocks noChangeArrowheads="1"/>
          </p:cNvSpPr>
          <p:nvPr/>
        </p:nvSpPr>
        <p:spPr bwMode="auto">
          <a:xfrm>
            <a:off x="5057775" y="4918075"/>
            <a:ext cx="696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zh-CN" altLang="en-US" sz="4000" smtClean="0">
                <a:solidFill>
                  <a:srgbClr val="C00000"/>
                </a:solidFill>
                <a:latin typeface="华文琥珀" pitchFamily="2" charset="-122"/>
                <a:ea typeface="华文琥珀" pitchFamily="2" charset="-122"/>
              </a:rPr>
              <a:t>有</a:t>
            </a:r>
          </a:p>
        </p:txBody>
      </p:sp>
      <p:sp>
        <p:nvSpPr>
          <p:cNvPr id="72716" name="WordArt 12"/>
          <p:cNvSpPr>
            <a:spLocks noChangeArrowheads="1" noChangeShapeType="1" noTextEdit="1"/>
          </p:cNvSpPr>
          <p:nvPr/>
        </p:nvSpPr>
        <p:spPr bwMode="auto">
          <a:xfrm>
            <a:off x="500063" y="1590675"/>
            <a:ext cx="8143875" cy="1123950"/>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zh-CN" altLang="en-US" sz="3600" kern="10" spc="-360" smtClean="0">
                <a:ln w="19050">
                  <a:solidFill>
                    <a:srgbClr val="FFCC00"/>
                  </a:solidFill>
                  <a:round/>
                  <a:headEnd/>
                  <a:tailEnd/>
                </a:ln>
                <a:solidFill>
                  <a:srgbClr val="FF0000"/>
                </a:solidFill>
                <a:effectLst>
                  <a:outerShdw dist="35921" dir="2700000" algn="ctr" rotWithShape="0">
                    <a:srgbClr val="990000"/>
                  </a:outerShdw>
                </a:effectLst>
                <a:latin typeface="华文琥珀"/>
                <a:ea typeface="华文琥珀"/>
              </a:rPr>
              <a:t>陪 孩子走过高中三年</a:t>
            </a:r>
          </a:p>
        </p:txBody>
      </p:sp>
    </p:spTree>
    <p:extLst>
      <p:ext uri="{BB962C8B-B14F-4D97-AF65-F5344CB8AC3E}">
        <p14:creationId xmlns:p14="http://schemas.microsoft.com/office/powerpoint/2010/main" val="378131548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28009"/>
                                        </p:tgtEl>
                                        <p:attrNameLst>
                                          <p:attrName>style.visibility</p:attrName>
                                        </p:attrNameLst>
                                      </p:cBhvr>
                                      <p:to>
                                        <p:strVal val="visible"/>
                                      </p:to>
                                    </p:set>
                                    <p:anim calcmode="lin" valueType="num">
                                      <p:cBhvr>
                                        <p:cTn id="7" dur="1000" fill="hold"/>
                                        <p:tgtEl>
                                          <p:spTgt spid="128009"/>
                                        </p:tgtEl>
                                        <p:attrNameLst>
                                          <p:attrName>ppt_w</p:attrName>
                                        </p:attrNameLst>
                                      </p:cBhvr>
                                      <p:tavLst>
                                        <p:tav tm="0">
                                          <p:val>
                                            <p:fltVal val="0"/>
                                          </p:val>
                                        </p:tav>
                                        <p:tav tm="100000">
                                          <p:val>
                                            <p:strVal val="#ppt_w"/>
                                          </p:val>
                                        </p:tav>
                                      </p:tavLst>
                                    </p:anim>
                                    <p:anim calcmode="lin" valueType="num">
                                      <p:cBhvr>
                                        <p:cTn id="8" dur="1000" fill="hold"/>
                                        <p:tgtEl>
                                          <p:spTgt spid="128009"/>
                                        </p:tgtEl>
                                        <p:attrNameLst>
                                          <p:attrName>ppt_h</p:attrName>
                                        </p:attrNameLst>
                                      </p:cBhvr>
                                      <p:tavLst>
                                        <p:tav tm="0">
                                          <p:val>
                                            <p:fltVal val="0"/>
                                          </p:val>
                                        </p:tav>
                                        <p:tav tm="100000">
                                          <p:val>
                                            <p:strVal val="#ppt_h"/>
                                          </p:val>
                                        </p:tav>
                                      </p:tavLst>
                                    </p:anim>
                                    <p:anim calcmode="lin" valueType="num">
                                      <p:cBhvr>
                                        <p:cTn id="9" dur="1000" fill="hold"/>
                                        <p:tgtEl>
                                          <p:spTgt spid="128009"/>
                                        </p:tgtEl>
                                        <p:attrNameLst>
                                          <p:attrName>style.rotation</p:attrName>
                                        </p:attrNameLst>
                                      </p:cBhvr>
                                      <p:tavLst>
                                        <p:tav tm="0">
                                          <p:val>
                                            <p:fltVal val="360"/>
                                          </p:val>
                                        </p:tav>
                                        <p:tav tm="100000">
                                          <p:val>
                                            <p:fltVal val="0"/>
                                          </p:val>
                                        </p:tav>
                                      </p:tavLst>
                                    </p:anim>
                                    <p:animEffect transition="in" filter="fade">
                                      <p:cBhvr>
                                        <p:cTn id="10" dur="1000"/>
                                        <p:tgtEl>
                                          <p:spTgt spid="12800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360"/>
                                          </p:val>
                                        </p:tav>
                                        <p:tav tm="100000">
                                          <p:val>
                                            <p:fltVal val="0"/>
                                          </p:val>
                                        </p:tav>
                                      </p:tavLst>
                                    </p:anim>
                                    <p:animEffect transition="in" filter="fade">
                                      <p:cBhvr>
                                        <p:cTn id="16" dur="1000"/>
                                        <p:tgtEl>
                                          <p:spTgt spid="1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28011"/>
                                        </p:tgtEl>
                                        <p:attrNameLst>
                                          <p:attrName>style.visibility</p:attrName>
                                        </p:attrNameLst>
                                      </p:cBhvr>
                                      <p:to>
                                        <p:strVal val="visible"/>
                                      </p:to>
                                    </p:set>
                                    <p:anim calcmode="lin" valueType="num">
                                      <p:cBhvr>
                                        <p:cTn id="19" dur="1000" fill="hold"/>
                                        <p:tgtEl>
                                          <p:spTgt spid="128011"/>
                                        </p:tgtEl>
                                        <p:attrNameLst>
                                          <p:attrName>ppt_w</p:attrName>
                                        </p:attrNameLst>
                                      </p:cBhvr>
                                      <p:tavLst>
                                        <p:tav tm="0">
                                          <p:val>
                                            <p:fltVal val="0"/>
                                          </p:val>
                                        </p:tav>
                                        <p:tav tm="100000">
                                          <p:val>
                                            <p:strVal val="#ppt_w"/>
                                          </p:val>
                                        </p:tav>
                                      </p:tavLst>
                                    </p:anim>
                                    <p:anim calcmode="lin" valueType="num">
                                      <p:cBhvr>
                                        <p:cTn id="20" dur="1000" fill="hold"/>
                                        <p:tgtEl>
                                          <p:spTgt spid="128011"/>
                                        </p:tgtEl>
                                        <p:attrNameLst>
                                          <p:attrName>ppt_h</p:attrName>
                                        </p:attrNameLst>
                                      </p:cBhvr>
                                      <p:tavLst>
                                        <p:tav tm="0">
                                          <p:val>
                                            <p:fltVal val="0"/>
                                          </p:val>
                                        </p:tav>
                                        <p:tav tm="100000">
                                          <p:val>
                                            <p:strVal val="#ppt_h"/>
                                          </p:val>
                                        </p:tav>
                                      </p:tavLst>
                                    </p:anim>
                                    <p:anim calcmode="lin" valueType="num">
                                      <p:cBhvr>
                                        <p:cTn id="21" dur="1000" fill="hold"/>
                                        <p:tgtEl>
                                          <p:spTgt spid="128011"/>
                                        </p:tgtEl>
                                        <p:attrNameLst>
                                          <p:attrName>style.rotation</p:attrName>
                                        </p:attrNameLst>
                                      </p:cBhvr>
                                      <p:tavLst>
                                        <p:tav tm="0">
                                          <p:val>
                                            <p:fltVal val="360"/>
                                          </p:val>
                                        </p:tav>
                                        <p:tav tm="100000">
                                          <p:val>
                                            <p:fltVal val="0"/>
                                          </p:val>
                                        </p:tav>
                                      </p:tavLst>
                                    </p:anim>
                                    <p:animEffect transition="in" filter="fade">
                                      <p:cBhvr>
                                        <p:cTn id="22" dur="1000"/>
                                        <p:tgtEl>
                                          <p:spTgt spid="128011"/>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360"/>
                                          </p:val>
                                        </p:tav>
                                        <p:tav tm="100000">
                                          <p:val>
                                            <p:fltVal val="0"/>
                                          </p:val>
                                        </p:tav>
                                      </p:tavLst>
                                    </p:anim>
                                    <p:animEffect transition="in" filter="fade">
                                      <p:cBhvr>
                                        <p:cTn id="2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8009" grpId="0"/>
      <p:bldP spid="15" grpId="0"/>
      <p:bldP spid="1280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864096"/>
          </a:xfrm>
        </p:spPr>
        <p:txBody>
          <a:bodyPr>
            <a:normAutofit/>
          </a:bodyPr>
          <a:lstStyle/>
          <a:p>
            <a:r>
              <a:rPr lang="zh-CN" altLang="en-US" dirty="0" smtClean="0"/>
              <a:t>平时学</a:t>
            </a:r>
            <a:r>
              <a:rPr lang="zh-CN" altLang="en-US" dirty="0"/>
              <a:t>情</a:t>
            </a:r>
            <a:r>
              <a:rPr lang="zh-CN" altLang="en-US" dirty="0" smtClean="0"/>
              <a:t>汇报：</a:t>
            </a:r>
            <a:endParaRPr lang="zh-CN" altLang="en-US" dirty="0"/>
          </a:p>
        </p:txBody>
      </p:sp>
      <p:sp>
        <p:nvSpPr>
          <p:cNvPr id="3" name="内容占位符 2"/>
          <p:cNvSpPr>
            <a:spLocks noGrp="1"/>
          </p:cNvSpPr>
          <p:nvPr>
            <p:ph idx="1"/>
          </p:nvPr>
        </p:nvSpPr>
        <p:spPr>
          <a:xfrm>
            <a:off x="323528" y="1196752"/>
            <a:ext cx="8363272" cy="5127848"/>
          </a:xfrm>
        </p:spPr>
        <p:txBody>
          <a:bodyPr>
            <a:normAutofit/>
          </a:bodyPr>
          <a:lstStyle/>
          <a:p>
            <a:r>
              <a:rPr lang="zh-CN" altLang="en-US" dirty="0">
                <a:latin typeface="黑体" pitchFamily="49" charset="-122"/>
                <a:ea typeface="黑体" pitchFamily="49" charset="-122"/>
              </a:rPr>
              <a:t>学段</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考试中</a:t>
            </a:r>
            <a:r>
              <a:rPr lang="zh-CN" altLang="en-US" dirty="0" smtClean="0">
                <a:latin typeface="黑体" pitchFamily="49" charset="-122"/>
                <a:ea typeface="黑体" pitchFamily="49" charset="-122"/>
              </a:rPr>
              <a:t>，</a:t>
            </a:r>
            <a:r>
              <a:rPr lang="en-US" altLang="zh-CN" dirty="0">
                <a:latin typeface="黑体" pitchFamily="49" charset="-122"/>
                <a:ea typeface="黑体" pitchFamily="49" charset="-122"/>
              </a:rPr>
              <a:t> </a:t>
            </a:r>
            <a:r>
              <a:rPr lang="zh-CN" altLang="en-US" dirty="0" smtClean="0">
                <a:latin typeface="黑体" pitchFamily="49" charset="-122"/>
                <a:ea typeface="黑体" pitchFamily="49" charset="-122"/>
              </a:rPr>
              <a:t>总体</a:t>
            </a:r>
            <a:r>
              <a:rPr lang="zh-CN" altLang="en-US" dirty="0">
                <a:latin typeface="黑体" pitchFamily="49" charset="-122"/>
                <a:ea typeface="黑体" pitchFamily="49" charset="-122"/>
              </a:rPr>
              <a:t>情况</a:t>
            </a:r>
            <a:r>
              <a:rPr lang="zh-CN" altLang="en-US" dirty="0" smtClean="0">
                <a:latin typeface="黑体" pitchFamily="49" charset="-122"/>
                <a:ea typeface="黑体" pitchFamily="49" charset="-122"/>
              </a:rPr>
              <a:t>良好，</a:t>
            </a:r>
            <a:r>
              <a:rPr lang="en-US" altLang="zh-CN" dirty="0">
                <a:latin typeface="黑体" pitchFamily="49" charset="-122"/>
                <a:ea typeface="黑体" pitchFamily="49" charset="-122"/>
              </a:rPr>
              <a:t> </a:t>
            </a:r>
            <a:r>
              <a:rPr lang="zh-CN" altLang="en-US" dirty="0" smtClean="0">
                <a:latin typeface="黑体" pitchFamily="49" charset="-122"/>
                <a:ea typeface="黑体" pitchFamily="49" charset="-122"/>
              </a:rPr>
              <a:t>高</a:t>
            </a:r>
            <a:r>
              <a:rPr lang="zh-CN" altLang="en-US" dirty="0">
                <a:latin typeface="黑体" pitchFamily="49" charset="-122"/>
                <a:ea typeface="黑体" pitchFamily="49" charset="-122"/>
              </a:rPr>
              <a:t>分段</a:t>
            </a:r>
            <a:r>
              <a:rPr lang="zh-CN" altLang="en-US" dirty="0" smtClean="0">
                <a:latin typeface="黑体" pitchFamily="49" charset="-122"/>
                <a:ea typeface="黑体" pitchFamily="49" charset="-122"/>
              </a:rPr>
              <a:t>人数较之前多了。</a:t>
            </a:r>
            <a:endParaRPr lang="zh-CN" altLang="en-US" dirty="0">
              <a:latin typeface="黑体" pitchFamily="49" charset="-122"/>
              <a:ea typeface="黑体" pitchFamily="49" charset="-122"/>
            </a:endParaRPr>
          </a:p>
          <a:p>
            <a:r>
              <a:rPr lang="zh-CN" altLang="en-US" dirty="0" smtClean="0">
                <a:latin typeface="黑体" pitchFamily="49" charset="-122"/>
                <a:ea typeface="黑体" pitchFamily="49" charset="-122"/>
              </a:rPr>
              <a:t>百分之八十的同学能按老师要求完成学习任务。他们上课专注，善于思考，课后作业用心完成，有疑惑能及时找老师解答。</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另外百分之二十的同学，有的在语文学习上花的时间太少，有的上课注意力不太集中心</a:t>
            </a:r>
            <a:r>
              <a:rPr lang="zh-CN" altLang="en-US" dirty="0">
                <a:latin typeface="黑体" pitchFamily="49" charset="-122"/>
                <a:ea typeface="黑体" pitchFamily="49" charset="-122"/>
              </a:rPr>
              <a:t>不</a:t>
            </a:r>
            <a:r>
              <a:rPr lang="zh-CN" altLang="en-US" dirty="0" smtClean="0">
                <a:latin typeface="黑体" pitchFamily="49" charset="-122"/>
                <a:ea typeface="黑体" pitchFamily="49" charset="-122"/>
              </a:rPr>
              <a:t>静，有的作业慢。由此而致成绩不稳定甚至严重下滑，从而心情郁闷，丧失信心。这些同学要主动找老师分析原因，有真针对性地强化某一块，尽快赶上。也请家长多关注，多鼓励。</a:t>
            </a:r>
            <a:endParaRPr lang="en-US" altLang="zh-CN" dirty="0" smtClean="0">
              <a:latin typeface="黑体" pitchFamily="49" charset="-122"/>
              <a:ea typeface="黑体" pitchFamily="49" charset="-122"/>
            </a:endParaRPr>
          </a:p>
        </p:txBody>
      </p:sp>
    </p:spTree>
    <p:extLst>
      <p:ext uri="{BB962C8B-B14F-4D97-AF65-F5344CB8AC3E}">
        <p14:creationId xmlns:p14="http://schemas.microsoft.com/office/powerpoint/2010/main" val="3773469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考试成功的价值在哪里？</a:t>
            </a:r>
          </a:p>
        </p:txBody>
      </p:sp>
      <p:sp>
        <p:nvSpPr>
          <p:cNvPr id="3" name="内容占位符 2"/>
          <p:cNvSpPr>
            <a:spLocks noGrp="1"/>
          </p:cNvSpPr>
          <p:nvPr>
            <p:ph idx="1"/>
          </p:nvPr>
        </p:nvSpPr>
        <p:spPr/>
        <p:txBody>
          <a:bodyPr>
            <a:normAutofit/>
          </a:bodyPr>
          <a:lstStyle/>
          <a:p>
            <a:r>
              <a:rPr lang="zh-CN" altLang="en-US" sz="3600" dirty="0">
                <a:latin typeface="黑体" pitchFamily="49" charset="-122"/>
                <a:ea typeface="黑体" pitchFamily="49" charset="-122"/>
              </a:rPr>
              <a:t>开心</a:t>
            </a:r>
          </a:p>
          <a:p>
            <a:r>
              <a:rPr lang="zh-CN" altLang="en-US" sz="3600" dirty="0">
                <a:latin typeface="黑体" pitchFamily="49" charset="-122"/>
                <a:ea typeface="黑体" pitchFamily="49" charset="-122"/>
              </a:rPr>
              <a:t>信心</a:t>
            </a:r>
          </a:p>
          <a:p>
            <a:r>
              <a:rPr lang="zh-CN" altLang="en-US" sz="3600" dirty="0">
                <a:latin typeface="黑体" pitchFamily="49" charset="-122"/>
                <a:ea typeface="黑体" pitchFamily="49" charset="-122"/>
              </a:rPr>
              <a:t>证明潜能</a:t>
            </a:r>
          </a:p>
          <a:p>
            <a:r>
              <a:rPr lang="zh-CN" altLang="en-US" sz="3600" dirty="0">
                <a:latin typeface="黑体" pitchFamily="49" charset="-122"/>
                <a:ea typeface="黑体" pitchFamily="49" charset="-122"/>
              </a:rPr>
              <a:t>坚持正确的</a:t>
            </a:r>
            <a:r>
              <a:rPr lang="zh-CN" altLang="en-US" sz="3600" dirty="0" smtClean="0">
                <a:latin typeface="黑体" pitchFamily="49" charset="-122"/>
                <a:ea typeface="黑体" pitchFamily="49" charset="-122"/>
              </a:rPr>
              <a:t>学习方法</a:t>
            </a:r>
            <a:endParaRPr lang="zh-CN" altLang="en-US" sz="3600" dirty="0">
              <a:latin typeface="黑体" pitchFamily="49" charset="-122"/>
              <a:ea typeface="黑体" pitchFamily="49" charset="-122"/>
            </a:endParaRPr>
          </a:p>
          <a:p>
            <a:endParaRPr lang="zh-CN" altLang="en-US" sz="3600" dirty="0">
              <a:latin typeface="黑体" pitchFamily="49" charset="-122"/>
              <a:ea typeface="黑体" pitchFamily="49" charset="-122"/>
            </a:endParaRPr>
          </a:p>
        </p:txBody>
      </p:sp>
    </p:spTree>
    <p:extLst>
      <p:ext uri="{BB962C8B-B14F-4D97-AF65-F5344CB8AC3E}">
        <p14:creationId xmlns:p14="http://schemas.microsoft.com/office/powerpoint/2010/main" val="2991988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考试失败的价值在哪里？</a:t>
            </a:r>
          </a:p>
        </p:txBody>
      </p:sp>
      <p:sp>
        <p:nvSpPr>
          <p:cNvPr id="3" name="内容占位符 2"/>
          <p:cNvSpPr>
            <a:spLocks noGrp="1"/>
          </p:cNvSpPr>
          <p:nvPr>
            <p:ph idx="1"/>
          </p:nvPr>
        </p:nvSpPr>
        <p:spPr/>
        <p:txBody>
          <a:bodyPr>
            <a:normAutofit/>
          </a:bodyPr>
          <a:lstStyle/>
          <a:p>
            <a:r>
              <a:rPr lang="zh-CN" altLang="en-US" sz="3600" dirty="0" smtClean="0">
                <a:latin typeface="黑体" pitchFamily="49" charset="-122"/>
                <a:ea typeface="黑体" pitchFamily="49" charset="-122"/>
              </a:rPr>
              <a:t>警醒：暂时落后了，要奋起直追！</a:t>
            </a:r>
            <a:endParaRPr lang="zh-CN" altLang="en-US" sz="3600" dirty="0">
              <a:latin typeface="黑体" pitchFamily="49" charset="-122"/>
              <a:ea typeface="黑体" pitchFamily="49" charset="-122"/>
            </a:endParaRPr>
          </a:p>
          <a:p>
            <a:r>
              <a:rPr lang="zh-CN" altLang="en-US" sz="3600" dirty="0" smtClean="0">
                <a:latin typeface="黑体" pitchFamily="49" charset="-122"/>
                <a:ea typeface="黑体" pitchFamily="49" charset="-122"/>
              </a:rPr>
              <a:t>修正：学习方法不科学（只记笔记不思考，动作慢，被动）</a:t>
            </a:r>
            <a:endParaRPr lang="en-US" altLang="zh-CN" sz="3600" dirty="0" smtClean="0">
              <a:latin typeface="黑体" pitchFamily="49" charset="-122"/>
              <a:ea typeface="黑体" pitchFamily="49" charset="-122"/>
            </a:endParaRPr>
          </a:p>
          <a:p>
            <a:pPr marL="0" indent="0">
              <a:buNone/>
            </a:pPr>
            <a:r>
              <a:rPr lang="zh-CN" altLang="en-US" sz="3600" dirty="0" smtClean="0">
                <a:latin typeface="黑体" pitchFamily="49" charset="-122"/>
                <a:ea typeface="黑体" pitchFamily="49" charset="-122"/>
              </a:rPr>
              <a:t>     学习感觉不好</a:t>
            </a:r>
            <a:r>
              <a:rPr lang="zh-CN" altLang="en-US" sz="3600" dirty="0">
                <a:latin typeface="黑体" pitchFamily="49" charset="-122"/>
                <a:ea typeface="黑体" pitchFamily="49" charset="-122"/>
              </a:rPr>
              <a:t>（</a:t>
            </a:r>
            <a:r>
              <a:rPr lang="zh-CN" altLang="en-US" sz="3600" dirty="0" smtClean="0">
                <a:latin typeface="黑体" pitchFamily="49" charset="-122"/>
                <a:ea typeface="黑体" pitchFamily="49" charset="-122"/>
              </a:rPr>
              <a:t>没有乐趣，听课像看哭情戏</a:t>
            </a:r>
            <a:r>
              <a:rPr lang="en-US" altLang="zh-CN" sz="3600" dirty="0" smtClean="0">
                <a:latin typeface="黑体" pitchFamily="49" charset="-122"/>
                <a:ea typeface="黑体" pitchFamily="49" charset="-122"/>
              </a:rPr>
              <a:t>……</a:t>
            </a:r>
            <a:r>
              <a:rPr lang="zh-CN" altLang="en-US" sz="3600" dirty="0" smtClean="0">
                <a:latin typeface="黑体" pitchFamily="49" charset="-122"/>
                <a:ea typeface="黑体" pitchFamily="49" charset="-122"/>
              </a:rPr>
              <a:t>）</a:t>
            </a:r>
            <a:endParaRPr lang="zh-CN" altLang="en-US" sz="3600" dirty="0">
              <a:latin typeface="黑体" pitchFamily="49" charset="-122"/>
              <a:ea typeface="黑体" pitchFamily="49" charset="-122"/>
            </a:endParaRPr>
          </a:p>
          <a:p>
            <a:pPr marL="0" indent="0">
              <a:buNone/>
            </a:pPr>
            <a:endParaRPr lang="zh-CN" altLang="en-US" sz="3600" dirty="0">
              <a:latin typeface="黑体" pitchFamily="49" charset="-122"/>
              <a:ea typeface="黑体" pitchFamily="49" charset="-122"/>
            </a:endParaRPr>
          </a:p>
          <a:p>
            <a:pPr marL="0" indent="0">
              <a:buNone/>
            </a:pPr>
            <a:endParaRPr lang="zh-CN" altLang="en-US" sz="3600" dirty="0">
              <a:latin typeface="黑体" pitchFamily="49" charset="-122"/>
              <a:ea typeface="黑体" pitchFamily="49" charset="-122"/>
            </a:endParaRPr>
          </a:p>
          <a:p>
            <a:pPr marL="0" indent="0">
              <a:buNone/>
            </a:pPr>
            <a:endParaRPr lang="zh-CN" altLang="en-US" sz="3600" dirty="0">
              <a:latin typeface="黑体" pitchFamily="49" charset="-122"/>
              <a:ea typeface="黑体" pitchFamily="49" charset="-122"/>
            </a:endParaRPr>
          </a:p>
        </p:txBody>
      </p:sp>
    </p:spTree>
    <p:extLst>
      <p:ext uri="{BB962C8B-B14F-4D97-AF65-F5344CB8AC3E}">
        <p14:creationId xmlns:p14="http://schemas.microsoft.com/office/powerpoint/2010/main" val="225897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zh-CN" dirty="0"/>
              <a:t>高中语文学习的特点和要求</a:t>
            </a:r>
            <a:br>
              <a:rPr lang="zh-CN" altLang="zh-CN" dirty="0"/>
            </a:br>
            <a:endParaRPr lang="zh-CN" altLang="en-US" dirty="0"/>
          </a:p>
        </p:txBody>
      </p:sp>
      <p:sp>
        <p:nvSpPr>
          <p:cNvPr id="3" name="内容占位符 2"/>
          <p:cNvSpPr>
            <a:spLocks noGrp="1"/>
          </p:cNvSpPr>
          <p:nvPr>
            <p:ph idx="1"/>
          </p:nvPr>
        </p:nvSpPr>
        <p:spPr/>
        <p:txBody>
          <a:bodyPr>
            <a:normAutofit/>
          </a:bodyPr>
          <a:lstStyle/>
          <a:p>
            <a:r>
              <a:rPr lang="zh-CN" altLang="zh-CN" sz="3600" dirty="0" smtClean="0"/>
              <a:t>高考</a:t>
            </a:r>
            <a:r>
              <a:rPr lang="zh-CN" altLang="zh-CN" sz="3600" dirty="0"/>
              <a:t>语文要求考查识记、理解、分析综合、鉴赏评价、表达运用和探究六种能力。这六种能力必须通过高中三年的课堂教学和课外阅读写作的结合来达到。</a:t>
            </a:r>
          </a:p>
          <a:p>
            <a:endParaRPr lang="zh-CN" altLang="en-US" sz="3600" dirty="0"/>
          </a:p>
        </p:txBody>
      </p:sp>
    </p:spTree>
    <p:extLst>
      <p:ext uri="{BB962C8B-B14F-4D97-AF65-F5344CB8AC3E}">
        <p14:creationId xmlns:p14="http://schemas.microsoft.com/office/powerpoint/2010/main" val="3633333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高</a:t>
            </a:r>
            <a:r>
              <a:rPr lang="zh-CN" altLang="en-US" dirty="0" smtClean="0"/>
              <a:t>二上学期</a:t>
            </a:r>
            <a:r>
              <a:rPr lang="zh-CN" altLang="en-US" dirty="0"/>
              <a:t>语文教学内容和作业的安排</a:t>
            </a:r>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1.</a:t>
            </a:r>
            <a:r>
              <a:rPr lang="zh-CN" altLang="en-US" dirty="0"/>
              <a:t>本学期</a:t>
            </a:r>
            <a:r>
              <a:rPr lang="zh-CN" altLang="en-US" dirty="0" smtClean="0"/>
              <a:t>要</a:t>
            </a:r>
            <a:r>
              <a:rPr lang="zh-CN" altLang="en-US" dirty="0"/>
              <a:t>完成</a:t>
            </a:r>
            <a:r>
              <a:rPr lang="zh-CN" altLang="en-US" dirty="0" smtClean="0"/>
              <a:t>必修</a:t>
            </a:r>
            <a:r>
              <a:rPr lang="en-US" altLang="zh-CN" dirty="0" smtClean="0"/>
              <a:t>5</a:t>
            </a:r>
            <a:r>
              <a:rPr lang="zh-CN" altLang="en-US" dirty="0" smtClean="0"/>
              <a:t>和</a:t>
            </a:r>
            <a:r>
              <a:rPr lang="en-US" altLang="zh-CN" dirty="0" smtClean="0"/>
              <a:t>《</a:t>
            </a:r>
            <a:r>
              <a:rPr lang="zh-CN" altLang="en-US" dirty="0" smtClean="0"/>
              <a:t>中国古代诗歌散文欣赏</a:t>
            </a:r>
            <a:r>
              <a:rPr lang="en-US" altLang="zh-CN" dirty="0" smtClean="0"/>
              <a:t>》</a:t>
            </a:r>
            <a:r>
              <a:rPr lang="zh-CN" altLang="en-US" dirty="0" smtClean="0"/>
              <a:t>的学习。课堂教学一方面</a:t>
            </a:r>
            <a:r>
              <a:rPr lang="zh-CN" altLang="en-US" dirty="0"/>
              <a:t>培养学生理解、分析、综合、鉴赏评价的</a:t>
            </a:r>
            <a:r>
              <a:rPr lang="zh-CN" altLang="en-US" dirty="0" smtClean="0"/>
              <a:t>能力；一方面</a:t>
            </a:r>
            <a:r>
              <a:rPr lang="zh-CN" altLang="en-US" dirty="0"/>
              <a:t>督促学生做好积累整理，培养由此及彼的迁移</a:t>
            </a:r>
            <a:r>
              <a:rPr lang="zh-CN" altLang="en-US" dirty="0" smtClean="0"/>
              <a:t>能力。</a:t>
            </a:r>
            <a:endParaRPr lang="zh-CN" altLang="en-US" dirty="0"/>
          </a:p>
          <a:p>
            <a:pPr marL="0" indent="0">
              <a:buNone/>
            </a:pPr>
            <a:r>
              <a:rPr lang="en-US" altLang="zh-CN" dirty="0"/>
              <a:t>2.</a:t>
            </a:r>
            <a:r>
              <a:rPr lang="zh-CN" altLang="en-US" dirty="0"/>
              <a:t>完成</a:t>
            </a:r>
            <a:r>
              <a:rPr lang="en-US" altLang="zh-CN" dirty="0"/>
              <a:t>10</a:t>
            </a:r>
            <a:r>
              <a:rPr lang="zh-CN" altLang="en-US" dirty="0"/>
              <a:t>篇应试作文。本学期主要是学写</a:t>
            </a:r>
            <a:r>
              <a:rPr lang="zh-CN" altLang="en-US" dirty="0" smtClean="0"/>
              <a:t>议论文（材料作文、影评和时评）。</a:t>
            </a:r>
            <a:endParaRPr lang="zh-CN" altLang="en-US" dirty="0"/>
          </a:p>
          <a:p>
            <a:pPr marL="0" indent="0">
              <a:buNone/>
            </a:pPr>
            <a:r>
              <a:rPr lang="en-US" altLang="zh-CN" dirty="0"/>
              <a:t>3.</a:t>
            </a:r>
            <a:r>
              <a:rPr lang="zh-CN" altLang="en-US" dirty="0"/>
              <a:t>完成</a:t>
            </a:r>
            <a:r>
              <a:rPr lang="en-US" altLang="zh-CN" dirty="0"/>
              <a:t>8</a:t>
            </a:r>
            <a:r>
              <a:rPr lang="zh-CN" altLang="en-US" dirty="0"/>
              <a:t>篇周记</a:t>
            </a:r>
            <a:r>
              <a:rPr lang="en-US" altLang="zh-CN" dirty="0"/>
              <a:t>(</a:t>
            </a:r>
            <a:r>
              <a:rPr lang="zh-CN" altLang="en-US" dirty="0"/>
              <a:t>生活感悟类和书评类</a:t>
            </a:r>
            <a:r>
              <a:rPr lang="en-US" altLang="zh-CN" dirty="0"/>
              <a:t>)</a:t>
            </a:r>
          </a:p>
          <a:p>
            <a:pPr marL="0" indent="0">
              <a:buNone/>
            </a:pPr>
            <a:r>
              <a:rPr lang="en-US" altLang="zh-CN" dirty="0"/>
              <a:t>4.</a:t>
            </a:r>
            <a:r>
              <a:rPr lang="zh-CN" altLang="en-US" dirty="0"/>
              <a:t>完成美文佳句积累不少于</a:t>
            </a:r>
            <a:r>
              <a:rPr lang="en-US" altLang="zh-CN" dirty="0"/>
              <a:t>15</a:t>
            </a:r>
            <a:r>
              <a:rPr lang="zh-CN" altLang="en-US" dirty="0"/>
              <a:t>张。</a:t>
            </a:r>
          </a:p>
          <a:p>
            <a:pPr marL="0" indent="0">
              <a:buNone/>
            </a:pPr>
            <a:r>
              <a:rPr lang="en-US" altLang="zh-CN" dirty="0"/>
              <a:t>5</a:t>
            </a:r>
            <a:r>
              <a:rPr lang="en-US" altLang="zh-CN" dirty="0" smtClean="0"/>
              <a:t>.</a:t>
            </a:r>
            <a:r>
              <a:rPr lang="zh-CN" altLang="en-US" dirty="0"/>
              <a:t>有计划地将学期教学目标和高考教学目标结合起来，适当进行高考专题训练。本学期要积累成语熟语</a:t>
            </a:r>
            <a:r>
              <a:rPr lang="en-US" altLang="zh-CN" dirty="0"/>
              <a:t>300</a:t>
            </a:r>
            <a:r>
              <a:rPr lang="zh-CN" altLang="en-US" dirty="0"/>
              <a:t>个，注重运用；要掌握辨析并修改病句的一般方法；要积累</a:t>
            </a:r>
            <a:r>
              <a:rPr lang="en-US" altLang="zh-CN" dirty="0"/>
              <a:t>50</a:t>
            </a:r>
            <a:r>
              <a:rPr lang="zh-CN" altLang="en-US" dirty="0"/>
              <a:t>个文言实词的多种意义；熟悉文言实词的活用和文言特殊句式。</a:t>
            </a:r>
          </a:p>
          <a:p>
            <a:endParaRPr lang="zh-CN" altLang="en-US" dirty="0"/>
          </a:p>
        </p:txBody>
      </p:sp>
    </p:spTree>
    <p:extLst>
      <p:ext uri="{BB962C8B-B14F-4D97-AF65-F5344CB8AC3E}">
        <p14:creationId xmlns:p14="http://schemas.microsoft.com/office/powerpoint/2010/main" val="59778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32656"/>
            <a:ext cx="8579296" cy="5991944"/>
          </a:xfrm>
        </p:spPr>
        <p:txBody>
          <a:bodyPr>
            <a:normAutofit fontScale="92500" lnSpcReduction="20000"/>
          </a:bodyPr>
          <a:lstStyle/>
          <a:p>
            <a:pPr marL="0" indent="0">
              <a:buNone/>
            </a:pPr>
            <a:r>
              <a:rPr lang="en-US" altLang="zh-CN" dirty="0"/>
              <a:t>6</a:t>
            </a:r>
            <a:r>
              <a:rPr lang="en-US" altLang="zh-CN" dirty="0" smtClean="0"/>
              <a:t>.</a:t>
            </a:r>
            <a:r>
              <a:rPr lang="zh-CN" altLang="en-US" dirty="0"/>
              <a:t>课外阅读，这是</a:t>
            </a:r>
            <a:r>
              <a:rPr lang="zh-CN" altLang="en-US" dirty="0" smtClean="0"/>
              <a:t>高中语文教学中不可或缺的重要内容。</a:t>
            </a:r>
            <a:r>
              <a:rPr lang="zh-CN" altLang="en-US" dirty="0"/>
              <a:t>视作品长短可在一月或两三月或半期内读完</a:t>
            </a:r>
            <a:r>
              <a:rPr lang="zh-CN" altLang="en-US" dirty="0" smtClean="0"/>
              <a:t>。（</a:t>
            </a:r>
            <a:r>
              <a:rPr lang="zh-CN" altLang="en-US" dirty="0" smtClean="0">
                <a:solidFill>
                  <a:srgbClr val="FF0000"/>
                </a:solidFill>
              </a:rPr>
              <a:t>阅读篇目在下一张灯片上</a:t>
            </a:r>
            <a:r>
              <a:rPr lang="zh-CN" altLang="en-US" dirty="0" smtClean="0"/>
              <a:t>）要求</a:t>
            </a:r>
            <a:r>
              <a:rPr lang="zh-CN" altLang="en-US" dirty="0"/>
              <a:t>读熟读透，与书中的人物成为老朋友。既培养阅读理解能力，也为议论文写作积淀材料。一学期至少组织一次阅读名著心得交流活动。短小美文要求每周至少读一篇，并摘抄或剪贴到积累本上，再写出评析鉴赏的文字，评析鉴赏可以不拘一格，可概述大意，可漫谈感受，可欣赏品味，可质疑问难</a:t>
            </a:r>
            <a:r>
              <a:rPr lang="zh-CN" altLang="en-US" dirty="0" smtClean="0"/>
              <a:t>。总之，要</a:t>
            </a:r>
            <a:r>
              <a:rPr lang="zh-CN" altLang="zh-CN" dirty="0" smtClean="0"/>
              <a:t>在</a:t>
            </a:r>
            <a:r>
              <a:rPr lang="zh-CN" altLang="zh-CN" dirty="0"/>
              <a:t>课外阅读中</a:t>
            </a:r>
            <a:r>
              <a:rPr lang="zh-CN" altLang="zh-CN" dirty="0" smtClean="0"/>
              <a:t>汲取</a:t>
            </a:r>
            <a:r>
              <a:rPr lang="zh-CN" altLang="en-US" dirty="0" smtClean="0"/>
              <a:t>更多的</a:t>
            </a:r>
            <a:r>
              <a:rPr lang="zh-CN" altLang="zh-CN" dirty="0" smtClean="0"/>
              <a:t>人文</a:t>
            </a:r>
            <a:r>
              <a:rPr lang="zh-CN" altLang="zh-CN" dirty="0"/>
              <a:t>素养</a:t>
            </a:r>
            <a:r>
              <a:rPr lang="zh-CN" altLang="zh-CN" dirty="0" smtClean="0"/>
              <a:t>培养</a:t>
            </a:r>
            <a:r>
              <a:rPr lang="zh-CN" altLang="en-US" dirty="0" smtClean="0"/>
              <a:t>良好的</a:t>
            </a:r>
            <a:r>
              <a:rPr lang="zh-CN" altLang="zh-CN" dirty="0" smtClean="0"/>
              <a:t>思维品质</a:t>
            </a:r>
            <a:r>
              <a:rPr lang="zh-CN" altLang="en-US" dirty="0" smtClean="0"/>
              <a:t>。</a:t>
            </a:r>
            <a:endParaRPr lang="zh-CN" altLang="en-US" dirty="0"/>
          </a:p>
          <a:p>
            <a:pPr marL="0" indent="0">
              <a:buNone/>
            </a:pPr>
            <a:r>
              <a:rPr lang="zh-CN" altLang="en-US" dirty="0"/>
              <a:t>综上所述：语文作业种类多，有与课堂配套</a:t>
            </a:r>
            <a:r>
              <a:rPr lang="zh-CN" altLang="en-US" dirty="0" smtClean="0"/>
              <a:t>的</a:t>
            </a:r>
            <a:r>
              <a:rPr lang="en-US" altLang="zh-CN" dirty="0" smtClean="0"/>
              <a:t>《</a:t>
            </a:r>
            <a:r>
              <a:rPr lang="zh-CN" altLang="en-US" dirty="0" smtClean="0"/>
              <a:t>步步高</a:t>
            </a:r>
            <a:r>
              <a:rPr lang="en-US" altLang="zh-CN" dirty="0" smtClean="0"/>
              <a:t>》</a:t>
            </a:r>
            <a:r>
              <a:rPr lang="zh-CN" altLang="en-US" dirty="0" smtClean="0"/>
              <a:t>练习册、</a:t>
            </a:r>
            <a:r>
              <a:rPr lang="zh-CN" altLang="en-US" dirty="0"/>
              <a:t>字词积累、默写，有与课外阅读相关的美文积累</a:t>
            </a:r>
            <a:r>
              <a:rPr lang="zh-CN" altLang="en-US" dirty="0" smtClean="0"/>
              <a:t>、</a:t>
            </a:r>
            <a:r>
              <a:rPr lang="zh-CN" altLang="en-US" dirty="0"/>
              <a:t>随笔</a:t>
            </a:r>
            <a:r>
              <a:rPr lang="zh-CN" altLang="en-US" dirty="0" smtClean="0"/>
              <a:t>，还有练字，还有</a:t>
            </a:r>
            <a:r>
              <a:rPr lang="zh-CN" altLang="en-US" dirty="0"/>
              <a:t>大作文，共</a:t>
            </a:r>
            <a:r>
              <a:rPr lang="en-US" altLang="zh-CN" dirty="0"/>
              <a:t>6</a:t>
            </a:r>
            <a:r>
              <a:rPr lang="zh-CN" altLang="en-US" dirty="0"/>
              <a:t>个本</a:t>
            </a:r>
            <a:r>
              <a:rPr lang="zh-CN" altLang="en-US" dirty="0" smtClean="0"/>
              <a:t>。</a:t>
            </a:r>
            <a:endParaRPr lang="en-US" altLang="zh-CN" dirty="0" smtClean="0"/>
          </a:p>
          <a:p>
            <a:pPr marL="0" indent="0">
              <a:buNone/>
            </a:pPr>
            <a:r>
              <a:rPr lang="zh-CN" altLang="en-US" dirty="0" smtClean="0"/>
              <a:t>我</a:t>
            </a:r>
            <a:r>
              <a:rPr lang="zh-CN" altLang="en-US" dirty="0"/>
              <a:t>布置作业，既要根据教学的要求，也要站在学生的角度合理安排。在校的作业保证学生能在半小时左右完成，但每个同学都必须完成。周末的作业一般需要两小时左右完成。课外阅读应该充分运用饭前饭后、睡前、等车等边角余料的空闲，养成良好的阅读习惯。有时间的家长请与孩子一起阅读一起讨论，这也是了解孩子，关注孩子思想成长的有效渠道。</a:t>
            </a:r>
          </a:p>
          <a:p>
            <a:endParaRPr lang="zh-CN" altLang="en-US" dirty="0"/>
          </a:p>
        </p:txBody>
      </p:sp>
    </p:spTree>
    <p:extLst>
      <p:ext uri="{BB962C8B-B14F-4D97-AF65-F5344CB8AC3E}">
        <p14:creationId xmlns:p14="http://schemas.microsoft.com/office/powerpoint/2010/main" val="168953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Flow</Template>
  <TotalTime>500</TotalTime>
  <Words>2343</Words>
  <Application>Microsoft Office PowerPoint</Application>
  <PresentationFormat>全屏显示(4:3)</PresentationFormat>
  <Paragraphs>197</Paragraphs>
  <Slides>31</Slides>
  <Notes>3</Notes>
  <HiddenSlides>0</HiddenSlides>
  <MMClips>0</MMClips>
  <ScaleCrop>false</ScaleCrop>
  <HeadingPairs>
    <vt:vector size="4" baseType="variant">
      <vt:variant>
        <vt:lpstr>主题</vt:lpstr>
      </vt:variant>
      <vt:variant>
        <vt:i4>9</vt:i4>
      </vt:variant>
      <vt:variant>
        <vt:lpstr>幻灯片标题</vt:lpstr>
      </vt:variant>
      <vt:variant>
        <vt:i4>31</vt:i4>
      </vt:variant>
    </vt:vector>
  </HeadingPairs>
  <TitlesOfParts>
    <vt:vector size="40" baseType="lpstr">
      <vt:lpstr>流畅</vt:lpstr>
      <vt:lpstr>默认设计模板</vt:lpstr>
      <vt:lpstr>1_默认设计模板</vt:lpstr>
      <vt:lpstr>2_默认设计模板</vt:lpstr>
      <vt:lpstr>Office 主题​​</vt:lpstr>
      <vt:lpstr>1_Office 主题​​</vt:lpstr>
      <vt:lpstr>2_Office 主题​​</vt:lpstr>
      <vt:lpstr>3_Office 主题​​</vt:lpstr>
      <vt:lpstr>Office 主题</vt:lpstr>
      <vt:lpstr>PowerPoint 演示文稿</vt:lpstr>
      <vt:lpstr>PowerPoint 演示文稿</vt:lpstr>
      <vt:lpstr>PowerPoint 演示文稿</vt:lpstr>
      <vt:lpstr>平时学情汇报：</vt:lpstr>
      <vt:lpstr>考试成功的价值在哪里？</vt:lpstr>
      <vt:lpstr>考试失败的价值在哪里？</vt:lpstr>
      <vt:lpstr>高中语文学习的特点和要求 </vt:lpstr>
      <vt:lpstr>高二上学期语文教学内容和作业的安排</vt:lpstr>
      <vt:lpstr>PowerPoint 演示文稿</vt:lpstr>
      <vt:lpstr>PowerPoint 演示文稿</vt:lpstr>
      <vt:lpstr>经典名著 </vt:lpstr>
      <vt:lpstr>PowerPoint 演示文稿</vt:lpstr>
      <vt:lpstr>PowerPoint 演示文稿</vt:lpstr>
      <vt:lpstr>PowerPoint 演示文稿</vt:lpstr>
      <vt:lpstr>世事洞明皆学问，人情练达即文章</vt:lpstr>
      <vt:lpstr>PowerPoint 演示文稿</vt:lpstr>
      <vt:lpstr>家长，您了解您的孩子吗？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2到正无穷，爱到正无穷</dc:title>
  <dc:creator>USER</dc:creator>
  <cp:lastModifiedBy>USER</cp:lastModifiedBy>
  <cp:revision>60</cp:revision>
  <dcterms:created xsi:type="dcterms:W3CDTF">2011-12-08T09:03:04Z</dcterms:created>
  <dcterms:modified xsi:type="dcterms:W3CDTF">2016-10-20T08:38:12Z</dcterms:modified>
</cp:coreProperties>
</file>