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810" r:id="rId2"/>
    <p:sldId id="960" r:id="rId3"/>
    <p:sldId id="961" r:id="rId4"/>
    <p:sldId id="956" r:id="rId5"/>
    <p:sldId id="955" r:id="rId6"/>
    <p:sldId id="952" r:id="rId7"/>
    <p:sldId id="953" r:id="rId8"/>
    <p:sldId id="957" r:id="rId9"/>
    <p:sldId id="958" r:id="rId10"/>
    <p:sldId id="959" r:id="rId1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99879" autoAdjust="0"/>
  </p:normalViewPr>
  <p:slideViewPr>
    <p:cSldViewPr>
      <p:cViewPr>
        <p:scale>
          <a:sx n="75" d="100"/>
          <a:sy n="75" d="100"/>
        </p:scale>
        <p:origin x="-1110" y="-76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易错警示延伸拓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0906" y="1"/>
            <a:ext cx="1214950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易错警示   延伸拓展</a:t>
            </a:r>
          </a:p>
        </p:txBody>
      </p:sp>
    </p:spTree>
    <p:extLst>
      <p:ext uri="{BB962C8B-B14F-4D97-AF65-F5344CB8AC3E}">
        <p14:creationId xmlns:p14="http://schemas.microsoft.com/office/powerpoint/2010/main" val="3873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后反思答题规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1"/>
            <a:ext cx="12231318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1774726" y="36707"/>
            <a:ext cx="3833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练后反思   答题规范</a:t>
            </a:r>
          </a:p>
        </p:txBody>
      </p:sp>
    </p:spTree>
    <p:extLst>
      <p:ext uri="{BB962C8B-B14F-4D97-AF65-F5344CB8AC3E}">
        <p14:creationId xmlns:p14="http://schemas.microsoft.com/office/powerpoint/2010/main" val="349581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8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探究高考明确考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952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练出高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文本框 1"/>
          <p:cNvSpPr txBox="1"/>
          <p:nvPr userDrawn="1"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1219140" rtl="0" eaLnBrk="1" latinLnBrk="0" hangingPunct="1"/>
            <a:r>
              <a:rPr lang="zh-CN" altLang="en-US" sz="80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练出高分</a:t>
            </a:r>
            <a:endParaRPr lang="zh-CN" altLang="en-US" sz="80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49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8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20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3" descr="C:\Users\Administrator\Desktop\2014060809322412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3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6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8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66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3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3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44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&#26434;&#39033;\2013\&#21270;&#23398;\&#20108;&#36718;&#20070;\H506.T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/>
          <p:nvPr/>
        </p:nvSpPr>
        <p:spPr>
          <a:xfrm>
            <a:off x="1880977" y="1472218"/>
            <a:ext cx="8534709" cy="36009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氧族</a:t>
            </a:r>
            <a:r>
              <a:rPr lang="zh-CN" alt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元素氢化物</a:t>
            </a:r>
            <a:endParaRPr lang="en-US" altLang="zh-CN" sz="7200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8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en-US" altLang="zh-CN" sz="8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8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的性质</a:t>
            </a:r>
            <a:r>
              <a:rPr lang="en-US" altLang="zh-CN" sz="8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CN" altLang="zh-CN" sz="80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46534" y="842437"/>
            <a:ext cx="12071871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2016-10-23)</a:t>
            </a:r>
            <a:endParaRPr lang="en-US" alt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预习大本步步高 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P94-95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页 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氮及其化合物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加练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P32 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与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P34-35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页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          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(H</a:t>
            </a:r>
            <a:r>
              <a:rPr lang="en-US" altLang="zh-CN" sz="4400" b="1" baseline="-25000" dirty="0" smtClean="0">
                <a:solidFill>
                  <a:srgbClr val="FFFF00"/>
                </a:solidFill>
                <a:latin typeface="+mj-ea"/>
                <a:ea typeface="+mj-ea"/>
              </a:rPr>
              <a:t>2</a:t>
            </a:r>
            <a:r>
              <a:rPr lang="en-US" altLang="zh-CN" sz="4400" b="1" dirty="0" smtClean="0">
                <a:solidFill>
                  <a:srgbClr val="FFFF00"/>
                </a:solidFill>
                <a:latin typeface="+mj-ea"/>
                <a:ea typeface="+mj-ea"/>
              </a:rPr>
              <a:t>O</a:t>
            </a:r>
            <a:r>
              <a:rPr lang="en-US" altLang="zh-CN" sz="4400" b="1" baseline="-25000" dirty="0" smtClean="0">
                <a:solidFill>
                  <a:srgbClr val="FFFF00"/>
                </a:solidFill>
                <a:latin typeface="+mj-ea"/>
                <a:ea typeface="+mj-ea"/>
              </a:rPr>
              <a:t>2</a:t>
            </a:r>
            <a:r>
              <a:rPr lang="zh-CN" altLang="en-US" sz="4400" b="1" dirty="0" smtClean="0">
                <a:solidFill>
                  <a:srgbClr val="FFFF00"/>
                </a:solidFill>
                <a:latin typeface="+mj-ea"/>
                <a:ea typeface="+mj-ea"/>
              </a:rPr>
              <a:t>的性质及硫的实验题）</a:t>
            </a:r>
            <a:endParaRPr lang="en-US" altLang="zh-CN" sz="4400" b="1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3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07934" y="260410"/>
            <a:ext cx="8634876" cy="602355"/>
          </a:xfrm>
          <a:prstGeom prst="rect">
            <a:avLst/>
          </a:prstGeom>
          <a:noFill/>
          <a:ln>
            <a:noFill/>
          </a:ln>
          <a:effectLst/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ea typeface="黑体" pitchFamily="2" charset="-122"/>
              </a:rPr>
              <a:t>一</a:t>
            </a:r>
            <a:r>
              <a:rPr lang="en-US" altLang="zh-CN" b="1" dirty="0" smtClean="0">
                <a:ea typeface="黑体" pitchFamily="2" charset="-122"/>
              </a:rPr>
              <a:t>.</a:t>
            </a:r>
            <a:r>
              <a:rPr lang="zh-CN" altLang="en-US" b="1" dirty="0" smtClean="0">
                <a:ea typeface="黑体" pitchFamily="2" charset="-122"/>
              </a:rPr>
              <a:t>氧</a:t>
            </a:r>
            <a:r>
              <a:rPr lang="zh-CN" altLang="en-US" b="1" dirty="0">
                <a:ea typeface="黑体" pitchFamily="2" charset="-122"/>
              </a:rPr>
              <a:t>族元素原子结构及性质递变</a:t>
            </a:r>
          </a:p>
        </p:txBody>
      </p:sp>
      <p:graphicFrame>
        <p:nvGraphicFramePr>
          <p:cNvPr id="2280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20700"/>
              </p:ext>
            </p:extLst>
          </p:nvPr>
        </p:nvGraphicFramePr>
        <p:xfrm>
          <a:off x="224161" y="1268707"/>
          <a:ext cx="11631685" cy="4585762"/>
        </p:xfrm>
        <a:graphic>
          <a:graphicData uri="http://schemas.openxmlformats.org/drawingml/2006/table">
            <a:tbl>
              <a:tblPr/>
              <a:tblGrid>
                <a:gridCol w="3189402"/>
                <a:gridCol w="2071946"/>
                <a:gridCol w="2074063"/>
                <a:gridCol w="2071948"/>
                <a:gridCol w="243384"/>
                <a:gridCol w="1980942"/>
              </a:tblGrid>
              <a:tr h="5335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元素名称、符号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氧   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硫   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硒   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碲  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原子半径变化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原子半径逐渐增大，非金属性逐渐减弱，得电子能力减弱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颜色、状态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无色气体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黄色固体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灰色固体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银白固体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62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熔沸点变化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逐渐升高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氢化物稳定性</a:t>
                      </a:r>
                    </a:p>
                  </a:txBody>
                  <a:tcPr marL="121904" marR="12190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 &gt;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&gt;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 &gt;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氢化物还原性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 &lt;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&lt;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 &lt;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9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氧化物化学式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SeO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5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最高含氧酸酸性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  H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TeO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04" marR="12190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9" name="Line 151"/>
          <p:cNvSpPr>
            <a:spLocks noChangeShapeType="1"/>
          </p:cNvSpPr>
          <p:nvPr/>
        </p:nvSpPr>
        <p:spPr bwMode="auto">
          <a:xfrm>
            <a:off x="4439022" y="2277002"/>
            <a:ext cx="648072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2250" name="Line 202"/>
          <p:cNvSpPr>
            <a:spLocks noChangeShapeType="1"/>
          </p:cNvSpPr>
          <p:nvPr/>
        </p:nvSpPr>
        <p:spPr bwMode="auto">
          <a:xfrm>
            <a:off x="5739660" y="3358340"/>
            <a:ext cx="386029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9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199" grpId="0" animBg="1"/>
      <p:bldP spid="22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198" y="261442"/>
            <a:ext cx="5627485" cy="602355"/>
          </a:xfrm>
          <a:prstGeom prst="rect">
            <a:avLst/>
          </a:prstGeom>
          <a:noFill/>
          <a:ln>
            <a:noFill/>
          </a:ln>
          <a:effectLst/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黑体" pitchFamily="2" charset="-122"/>
              </a:rPr>
              <a:t>二、</a:t>
            </a:r>
            <a:r>
              <a:rPr lang="zh-CN" altLang="en-US" b="1" dirty="0" smtClean="0">
                <a:ea typeface="黑体" pitchFamily="2" charset="-122"/>
              </a:rPr>
              <a:t>臭氧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34411" y="929389"/>
            <a:ext cx="10649427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900" b="1" dirty="0" smtClean="0"/>
              <a:t>是</a:t>
            </a:r>
            <a:r>
              <a:rPr lang="en-US" altLang="zh-CN" sz="2900" b="1" dirty="0" smtClean="0"/>
              <a:t>O</a:t>
            </a:r>
            <a:r>
              <a:rPr lang="en-US" altLang="zh-CN" sz="2900" b="1" baseline="-25000" dirty="0" smtClean="0"/>
              <a:t>2</a:t>
            </a:r>
            <a:r>
              <a:rPr lang="zh-CN" altLang="en-US" sz="2900" b="1" dirty="0" smtClean="0"/>
              <a:t>的</a:t>
            </a:r>
            <a:r>
              <a:rPr lang="zh-CN" altLang="en-US" sz="2900" b="1" dirty="0"/>
              <a:t>同素异形体</a:t>
            </a:r>
            <a:r>
              <a:rPr lang="zh-CN" altLang="en-US" sz="2900" b="1" dirty="0" smtClean="0"/>
              <a:t>，具有淡蓝</a:t>
            </a:r>
            <a:r>
              <a:rPr lang="zh-CN" altLang="en-US" sz="2900" b="1" dirty="0"/>
              <a:t>色特殊臭味</a:t>
            </a:r>
            <a:r>
              <a:rPr lang="zh-CN" altLang="en-US" sz="2900" b="1" dirty="0" smtClean="0"/>
              <a:t>气体，能吸收紫外线；</a:t>
            </a:r>
            <a:endParaRPr lang="zh-CN" altLang="en-US" sz="2900" b="1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34411" y="2621606"/>
            <a:ext cx="11009467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900" b="1" dirty="0" smtClean="0"/>
              <a:t>2O</a:t>
            </a:r>
            <a:r>
              <a:rPr lang="en-US" altLang="zh-CN" sz="2900" b="1" baseline="-25000" dirty="0" smtClean="0"/>
              <a:t>3</a:t>
            </a:r>
            <a:r>
              <a:rPr lang="en-US" altLang="zh-CN" sz="2900" b="1" dirty="0" smtClean="0"/>
              <a:t> </a:t>
            </a:r>
            <a:r>
              <a:rPr lang="en-US" altLang="zh-CN" sz="2900" b="1" dirty="0" smtClean="0"/>
              <a:t>======</a:t>
            </a:r>
            <a:r>
              <a:rPr lang="zh-CN" altLang="en-US" sz="2900" b="1" dirty="0" smtClean="0"/>
              <a:t> </a:t>
            </a:r>
            <a:r>
              <a:rPr lang="en-US" altLang="zh-CN" sz="2900" b="1" dirty="0" smtClean="0"/>
              <a:t>3O</a:t>
            </a:r>
            <a:r>
              <a:rPr lang="en-US" altLang="zh-CN" sz="2900" b="1" baseline="-25000" dirty="0" smtClean="0"/>
              <a:t>2</a:t>
            </a:r>
            <a:endParaRPr lang="zh-CN" altLang="en-US" sz="2900" b="1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173951" y="1721477"/>
            <a:ext cx="7009487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900" b="1" dirty="0"/>
              <a:t>极强的氧化性：可用于漂白和消毒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126654" y="3953725"/>
            <a:ext cx="2410570" cy="5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900" b="1" dirty="0"/>
              <a:t>O</a:t>
            </a:r>
            <a:r>
              <a:rPr lang="en-US" altLang="zh-CN" sz="2900" b="1" baseline="-25000" dirty="0"/>
              <a:t>3</a:t>
            </a:r>
            <a:r>
              <a:rPr lang="zh-CN" altLang="en-US" sz="2900" b="1" dirty="0"/>
              <a:t>的产生：</a:t>
            </a:r>
          </a:p>
        </p:txBody>
      </p:sp>
      <p:grpSp>
        <p:nvGrpSpPr>
          <p:cNvPr id="3103" name="Group 31"/>
          <p:cNvGrpSpPr>
            <a:grpSpLocks/>
          </p:cNvGrpSpPr>
          <p:nvPr/>
        </p:nvGrpSpPr>
        <p:grpSpPr bwMode="auto">
          <a:xfrm>
            <a:off x="2998862" y="3781082"/>
            <a:ext cx="2770356" cy="728832"/>
            <a:chOff x="2016" y="1512"/>
            <a:chExt cx="1309" cy="459"/>
          </a:xfrm>
        </p:grpSpPr>
        <p:sp>
          <p:nvSpPr>
            <p:cNvPr id="3089" name="Text Box 12"/>
            <p:cNvSpPr txBox="1">
              <a:spLocks noChangeArrowheads="1"/>
            </p:cNvSpPr>
            <p:nvPr/>
          </p:nvSpPr>
          <p:spPr bwMode="auto">
            <a:xfrm>
              <a:off x="2352" y="1512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    </a:t>
              </a:r>
              <a:r>
                <a:rPr lang="zh-CN" altLang="en-US" sz="2400" b="1" dirty="0"/>
                <a:t>放电</a:t>
              </a:r>
            </a:p>
          </p:txBody>
        </p:sp>
        <p:sp>
          <p:nvSpPr>
            <p:cNvPr id="3090" name="Line 13"/>
            <p:cNvSpPr>
              <a:spLocks noChangeShapeType="1"/>
            </p:cNvSpPr>
            <p:nvPr/>
          </p:nvSpPr>
          <p:spPr bwMode="auto">
            <a:xfrm>
              <a:off x="2448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14"/>
            <p:cNvSpPr>
              <a:spLocks noChangeShapeType="1"/>
            </p:cNvSpPr>
            <p:nvPr/>
          </p:nvSpPr>
          <p:spPr bwMode="auto">
            <a:xfrm>
              <a:off x="2448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Text Box 15"/>
            <p:cNvSpPr txBox="1">
              <a:spLocks noChangeArrowheads="1"/>
            </p:cNvSpPr>
            <p:nvPr/>
          </p:nvSpPr>
          <p:spPr bwMode="auto">
            <a:xfrm>
              <a:off x="2016" y="1632"/>
              <a:ext cx="48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900" b="1" dirty="0"/>
                <a:t>3O</a:t>
              </a:r>
              <a:r>
                <a:rPr lang="en-US" altLang="zh-CN" sz="2900" b="1" baseline="-25000" dirty="0"/>
                <a:t>2</a:t>
              </a:r>
              <a:endParaRPr lang="en-US" altLang="zh-CN" sz="2900" b="1" dirty="0"/>
            </a:p>
          </p:txBody>
        </p:sp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2955" y="1632"/>
              <a:ext cx="37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900" b="1" dirty="0"/>
                <a:t>2O</a:t>
              </a:r>
              <a:r>
                <a:rPr lang="en-US" altLang="zh-CN" sz="2900" b="1" baseline="-25000" dirty="0"/>
                <a:t>3</a:t>
              </a:r>
              <a:endParaRPr lang="en-US" altLang="zh-CN" sz="2900" b="1" dirty="0"/>
            </a:p>
          </p:txBody>
        </p:sp>
      </p:grpSp>
      <p:sp>
        <p:nvSpPr>
          <p:cNvPr id="3081" name="AutoShape 17"/>
          <p:cNvSpPr>
            <a:spLocks/>
          </p:cNvSpPr>
          <p:nvPr/>
        </p:nvSpPr>
        <p:spPr bwMode="auto">
          <a:xfrm>
            <a:off x="931237" y="1338969"/>
            <a:ext cx="203174" cy="2861310"/>
          </a:xfrm>
          <a:prstGeom prst="leftBrace">
            <a:avLst>
              <a:gd name="adj1" fmla="val 10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850" tIns="54425" rIns="108850" bIns="54425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082" name="Text Box 18"/>
          <p:cNvSpPr txBox="1">
            <a:spLocks noChangeArrowheads="1"/>
          </p:cNvSpPr>
          <p:nvPr/>
        </p:nvSpPr>
        <p:spPr bwMode="auto">
          <a:xfrm>
            <a:off x="237924" y="2395391"/>
            <a:ext cx="706014" cy="60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O</a:t>
            </a:r>
            <a:r>
              <a:rPr lang="en-US" altLang="zh-CN" b="1" baseline="-25000" dirty="0">
                <a:solidFill>
                  <a:srgbClr val="FF0000"/>
                </a:solidFill>
              </a:rPr>
              <a:t>3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2097" y="24183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氟氯烃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6734" y="298164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氮氧化物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00766" y="2277666"/>
            <a:ext cx="1389975" cy="1322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>
            <a:off x="3268918" y="3177795"/>
            <a:ext cx="2912788" cy="448597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6149238" y="3384077"/>
            <a:ext cx="130516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00" b="1" dirty="0" smtClean="0">
                <a:solidFill>
                  <a:srgbClr val="FF0000"/>
                </a:solidFill>
              </a:rPr>
              <a:t>催化剂</a:t>
            </a:r>
            <a:endParaRPr lang="en-US" altLang="zh-CN" sz="2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4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75" grpId="0" autoUpdateAnimBg="0"/>
      <p:bldP spid="3076" grpId="0" autoUpdateAnimBg="0"/>
      <p:bldP spid="3077" grpId="0" autoUpdateAnimBg="0"/>
      <p:bldP spid="3083" grpId="0" autoUpdateAnimBg="0"/>
      <p:bldP spid="5" grpId="0"/>
      <p:bldP spid="6" grpId="0"/>
      <p:bldP spid="7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40495" y="565741"/>
            <a:ext cx="11913942" cy="612472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600" b="1" kern="100" dirty="0" smtClean="0">
                <a:latin typeface="Times New Roman"/>
                <a:ea typeface="华文细黑"/>
                <a:cs typeface="Courier New"/>
              </a:rPr>
              <a:t>三</a:t>
            </a:r>
            <a:r>
              <a:rPr lang="en-US" altLang="zh-CN" sz="3600" b="1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O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zh-CN" altLang="en-US" sz="3600" b="1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3600" b="1" kern="100" dirty="0" smtClean="0">
                <a:latin typeface="Times New Roman"/>
                <a:ea typeface="华文细黑"/>
                <a:cs typeface="Times New Roman"/>
              </a:rPr>
              <a:t>性质</a:t>
            </a:r>
            <a:r>
              <a:rPr lang="zh-CN" altLang="zh-CN" sz="3600" b="1" kern="100" dirty="0">
                <a:latin typeface="Times New Roman"/>
                <a:ea typeface="华文细黑"/>
                <a:cs typeface="Times New Roman"/>
              </a:rPr>
              <a:t>及应用</a:t>
            </a:r>
            <a:endParaRPr lang="zh-CN" altLang="zh-CN" sz="36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氧化性：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能与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2+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2-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-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等还原剂反应，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产物是</a:t>
            </a:r>
            <a:r>
              <a:rPr lang="zh-CN" altLang="en-US" sz="3200" b="1" u="sng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(2)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还原性：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能与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、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3200" b="1" kern="100" baseline="30000" dirty="0" smtClean="0">
                <a:latin typeface="Times New Roman"/>
                <a:ea typeface="华文细黑"/>
                <a:cs typeface="Courier New"/>
              </a:rPr>
              <a:t>3+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等强氧化剂反应，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产物是</a:t>
            </a:r>
            <a:r>
              <a:rPr lang="zh-CN" altLang="en-US" sz="3200" b="1" u="sng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 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(3)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易歧化分解制取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3200" b="1" kern="100" dirty="0">
              <a:solidFill>
                <a:srgbClr val="0000FF"/>
              </a:solidFill>
              <a:effectLst/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en-US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漂白性：</a:t>
            </a:r>
            <a:r>
              <a:rPr lang="zh-CN" altLang="en-US" sz="3200" b="1" kern="100" dirty="0">
                <a:latin typeface="Times New Roman"/>
                <a:ea typeface="华文细黑"/>
                <a:cs typeface="Courier New"/>
              </a:rPr>
              <a:t>具有强氧化性，能杀菌消毒，漂白有机色素；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(5)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极弱的二元弱酸：</a:t>
            </a:r>
            <a:endParaRPr lang="zh-CN" altLang="zh-CN" sz="3200" b="1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590" y="3501802"/>
            <a:ext cx="11063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受热或在催化剂作用下，易发生歧化反应，产物是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3200" b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3200" b="1" kern="100" dirty="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1030" y="4274501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2H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====2H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O+O</a:t>
            </a:r>
            <a:r>
              <a:rPr lang="en-US" altLang="zh-CN" sz="3600" b="1" kern="1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↑</a:t>
            </a:r>
            <a:endParaRPr lang="en-US" altLang="zh-CN" sz="3600" b="1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8626" y="4044767"/>
            <a:ext cx="201622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/Fe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endParaRPr lang="zh-CN" altLang="en-US" sz="28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4274" y="5742558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</a:rPr>
              <a:t>⇌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+</a:t>
            </a:r>
            <a:r>
              <a:rPr lang="en-US" altLang="zh-CN" sz="3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+HO</a:t>
            </a:r>
            <a:r>
              <a:rPr lang="en-US" altLang="zh-CN" sz="36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3600" b="1" kern="1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-</a:t>
            </a:r>
            <a:endParaRPr lang="en-US" altLang="zh-CN" sz="3600" b="1" kern="100" baseline="30000" dirty="0">
              <a:solidFill>
                <a:srgbClr val="FF0000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29220" y="1269554"/>
            <a:ext cx="1056700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36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en-US" altLang="zh-CN" sz="3600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43678" y="2061642"/>
            <a:ext cx="639919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3200" b="1" kern="100" baseline="-25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en-US" altLang="zh-CN" sz="3200" b="1" kern="100" dirty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30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542" y="-170606"/>
            <a:ext cx="11855846" cy="711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过氧化氢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的水溶液俗名双氧水，医疗上可作外科消毒剂。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）向含有酚酞的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溶液中滴加双氧水，溶液由红色褪至无色，主要原因是双氧水具有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）将双氧水加入酸化的高锰酸钾溶液中，溶液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紫红色褪去，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此时双氧水表现出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性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）久置的油画，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白色颜料成分是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PbSO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常会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变黑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PbS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，经双氧水擦拭后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又恢复原貌，有关反应的化学方程式为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）在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作用下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，能用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稀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溶解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，反应的离子方程式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_________________________________________________________________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作用下，能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稀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溶解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ZnS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，反应生成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离子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方程式为：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defTabSz="914400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_________________________________________________________________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94" y="95075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漂白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2718" y="2205658"/>
            <a:ext cx="1224136" cy="81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20" y="3458260"/>
            <a:ext cx="5688632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==PbSO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854" y="4694274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Cu+2H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==Cu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4806" y="5962848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ZnS+2H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==S +Zn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9422" y="2476260"/>
            <a:ext cx="2592288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体现氧化性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2282" y="478051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体现氧化性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1590" y="602208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体现氧化性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9016" y="4102263"/>
            <a:ext cx="12216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反应的离子方程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中反应的温度一般控制在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CN" sz="32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左右，原因是：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Ⅱ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中也可用浓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代替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但其主要缺点是：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34966" y="1311944"/>
            <a:ext cx="8232724" cy="2117850"/>
            <a:chOff x="3934966" y="1989633"/>
            <a:chExt cx="8232724" cy="2117850"/>
          </a:xfrm>
        </p:grpSpPr>
        <p:pic>
          <p:nvPicPr>
            <p:cNvPr id="1026" name="Picture 2" descr="高考资源网(ks5u.com),中国最大的高考网站,您身边的高考专家。"/>
            <p:cNvPicPr>
              <a:picLocks noChangeAspect="1" noChangeArrowheads="1"/>
            </p:cNvPicPr>
            <p:nvPr/>
          </p:nvPicPr>
          <p:blipFill rotWithShape="1"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1893"/>
            <a:stretch/>
          </p:blipFill>
          <p:spPr bwMode="auto">
            <a:xfrm>
              <a:off x="3934966" y="1989633"/>
              <a:ext cx="8232724" cy="184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799062" y="3645818"/>
              <a:ext cx="16578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en-US" altLang="zh-CN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溶液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56592" y="3789834"/>
            <a:ext cx="794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+2NaOH==2NaClO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008" y="-170606"/>
            <a:ext cx="118558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亚氯酸钠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(NaClO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是一种强氧化性漂白剂，广泛用于纺织、印染和食品工业。它在碱性环境中稳定存在。某同学查阅资料后设计生产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NaClO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的主要流程如下。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9422" y="4869954"/>
            <a:ext cx="4176464" cy="111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反应速率过慢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温度太高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易分解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9022" y="6094090"/>
            <a:ext cx="793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浓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作还原剂，其氧化产物为有毒的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7482" y="3175670"/>
            <a:ext cx="12169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反应的离子方程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030" y="3141762"/>
            <a:ext cx="751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==2ClO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↑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4314" y="1417861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7878" y="140087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5438" y="110013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1163" y="213365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0122" y="159149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27654" y="1030050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26270" y="2546534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5406" y="820076"/>
            <a:ext cx="2376264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体现还原性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10131" y="4437906"/>
            <a:ext cx="4393587" cy="288032"/>
            <a:chOff x="6310131" y="4437906"/>
            <a:chExt cx="4393587" cy="28803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310131" y="4509914"/>
              <a:ext cx="0" cy="216024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310131" y="4725938"/>
              <a:ext cx="4393587" cy="0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0703718" y="4437906"/>
              <a:ext cx="0" cy="288032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9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0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26590"/>
            <a:ext cx="120718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平板电视显示屏生产过程中产生大量的废玻璃粉末(含SiO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、Fe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、CeO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以及其他少量可溶于稀酸的物质)。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某课题组以此粉末为原料回收铈，设计实验流程如下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534" y="4429195"/>
            <a:ext cx="12216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②步反应的离子方程式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氧化剂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还原剂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滤渣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的主要成分是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学优高考网(www.gkstk.com),国内最领先的高考网站,每天发布最有价值的高考资料,累计帮助千万考生获得成功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7" y="2133650"/>
            <a:ext cx="1160769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39022" y="38618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2CeO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+6H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==2Ce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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4886" y="5026670"/>
            <a:ext cx="1224136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102" y="503937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还原剂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7482" y="3626654"/>
            <a:ext cx="2382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、Fe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582" y="3141762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1535" y="1682438"/>
            <a:ext cx="819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2838" y="3626654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926" y="3626654"/>
            <a:ext cx="124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2782838" y="3338622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116347" y="1872040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7051" y="1836844"/>
            <a:ext cx="237626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体现还原性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590681" y="4620022"/>
            <a:ext cx="2634382" cy="416620"/>
            <a:chOff x="6310131" y="4437906"/>
            <a:chExt cx="4393587" cy="28803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6310131" y="4509914"/>
              <a:ext cx="0" cy="216024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310131" y="4725938"/>
              <a:ext cx="4393587" cy="0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0703718" y="4437906"/>
              <a:ext cx="0" cy="288032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7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88030" y="538485"/>
            <a:ext cx="11739824" cy="390873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600" b="1" kern="100" dirty="0" smtClean="0">
                <a:latin typeface="Times New Roman"/>
                <a:ea typeface="华文细黑"/>
                <a:cs typeface="Courier New"/>
              </a:rPr>
              <a:t>四</a:t>
            </a:r>
            <a:r>
              <a:rPr lang="en-US" altLang="zh-CN" sz="3600" b="1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3600" b="1" kern="100" baseline="-25000" dirty="0" smtClean="0">
                <a:latin typeface="Times New Roman"/>
                <a:ea typeface="华文细黑"/>
                <a:cs typeface="Times New Roman"/>
              </a:rPr>
              <a:t>2</a:t>
            </a:r>
            <a:r>
              <a:rPr lang="en-US" altLang="zh-CN" sz="3600" b="1" kern="100" dirty="0" smtClean="0">
                <a:latin typeface="Times New Roman"/>
                <a:ea typeface="华文细黑"/>
                <a:cs typeface="Times New Roman"/>
              </a:rPr>
              <a:t>S</a:t>
            </a:r>
            <a:r>
              <a:rPr lang="zh-CN" altLang="en-US" sz="3600" b="1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3600" b="1" kern="100" dirty="0" smtClean="0">
                <a:latin typeface="Times New Roman"/>
                <a:ea typeface="华文细黑"/>
                <a:cs typeface="Times New Roman"/>
              </a:rPr>
              <a:t>性质</a:t>
            </a:r>
            <a:r>
              <a:rPr lang="zh-CN" altLang="zh-CN" sz="3600" b="1" kern="100" dirty="0">
                <a:latin typeface="Times New Roman"/>
                <a:ea typeface="华文细黑"/>
                <a:cs typeface="Times New Roman"/>
              </a:rPr>
              <a:t>及应用</a:t>
            </a:r>
            <a:endParaRPr lang="zh-CN" altLang="zh-CN" sz="36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物理性质：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一种无色具有臭鸡蛋气味的气体，能溶于水，水溶液为二元弱酸；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(1)H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的制备：</a:t>
            </a:r>
            <a:endParaRPr lang="en-US" altLang="zh-CN" sz="32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 (2)H</a:t>
            </a:r>
            <a:r>
              <a:rPr lang="en-US" altLang="zh-CN" sz="3200" b="1" kern="100" baseline="-250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en-US" sz="3200" b="1" kern="100" dirty="0" smtClean="0">
                <a:solidFill>
                  <a:srgbClr val="0000FF"/>
                </a:solidFill>
                <a:effectLst/>
                <a:latin typeface="Times New Roman"/>
                <a:ea typeface="华文细黑"/>
                <a:cs typeface="Courier New"/>
              </a:rPr>
              <a:t>的还原性：</a:t>
            </a:r>
            <a:endParaRPr lang="en-US" altLang="zh-CN" sz="3200" b="1" kern="100" dirty="0" smtClean="0">
              <a:solidFill>
                <a:srgbClr val="0000FF"/>
              </a:solidFill>
              <a:effectLst/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53" y="6670154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8902" y="2969895"/>
            <a:ext cx="767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矿石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FeSO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b="1" dirty="0" smtClean="0">
                <a:solidFill>
                  <a:srgbClr val="FF0000"/>
                </a:solidFill>
                <a:latin typeface="宋体"/>
                <a:ea typeface="宋体"/>
                <a:cs typeface="Times New Roman" panose="02020603050405020304" pitchFamily="18" charset="0"/>
              </a:rPr>
              <a:t>↑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598" y="4255247"/>
            <a:ext cx="11089232" cy="1406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能与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KMnO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水、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，一般被氧化为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沉淀；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50" y="5632450"/>
            <a:ext cx="48686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与金属离子形成沉淀：</a:t>
            </a:r>
            <a:endParaRPr lang="en-US" altLang="zh-CN" sz="3200" b="1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118" y="527415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+ CuSO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6618" y="5998423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+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(Ac)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+2HAc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58310" y="1557586"/>
            <a:ext cx="7394710" cy="3210877"/>
            <a:chOff x="2658310" y="1875101"/>
            <a:chExt cx="7394710" cy="3210877"/>
          </a:xfrm>
        </p:grpSpPr>
        <p:pic>
          <p:nvPicPr>
            <p:cNvPr id="3074" name="图片24" descr="菁优网：http://www.jyeoo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658310" y="1875101"/>
              <a:ext cx="6893280" cy="3210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2" descr="制SO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23" t="13368" b="17708"/>
            <a:stretch>
              <a:fillRect/>
            </a:stretch>
          </p:blipFill>
          <p:spPr bwMode="auto">
            <a:xfrm>
              <a:off x="8687493" y="2864780"/>
              <a:ext cx="1365527" cy="183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024" y="-98598"/>
            <a:ext cx="1185584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硫化氢（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）是一种具有臭鸡蛋气味的无色气体，有剧毒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化学小组设计了制取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并验证其性质的实验，如图所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CuSO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中放有湿润的蓝色石蕊试纸，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FeCl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溶液。</a:t>
            </a:r>
            <a:endParaRPr lang="en-US" altLang="zh-CN" sz="28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4149874"/>
            <a:ext cx="121438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回答下列问题：</a:t>
            </a: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中有黑色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沉淀产生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中发生反应的化学方程式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中的现象是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中只有浅黄色沉淀产生，且溶液变浅绿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中发生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离子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方程式为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中盛放的试剂可以是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5326" y="4326989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706" y="494196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蓝色石蕊试纸变红</a:t>
            </a:r>
            <a:endParaRPr lang="zh-CN" altLang="en-US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7014" y="555193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S==S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+ 2Fe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+ 2H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4967" y="6127189"/>
            <a:ext cx="417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KMnO</a:t>
            </a:r>
            <a:r>
              <a:rPr lang="en-US" altLang="zh-CN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endParaRPr lang="zh-CN" altLang="en-US" sz="32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08042" y="5687442"/>
            <a:ext cx="741288" cy="609972"/>
          </a:xfrm>
          <a:prstGeom prst="ellipse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曲线连接符 11"/>
          <p:cNvCxnSpPr/>
          <p:nvPr/>
        </p:nvCxnSpPr>
        <p:spPr>
          <a:xfrm>
            <a:off x="6349330" y="6094090"/>
            <a:ext cx="3922340" cy="415498"/>
          </a:xfrm>
          <a:prstGeom prst="curvedConnector3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99662" y="621894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弱酸不拆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5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" grpId="0" animBg="1"/>
      <p:bldP spid="13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927</Words>
  <Application>Microsoft Office PowerPoint</Application>
  <PresentationFormat>自定义</PresentationFormat>
  <Paragraphs>129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1162</cp:revision>
  <dcterms:created xsi:type="dcterms:W3CDTF">2014-11-27T01:03:08Z</dcterms:created>
  <dcterms:modified xsi:type="dcterms:W3CDTF">2016-10-23T01:18:34Z</dcterms:modified>
</cp:coreProperties>
</file>