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8"/>
  </p:notesMasterIdLst>
  <p:sldIdLst>
    <p:sldId id="1083" r:id="rId2"/>
    <p:sldId id="1104" r:id="rId3"/>
    <p:sldId id="1085" r:id="rId4"/>
    <p:sldId id="1086" r:id="rId5"/>
    <p:sldId id="1087" r:id="rId6"/>
    <p:sldId id="1196" r:id="rId7"/>
    <p:sldId id="1088" r:id="rId8"/>
    <p:sldId id="1089" r:id="rId9"/>
    <p:sldId id="1090" r:id="rId10"/>
    <p:sldId id="1197" r:id="rId11"/>
    <p:sldId id="1091" r:id="rId12"/>
    <p:sldId id="1092" r:id="rId13"/>
    <p:sldId id="1105" r:id="rId14"/>
    <p:sldId id="1198" r:id="rId15"/>
    <p:sldId id="1093" r:id="rId16"/>
    <p:sldId id="1106" r:id="rId17"/>
    <p:sldId id="1107" r:id="rId18"/>
    <p:sldId id="1108" r:id="rId19"/>
    <p:sldId id="1109" r:id="rId20"/>
    <p:sldId id="1110" r:id="rId21"/>
    <p:sldId id="1111" r:id="rId22"/>
    <p:sldId id="1112" r:id="rId23"/>
    <p:sldId id="1113" r:id="rId24"/>
    <p:sldId id="1114" r:id="rId25"/>
    <p:sldId id="1115" r:id="rId26"/>
    <p:sldId id="1277" r:id="rId27"/>
    <p:sldId id="1116" r:id="rId28"/>
    <p:sldId id="1117" r:id="rId29"/>
    <p:sldId id="1278" r:id="rId30"/>
    <p:sldId id="1118" r:id="rId31"/>
    <p:sldId id="1119" r:id="rId32"/>
    <p:sldId id="1120" r:id="rId33"/>
    <p:sldId id="1121" r:id="rId34"/>
    <p:sldId id="1122" r:id="rId35"/>
    <p:sldId id="1123" r:id="rId36"/>
    <p:sldId id="1124" r:id="rId37"/>
    <p:sldId id="1125" r:id="rId38"/>
    <p:sldId id="1126" r:id="rId39"/>
    <p:sldId id="1127" r:id="rId40"/>
    <p:sldId id="1128" r:id="rId41"/>
    <p:sldId id="1129" r:id="rId42"/>
    <p:sldId id="1130" r:id="rId43"/>
    <p:sldId id="1131" r:id="rId44"/>
    <p:sldId id="1132" r:id="rId45"/>
    <p:sldId id="1133" r:id="rId46"/>
    <p:sldId id="1279" r:id="rId47"/>
    <p:sldId id="1134" r:id="rId48"/>
    <p:sldId id="1135" r:id="rId49"/>
    <p:sldId id="1095" r:id="rId50"/>
    <p:sldId id="1096" r:id="rId51"/>
    <p:sldId id="1097" r:id="rId52"/>
    <p:sldId id="1157" r:id="rId53"/>
    <p:sldId id="1098" r:id="rId54"/>
    <p:sldId id="1099" r:id="rId55"/>
    <p:sldId id="1100" r:id="rId56"/>
    <p:sldId id="1158" r:id="rId57"/>
    <p:sldId id="1159" r:id="rId58"/>
    <p:sldId id="1101" r:id="rId59"/>
    <p:sldId id="1160" r:id="rId60"/>
    <p:sldId id="1161" r:id="rId61"/>
    <p:sldId id="1162" r:id="rId62"/>
    <p:sldId id="1163" r:id="rId63"/>
    <p:sldId id="1280" r:id="rId64"/>
    <p:sldId id="1164" r:id="rId65"/>
    <p:sldId id="1165" r:id="rId66"/>
    <p:sldId id="1166" r:id="rId67"/>
    <p:sldId id="1167" r:id="rId68"/>
    <p:sldId id="1168" r:id="rId69"/>
    <p:sldId id="1169" r:id="rId70"/>
    <p:sldId id="1170" r:id="rId71"/>
    <p:sldId id="1171" r:id="rId72"/>
    <p:sldId id="1172" r:id="rId73"/>
    <p:sldId id="1173" r:id="rId74"/>
    <p:sldId id="1174" r:id="rId75"/>
    <p:sldId id="1175" r:id="rId76"/>
    <p:sldId id="1176" r:id="rId77"/>
    <p:sldId id="1178" r:id="rId78"/>
    <p:sldId id="1179" r:id="rId79"/>
    <p:sldId id="1201" r:id="rId80"/>
    <p:sldId id="1200" r:id="rId81"/>
    <p:sldId id="1281" r:id="rId82"/>
    <p:sldId id="1282" r:id="rId83"/>
    <p:sldId id="1283" r:id="rId84"/>
    <p:sldId id="1284" r:id="rId85"/>
    <p:sldId id="1285" r:id="rId86"/>
    <p:sldId id="1286" r:id="rId87"/>
    <p:sldId id="1287" r:id="rId88"/>
    <p:sldId id="1288" r:id="rId89"/>
    <p:sldId id="1289" r:id="rId90"/>
    <p:sldId id="1290" r:id="rId91"/>
    <p:sldId id="1291" r:id="rId92"/>
    <p:sldId id="1292" r:id="rId93"/>
    <p:sldId id="1293" r:id="rId94"/>
    <p:sldId id="1294" r:id="rId95"/>
    <p:sldId id="1295" r:id="rId96"/>
    <p:sldId id="1296" r:id="rId97"/>
    <p:sldId id="1297" r:id="rId98"/>
    <p:sldId id="1298" r:id="rId99"/>
    <p:sldId id="1299" r:id="rId100"/>
    <p:sldId id="1300" r:id="rId101"/>
    <p:sldId id="1302" r:id="rId102"/>
    <p:sldId id="1301" r:id="rId103"/>
    <p:sldId id="1303" r:id="rId104"/>
    <p:sldId id="1304" r:id="rId105"/>
    <p:sldId id="1305" r:id="rId106"/>
    <p:sldId id="1306" r:id="rId107"/>
    <p:sldId id="1307" r:id="rId108"/>
    <p:sldId id="1308" r:id="rId109"/>
    <p:sldId id="1309" r:id="rId110"/>
    <p:sldId id="1310" r:id="rId111"/>
    <p:sldId id="1311" r:id="rId112"/>
    <p:sldId id="1312" r:id="rId113"/>
    <p:sldId id="1313" r:id="rId114"/>
    <p:sldId id="1314" r:id="rId115"/>
    <p:sldId id="1315" r:id="rId116"/>
    <p:sldId id="1316" r:id="rId117"/>
    <p:sldId id="1317" r:id="rId118"/>
    <p:sldId id="1318" r:id="rId119"/>
    <p:sldId id="1319" r:id="rId120"/>
    <p:sldId id="1320" r:id="rId121"/>
    <p:sldId id="1321" r:id="rId122"/>
    <p:sldId id="1322" r:id="rId123"/>
    <p:sldId id="1323" r:id="rId124"/>
    <p:sldId id="1324" r:id="rId125"/>
    <p:sldId id="1325" r:id="rId126"/>
    <p:sldId id="381" r:id="rId1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7" autoAdjust="0"/>
    <p:restoredTop sz="75214" autoAdjust="0"/>
  </p:normalViewPr>
  <p:slideViewPr>
    <p:cSldViewPr>
      <p:cViewPr>
        <p:scale>
          <a:sx n="100" d="100"/>
          <a:sy n="100" d="100"/>
        </p:scale>
        <p:origin x="-1002" y="-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样样样\5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35" y="-6544"/>
            <a:ext cx="9167270" cy="51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样样样\5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4" y="637"/>
            <a:ext cx="9144563" cy="512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906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样样样\5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7" y="8257"/>
            <a:ext cx="9114646" cy="512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07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3" r:id="rId4"/>
    <p:sldLayoutId id="2147483652" r:id="rId5"/>
    <p:sldLayoutId id="2147483656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package" Target="../embeddings/Microsoft_Word___3.docx"/><Relationship Id="rId7" Type="http://schemas.openxmlformats.org/officeDocument/2006/relationships/package" Target="../embeddings/Microsoft_Word___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__4.docx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package" Target="../embeddings/Microsoft_Word___6.docx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package" Target="../embeddings/Microsoft_Word___7.docx"/><Relationship Id="rId7" Type="http://schemas.openxmlformats.org/officeDocument/2006/relationships/package" Target="../embeddings/Microsoft_Word___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__8.docx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package" Target="../embeddings/Microsoft_Word___10.doc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7468" y="2086927"/>
            <a:ext cx="5570756" cy="664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CN" altLang="zh-CN" sz="30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考点三　理解并翻译文中的句子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7996" y="2935783"/>
            <a:ext cx="45191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——</a:t>
            </a:r>
            <a:r>
              <a:rPr lang="zh-CN" altLang="zh-CN" sz="26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关注字词句，落实得分点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1228" y="157525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800" b="1" dirty="0">
                <a:solidFill>
                  <a:srgbClr val="FFFF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zh-CN" altLang="en-US" sz="2800" b="1" dirty="0">
                <a:solidFill>
                  <a:srgbClr val="FFFF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</a:t>
            </a:r>
            <a:r>
              <a:rPr lang="zh-CN" altLang="zh-CN" sz="2800" b="1" dirty="0">
                <a:solidFill>
                  <a:srgbClr val="FFFF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</a:t>
            </a:r>
            <a:r>
              <a:rPr lang="zh-CN" altLang="en-US" sz="2800" b="1" dirty="0">
                <a:solidFill>
                  <a:srgbClr val="FFFF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考点突破</a:t>
            </a:r>
            <a:endParaRPr lang="zh-CN" altLang="zh-CN" sz="2800" b="1" dirty="0">
              <a:solidFill>
                <a:srgbClr val="FFFFC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77155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　文言文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阅读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7394" y="44324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汉仪大黑简" pitchFamily="49" charset="-122"/>
                <a:ea typeface="汉仪大黑简" pitchFamily="49" charset="-122"/>
              </a:rPr>
              <a:t>古代诗文阅读</a:t>
            </a:r>
          </a:p>
        </p:txBody>
      </p:sp>
    </p:spTree>
    <p:extLst>
      <p:ext uri="{BB962C8B-B14F-4D97-AF65-F5344CB8AC3E}">
        <p14:creationId xmlns:p14="http://schemas.microsoft.com/office/powerpoint/2010/main" val="24382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923186"/>
            <a:ext cx="8511387" cy="321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判断句翻译时一般要译成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。当用副词加强判断时，翻译中应把副词的基本义译出，并补上判断词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素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可以依次译成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一定是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便是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确实是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原来是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本来是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82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752" y="310267"/>
            <a:ext cx="873398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仲凫很不高兴，把狗咬死獐子的情况告诉了我。我说：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原来不了解那两条狗吗？以前它们装出和睦相处的样子，是用来迷惑你的童仆的；随后做出和悦亲近的样子，是用来迷惑你去掉绳索的，并且担心有人会援助獐子；接着表示和獐子没有嫌隙，是用来迷惑那头獐子的。你撤走了獐子的防备，消除了可能给予獐子的援助，并且探到獐子的真实情况，这正是西楚霸王项羽有力无处使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春秋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57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752" y="411510"/>
            <a:ext cx="8733982" cy="44937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时宋国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大夫南宫万被杀死的原因啊，何况是獐子呢？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王仲凫很生气，抽出戈来驱赶那两条狗。我说：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不需要了。那世上相互成为朋友，越来越亲密，却出其不意地陷害对方的人，这样的智慧不是从那两条狗才开始有的。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有人说：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这头獐子，内心孤洁而气度狭隘，像那种无论怎样对待他他都不满意的人，即使没有那两条狗，也会遭遇灾难的。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05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752" y="310267"/>
            <a:ext cx="8733982" cy="44937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必须译出的虚词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换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有实词义项的则须译出实义，如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现代汉语中有与之相对应的虚词可以进行替换的，如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等，即便是语气词也要替换。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如：会于会稽山阴之兰亭。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句中的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61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752" y="576426"/>
            <a:ext cx="8733982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不必译出的虚词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起语法作用的。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取消句子独立性，又如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作宾语前置、定语后置标志。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如：石之铿然有声者，所在皆是也。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句中的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为定语后置标志，不译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13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752" y="576426"/>
            <a:ext cx="8733982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表停顿作用的。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如：生乎吾前，其闻道也固先乎吾。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句中的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表示句中停顿，起到舒缓语气的作用，不译。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起衬字作用的。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如：顷之，烟炎张天。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句中的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起补充音节的作用，不译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63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752" y="944598"/>
            <a:ext cx="8733982" cy="3211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发语词。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如：夫庸知其年之先后生于吾乎？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句中的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为发语词，不译。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虚词翻译时，能译出的要尽量译出，不须译出的切不可强行译出，不然会画蛇添足，弄巧成拙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533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752" y="-93405"/>
            <a:ext cx="8733982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三</a:t>
            </a: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特殊句式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徽字世仪，魏郡人也。孝武初，周文与语，奇之。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河桥之役，大军不利，近侍之官分散者众，徽独不离左右，魏帝称叹之。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十年，迁给事营门侍郎。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出为襄州刺史。时南方初附，旧俗官人皆饷遗。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徽性廉慎，乃画杨震像于寝室以自戒。及代还，人吏送者数十里不绝。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徽自以无德于人，慨然怀愧，因赋诗，题于清水亭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选自《北史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刘转第五十七》，有删节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59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7132" y="865207"/>
            <a:ext cx="8733982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河桥之役，大军不利，近侍之官分散者众，徽独不离左右，魏帝称叹之。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en-US" altLang="zh-CN" sz="2600" kern="100" dirty="0" smtClean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近侍之官分散者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为定语后置句。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576" y="2077100"/>
            <a:ext cx="8561888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河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桥之战，朝廷的大军出师不利，逃散的皇帝的亲近官吏很多，只有申徽不离左右，魏帝称道赞叹他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054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7132" y="210726"/>
            <a:ext cx="8733982" cy="46380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徽性廉慎，乃画杨震像于寝室以自戒。及代还，人吏送者数十里不绝。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___________________________________________________________________</a:t>
            </a:r>
            <a:endParaRPr lang="en-US" altLang="zh-CN" sz="2600" kern="100" dirty="0" smtClean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画杨震像于寝室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为后置的介宾短语句，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自戒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为特殊的宾语前置句，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及代还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为无标志被动句，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人吏送者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为定语后置句。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900" y="1298466"/>
            <a:ext cx="8561888" cy="17572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申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徽性情廉洁谨慎，就在寝室画了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廉吏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杨震的像来告诫自己。等到被替代回京的时候，送他的百姓和官吏几十里不断绝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034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7132" y="238259"/>
            <a:ext cx="8733982" cy="44937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特殊句式的翻译方法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调。主要指那些倒装句，译时须调整为合乎现代汉语语法规范的结构形式。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补。一是补出文言语境中省略的成分，若不补出，句意就不明，句子就不通；二是补出句中的被动意味，如意念被动句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93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219691"/>
              </p:ext>
            </p:extLst>
          </p:nvPr>
        </p:nvGraphicFramePr>
        <p:xfrm>
          <a:off x="396875" y="21342"/>
          <a:ext cx="8137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name="文档" r:id="rId3" imgW="8136839" imgH="2135852" progId="Word.Document.12">
                  <p:embed/>
                </p:oleObj>
              </mc:Choice>
              <mc:Fallback>
                <p:oleObj name="文档" r:id="rId3" imgW="8136839" imgH="21358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875" y="21342"/>
                        <a:ext cx="8137525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94260"/>
              </p:ext>
            </p:extLst>
          </p:nvPr>
        </p:nvGraphicFramePr>
        <p:xfrm>
          <a:off x="403156" y="1995686"/>
          <a:ext cx="81375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文档" r:id="rId5" imgW="8136839" imgH="1220384" progId="Word.Document.12">
                  <p:embed/>
                </p:oleObj>
              </mc:Choice>
              <mc:Fallback>
                <p:oleObj name="文档" r:id="rId5" imgW="8136839" imgH="12203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156" y="1995686"/>
                        <a:ext cx="813752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443433"/>
              </p:ext>
            </p:extLst>
          </p:nvPr>
        </p:nvGraphicFramePr>
        <p:xfrm>
          <a:off x="403156" y="2980938"/>
          <a:ext cx="81375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文档" r:id="rId7" imgW="8136839" imgH="1223627" progId="Word.Document.12">
                  <p:embed/>
                </p:oleObj>
              </mc:Choice>
              <mc:Fallback>
                <p:oleObj name="文档" r:id="rId7" imgW="8136839" imgH="12236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156" y="2980938"/>
                        <a:ext cx="813752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339446"/>
              </p:ext>
            </p:extLst>
          </p:nvPr>
        </p:nvGraphicFramePr>
        <p:xfrm>
          <a:off x="403156" y="3939902"/>
          <a:ext cx="81375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4" name="文档" r:id="rId9" imgW="8136839" imgH="1223627" progId="Word.Document.12">
                  <p:embed/>
                </p:oleObj>
              </mc:Choice>
              <mc:Fallback>
                <p:oleObj name="文档" r:id="rId9" imgW="8136839" imgH="12236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3156" y="3939902"/>
                        <a:ext cx="813752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0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-84926"/>
            <a:ext cx="8733982" cy="52150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遵循一定的翻译格式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判断句要译出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倒装句要还原成现代汉语的句式。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被动句要译出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省略句要补出省略的成分。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另外，文言文中还有些固定的格式，如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等，它们都有固定的翻译方式，必须按其固定的方式进行翻译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361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-77306"/>
            <a:ext cx="8733982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四</a:t>
            </a: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句意通顺</a:t>
            </a:r>
            <a:endParaRPr lang="zh-CN" altLang="zh-CN" sz="260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下面译文中画线的词语都属于句意不准、文意不通的问题，请分析其不准、不通的原因并改正。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晋侯、秦伯围郑，以其无礼于晋，且贰于楚也。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联合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围攻郑国，因为郑国曾对晋文公无礼，并且在与晋联盟的情况下又与楚联盟。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分析改正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宋体"/>
                <a:ea typeface="华文细黑"/>
                <a:cs typeface="Times New Roman"/>
              </a:rPr>
              <a:t>													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0788" y="258336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晋国侯王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32624" y="259300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秦国霸主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406" y="3668147"/>
            <a:ext cx="8821322" cy="12877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          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晋侯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秦伯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属专有名词，不需要翻译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ts val="50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叫强行翻译，必损文意。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868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713571"/>
            <a:ext cx="8733982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婴之亡，岂不宜哉？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难道不应该吗？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分析改正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									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2012" y="1468770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晏婴的逃亡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0364" y="1931586"/>
            <a:ext cx="8647507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句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，结构助词，取消句子独立性，无实义，不该译出，更不该译为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。这叫该删不删，影响语意。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658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857587"/>
            <a:ext cx="8733982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思厥先祖父，暴霜露，斩荆棘，以有尺寸之地。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译文：想起他们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冒着风霜雨露，披荆斩棘，才有了很少的一点土地。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分析改正：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					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02280" y="162097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祖父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892" y="2696645"/>
            <a:ext cx="8647507" cy="1292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句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祖父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是两个词，指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祖辈和父辈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，须拆开翻译。这叫该拆不拆，以今译古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116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239033"/>
            <a:ext cx="8821322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阳城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服用无赢副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衣服没有多余的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，客或称其佳可爱，辄喜，举授之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						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译文：有一个叫陈苌的人，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等到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时候，总是到阳城那里称赞钱的美好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___________________________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分析改正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__________________________________________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________________________________________________________________________________________________________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749191"/>
            <a:ext cx="8647508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有陈苌者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候其得俸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常往称钱之美，月有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ts val="45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获焉。</a:t>
            </a:r>
            <a:endParaRPr lang="zh-CN" altLang="en-US" sz="2600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5843" y="2016373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自己领到俸禄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4477" y="2467091"/>
            <a:ext cx="5186035" cy="603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这样又能从阳城那里得到一些钱。</a:t>
            </a:r>
          </a:p>
        </p:txBody>
      </p:sp>
      <p:sp>
        <p:nvSpPr>
          <p:cNvPr id="10" name="矩形 9"/>
          <p:cNvSpPr/>
          <p:nvPr/>
        </p:nvSpPr>
        <p:spPr>
          <a:xfrm>
            <a:off x="114568" y="3047345"/>
            <a:ext cx="8561888" cy="17534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第一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处是代词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其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误译，应指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阳城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。这叫代词不可误用，否则指代不明。第二处漏译了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字，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应为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每月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。翻译讲究字字落实，漏译必害原意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499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412" y="656566"/>
            <a:ext cx="8770076" cy="329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民，吾民也。发吾粟振之，胡不可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：百姓，是我们的百姓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r>
              <a:rPr lang="en-US" altLang="zh-CN" sz="2600" u="sng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有什么不可以？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分析改正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宋体"/>
                <a:ea typeface="华文细黑"/>
                <a:cs typeface="Times New Roman"/>
              </a:rPr>
              <a:t>												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09517" y="1412002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发放我们的粮食使他们振作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825" y="2485539"/>
            <a:ext cx="8345003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         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是个通假字，通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，赈济之意。这叫不辨通假，错译该字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317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6981" y="324262"/>
            <a:ext cx="8647507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昔秦伯嫁其女于晋公子，令晋为之饰装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穿着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华丽衣服的侍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妾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分析改正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																					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9456" y="267494"/>
            <a:ext cx="8153545" cy="1292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衣文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之媵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七十人。</a:t>
            </a:r>
          </a:p>
        </p:txBody>
      </p:sp>
      <p:sp>
        <p:nvSpPr>
          <p:cNvPr id="5" name="矩形 4"/>
          <p:cNvSpPr/>
          <p:nvPr/>
        </p:nvSpPr>
        <p:spPr>
          <a:xfrm>
            <a:off x="1390917" y="1718702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跟随的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37229" y="1707654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有七十人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461" y="2211710"/>
            <a:ext cx="8345004" cy="26571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有两处语意不通。一是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是使动用法，使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跟随。这叫不辨活用，改变原意。二是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七十人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作为数量短语定语应加以调整至中心语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媵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前。这叫该调不调，不合规范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038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6981" y="987574"/>
            <a:ext cx="8647507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礼部贡举，岁所得士，先生弟子十常居四五。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译文：礼部主办的贡士考试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胡先生的弟子往往占到四五成。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分析改正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宋体"/>
                <a:ea typeface="华文细黑"/>
                <a:cs typeface="Times New Roman"/>
              </a:rPr>
              <a:t>													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0714" y="1730514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一年中所录取的人才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9924" y="2840661"/>
            <a:ext cx="8099577" cy="1292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         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岁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是名词作状语，每年，不是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一年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。这也是不辨活用，改变原意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011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6981" y="591428"/>
            <a:ext cx="8647507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信乃解其缚，东乡坐，西乡对，师事之。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译文：韩信于是解掉他的绑绳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按照老师的礼节侍奉他。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分析改正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													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2153" y="1339994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向东坐着，向西面对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760" y="2445964"/>
            <a:ext cx="8393185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画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线句表意不明，谁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坐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？谁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？原句省略了主语，应为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他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指广武君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面朝东坐，韩信面朝西对着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。这叫当补不补，表意不明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747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9361" y="267494"/>
            <a:ext cx="8647507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孔君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属文布纸，谓为方思，而数百千言已就。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译文：孔君写文章铺开纸，说是才思考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分析改正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																				</a:t>
            </a:r>
            <a:r>
              <a:rPr lang="en-US" altLang="zh-CN" sz="2600" u="sng" kern="100" dirty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804" y="835938"/>
            <a:ext cx="8353569" cy="13747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几千字的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言论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>
              <a:lnSpc>
                <a:spcPts val="50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已经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完成了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9733" y="2124020"/>
            <a:ext cx="8393185" cy="26571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画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线处有两个问题，一是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言论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完成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搭配不当，有语病，其实，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指字，代指文章；二是漏译了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百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字，虽只一个字，但这个小细节不能忽视。这叫实词未字字落实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002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3861" y="1557055"/>
            <a:ext cx="8526611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为状语后置句，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为一般句式。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030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0662" y="59090"/>
            <a:ext cx="8733982" cy="49361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翻译要文通字顺、句意畅达，如何保证这一要求的落实呢？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坚持直译为主，意译为辅。当发现直译不通顺时，一定要意译。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避免硬译、漏译、误译。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补足省略成分。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不得出现病句。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译好后要注意检查一下，这是保证句意通顺的重要途径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1682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9095" y="987574"/>
            <a:ext cx="8477117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三、考场翻译需要树立三种意识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揣摩得分点意识。翻译的第一步是阅读揣摩，其中准确揣摩得分点是重要的一环，它能确保有效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得分</a:t>
            </a:r>
            <a:r>
              <a:rPr lang="zh-CN" altLang="zh-CN" sz="26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3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6280" y="29360"/>
            <a:ext cx="8647507" cy="4990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整体把握意识。翻译过程中，除了遵循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字字有着落，直译与意译相结合，以直译为主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的原则之外，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词不离句，句不离段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也是一个基本应考策略。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词不离句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，就是注意句子内部语意的完整性和连贯性，既要学会补出省略成分，保证翻译的完整性；又要学会运用意译作为辅助手段，保证句意的连贯性。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句不离段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，就是一定要把要翻译的句子放在上下文语境中去理解，去翻译，切不可就句译句。合理推断关键词语的含义和准确把握全句大意，离不开上下文语境，离不开对上下文句意的准确理解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29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6280" y="498758"/>
            <a:ext cx="8647507" cy="38525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积累迁移意识。文言文命题回归课本，一直以来是命题者所追求的方向之一。对课内知识点，尤其是经典篇目中重要知识点的迁移性考查，在翻译中往往表现得最为鲜明。因此，在翻译时要经常想一想，这个知识点在哪一课中学过？在哪篇文章的哪个句子中碰到过？有了这样举一反三的积累迁移意识，做题自然能如鱼得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83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6280" y="627534"/>
            <a:ext cx="8647507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翻译口诀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纵览全篇，明晓大意。由句到词，串联成义。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实词必译，重复合一。虚词实义，定要翻译。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虚词虚义，留住语气。单音词语，双音替换。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年号地名，不必翻译。若有省略，补出本意。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修辞用典，可用意译。词类活用，尤为注意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959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6280" y="1071157"/>
            <a:ext cx="8647507" cy="3211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是否通假，全靠记忆。揣测推断，前后联系。</a:t>
            </a: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重点难词，采分所系。切莫望义，从而生义。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大胆推断，下笔心细。特殊句式，调整词序。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省略倒装，皆有定律。因句定调，皆按惯例。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忠实原文，不违原意。句子通畅，完美翻译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8388567" y="4398743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燕尾形 8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6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75856" y="170765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835696" y="244497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769271"/>
              </p:ext>
            </p:extLst>
          </p:nvPr>
        </p:nvGraphicFramePr>
        <p:xfrm>
          <a:off x="293116" y="117093"/>
          <a:ext cx="8815388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5" name="文档" r:id="rId3" imgW="8821136" imgH="2145461" progId="Word.Document.12">
                  <p:embed/>
                </p:oleObj>
              </mc:Choice>
              <mc:Fallback>
                <p:oleObj name="文档" r:id="rId3" imgW="8821136" imgH="2145461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16" y="117093"/>
                        <a:ext cx="8815388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745028"/>
              </p:ext>
            </p:extLst>
          </p:nvPr>
        </p:nvGraphicFramePr>
        <p:xfrm>
          <a:off x="296863" y="1858963"/>
          <a:ext cx="814546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" name="文档" r:id="rId5" imgW="8136839" imgH="1426544" progId="Word.Document.12">
                  <p:embed/>
                </p:oleObj>
              </mc:Choice>
              <mc:Fallback>
                <p:oleObj name="文档" r:id="rId5" imgW="8136839" imgH="1426544" progId="Word.Document.12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1858963"/>
                        <a:ext cx="8145462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494691"/>
              </p:ext>
            </p:extLst>
          </p:nvPr>
        </p:nvGraphicFramePr>
        <p:xfrm>
          <a:off x="296863" y="2933700"/>
          <a:ext cx="81391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文档" r:id="rId7" imgW="8136839" imgH="1388340" progId="Word.Document.12">
                  <p:embed/>
                </p:oleObj>
              </mc:Choice>
              <mc:Fallback>
                <p:oleObj name="文档" r:id="rId7" imgW="8136839" imgH="1388340" progId="Word.Document.12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933700"/>
                        <a:ext cx="8139112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654153"/>
              </p:ext>
            </p:extLst>
          </p:nvPr>
        </p:nvGraphicFramePr>
        <p:xfrm>
          <a:off x="296863" y="3954463"/>
          <a:ext cx="8139112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文档" r:id="rId9" imgW="8136839" imgH="1403477" progId="Word.Document.12">
                  <p:embed/>
                </p:oleObj>
              </mc:Choice>
              <mc:Fallback>
                <p:oleObj name="文档" r:id="rId9" imgW="8136839" imgH="1403477" progId="Word.Document.12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3954463"/>
                        <a:ext cx="8139112" cy="140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4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001603"/>
            <a:ext cx="8568952" cy="329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项都是介词，表被动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表被动，后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是偏指一方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是偏指一方，后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表被动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表被动；后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是动词，遭受。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2705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06700"/>
            <a:ext cx="8511387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翻译下面的句子。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为国者无使为积威之所劫哉！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，表被动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3170" y="1916058"/>
            <a:ext cx="8477117" cy="12924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治理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国家的人不要让自己为积久而成的威势所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胁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  <a:p>
            <a:pPr>
              <a:lnSpc>
                <a:spcPts val="50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迫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啊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！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102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785579"/>
            <a:ext cx="8511387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五人者，盖当蓼洲周公之被逮，激于义而死焉者也。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</a:p>
          <a:p>
            <a:pPr algn="just">
              <a:lnSpc>
                <a:spcPts val="5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全句为判断句，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者，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；有两个被动句，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二字为标志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5345" y="1361889"/>
            <a:ext cx="864750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             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墓中的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五个人，是在周蓼洲先生被逮捕时为正义所激奋而死在这件事上的人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25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855"/>
            <a:ext cx="8511387" cy="493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所谓被动，是指主语与谓语之间是被动关系，这样的句式被称为被动句。辨识被动句，一看标志词，如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值得注意的是，文言词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多为动词，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覆盖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遭受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之意，很少表示被动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对无标志被动句，只能从语句的结构或内容上去判定，如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洎牧以谗诛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戍卒叫，函谷举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几以不纳死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。这类被动句在形式上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与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474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63543"/>
            <a:ext cx="8769291" cy="493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一般的陈述句无区别，如从内容着手，进行逻辑分析，就会发现李牧肯定是被杀，函谷关是被攻占，文天祥不被接纳。只要能够理清句意，再联系上下文语境，不难判断。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被动句翻译时一般要加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，或使用表被动的词语表达，如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受到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遭到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等。表被动的介词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有时省略，翻译时要注意识别并译出被动的含义。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可以译成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遭受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，尽可能按动词意义翻译；非常明确作介词用的，才译成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63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33" y="347122"/>
            <a:ext cx="8769291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三、倒装句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汉语句子的语序一般是主语在谓语前，谓语在宾语前，介词在介词宾语前，定语和修饰成分在中心词前。古今汉语，基本如此。但在文言文中，有一些句子成分却是倒装的，这样的倒装句主要有谓语前置、宾语前置、定语后置和介词结构后置四种。我们在阅读和翻译的时候应该首先了解它们的结构，然后把语序调整过来，这样才能正确地把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86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964582" y="987574"/>
            <a:ext cx="5747548" cy="106503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n-US" altLang="zh-CN" sz="2600" dirty="0" smtClean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Ⅰ</a:t>
            </a:r>
            <a:r>
              <a:rPr lang="zh-CN" altLang="en-US" sz="2600" dirty="0" smtClean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　怎样理解与现代汉语不同的五种 </a:t>
            </a:r>
            <a:endParaRPr lang="en-US" altLang="zh-CN" sz="2600" dirty="0" smtClean="0">
              <a:solidFill>
                <a:srgbClr val="FF0000"/>
              </a:solidFill>
              <a:latin typeface="宋体" pitchFamily="2" charset="-122"/>
              <a:ea typeface="微软雅黑" pitchFamily="34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en-US" altLang="zh-CN" sz="2600" dirty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 </a:t>
            </a:r>
            <a:r>
              <a:rPr lang="en-US" altLang="zh-CN" sz="2600" dirty="0" smtClean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   </a:t>
            </a:r>
            <a:r>
              <a:rPr lang="zh-CN" altLang="en-US" sz="2600" dirty="0" smtClean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句式</a:t>
            </a:r>
            <a:endParaRPr lang="zh-CN" altLang="en-US" sz="2600" dirty="0">
              <a:solidFill>
                <a:srgbClr val="FF0000"/>
              </a:solidFill>
              <a:latin typeface="宋体" pitchFamily="2" charset="-122"/>
              <a:ea typeface="微软雅黑" pitchFamily="34" charset="-122"/>
            </a:endParaRPr>
          </a:p>
        </p:txBody>
      </p:sp>
      <p:sp>
        <p:nvSpPr>
          <p:cNvPr id="27" name="Text Box 5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994463" y="2173765"/>
            <a:ext cx="6149715" cy="492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Ⅱ</a:t>
            </a:r>
            <a:r>
              <a:rPr lang="zh-CN" altLang="en-US" sz="2600" dirty="0" smtClean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　怎样掌握文言文翻译的原则和标准</a:t>
            </a:r>
            <a:endParaRPr lang="zh-CN" altLang="en-US" sz="2600" dirty="0">
              <a:solidFill>
                <a:srgbClr val="FF0000"/>
              </a:solidFill>
              <a:latin typeface="宋体" pitchFamily="2" charset="-122"/>
              <a:ea typeface="微软雅黑" pitchFamily="34" charset="-122"/>
            </a:endParaRPr>
          </a:p>
        </p:txBody>
      </p:sp>
      <p:sp>
        <p:nvSpPr>
          <p:cNvPr id="5" name="Text Box 5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038738" y="2893845"/>
            <a:ext cx="6149715" cy="492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Ⅲ</a:t>
            </a:r>
            <a:r>
              <a:rPr lang="zh-CN" altLang="zh-CN" sz="2600" dirty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　怎样落实翻译得</a:t>
            </a:r>
            <a:r>
              <a:rPr lang="zh-CN" altLang="zh-CN" sz="2600" dirty="0" smtClean="0">
                <a:solidFill>
                  <a:srgbClr val="FF0000"/>
                </a:solidFill>
                <a:latin typeface="宋体" pitchFamily="2" charset="-122"/>
                <a:ea typeface="微软雅黑" pitchFamily="34" charset="-122"/>
              </a:rPr>
              <a:t>分点</a:t>
            </a:r>
            <a:endParaRPr lang="zh-CN" altLang="zh-CN" sz="2600" dirty="0">
              <a:solidFill>
                <a:srgbClr val="FF0000"/>
              </a:solidFill>
              <a:latin typeface="宋体" pitchFamily="2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592" y="798999"/>
            <a:ext cx="8596501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谓语前置句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下列各句中，与其他三句句式不同的一项是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渺渺兮予怀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安在公子能急人之困也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谁可使者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事急矣，请奉命救于孙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将军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78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228699"/>
            <a:ext cx="8179275" cy="257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其余三项为谓语前置句。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项应为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予怀渺渺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项应为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公子能急人之困也安在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项应为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可使者谁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483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908" y="149924"/>
            <a:ext cx="85965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翻译下面的句子。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谁为大王为此计者？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宁戚饭牛于车下，望桓公而悲，击牛角，疾商歌。桓公闻之，扶其仆之手曰：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异哉！此歌者非常人也。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命后车载之。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4519" y="1359227"/>
            <a:ext cx="6693865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替大王作出这种计策的人是谁？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谓语前置句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353235" y="3525507"/>
            <a:ext cx="8099577" cy="11801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真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奇怪呀！这位唱歌的人不是一般人啊。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谓语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前置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句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58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608" y="123478"/>
            <a:ext cx="8769291" cy="481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一般情况下谓语是放在主语后面的，但在文言文中，有些感叹句或疑问句，为了强调和突出谓语的意义而将它放到句首，这就是谓语前置，也叫主谓倒装。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例如：甚矣，汝之不惠。正常语序应是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汝之不惠甚矣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。谓语前置，表强调的意味，可译为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你太不聪明了！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再如：快哉此风！可调整为：此风快哉！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谓语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倒装句翻译时按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主＋谓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顺序调整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05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036508"/>
              </p:ext>
            </p:extLst>
          </p:nvPr>
        </p:nvGraphicFramePr>
        <p:xfrm>
          <a:off x="192723" y="61630"/>
          <a:ext cx="9347200" cy="507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文档" r:id="rId3" imgW="9354877" imgH="5061549" progId="Word.Document.12">
                  <p:embed/>
                </p:oleObj>
              </mc:Choice>
              <mc:Fallback>
                <p:oleObj name="文档" r:id="rId3" imgW="9354877" imgH="50615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723" y="61630"/>
                        <a:ext cx="9347200" cy="507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91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528" y="1629063"/>
            <a:ext cx="8596501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为宾语前置句，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为定语后置句。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7984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545" y="1066740"/>
            <a:ext cx="8682466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翻译下面的句子。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然而不王者，未之有也。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宾语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前置，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未之有也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未有之也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6064" y="2439347"/>
            <a:ext cx="7363252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虽然这样却还不能称王的，这是从未有过的事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150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014" y="1514540"/>
            <a:ext cx="868246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其李将军之谓也？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是宾语前置的标志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10489" y="2227462"/>
            <a:ext cx="3435012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大概说的是李将军吧？</a:t>
            </a:r>
            <a:endParaRPr lang="en-US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660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545" y="310267"/>
            <a:ext cx="8682466" cy="449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宾语前置句在文言倒装句中最为复杂，有三种类型：一是否定句中代词作宾语提前，如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古之人不余欺也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；二是疑问句中代词作动词或介词的宾语提前，如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沛公安在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不然，籍何以至此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等；三是用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把宾语提前，如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夫晋，何厌之有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无乃尔是过与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等。判定宾语前置句既要结合语意，又要结合其标志词语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33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545" y="1153751"/>
            <a:ext cx="8682466" cy="2570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宾语前置句虽是《考试说明》规定的考查句式，但在高考翻译题中并不常见，只是视选材而定。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宾语前置句翻译时按照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顺序调整；翻译第三种类型，把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去掉，宾语移后即可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54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>
            <a:spLocks noChangeArrowheads="1"/>
          </p:cNvSpPr>
          <p:nvPr/>
        </p:nvSpPr>
        <p:spPr bwMode="auto">
          <a:xfrm>
            <a:off x="1187624" y="104314"/>
            <a:ext cx="7462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Ⅰ</a:t>
            </a:r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怎样理解与现代汉语不同的五种句式</a:t>
            </a:r>
            <a:endParaRPr lang="zh-CN" altLang="en-US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929197"/>
              </p:ext>
            </p:extLst>
          </p:nvPr>
        </p:nvGraphicFramePr>
        <p:xfrm>
          <a:off x="396875" y="1173133"/>
          <a:ext cx="8183563" cy="355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文档" r:id="rId3" imgW="8182544" imgH="3558431" progId="Word.Document.12">
                  <p:embed/>
                </p:oleObj>
              </mc:Choice>
              <mc:Fallback>
                <p:oleObj name="文档" r:id="rId3" imgW="8182544" imgH="35584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875" y="1173133"/>
                        <a:ext cx="8183563" cy="355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1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022" y="195486"/>
            <a:ext cx="8682466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定语后置句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下列各句中，与其他三句句式不同的一项是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太子及宾客知其事者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马之千里者，一食或尽粟一石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以为凡是州之山水有异态者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彼童子之师，授之书而习其句读者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其余三项均为定语后置句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6296" y="1044342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11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305" y="339502"/>
            <a:ext cx="8682466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下列各句中，与其他三句句式不同的一项是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苟以天下之大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居庙堂之高，则忧其民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铸金人十二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夫晋，何厌之有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项为宾语前置句；其余三项均为定语后置句，其中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项为数量短语后置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49048" y="555526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948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022" y="1131590"/>
            <a:ext cx="8682466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翻译下面的句子。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石之铿然有声者，所在皆是也。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石之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为定语后置句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96028" y="2511355"/>
            <a:ext cx="58528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铿然有声的石头，所见到的全是这样。</a:t>
            </a:r>
          </a:p>
        </p:txBody>
      </p:sp>
    </p:spTree>
    <p:extLst>
      <p:ext uri="{BB962C8B-B14F-4D97-AF65-F5344CB8AC3E}">
        <p14:creationId xmlns:p14="http://schemas.microsoft.com/office/powerpoint/2010/main" val="372583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305" y="922724"/>
            <a:ext cx="8682466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缙绅而能不易其志者，四海之大，有几人欤？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缙绅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四海之大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均为定语后置句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2886" y="1505163"/>
            <a:ext cx="8733982" cy="12924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26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能够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不改变自己志节的士大夫，偌大的中国，有几个人呢？</a:t>
            </a:r>
          </a:p>
        </p:txBody>
      </p:sp>
    </p:spTree>
    <p:extLst>
      <p:ext uri="{BB962C8B-B14F-4D97-AF65-F5344CB8AC3E}">
        <p14:creationId xmlns:p14="http://schemas.microsoft.com/office/powerpoint/2010/main" val="300614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971" y="519420"/>
            <a:ext cx="8596501" cy="385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文言文中，定语的位置一般放在中心词前面，但有时为了突出中心词的地位，强调定语所表现的内容，或使语气流畅，往往把定语放在中心词之后，且有一定的语言标志，如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……”“……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。辨析时，只要抓住这些标志词语，再加上语意理解即可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54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124" y="195486"/>
            <a:ext cx="8769291" cy="4635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定语后置句在高考翻译题中极少考到，但并不是不考。如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2010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年上海卷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桂阳民有争舟而相殴至死者，狱久不决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是定语后置的标志，应是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桂阳有争舟而相殴至死之民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。可译为：桂阳有争船而相互斗殴至死的人，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这个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案件长久没能判决。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2011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年江苏卷第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题第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句中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毁淫祠数百区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数百区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是个特殊的定语后置，译时需提至中心词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淫祠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前。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定语后置句翻译时一般把定语调至中心语前。特殊情况下可以按照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中心语＋中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里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＋定语＋的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名词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格式翻译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00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305" y="158377"/>
            <a:ext cx="8682466" cy="463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介宾短语后置句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下列各句中，在翻译成现代汉语时介宾短语不能提前的一项是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以其无礼于晋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君子博学而日参省乎己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河内凶，则移其民于河东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州司临门，急于星火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1461150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7186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545" y="11018"/>
            <a:ext cx="8682466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翻译下面的句子。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虽董之以严刑，震之以威怒，终苟免而不怀仁，貌恭而不心服。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ts val="43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43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虎兕出于柙，龟玉毁于椟中，是谁之过与？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lvl="0" algn="just">
              <a:lnSpc>
                <a:spcPts val="43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3900" y="1605166"/>
            <a:ext cx="8561888" cy="16867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即使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用严酷的刑罚来督责他们，用威严的盛怒来震慑他们，他们最终也只是苟且以求免于刑罚却并不会感念皇上的仁德，表面上恭顺却不会在内心诚服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992" y="3803506"/>
            <a:ext cx="8733982" cy="1135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老虎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和犀牛从木笼中逃了出来，龟甲和玉器在匣子里毁坏了，这应是谁的过错呢？</a:t>
            </a:r>
          </a:p>
        </p:txBody>
      </p:sp>
    </p:spTree>
    <p:extLst>
      <p:ext uri="{BB962C8B-B14F-4D97-AF65-F5344CB8AC3E}">
        <p14:creationId xmlns:p14="http://schemas.microsoft.com/office/powerpoint/2010/main" val="278901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328" y="144835"/>
            <a:ext cx="8769291" cy="481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介宾短语后置句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也叫状语后置句、介词结构后置句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，是指在文言文中带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的介宾短语放在谓语动词的后面的句型。翻译时，一般按照现代汉语习惯将介宾短语放在谓语动词的前面。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这种句式虽然《考试说明》未作要求，但因为它在文言文中很常见，所以高考翻译题中经常出现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。不过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，介宾短语后置句翻译时并不是一定要提前的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6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165" y="699542"/>
            <a:ext cx="868246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四、省略句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下列各句中，没有成分省略现象的一项是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老臣今者殊不欲食，乃自强步，日三四里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永州之野产异蛇，黑质而白章，触草木，尽死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燕、赵之君，始有远略，能守其土，义不赂秦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今以钟磬置水中，虽大风浪不能鸣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185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642222"/>
              </p:ext>
            </p:extLst>
          </p:nvPr>
        </p:nvGraphicFramePr>
        <p:xfrm>
          <a:off x="467544" y="764967"/>
          <a:ext cx="8183563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文档" r:id="rId3" imgW="8182544" imgH="2265603" progId="Word.Document.12">
                  <p:embed/>
                </p:oleObj>
              </mc:Choice>
              <mc:Fallback>
                <p:oleObj name="文档" r:id="rId3" imgW="8182544" imgH="22656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764967"/>
                        <a:ext cx="8183563" cy="2262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2853199"/>
            <a:ext cx="7363252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为一般句式，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为判断句。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0583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31590"/>
            <a:ext cx="8596501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日三四里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省略谓语动词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项后三句省略主语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项省略介词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，应为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今以钟磬置于水中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83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892" y="662603"/>
            <a:ext cx="87692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补充下列句子中省略的成分。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夫战，勇气也。一鼓作气，再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而衰，三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将军战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河北，臣战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河南。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于是秦王不怿，为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一击缻。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杀人如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不能举，刑人如恐不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军中无以为乐，请以剑舞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70963" y="147258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鼓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28631" y="146305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鼓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2630" y="210579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于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7253" y="211112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于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9289" y="270832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之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67297" y="3341543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恐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6037" y="3351068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能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06074" y="3970565"/>
            <a:ext cx="9348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乐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473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165" y="158869"/>
            <a:ext cx="8682466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翻译下面的句子。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项伯乃夜驰之沛公军，私见张良，具告以事，欲呼张良与俱去。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ts val="5000"/>
              </a:lnSpc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两处省略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见译文括号内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具告以事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是介宾短语后置句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2048" y="2009254"/>
            <a:ext cx="8733982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项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伯就在夜里骑马到刘邦军中，私下会见了张良，把事情详细地告诉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张良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，想叫张良和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他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一起离开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156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31878"/>
            <a:ext cx="868246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齐威王欲将孙膑，孙膑谢曰：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刑余之人不可。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ts val="5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3900" y="1707654"/>
            <a:ext cx="8561888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齐威王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想拜孙膑为主将，孙膑推辞说：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我是受到膑刑的人，不能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担任主将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6489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187" y="555526"/>
            <a:ext cx="8427116" cy="385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省略是文言文中最普遍的语言现象。省略句最常见的是省略主语、省略动词或介词宾语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以及介词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对省略句翻译的考查，在历年高考对句式翻译的考查中题量是最大的。它要求考生在翻译时补出省略的部分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64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05646"/>
            <a:ext cx="8427116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五、固定句式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对下列固定句式的解释，正确的一组是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何，译为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怎么办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乎，译为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恐怕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孰与，译为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奚以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为，译为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凭什么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呢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lvl="0" algn="just">
              <a:lnSpc>
                <a:spcPts val="5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何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为，译为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还要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干什么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62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27534"/>
            <a:ext cx="842711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乎，译为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①②③④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		B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②③④⑤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①②⑤⑥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		D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②③⑤⑥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表比较，应译为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比，谁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表反问，应译为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哪里用得着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7870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32410"/>
            <a:ext cx="842711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翻译下面的句子。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无乃尔是过与？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吾所以为此者，以先国家之急而后私仇也！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</a:p>
          <a:p>
            <a:pPr algn="just">
              <a:lnSpc>
                <a:spcPts val="5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9260" y="1648926"/>
            <a:ext cx="3185487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恐怕该责备你们吧？</a:t>
            </a:r>
          </a:p>
        </p:txBody>
      </p:sp>
      <p:sp>
        <p:nvSpPr>
          <p:cNvPr id="3" name="矩形 2"/>
          <p:cNvSpPr/>
          <p:nvPr/>
        </p:nvSpPr>
        <p:spPr>
          <a:xfrm>
            <a:off x="268031" y="2914901"/>
            <a:ext cx="8393185" cy="12924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我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这样做的原因，是把国家的危难放在前面而把个人的私仇放在后面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！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7318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39674"/>
            <a:ext cx="8511387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固定句式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也叫固定结构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是由几个文言虚词搭配而成的固定形式。理解固定句式，有助于理解句子的含意及作者所表达的思想感情。当然，固定句式在高考翻译题中不是必考点，带有因文命题的特点。不过，一旦考查到，必须按其固定译法翻译。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年四川卷第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得非吕徽之乎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得非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莫非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8388567" y="4398743"/>
            <a:ext cx="549128" cy="549414"/>
            <a:chOff x="11226607" y="6533712"/>
            <a:chExt cx="360000" cy="360000"/>
          </a:xfrm>
        </p:grpSpPr>
        <p:sp>
          <p:nvSpPr>
            <p:cNvPr id="16" name="椭圆 15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" name="燕尾形 16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87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>
            <a:spLocks noChangeArrowheads="1"/>
          </p:cNvSpPr>
          <p:nvPr/>
        </p:nvSpPr>
        <p:spPr bwMode="auto">
          <a:xfrm>
            <a:off x="1069746" y="104314"/>
            <a:ext cx="7462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Ⅱ</a:t>
            </a:r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怎样掌握文言文翻译的原则和标准</a:t>
            </a:r>
            <a:endParaRPr lang="zh-CN" altLang="en-US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47" y="771550"/>
            <a:ext cx="8769291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一、翻译的原则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直译为主，意译为辅</a:t>
            </a:r>
            <a:endParaRPr lang="zh-CN" altLang="zh-CN" sz="260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翻译下列句子，体会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直译与意译相结合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的翻译原则。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会使辙交驰，北邀当国者相见。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</a:p>
          <a:p>
            <a:pPr algn="just">
              <a:lnSpc>
                <a:spcPts val="45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endParaRPr lang="en-US" altLang="zh-CN" sz="2600" kern="100" dirty="0" smtClean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注意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的借代义；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，对元军的蔑称。此两处用意译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9821" y="2433360"/>
            <a:ext cx="8909535" cy="11801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适逢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双方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使者车马往来频繁，元军邀请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我国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主持国事的人相见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993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1339" y="627534"/>
            <a:ext cx="8821322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下列各句中，与其他三句句式不同的一项是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和氏璧，天下所共传宝也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且相如素贱人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七十者衣帛食肉，黎民不饥不寒，然而不王者，未之有也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此诚危急存亡之秋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项为宾语前置句，其他三句为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判断句。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12652" y="843558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601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844" y="425539"/>
            <a:ext cx="851138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诚不自意返吾衣冠，重见日月，使旦夕得正丘首，复何憾哉！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</a:p>
          <a:p>
            <a:pPr algn="just">
              <a:lnSpc>
                <a:spcPts val="5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</a:p>
          <a:p>
            <a:pPr algn="just">
              <a:lnSpc>
                <a:spcPts val="5000"/>
              </a:lnSpc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衣冠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日月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旦夕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正丘首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这些词语须意译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9317" y="1647005"/>
            <a:ext cx="8262379" cy="1292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实在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没有料到我能回到宋朝，又见到皇帝、皇后，即使立刻死在故土，又遗憾什么呢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！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4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99" y="1066740"/>
            <a:ext cx="8427116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而君畏匿之，恐惧殊甚。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畏匿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是两个词，须直译；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恐惧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殊甚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皆是同义复词，不必逐一翻译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1822176"/>
            <a:ext cx="6085332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然而您却害怕、躲避他，怕得太过分了。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7757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189" y="518587"/>
            <a:ext cx="87692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臣自非经过其地，则虽久处官曹，犹不得其详，况陛下高居九重之上耶？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</a:t>
            </a:r>
            <a:endParaRPr lang="en-US" altLang="zh-CN" sz="2600" kern="100" dirty="0" smtClean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九重之上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不能直译为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高高的天上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，应意译为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皇宫禁地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884" y="1749493"/>
            <a:ext cx="8821322" cy="1292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我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假如不是经过那些地方，那么，尽管久处官署，每天处理公文，尚且不能了解详情，何况陛下深居皇宫禁地呢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？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10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23257"/>
            <a:ext cx="8343679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翻译中需要意译的多是使用固定词语及修辞手法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比喻、互文、用典、借代、委婉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的地方。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翻译下列句子，体会意译的特点。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纵一苇之所如。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使用了比喻的修辞手法，需要把本体翻译出来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640" y="2867402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任凭小船随意漂荡。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559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76426"/>
            <a:ext cx="87692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臣生当陨首，死当结草。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是用典，应把典故意思译出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燕赵之收藏，韩魏之经营，齐楚之精英。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此处用了互文手法，不能直译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9260" y="1296506"/>
            <a:ext cx="65197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我活着应当不惜肝脑涂地，死了也要报恩。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6880" y="3229475"/>
            <a:ext cx="75200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燕、赵、韩、魏、齐、楚六国所积存的金玉珠宝。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85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473" y="1153751"/>
            <a:ext cx="8511387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既无伯叔，终鲜兄弟。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构成互文，须把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意译为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没有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1923678"/>
            <a:ext cx="551946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既没有伯伯叔叔，也没有哥哥弟弟。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053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929595"/>
            <a:ext cx="8856984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相如因持璧却立，倚柱，怒发上冲冠。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</a:t>
            </a:r>
          </a:p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ts val="5000"/>
              </a:lnSpc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怒发冲冠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用了夸张手法，仍要译为夸张，前面要加上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像要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快要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585" y="1503738"/>
            <a:ext cx="8647507" cy="1292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蔺相如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于是捧着璧退了几步站住，背靠着柱子，愤怒得头发像要顶起帽子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14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7577" y="267494"/>
            <a:ext cx="8769291" cy="449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直译和意译是翻译的两种基本方法。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直译，就是严格按照原文的词句进行翻译，有一词一句就译一词一句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个别失去实在意义的虚词除外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，而且词句的次第也不能变动。直译要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一对一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地进行翻译，要竭力保持原文遣词造句的特点，力求风格也和原文一致。所谓直译为主，就是能够用直译的词句，要尽量直译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551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385" y="238005"/>
            <a:ext cx="8793025" cy="463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意译，是指按照原文的大意灵活变通地进行翻译。意译不拘泥于原文的词句，根据现代汉语的表达习惯可以采用与原文差异较大的表达方法。所谓意译为辅，就是适当采用意译的方法。由于文言文句式灵活，省略句、倒装句较多，而且词类经常活用，有时直译会使句子不通顺或表意不够明确。在这种情况下，自然不能被原文束缚住，不能机械地采用直译，而应采用意译，使句子语气顺畅，意思明确。意译，多用于一词或短语的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翻译</a:t>
            </a:r>
            <a:r>
              <a:rPr lang="zh-CN" altLang="zh-CN" sz="26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86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535" y="157544"/>
            <a:ext cx="87059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二、翻译的标准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信、达、雅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请指出下面译句存在的漏译、误译现象，体会翻译要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的要义。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原句：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吾不起中国，故王此；使我居中国，何遽不若汉！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译句：我没有从中原起兵，所以在这里称王；假如我身处中原，怎么比不上汉王！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漏译、误译之处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8494" y="4068836"/>
            <a:ext cx="6146128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漏译了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遽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字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遽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就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的意思。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015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7233" y="922724"/>
            <a:ext cx="8909535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翻译下面的句子。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是故无贵无贱，无长无少，道之所存，师之所存也。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所存也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为判断句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961" y="2139702"/>
            <a:ext cx="8909535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因此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无论地位贵贱，无论年纪大小，道理存在的地方，就是老师存在的地方。</a:t>
            </a:r>
          </a:p>
        </p:txBody>
      </p:sp>
    </p:spTree>
    <p:extLst>
      <p:ext uri="{BB962C8B-B14F-4D97-AF65-F5344CB8AC3E}">
        <p14:creationId xmlns:p14="http://schemas.microsoft.com/office/powerpoint/2010/main" val="91562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911" y="699542"/>
            <a:ext cx="8821323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原句：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(2010·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江苏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君所交皆一时贤隽，今与是人饮而欢邪？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译句：您所结交的应是当时的贤人，现在跟这种人一起喝酒高兴吗？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漏译、误译之处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</a:p>
          <a:p>
            <a:pPr algn="just">
              <a:lnSpc>
                <a:spcPts val="5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</a:t>
            </a:r>
          </a:p>
        </p:txBody>
      </p:sp>
      <p:sp>
        <p:nvSpPr>
          <p:cNvPr id="7" name="矩形 6"/>
          <p:cNvSpPr/>
          <p:nvPr/>
        </p:nvSpPr>
        <p:spPr>
          <a:xfrm>
            <a:off x="190433" y="2564146"/>
            <a:ext cx="8262379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漏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译了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这个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全都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意思，改变了语气；只译出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贤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而未译出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隽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才华出众之人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450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15637"/>
            <a:ext cx="8705965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原句：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(2010·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湖北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耕者，不复督其力；用者，不复计其出入。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译句：耕种的人，不再出力；使用的人，不再计算支出与收入。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漏译、误译之处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</a:p>
          <a:p>
            <a:pPr algn="just">
              <a:lnSpc>
                <a:spcPts val="5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</a:t>
            </a:r>
          </a:p>
        </p:txBody>
      </p:sp>
      <p:sp>
        <p:nvSpPr>
          <p:cNvPr id="5" name="矩形 4"/>
          <p:cNvSpPr/>
          <p:nvPr/>
        </p:nvSpPr>
        <p:spPr>
          <a:xfrm>
            <a:off x="5868144" y="155239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4" name="矩形 3"/>
          <p:cNvSpPr/>
          <p:nvPr/>
        </p:nvSpPr>
        <p:spPr>
          <a:xfrm>
            <a:off x="179512" y="2681858"/>
            <a:ext cx="8733982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                 ①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漏译了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督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字。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督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，督促，在这里是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被督促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的意思。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误译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计其出入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，应译为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根据收入确定支出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10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7233" y="432410"/>
            <a:ext cx="8909535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句：及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得召见，遂见亲信。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译句：等到召见，就受到亲近信任。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漏译、误译之处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  <a:endParaRPr lang="en-US" altLang="zh-CN" sz="26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000"/>
              </a:lnSpc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  <a:endParaRPr lang="en-US" altLang="zh-CN" sz="26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  <a:endParaRPr lang="en-US" altLang="zh-CN" sz="26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124" y="1661934"/>
            <a:ext cx="8821322" cy="26571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译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句有两处漏译。一是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字，应译为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获得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；二是省略的成分应补出。如谁获得召见，获得谁的召见。这里的人称须译出。当补不补，也属于漏译，会损害原意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94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7233" y="-43398"/>
            <a:ext cx="8909535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请指出下面译句存在的不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现象，体会翻译要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的要义。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原句：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辽宁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遇人一以诚意，无所矫饰，善知人，多所称，荐士为时名臣者甚众。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译句：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王尧臣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对待别人全都真诚，没有虚假掩饰，善于识人，常常称道别人，推荐人成为当时名臣的很多。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</a:t>
            </a:r>
          </a:p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964" y="3716224"/>
            <a:ext cx="8561888" cy="12885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译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推荐人成为当时名臣的很多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结构混乱，应在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推荐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后加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字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294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351" y="137507"/>
            <a:ext cx="8705965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原句：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(2010·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母归，但见女抱庭树眠，亦不之虑。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译句：母亲回来后，只见女儿靠着院中的树睡觉，不再怀疑了。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</a:t>
            </a:r>
          </a:p>
          <a:p>
            <a:pPr algn="just">
              <a:lnSpc>
                <a:spcPts val="5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</a:t>
            </a:r>
          </a:p>
          <a:p>
            <a:pPr algn="just">
              <a:lnSpc>
                <a:spcPts val="5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</a:t>
            </a:r>
            <a:endParaRPr lang="en-US" altLang="zh-CN" sz="26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244" y="2002844"/>
            <a:ext cx="8561888" cy="26571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原句中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不之虑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是个宾语前置句，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是动词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虑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的宾语。译句未译出这个句式特点，既丢掉了得分点，又不符合现代汉语的语法规范。文言文中的特殊句式须转换成现代汉语的句式，这是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达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的要求。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816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713" y="994732"/>
            <a:ext cx="8619767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罢巡抚家居，独闻而异之。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译句：刚刚被罢黜了巡抚住居家里，认为奇异而闻名。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</a:p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</p:txBody>
      </p:sp>
      <p:sp>
        <p:nvSpPr>
          <p:cNvPr id="4" name="矩形 3"/>
          <p:cNvSpPr/>
          <p:nvPr/>
        </p:nvSpPr>
        <p:spPr>
          <a:xfrm>
            <a:off x="244973" y="2190586"/>
            <a:ext cx="864750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译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句前半句结构混乱，后半句表意不明，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认为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什么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奇异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没有译出。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闻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属错译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565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325" y="857587"/>
            <a:ext cx="8619767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原句：然信陵君之接岩穴隐者，不耻下交，有以也。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译句：但只有信陵君能够接见那些隐没在各个角落的人物，不以结交下层人为耻辱，是很有道理的。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</a:p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551" y="2713875"/>
            <a:ext cx="8561888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译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句中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接见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一词用得明显不当。用词不当，也是不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达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之处，在考生翻译中较为普遍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556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085" y="1016606"/>
            <a:ext cx="8619767" cy="321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信，就是指译文要准确地表达原文的意思，不歪曲，不漏译，不随意增减。在平时翻译时，考生做不到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的要求，主要表现在漏译、误译和赘译上。漏译，误译，赘译，就不可能达到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这一最基本的翻译标准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15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66911"/>
            <a:ext cx="8619767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达，就是指译文要明白通顺，符合现代汉语的表述习惯，没有语病。为此，一些特殊句式需要译成现代汉语句式，适当增加一些词语使语意更流畅，不得出现病句。硬译是不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的典型表现，翻译固然需要字字句句对应，但也要临场变通、灵活处理，尤其对那些难理解而靠推断的词语，不能强行翻译。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雅，是翻译较高层次的要求。在考试中一般不做要求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pSp>
        <p:nvGrpSpPr>
          <p:cNvPr id="11" name="组合 10"/>
          <p:cNvGrpSpPr/>
          <p:nvPr/>
        </p:nvGrpSpPr>
        <p:grpSpPr>
          <a:xfrm rot="5400000">
            <a:off x="8388567" y="4398743"/>
            <a:ext cx="549128" cy="549414"/>
            <a:chOff x="11226607" y="6533712"/>
            <a:chExt cx="360000" cy="360000"/>
          </a:xfrm>
        </p:grpSpPr>
        <p:sp>
          <p:nvSpPr>
            <p:cNvPr id="14" name="椭圆 13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燕尾形 14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8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107" y="936466"/>
            <a:ext cx="879302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一、文言翻译有哪些得分点？如何判断这些得分点？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阅读下面的文段，完成文后题目。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懋斋先生者，家况奇贫。意欲赴礼部试，而绌于资斧。具旨酒与佳肴，以恭候其欲助之亲故。讵知日既夕矣，无一亲故之足迹，印于其庭者。有群丐过其门，先生请其就座而畅饮。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醲</a:t>
            </a:r>
            <a:r>
              <a:rPr lang="zh-CN" altLang="zh-CN" sz="2600" kern="100" dirty="0">
                <a:latin typeface="楷体_GB2312"/>
                <a:ea typeface="华文细黑"/>
                <a:cs typeface="楷体_GB2312"/>
              </a:rPr>
              <a:t>饷既良，先生告其故，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群丐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谓先生曰：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区区</a:t>
            </a:r>
            <a:endParaRPr lang="zh-CN" altLang="zh-CN" sz="1050" u="heavy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68344" y="1810142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1141754" y="111934"/>
            <a:ext cx="7462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Ⅲ</a:t>
            </a:r>
            <a:r>
              <a:rPr lang="en-US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怎样</a:t>
            </a:r>
            <a:r>
              <a:rPr lang="zh-CN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落实翻译得</a:t>
            </a:r>
            <a:r>
              <a:rPr lang="zh-CN" altLang="zh-CN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分点</a:t>
            </a:r>
            <a:endParaRPr lang="zh-CN" altLang="zh-CN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2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15566"/>
            <a:ext cx="8511387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尽吾志也而不能至者，可以无悔矣，其孰能讥之乎？此予之所得也。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</a:p>
          <a:p>
            <a:pPr algn="just">
              <a:lnSpc>
                <a:spcPts val="5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所得也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为判断句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056" y="2143903"/>
            <a:ext cx="8561888" cy="12924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尽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了自己的主观努力而未能达到，便可以无所悔恨，难道谁还能讥笑这吗？这就是我此次游山的收获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646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627534"/>
            <a:ext cx="853442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者，何难之有？吾侪愿尽力焉，沿途以行乞所得，供先生食。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往往逆旅主人嘉其义而奇其事，且厚有赠馈。既抵都，群丐各分道行乞，以所得资为先生应试费。试后果捷南宫，得出为某邑宰，循例省亲回籍。群丐亦促之返焉。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甫抵里閈，亲故之问寒温表庆贺者，肩摩踵接。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先生亦平淡视之。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年重庆卷《记丐侠》改编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86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848" y="-82471"/>
            <a:ext cx="8619767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是区区者，何难之有？吾侪愿尽力焉，沿途以行乞所得，供先生食。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判断句中得分点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关键实词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关键虚词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特殊句式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ts val="45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67744" y="1586498"/>
            <a:ext cx="1518364" cy="610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是、吾侪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5736" y="2181230"/>
            <a:ext cx="518091" cy="603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以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54776" y="2742054"/>
            <a:ext cx="3406702" cy="603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何难之有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宾语前置句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)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4262" y="3875514"/>
            <a:ext cx="8998630" cy="11801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是区区小事，有什么艰难？我们愿意为此尽力，用沿途乞讨得到的钱物，供给先生食用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7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843" y="59090"/>
            <a:ext cx="87930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甫抵里閈，亲故之问寒温表庆贺者，肩摩踵接。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判断句中得分点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关键实词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关键虚词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</a:t>
            </a: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特殊句式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 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5736" y="1219363"/>
            <a:ext cx="2268570" cy="631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故、踵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16388" name="Picture 4" descr="\\0慧慧\f\源文件\一轮语文（江苏）\门SS.T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32" y="1467592"/>
            <a:ext cx="288032" cy="3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203356" y="1836955"/>
            <a:ext cx="518091" cy="631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甫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1095" y="2469787"/>
            <a:ext cx="5407249" cy="631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亲故之问寒温表庆贺者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定语后置句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)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853" y="3618487"/>
            <a:ext cx="8909535" cy="12475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8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刚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到达乡里，亲戚朋友问寒问暖表示庆贺的人很多，肩挨肩，脚跟脚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23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144" y="195486"/>
            <a:ext cx="8793025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得分点有三：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关键词语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重要实词、虚词及个别疑难词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特殊句式，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句意通顺。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判定得分点的方法：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判定关键词语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在翻译题中命题人往往会设置几个关键得分点，这几个关键得分点多数是句中的关键词语。这些关键词语有两类：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一类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4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1753" y="347122"/>
            <a:ext cx="8619767" cy="449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实词，这是主要的；一类是虚词。实词从词性方面看，指名词、动词、形容词，重点是动词；从知识点方面看，指通假字、古今异义词、偏义复词、活用实词、多义实词，重点是古今异义词、活用实词、多义实词。虚词是指《考试说明》规定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个虚词，重点是有多种意义、用法的虚词。翻译的时候，要找出这样的关键词语，明确其含义，并准确翻译。反之，关键词语翻译错误或不准，就会丢分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80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63" y="707162"/>
            <a:ext cx="8793025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这里，特别注意两类词的判断：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通假字的判断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判断该字是否通假，一是靠平时积累，二是靠临场推断。推断有两个标准：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用该字意思在上下文中实在讲不通，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该字与哪个通假字音近形似。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活用词的判断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参见本章专题三考点一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76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1943" y="275114"/>
            <a:ext cx="8793025" cy="449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判定特殊句式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寻标志。一般的特殊句式，都有其语言标志，抓住这些标志，就基本能锁定它。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联语境。有一些特殊句子，无任何语言标志，如直接判断句、意念被动句、省略句，这时就要联系语境来判定其性质。另外，一些有标志词的句子也要联系语境，因为它不一定是特殊句式，如带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字的句子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84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534" y="699542"/>
            <a:ext cx="844992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二、如何在翻译中落实得分点？</a:t>
            </a:r>
            <a:endParaRPr lang="zh-CN" altLang="zh-CN" sz="260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关键实词</a:t>
            </a:r>
            <a:endParaRPr lang="zh-CN" altLang="zh-CN" sz="260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江县东行二十六里，有峰耸然而葱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蒨</a:t>
            </a:r>
            <a:r>
              <a:rPr lang="zh-CN" altLang="zh-CN" sz="2600" kern="100" dirty="0">
                <a:latin typeface="楷体_GB2312"/>
                <a:ea typeface="华文细黑"/>
                <a:cs typeface="楷体_GB2312"/>
              </a:rPr>
              <a:t>者，元麓山也。山之西，桃花涧水出焉。乃至正丙申三月上巳，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郑君彦真将修禊事于涧滨，且穷泉石之胜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u="heavy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432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5749" y="-51877"/>
            <a:ext cx="8705965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夕，宿诸贤士大夫。厥明日，既出，相帅向北行，以壶觞随。约二里所，始得涧流，遂沿涧而入。又三里所，夹岸皆桃花，山寒，花开迟，及是始繁。傍多髯松，入天如青云。忽见鲜葩点湿翠间，焰焰欲然，可玩。又三十步，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诡石人立，高可十尺余。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面正平，可坐而箫，曰凤箫台。下有小泓，泓上石坛广寻丈，可钓。闻大雪下时，四围皆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璚</a:t>
            </a:r>
            <a:r>
              <a:rPr lang="zh-CN" altLang="zh-CN" sz="2600" kern="100" dirty="0">
                <a:latin typeface="楷体_GB2312"/>
                <a:ea typeface="华文细黑"/>
                <a:cs typeface="楷体_GB2312"/>
              </a:rPr>
              <a:t>树瑶林，益清绝，曰钓雪矶。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客有善琴者，不乐泉声之独清，鼓琴与之争。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琴声与泉声相和，绝可听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ts val="45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选自宋濂《桃花涧修禊诗序》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639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243" y="929595"/>
            <a:ext cx="8872253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郑君彦真将修禊事于涧滨，且穷泉石之胜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</a:p>
          <a:p>
            <a:pPr algn="just">
              <a:lnSpc>
                <a:spcPts val="5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021" y="1517160"/>
            <a:ext cx="8733982" cy="12877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郑铉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将要在涧边进行修禊活动，并且览尽山泉怪石的胜景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028" y="2798440"/>
            <a:ext cx="8683844" cy="1292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得</a:t>
            </a: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分点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修禊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，补出必要的动词；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，形容词分别活用作动词、名词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777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957" y="123478"/>
            <a:ext cx="8769291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判断句，就是以名词、代词或名词性短语为谓语对主语进行判断的句式。在判断判断句时，首先看其标志：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者，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者也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者，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为标志。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以判断动词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为标志。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注意：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一般作为指示代词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来使用，表判断的情况相对较少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84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9528" y="195486"/>
            <a:ext cx="8561888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诡石人立，高可十尺余。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</a:p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得分点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人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作状语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客有善琴者，不乐泉声之独清，鼓琴与之争。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</a:p>
          <a:p>
            <a:pPr algn="just">
              <a:lnSpc>
                <a:spcPts val="5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得分点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定语后置、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乐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鼓琴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3688" y="786175"/>
            <a:ext cx="8099577" cy="6473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怪石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像人一样站立着，高十尺多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1822" y="2691671"/>
            <a:ext cx="8477117" cy="12877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有擅长弹琴的客人，不喜欢泉水独自清响，弹琴来跟泉水比试。</a:t>
            </a:r>
            <a:endParaRPr lang="zh-CN" altLang="zh-CN" sz="1050" kern="100" dirty="0" smtClean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095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908" y="-20538"/>
            <a:ext cx="8561888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参考译文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江县向东走二十六里，有座山葱茏茂密地高耸着，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是元麓山。山的西面，桃花涧水从那里流出来。在元顺帝十六年三月初一，郑铉将要在涧边进行修禊活动，并且览尽山泉怪石的胜景。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前一天晚上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，使各位贤士大夫住下。第二天，出发了，互相带领着向北走，随身带着酒壶和酒杯。大约走了二里远的地方，才遇到涧流，于是沿着山涧入山。又过了三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480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713" y="51470"/>
            <a:ext cx="8561888" cy="50669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地方，两岸都是桃花，山里寒冷，花开得晚，到现在才繁盛。相傍有很多苍松，高耸入云好像到了青云间。忽然看见鲜花点缀在湿润青翠的树间，好像火苗升起要燃烧一般，值得观赏。又走了三十步，怪石像人一样站立着，高十尺多。上面平整，可以坐下来吹箫，叫作凤箫台。下面有小水潭，潭上石坛宽八尺到一丈，可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在上面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垂钓。听说下大雪时，四周都是如美玉般的树林，更显得清冷绝美，叫作钓雪矶。有擅长弹琴的客人，不喜欢泉水独自清响，弹琴来跟泉水比试。琴声跟泉水声音相和，非常好听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434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288" y="576426"/>
            <a:ext cx="8561888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山在辽阳城南六十里，秀峰叠嶂，绵亘数百里。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嘉靖丁亥，予戍抚顺，丙申迁盖州，道出辽阳，乃与同志徐、刘二子游焉。东峰危险，徐、刘二子浮白引满</a:t>
            </a:r>
            <a:r>
              <a:rPr lang="en-US" altLang="zh-CN" sz="2600" u="heavy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意斟满酒一口气喝完</a:t>
            </a:r>
            <a:r>
              <a:rPr lang="en-US" altLang="zh-CN" sz="2600" u="heavy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，其间适有吹笳者，声振林樾，闻之愀然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u="heavy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程启充《游千山记》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61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288" y="275114"/>
            <a:ext cx="8561888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嘉靖丁亥，予戍抚顺，丙申迁盖州，道出辽阳，乃与同志徐、刘二子游焉。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</a:t>
            </a:r>
          </a:p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得分点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道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，名词活用作动词，取道；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同志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，古今异义词，志同道合；焉，之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9534" y="1505402"/>
            <a:ext cx="8561888" cy="19289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嘉靖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丁亥年，我在抚顺戍守，丙申年又调到盖州，来到了辽阳，才得以与志同道合的徐、刘两位先生到那里游玩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56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288" y="275114"/>
            <a:ext cx="8561888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东峰危险，徐、刘二子浮白引满，其间适有吹笳者，声振林樾，闻之愀然。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得分点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危险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，古今异义词，高耸险峻；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，恰好；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愀然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，悲伤的样子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760" y="1498039"/>
            <a:ext cx="8477117" cy="19289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东面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的山峰高耸险峻，徐、刘两位先生斟满酒一口气喝完，在此期间正好有一个吹奏胡笳的人，乐声振动树林，听到这种乐声让人感到凄楚神伤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768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288" y="131098"/>
            <a:ext cx="8561888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弘治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甲子春二月丙午，予出按海北，取道新会县。县有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厓</a:t>
            </a:r>
            <a:r>
              <a:rPr lang="zh-CN" altLang="zh-CN" sz="2600" kern="100" dirty="0">
                <a:latin typeface="楷体_GB2312"/>
                <a:ea typeface="华文细黑"/>
                <a:cs typeface="楷体_GB2312"/>
              </a:rPr>
              <a:t>门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遗迹，予偕知县罗侨吊焉。夜二鼓，乘汐出港，天未明抵岸。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少顷至祠下，达观殿宇碑亭，考其营建颠末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                          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选自方良永《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厓</a:t>
            </a:r>
            <a:r>
              <a:rPr lang="zh-CN" altLang="zh-CN" sz="2600" kern="100" dirty="0">
                <a:latin typeface="仿宋_GB2312"/>
                <a:ea typeface="华文细黑"/>
                <a:cs typeface="仿宋_GB2312"/>
              </a:rPr>
              <a:t>门吊古记》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，有改动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厓</a:t>
            </a:r>
            <a:r>
              <a:rPr lang="zh-CN" altLang="zh-CN" sz="2600" kern="100" dirty="0">
                <a:latin typeface="仿宋_GB2312"/>
                <a:ea typeface="华文细黑"/>
                <a:cs typeface="仿宋_GB2312"/>
              </a:rPr>
              <a:t>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：崖山，位于广东新会南大海中。南宋末，宋军与张弘范统帅的元军在此决战，宋军全军覆没，张世杰、陆秀夫等大臣及宋少帝赵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昺</a:t>
            </a:r>
            <a:r>
              <a:rPr lang="zh-CN" altLang="zh-CN" sz="2600" kern="100" dirty="0">
                <a:latin typeface="仿宋_GB2312"/>
                <a:ea typeface="华文细黑"/>
                <a:cs typeface="仿宋_GB2312"/>
              </a:rPr>
              <a:t>殉国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，宋亡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89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4288" y="576426"/>
            <a:ext cx="8561888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少顷至祠下，达观殿宇碑亭，考其营建颠末。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</a:t>
            </a:r>
          </a:p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得分点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少顷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，不一会儿；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达观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，遍览；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颠末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，始末，其中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颠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本义是头顶，引申为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始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，也可据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末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推断为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始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140" y="1160110"/>
            <a:ext cx="8393185" cy="12877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不一会儿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到了祠堂前，遍览殿堂碑亭，查考它建造的始末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795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166" y="223257"/>
            <a:ext cx="882132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对确定好了的关键实词，一定要准确译出其意，不含糊，不游离，不意译。例如通假字，翻译时一定要写出其本字，不能照抄句中原字。这里，要特别注意对下面三类词的翻译：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古今同形异义的双音节词语，一定要拆开翻译。如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亲信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是古今同形异义的双音节词语，翻译时一定要拆成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亲近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信任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两个词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12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166" y="223257"/>
            <a:ext cx="882132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活用词。它们在翻译时大都有一定的规律和固有的格式。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作状语的名词大都要在前面加上适当的介词，如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活用作名词的动词、形容词，要用动词、形容词作定语并补出中心语。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活用作一般动词的名词，大都要带上该名词再加一个动词。如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填然鼓之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擂鼓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55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772" y="707162"/>
            <a:ext cx="885698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以判断副词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皆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悉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亦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为标志。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以否定副词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非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为标志。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其次，对无标志判断句，要看其谓语是不是名词或名词性短语。如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秦，虎狼之国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是名词，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虎狼之国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是名词性短语，对主语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作出判断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8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2216" y="165127"/>
            <a:ext cx="8821322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意动用法要用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认为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看作、作为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的格式进行翻译。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当然，有的词可用一个意思与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认为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差不多的动词翻译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使动用法要用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怎样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的格式翻译。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与意动用法一样，有的词也可以用一个意思与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使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让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)……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怎样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差不多的动词翻译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疑难或陌生的词，要借助语境和实词的推断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方法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联系自己平时的积累去较为合理地翻译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它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不是硬译或干脆不译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42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306" y="267494"/>
            <a:ext cx="882132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关键虚词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阅读下面的文段，翻译文中画线的句子。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悯　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清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侯方域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有过侯子以獐献者。侯子曰：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獐可驯乎？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客曰：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夫至德之世，兽可同群而游，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今子无乃有所不信耶，而何獐之疑欤？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侯子曰：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然。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营室而授獐焉。王仲凫闻之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9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306" y="339502"/>
            <a:ext cx="882132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子之不善于獐也审矣，曷以授余？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侯子曰：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子之庭有二物焉，其大者类西旅氏之獒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，而小而骏者韩子卢之裔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也，是皆有欲于獐，奈何？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仲凫笑曰：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子非特不善于獐也，又且不知吾二犬。吾将导獐而见之二犬，侵假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而共牢以为食，侵假而共寝以为处，侵假而相与为友，而日以益善，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予因而安之，岂更害哉？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侯子曰：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虽然，子曷使童子守之，而犹授獐以索？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仲凫默然不应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806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306" y="51470"/>
            <a:ext cx="8821322" cy="50552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三日，仲凫以告曰：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吾废吾童子矣。视二犬之貌，且翦翦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焉适矣。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又居三日，仲凫以告曰：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吾废吾索矣。视二犬之情，且煦煦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然亲矣；虽然，獐犹有间焉。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又居三日，仲凫以告曰：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獐无间矣，与二犬者为一矣。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又居三日，而二犬伺獐之寝也噬之，獐竟以死。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仲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凫蹙然不悦，而语侯子以其状。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侯子曰：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子固未知之耶？向二犬之翦翦焉若适者，所以饵吾童子也，既而煦煦焉若亲者，所以饵去其索，而恐或为之援也；既而示之以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无间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者，乃所以饵夫獐也。撤其防，去其援，而又探得其情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04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976" y="-41746"/>
            <a:ext cx="8733982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西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楚霸王之无所用其力，而南宫万之所以毙也，何况于獐哉？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仲凫大怒，抽戈以逐二犬。侯子曰：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无庸也，夫世之相与为友，日以益善，反出其不意而害之者，其智非始于二犬也。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是獐也，狷中而狭外，类于人恒有所不可者，即无二犬，亦将有灾焉。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algn="r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选自《壮悔堂文集》，有删改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西旅氏：古代对少数民族国家的称呼。獒：猛犬。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韩子卢：猎犬名。裔：后代。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侵假：逐渐。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翦翦：和睦的样子。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煦煦：和悦的样子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84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976" y="-92546"/>
            <a:ext cx="8733982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今子无乃有所不信耶，而何獐之疑欤？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子之不善于獐也审矣，曷以授余？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予因而安之，岂更害哉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ts val="5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272" y="505925"/>
            <a:ext cx="864750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现在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你恐怕有些不相信吧？否则，你为什么怀疑獐子能否驯服呢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1568" y="2560503"/>
            <a:ext cx="7363252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很显然你不善于驯养獐子，为何不把它送给我呢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60" y="3667110"/>
            <a:ext cx="8909535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我依照这个办法安抚它们，难道它们能再去伤害獐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>
              <a:lnSpc>
                <a:spcPts val="50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子吗？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55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976" y="1557055"/>
            <a:ext cx="8733982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仲凫蹙然不悦，而语侯子以其状。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</p:txBody>
      </p:sp>
      <p:sp>
        <p:nvSpPr>
          <p:cNvPr id="4" name="矩形 3"/>
          <p:cNvSpPr/>
          <p:nvPr/>
        </p:nvSpPr>
        <p:spPr>
          <a:xfrm>
            <a:off x="1187624" y="2155526"/>
            <a:ext cx="7861370" cy="6512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王仲凫很不高兴，把狗咬死獐子的情况告诉了</a:t>
            </a:r>
            <a:r>
              <a:rPr lang="zh-CN" altLang="zh-CN" sz="26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115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752" y="83863"/>
            <a:ext cx="8733982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参考译文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个宾客来探访我时，送给我一只獐子。我说：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这獐子能驯服吗？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宾客回答说：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在道德完善的远古时代，野兽可以成群结队地在一起游戏，现在你恐怕有些不相信吧？否则，你为什么怀疑獐子能否驯服呢？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是这样。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于是建造了兽圈并接受了獐子。王仲凫听说了这件事，说：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很显然你不善于驯养獐子，为何不把它送给我呢？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你的庭院里有两条狗，那大的像西旅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氏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32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752" y="83863"/>
            <a:ext cx="8733982" cy="49361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的猛犬，而那小且跑得快的是猛犬韩子卢的后代，它们都有吃掉獐子的欲望，怎么办？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王仲凫笑着说：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不仅不善于驯养獐子，而且还不了解我的两条狗。我准备引导獐子去见那两条狗，逐渐让它们在一个圈里吃食，逐渐在一处睡觉，逐渐成为好朋友，并且日益友好，我依照这个办法安抚它们，难道它们能再去伤害獐子吗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虽然这样，你何不让童仆看守那两条狗，并且将獐子用绳索拴住？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王仲凫没有回答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46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752" y="310267"/>
            <a:ext cx="873398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过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了三天，王仲凫告诉我说：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我将童仆辞退了。看那两条狗的样子，与獐子相处比较和睦了。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又过了三天，王仲凫告诉我说：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我把拴獐子的绳索去掉了。看那两条狗的神情，对獐子和悦的样子很亲近；虽然这样，獐子还存有嫌隙。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又过了三天，王仲凫告诉我说：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獐子已经没有嫌隙了，与那两条狗混为一体了。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又过了三天，两条狗趁獐子熟睡之际咬它，獐子最终被两条狗咬死了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00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3327</TotalTime>
  <Words>9803</Words>
  <Application>Microsoft Office PowerPoint</Application>
  <PresentationFormat>全屏显示(16:9)</PresentationFormat>
  <Paragraphs>568</Paragraphs>
  <Slides>126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126</vt:i4>
      </vt:variant>
    </vt:vector>
  </HeadingPairs>
  <TitlesOfParts>
    <vt:vector size="128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259</cp:revision>
  <dcterms:created xsi:type="dcterms:W3CDTF">2014-12-15T01:46:29Z</dcterms:created>
  <dcterms:modified xsi:type="dcterms:W3CDTF">2015-04-16T05:39:11Z</dcterms:modified>
</cp:coreProperties>
</file>