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1083" r:id="rId2"/>
    <p:sldId id="1104" r:id="rId3"/>
    <p:sldId id="1085" r:id="rId4"/>
    <p:sldId id="1086" r:id="rId5"/>
    <p:sldId id="1087" r:id="rId6"/>
    <p:sldId id="1088" r:id="rId7"/>
    <p:sldId id="1107" r:id="rId8"/>
    <p:sldId id="1222" r:id="rId9"/>
    <p:sldId id="1223" r:id="rId10"/>
    <p:sldId id="1224" r:id="rId11"/>
    <p:sldId id="1225" r:id="rId12"/>
    <p:sldId id="1226" r:id="rId13"/>
    <p:sldId id="1227" r:id="rId14"/>
    <p:sldId id="1228" r:id="rId15"/>
    <p:sldId id="1229" r:id="rId16"/>
    <p:sldId id="1230" r:id="rId17"/>
    <p:sldId id="1231" r:id="rId18"/>
    <p:sldId id="1232" r:id="rId19"/>
    <p:sldId id="1233" r:id="rId20"/>
    <p:sldId id="1235" r:id="rId21"/>
    <p:sldId id="1236" r:id="rId22"/>
    <p:sldId id="1237" r:id="rId23"/>
    <p:sldId id="1238" r:id="rId24"/>
    <p:sldId id="1239" r:id="rId25"/>
    <p:sldId id="1240" r:id="rId26"/>
    <p:sldId id="1241" r:id="rId27"/>
    <p:sldId id="1095" r:id="rId28"/>
    <p:sldId id="1096" r:id="rId29"/>
    <p:sldId id="1242" r:id="rId30"/>
    <p:sldId id="1243" r:id="rId31"/>
    <p:sldId id="1244" r:id="rId32"/>
    <p:sldId id="1245" r:id="rId33"/>
    <p:sldId id="1246" r:id="rId34"/>
    <p:sldId id="1247" r:id="rId35"/>
    <p:sldId id="1099" r:id="rId36"/>
    <p:sldId id="1100" r:id="rId37"/>
    <p:sldId id="1158" r:id="rId38"/>
    <p:sldId id="1159" r:id="rId39"/>
    <p:sldId id="1101" r:id="rId40"/>
    <p:sldId id="1160" r:id="rId41"/>
    <p:sldId id="1181" r:id="rId42"/>
    <p:sldId id="1182" r:id="rId43"/>
    <p:sldId id="1183" r:id="rId44"/>
    <p:sldId id="1184" r:id="rId45"/>
    <p:sldId id="1186" r:id="rId46"/>
    <p:sldId id="1189" r:id="rId47"/>
    <p:sldId id="1191" r:id="rId48"/>
    <p:sldId id="1192" r:id="rId49"/>
    <p:sldId id="1193" r:id="rId50"/>
    <p:sldId id="381" r:id="rId5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75214" autoAdjust="0"/>
  </p:normalViewPr>
  <p:slideViewPr>
    <p:cSldViewPr>
      <p:cViewPr>
        <p:scale>
          <a:sx n="100" d="100"/>
          <a:sy n="100" d="100"/>
        </p:scale>
        <p:origin x="-870" y="-10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39DDC2-D618-46FF-B4C4-EFF6652E8FC4}" type="slidenum">
              <a:rPr lang="zh-CN" altLang="en-US" smtClean="0"/>
              <a:t>2</a:t>
            </a:fld>
            <a:endParaRPr lang="zh-CN" altLang="en-US"/>
          </a:p>
        </p:txBody>
      </p:sp>
    </p:spTree>
    <p:extLst>
      <p:ext uri="{BB962C8B-B14F-4D97-AF65-F5344CB8AC3E}">
        <p14:creationId xmlns:p14="http://schemas.microsoft.com/office/powerpoint/2010/main" val="100162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样样样\5\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3" descr="E:\样样样\5\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4" y="637"/>
            <a:ext cx="9144563"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5\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7" y="8257"/>
            <a:ext cx="9114646"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24" y="2037779"/>
            <a:ext cx="3262432" cy="664477"/>
          </a:xfrm>
          <a:prstGeom prst="rect">
            <a:avLst/>
          </a:prstGeom>
          <a:noFill/>
        </p:spPr>
        <p:txBody>
          <a:bodyPr wrap="none" rtlCol="0">
            <a:spAutoFit/>
          </a:bodyPr>
          <a:lstStyle/>
          <a:p>
            <a:pPr algn="ctr">
              <a:lnSpc>
                <a:spcPts val="5000"/>
              </a:lnSpc>
            </a:pPr>
            <a:r>
              <a:rPr lang="zh-CN" altLang="en-US" sz="3000" b="1" dirty="0">
                <a:solidFill>
                  <a:srgbClr val="FFFF00"/>
                </a:solidFill>
                <a:latin typeface="Times New Roman" pitchFamily="18" charset="0"/>
                <a:ea typeface="微软雅黑" pitchFamily="34" charset="-122"/>
                <a:cs typeface="Times New Roman" pitchFamily="18" charset="0"/>
              </a:rPr>
              <a:t>考点二　文言断句</a:t>
            </a:r>
            <a:endParaRPr lang="zh-CN" altLang="zh-CN" sz="3000" b="1" dirty="0">
              <a:solidFill>
                <a:srgbClr val="FFFF00"/>
              </a:solidFill>
              <a:latin typeface="Times New Roman" pitchFamily="18" charset="0"/>
              <a:ea typeface="微软雅黑" pitchFamily="34" charset="-122"/>
              <a:cs typeface="Times New Roman" pitchFamily="18" charset="0"/>
            </a:endParaRPr>
          </a:p>
        </p:txBody>
      </p:sp>
      <p:sp>
        <p:nvSpPr>
          <p:cNvPr id="10" name="TextBox 9"/>
          <p:cNvSpPr txBox="1"/>
          <p:nvPr/>
        </p:nvSpPr>
        <p:spPr>
          <a:xfrm>
            <a:off x="1906462" y="2871395"/>
            <a:ext cx="6186310" cy="492443"/>
          </a:xfrm>
          <a:prstGeom prst="rect">
            <a:avLst/>
          </a:prstGeom>
          <a:noFill/>
        </p:spPr>
        <p:txBody>
          <a:bodyPr wrap="none" rtlCol="0">
            <a:spAutoFit/>
          </a:bodyPr>
          <a:lstStyle/>
          <a:p>
            <a:pPr algn="ct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通文意，抓标志，当</a:t>
            </a:r>
            <a:r>
              <a:rPr lang="zh-CN" altLang="en-US" sz="2600" b="1" dirty="0">
                <a:solidFill>
                  <a:srgbClr val="7030A0"/>
                </a:solidFill>
                <a:latin typeface="+mj-ea"/>
                <a:ea typeface="+mj-ea"/>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断</a:t>
            </a:r>
            <a:r>
              <a:rPr lang="zh-CN" altLang="en-US" sz="2600" b="1" dirty="0">
                <a:solidFill>
                  <a:srgbClr val="7030A0"/>
                </a:solidFill>
                <a:latin typeface="+mj-ea"/>
                <a:ea typeface="+mj-ea"/>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则</a:t>
            </a:r>
            <a:r>
              <a:rPr lang="zh-CN" altLang="en-US" sz="2600" b="1" dirty="0">
                <a:solidFill>
                  <a:srgbClr val="7030A0"/>
                </a:solidFill>
                <a:latin typeface="+mj-ea"/>
                <a:ea typeface="+mj-ea"/>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断</a:t>
            </a:r>
            <a:r>
              <a:rPr lang="zh-CN" altLang="en-US" sz="2600" b="1" dirty="0">
                <a:solidFill>
                  <a:srgbClr val="7030A0"/>
                </a:solidFill>
                <a:latin typeface="+mj-ea"/>
                <a:ea typeface="+mj-ea"/>
                <a:cs typeface="Times New Roman" pitchFamily="18" charset="0"/>
              </a:rPr>
              <a:t>”</a:t>
            </a:r>
            <a:endParaRPr lang="zh-CN" altLang="zh-CN" sz="2600" b="1" dirty="0">
              <a:solidFill>
                <a:srgbClr val="7030A0"/>
              </a:solidFill>
              <a:latin typeface="+mj-ea"/>
              <a:ea typeface="+mj-ea"/>
              <a:cs typeface="Times New Roman" pitchFamily="18" charset="0"/>
            </a:endParaRPr>
          </a:p>
        </p:txBody>
      </p:sp>
      <p:sp>
        <p:nvSpPr>
          <p:cNvPr id="11" name="TextBox 10"/>
          <p:cNvSpPr txBox="1"/>
          <p:nvPr/>
        </p:nvSpPr>
        <p:spPr>
          <a:xfrm>
            <a:off x="971600" y="1510863"/>
            <a:ext cx="3057247" cy="523220"/>
          </a:xfrm>
          <a:prstGeom prst="rect">
            <a:avLst/>
          </a:prstGeom>
          <a:noFill/>
        </p:spPr>
        <p:txBody>
          <a:bodyPr wrap="none" rtlCol="0">
            <a:spAutoFit/>
          </a:bodyPr>
          <a:lstStyle/>
          <a:p>
            <a:pPr algn="ctr"/>
            <a:r>
              <a:rPr lang="zh-CN" altLang="zh-CN" sz="2800" b="1" dirty="0">
                <a:solidFill>
                  <a:srgbClr val="FFFFCC"/>
                </a:solidFill>
                <a:latin typeface="Times New Roman" pitchFamily="18" charset="0"/>
                <a:ea typeface="微软雅黑" pitchFamily="34" charset="-122"/>
                <a:cs typeface="Times New Roman" pitchFamily="18" charset="0"/>
              </a:rPr>
              <a:t>专题</a:t>
            </a:r>
            <a:r>
              <a:rPr lang="zh-CN" altLang="en-US" sz="2800" b="1" dirty="0">
                <a:solidFill>
                  <a:srgbClr val="FFFFCC"/>
                </a:solidFill>
                <a:latin typeface="Times New Roman" pitchFamily="18" charset="0"/>
                <a:ea typeface="微软雅黑" pitchFamily="34" charset="-122"/>
                <a:cs typeface="Times New Roman" pitchFamily="18" charset="0"/>
              </a:rPr>
              <a:t>三</a:t>
            </a:r>
            <a:r>
              <a:rPr lang="zh-CN" altLang="zh-CN" sz="2800" b="1" dirty="0">
                <a:solidFill>
                  <a:srgbClr val="FFFFCC"/>
                </a:solidFill>
                <a:latin typeface="Times New Roman" pitchFamily="18" charset="0"/>
                <a:ea typeface="微软雅黑" pitchFamily="34" charset="-122"/>
                <a:cs typeface="Times New Roman" pitchFamily="18" charset="0"/>
              </a:rPr>
              <a:t>　</a:t>
            </a:r>
            <a:r>
              <a:rPr lang="zh-CN" altLang="en-US" sz="2800" b="1" dirty="0">
                <a:solidFill>
                  <a:srgbClr val="FFFFCC"/>
                </a:solidFill>
                <a:latin typeface="Times New Roman" pitchFamily="18" charset="0"/>
                <a:ea typeface="微软雅黑" pitchFamily="34" charset="-122"/>
                <a:cs typeface="Times New Roman" pitchFamily="18" charset="0"/>
              </a:rPr>
              <a:t>考点突破</a:t>
            </a:r>
            <a:endParaRPr lang="zh-CN" altLang="zh-CN" sz="2800" b="1" dirty="0">
              <a:solidFill>
                <a:srgbClr val="FFFFCC"/>
              </a:solidFill>
              <a:latin typeface="Times New Roman" pitchFamily="18" charset="0"/>
              <a:ea typeface="微软雅黑" pitchFamily="34" charset="-122"/>
              <a:cs typeface="Times New Roman" pitchFamily="18" charset="0"/>
            </a:endParaRPr>
          </a:p>
        </p:txBody>
      </p:sp>
      <p:sp>
        <p:nvSpPr>
          <p:cNvPr id="14" name="TextBox 13"/>
          <p:cNvSpPr txBox="1"/>
          <p:nvPr/>
        </p:nvSpPr>
        <p:spPr>
          <a:xfrm>
            <a:off x="539552" y="771550"/>
            <a:ext cx="3430747"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一</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文言文</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15" name="TextBox 14"/>
          <p:cNvSpPr txBox="1"/>
          <p:nvPr/>
        </p:nvSpPr>
        <p:spPr>
          <a:xfrm>
            <a:off x="6697394" y="4432414"/>
            <a:ext cx="2339102" cy="523220"/>
          </a:xfrm>
          <a:prstGeom prst="rect">
            <a:avLst/>
          </a:prstGeom>
          <a:noFill/>
        </p:spPr>
        <p:txBody>
          <a:bodyPr wrap="none" rtlCol="0">
            <a:spAutoFit/>
          </a:bodyPr>
          <a:lstStyle/>
          <a:p>
            <a:r>
              <a:rPr lang="zh-CN" altLang="en-US" sz="2800" dirty="0">
                <a:solidFill>
                  <a:schemeClr val="bg1">
                    <a:lumMod val="50000"/>
                  </a:schemeClr>
                </a:solidFill>
                <a:latin typeface="汉仪大黑简" pitchFamily="49" charset="-122"/>
                <a:ea typeface="汉仪大黑简" pitchFamily="49" charset="-122"/>
              </a:rPr>
              <a:t>古代诗文阅读</a:t>
            </a: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135" y="339502"/>
            <a:ext cx="8511387"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本题考查的是文言文断句的能力。联系前后文，在整体把握句意的前提下，抓住其中的某些标志词，如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应在句首，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应在句末，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为恶者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行善者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作为叙述对象应在句子开头。还要利用本语段句式比较整齐的特点，如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行善者获福，为恶者得祸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行善者不获福，为恶者不得祸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循福之所自来，防祸之所由至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等。当然，必要时可以直接凭意思和修辞等断句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05977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135" y="1109496"/>
            <a:ext cx="8511387" cy="182229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世之治也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行善者获福</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为恶者得祸</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及其乱也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行善者不获福</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为恶者不得祸</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变数也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智者不以变数疑常道</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故循福之所自来</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防祸之所由至也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遇不遇非我也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守其所志而已矣</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878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183" y="445418"/>
            <a:ext cx="8769291"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社会安定的时候，行善的人获福，为恶的人得祸；等到社会动乱的时候，行善的人不能获福，为恶的人不会得祸，这只是不合常规的现象。聪明的人不因为不合常规的现象怀疑正常的法则，所以遵循致福的道路，防止祸患到来的途径。得福还是不得福，不是自己能决定的，君子只要坚守自己的志向就行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87215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373410"/>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给下面的短文断句。</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医</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请</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除</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君</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在</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目</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除</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未</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已</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将</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使</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聪</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目</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君</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扁</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怒</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投</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君</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与</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如</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此</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秦</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国</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政</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则</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君</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举</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亡</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国</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矣</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取材于《战国策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秦策》</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808640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339502"/>
            <a:ext cx="8511387"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本题考查的是文言文断句的能力。联系前后文，在整体把握句意的前提下，抓住其中的某些标志词，如</a:t>
            </a:r>
            <a:r>
              <a:rPr lang="en-US" altLang="zh-CN" sz="2600" kern="100" dirty="0">
                <a:latin typeface="+mj-ea"/>
                <a:ea typeface="+mj-ea"/>
                <a:cs typeface="Courier New"/>
              </a:rPr>
              <a:t>“</a:t>
            </a:r>
            <a:r>
              <a:rPr lang="zh-CN" altLang="zh-CN" sz="2600" kern="100" dirty="0">
                <a:latin typeface="Times New Roman"/>
                <a:ea typeface="华文细黑"/>
                <a:cs typeface="Times New Roman"/>
              </a:rPr>
              <a:t>也</a:t>
            </a:r>
            <a:r>
              <a:rPr lang="en-US" altLang="zh-CN" sz="2600" kern="100" dirty="0">
                <a:latin typeface="+mj-ea"/>
                <a:ea typeface="+mj-ea"/>
                <a:cs typeface="Courier New"/>
              </a:rPr>
              <a:t>”“</a:t>
            </a:r>
            <a:r>
              <a:rPr lang="zh-CN" altLang="zh-CN" sz="2600" kern="100" dirty="0">
                <a:latin typeface="Times New Roman"/>
                <a:ea typeface="华文细黑"/>
                <a:cs typeface="Times New Roman"/>
              </a:rPr>
              <a:t>则</a:t>
            </a:r>
            <a:r>
              <a:rPr lang="en-US" altLang="zh-CN" sz="2600" kern="100" dirty="0">
                <a:latin typeface="+mj-ea"/>
                <a:ea typeface="+mj-ea"/>
                <a:cs typeface="Courier New"/>
              </a:rPr>
              <a:t>”</a:t>
            </a:r>
            <a:r>
              <a:rPr lang="zh-CN" altLang="zh-CN" sz="2600" kern="100" dirty="0">
                <a:latin typeface="Times New Roman"/>
                <a:ea typeface="华文细黑"/>
                <a:cs typeface="Times New Roman"/>
              </a:rPr>
              <a:t>等，必要时可以直接凭意思和修辞等断句。</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医扁鹊见秦武王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武王示之病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扁鹊请除之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左右曰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君之病在耳之前目之下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除之未必已也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将使耳不聪目不明</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君以告扁鹊</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扁鹊怒而投其石曰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君与知之者谋之而与不知者败之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如此知秦国之政也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则君一举而亡国矣</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27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5" y="105569"/>
            <a:ext cx="8682466" cy="4853636"/>
          </a:xfrm>
          <a:prstGeom prst="rect">
            <a:avLst/>
          </a:prstGeom>
          <a:noFill/>
        </p:spPr>
        <p:txBody>
          <a:bodyPr wrap="square" rtlCol="0">
            <a:spAutoFit/>
          </a:bodyPr>
          <a:lstStyle/>
          <a:p>
            <a:pPr algn="just">
              <a:lnSpc>
                <a:spcPct val="150000"/>
              </a:lnSpc>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文言文</a:t>
            </a:r>
            <a:r>
              <a:rPr lang="zh-CN" altLang="zh-CN" sz="2600" kern="100" dirty="0">
                <a:latin typeface="Times New Roman"/>
                <a:ea typeface="华文细黑"/>
                <a:cs typeface="Times New Roman"/>
              </a:rPr>
              <a:t>中的虚词往往有它们固定的位置和作用。</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句首发语词：夫、盖、至若、若夫、初、唯、斯、今等。常用于一句话的开头，在它们的前面一般要断开</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复句中的关联词：虽、虽然、纵、纵使、向使、假使、苟、故、是故、则、然则、或、况、而况、且、若夫、至于、至若、已而、于是、岂、岂非等。在它们的前面一般要断开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673168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618009"/>
            <a:ext cx="8511387"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句尾词：也、矣、焉、耳等经常用于陈述句末尾，耶、与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等经常用于疑问句末尾，哉、夫等经常用于感叹句末尾。在它们的后面一般断开。</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疑问语气词：何、胡、安、曷、奚、盍、焉、孰、孰与、何如、奈何、如之何、若之何等。一般可构成疑问句，只要贯通上下文意，就可断句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6311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560" y="762025"/>
            <a:ext cx="8511387" cy="3017236"/>
          </a:xfrm>
          <a:prstGeom prst="rect">
            <a:avLst/>
          </a:prstGeom>
          <a:noFill/>
        </p:spPr>
        <p:txBody>
          <a:bodyPr wrap="square" rtlCol="0">
            <a:spAutoFit/>
          </a:bodyPr>
          <a:lstStyle/>
          <a:p>
            <a:pPr algn="just">
              <a:lnSpc>
                <a:spcPct val="150000"/>
              </a:lnSpc>
            </a:pPr>
            <a:r>
              <a:rPr lang="en-US" altLang="zh-CN" sz="2600" kern="100" dirty="0">
                <a:latin typeface="宋体"/>
                <a:ea typeface="华文细黑"/>
                <a:cs typeface="Times New Roman"/>
              </a:rPr>
              <a:t>⑤</a:t>
            </a:r>
            <a:r>
              <a:rPr lang="zh-CN" altLang="zh-CN" sz="2600" kern="100" dirty="0">
                <a:latin typeface="宋体"/>
                <a:ea typeface="华文细黑"/>
                <a:cs typeface="Times New Roman"/>
              </a:rPr>
              <a:t>对话标志的词语：曰、云、言等。在它们的后面一般要断开。</a:t>
            </a:r>
          </a:p>
          <a:p>
            <a:pPr algn="just">
              <a:lnSpc>
                <a:spcPct val="150000"/>
              </a:lnSpc>
            </a:pPr>
            <a:r>
              <a:rPr lang="en-US" altLang="zh-CN" sz="2600" kern="100" dirty="0">
                <a:latin typeface="宋体"/>
                <a:ea typeface="华文细黑"/>
                <a:cs typeface="Times New Roman"/>
              </a:rPr>
              <a:t>⑥</a:t>
            </a:r>
            <a:r>
              <a:rPr lang="zh-CN" altLang="zh-CN" sz="2600" kern="100" dirty="0">
                <a:latin typeface="宋体"/>
                <a:ea typeface="华文细黑"/>
                <a:cs typeface="Times New Roman"/>
              </a:rPr>
              <a:t>其他：以、于、为、则、而等。往往用于句中，在它们的前后一般不断句。</a:t>
            </a:r>
            <a:r>
              <a:rPr lang="en-US" altLang="zh-CN" sz="2600" kern="100" dirty="0">
                <a:latin typeface="宋体"/>
                <a:ea typeface="华文细黑"/>
                <a:cs typeface="Times New Roman"/>
              </a:rPr>
              <a:t>(“</a:t>
            </a:r>
            <a:r>
              <a:rPr lang="zh-CN" altLang="zh-CN" sz="2600" kern="100" dirty="0">
                <a:latin typeface="宋体"/>
                <a:ea typeface="华文细黑"/>
                <a:cs typeface="Times New Roman"/>
              </a:rPr>
              <a:t>而</a:t>
            </a:r>
            <a:r>
              <a:rPr lang="en-US" altLang="zh-CN" sz="2600" kern="100" dirty="0">
                <a:latin typeface="宋体"/>
                <a:ea typeface="华文细黑"/>
                <a:cs typeface="Times New Roman"/>
              </a:rPr>
              <a:t>”</a:t>
            </a:r>
            <a:r>
              <a:rPr lang="zh-CN" altLang="zh-CN" sz="2600" kern="100" dirty="0">
                <a:latin typeface="宋体"/>
                <a:ea typeface="华文细黑"/>
                <a:cs typeface="Times New Roman"/>
              </a:rPr>
              <a:t>表转折并且后面为一个比较长而完整的句子时，</a:t>
            </a:r>
            <a:r>
              <a:rPr lang="en-US" altLang="zh-CN" sz="2600" kern="100" dirty="0">
                <a:latin typeface="宋体"/>
                <a:ea typeface="华文细黑"/>
                <a:cs typeface="Times New Roman"/>
              </a:rPr>
              <a:t>“</a:t>
            </a:r>
            <a:r>
              <a:rPr lang="zh-CN" altLang="zh-CN" sz="2600" kern="100" dirty="0">
                <a:latin typeface="宋体"/>
                <a:ea typeface="华文细黑"/>
                <a:cs typeface="Times New Roman"/>
              </a:rPr>
              <a:t>而</a:t>
            </a:r>
            <a:r>
              <a:rPr lang="en-US" altLang="zh-CN" sz="2600" kern="100" dirty="0">
                <a:latin typeface="宋体"/>
                <a:ea typeface="华文细黑"/>
                <a:cs typeface="Times New Roman"/>
              </a:rPr>
              <a:t>”</a:t>
            </a:r>
            <a:r>
              <a:rPr lang="zh-CN" altLang="zh-CN" sz="2600" kern="100" dirty="0">
                <a:latin typeface="宋体"/>
                <a:ea typeface="华文细黑"/>
                <a:cs typeface="Times New Roman"/>
              </a:rPr>
              <a:t>字前面要断开</a:t>
            </a:r>
            <a:r>
              <a:rPr lang="en-US" altLang="zh-CN" sz="2600" kern="100" dirty="0">
                <a:latin typeface="宋体"/>
                <a:ea typeface="华文细黑"/>
                <a:cs typeface="Times New Roman"/>
              </a:rPr>
              <a:t>)</a:t>
            </a:r>
            <a:endParaRPr lang="zh-CN" altLang="zh-CN" sz="2600" kern="100" dirty="0">
              <a:latin typeface="宋体"/>
              <a:ea typeface="华文细黑"/>
              <a:cs typeface="Times New Roman"/>
            </a:endParaRPr>
          </a:p>
        </p:txBody>
      </p:sp>
    </p:spTree>
    <p:extLst>
      <p:ext uri="{BB962C8B-B14F-4D97-AF65-F5344CB8AC3E}">
        <p14:creationId xmlns:p14="http://schemas.microsoft.com/office/powerpoint/2010/main" val="383227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70" y="90711"/>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三、辨句式，定句读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给下面文言文中的画线部分断句。</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晋原轸</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秦违蹇叔，而以贪勤民，天奉我也。奉不可失，敌不可纵。纵敌，患生，违天，不祥，必伐秦师！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栾枝曰：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未报秦施而伐其师，其为死君</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先轸曰：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秦不哀吾丧而伐吾同姓</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a:t>
            </a:r>
            <a:r>
              <a:rPr lang="zh-CN" altLang="zh-CN" sz="2600" u="heavy" kern="100" dirty="0">
                <a:latin typeface="Times New Roman"/>
                <a:ea typeface="华文细黑"/>
                <a:cs typeface="Times New Roman"/>
              </a:rPr>
              <a:t>秦</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则</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无</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礼</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何</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施</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为</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吾</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闻</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一</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日</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纵</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敌</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数</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世</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患</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也</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及</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子</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孙</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可</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谓</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死</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君</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乎</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遂发命</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选自《左传</a:t>
            </a:r>
            <a:r>
              <a:rPr lang="en-US" altLang="zh-CN" sz="2600" kern="100" dirty="0">
                <a:latin typeface="Times New Roman"/>
                <a:ea typeface="华文细黑"/>
                <a:cs typeface="Courier New"/>
              </a:rPr>
              <a:t>·</a:t>
            </a:r>
            <a:r>
              <a:rPr lang="zh-CN" altLang="zh-CN" sz="2600" kern="100" dirty="0">
                <a:latin typeface="宋体"/>
                <a:ea typeface="华文细黑"/>
                <a:cs typeface="宋体"/>
              </a:rPr>
              <a:t>殽</a:t>
            </a:r>
            <a:r>
              <a:rPr lang="zh-CN" altLang="zh-CN" sz="2600" kern="100" dirty="0">
                <a:latin typeface="仿宋_GB2312"/>
                <a:ea typeface="华文细黑"/>
                <a:cs typeface="仿宋_GB2312"/>
              </a:rPr>
              <a:t>之战》</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64391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781" y="1139816"/>
            <a:ext cx="8427116"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原轸：晋军统帅。</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死君：忘记晋文公。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伐吾同姓：秦伐郑灭滑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328135" y="2433067"/>
            <a:ext cx="8511387" cy="122212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秦则无礼</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何施之为</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吾闻之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一日纵敌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数世之患也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谋及子孙</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可谓死君</a:t>
            </a:r>
            <a:r>
              <a:rPr lang="zh-CN" altLang="zh-CN" sz="2600" kern="100" dirty="0" smtClean="0">
                <a:solidFill>
                  <a:srgbClr val="E46C0A"/>
                </a:solidFill>
                <a:latin typeface="Times New Roman"/>
                <a:ea typeface="华文细黑"/>
                <a:cs typeface="Times New Roman"/>
              </a:rPr>
              <a:t>乎</a:t>
            </a:r>
            <a:endParaRPr lang="zh-CN" altLang="zh-CN" sz="1050" kern="100" dirty="0">
              <a:latin typeface="宋体"/>
              <a:cs typeface="Courier New"/>
            </a:endParaRPr>
          </a:p>
        </p:txBody>
      </p:sp>
    </p:spTree>
    <p:extLst>
      <p:ext uri="{BB962C8B-B14F-4D97-AF65-F5344CB8AC3E}">
        <p14:creationId xmlns:p14="http://schemas.microsoft.com/office/powerpoint/2010/main" val="36314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3" action="ppaction://hlinksldjump"/>
          </p:cNvPr>
          <p:cNvSpPr txBox="1">
            <a:spLocks noChangeArrowheads="1"/>
          </p:cNvSpPr>
          <p:nvPr/>
        </p:nvSpPr>
        <p:spPr bwMode="auto">
          <a:xfrm>
            <a:off x="2783525" y="1897722"/>
            <a:ext cx="5307764"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Ⅰ</a:t>
            </a:r>
            <a:r>
              <a:rPr lang="zh-CN" altLang="en-US" dirty="0">
                <a:solidFill>
                  <a:srgbClr val="FF0000"/>
                </a:solidFill>
                <a:latin typeface="宋体" pitchFamily="2" charset="-122"/>
                <a:ea typeface="微软雅黑" pitchFamily="34" charset="-122"/>
              </a:rPr>
              <a:t>　怎样掌握断句的基本方法</a:t>
            </a:r>
          </a:p>
        </p:txBody>
      </p:sp>
      <p:sp>
        <p:nvSpPr>
          <p:cNvPr id="27" name="Text Box 51">
            <a:hlinkClick r:id="rId4" action="ppaction://hlinksldjump"/>
          </p:cNvPr>
          <p:cNvSpPr txBox="1">
            <a:spLocks noChangeArrowheads="1"/>
          </p:cNvSpPr>
          <p:nvPr/>
        </p:nvSpPr>
        <p:spPr bwMode="auto">
          <a:xfrm>
            <a:off x="2764331" y="2624708"/>
            <a:ext cx="6325123"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Ⅱ</a:t>
            </a:r>
            <a:r>
              <a:rPr lang="zh-CN" altLang="en-US" dirty="0">
                <a:solidFill>
                  <a:srgbClr val="FF0000"/>
                </a:solidFill>
                <a:latin typeface="宋体" pitchFamily="2" charset="-122"/>
                <a:ea typeface="微软雅黑" pitchFamily="34" charset="-122"/>
              </a:rPr>
              <a:t>　怎样灵活使用标志断句法和无标志断句法</a:t>
            </a:r>
          </a:p>
        </p:txBody>
      </p:sp>
    </p:spTree>
    <p:extLst>
      <p:ext uri="{BB962C8B-B14F-4D97-AF65-F5344CB8AC3E}">
        <p14:creationId xmlns:p14="http://schemas.microsoft.com/office/powerpoint/2010/main" val="1707773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5" y="137195"/>
            <a:ext cx="8682466" cy="4893647"/>
          </a:xfrm>
          <a:prstGeom prst="rect">
            <a:avLst/>
          </a:prstGeom>
          <a:noFill/>
        </p:spPr>
        <p:txBody>
          <a:bodyPr wrap="square" rtlCol="0">
            <a:spAutoFit/>
          </a:bodyPr>
          <a:lstStyle/>
          <a:p>
            <a:pPr>
              <a:lnSpc>
                <a:spcPct val="150000"/>
              </a:lnSpc>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dist">
              <a:lnSpc>
                <a:spcPct val="150000"/>
              </a:lnSpc>
              <a:spcAft>
                <a:spcPts val="0"/>
              </a:spcAft>
            </a:pPr>
            <a:r>
              <a:rPr lang="zh-CN" altLang="zh-CN" sz="2600" kern="100" dirty="0" smtClean="0">
                <a:latin typeface="Times New Roman"/>
                <a:ea typeface="华文细黑"/>
                <a:cs typeface="Times New Roman"/>
              </a:rPr>
              <a:t>根据</a:t>
            </a:r>
            <a:r>
              <a:rPr lang="zh-CN" altLang="zh-CN" sz="2600" kern="100" dirty="0">
                <a:latin typeface="Times New Roman"/>
                <a:ea typeface="华文细黑"/>
                <a:cs typeface="Times New Roman"/>
              </a:rPr>
              <a:t>特殊句式，如倒装句、宾语前置句、判断句等可进行断句。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，或含有表示判断关系的词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，是典型的判断句式；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孰与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等，是典型的反问句式；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等，是典型的被动句式。根据固定结构，如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smtClean="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70843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851178"/>
            <a:ext cx="8511387" cy="1816075"/>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得无</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无乃</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况</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何以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孰若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等也可进行断句。千万不要把固定结构拆分开</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80372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08" y="302140"/>
            <a:ext cx="8769291" cy="4524315"/>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四、明修辞，巧判断</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5.</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江苏</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用斜线</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给下面文言文中的画线部分断句。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限</a:t>
            </a: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处</a:t>
            </a:r>
            <a:r>
              <a:rPr lang="en-US" altLang="zh-CN" sz="2400" kern="100" dirty="0">
                <a:latin typeface="Times New Roman"/>
                <a:ea typeface="华文细黑"/>
                <a:cs typeface="Courier New"/>
              </a:rPr>
              <a:t>)</a:t>
            </a:r>
            <a:endParaRPr lang="zh-CN" altLang="zh-CN" sz="24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齐桓公用管仲之谋，通轻重之权，徼山海之业，以朝诸侯，用区区之齐显成霸名。魏用李克，尽地力，为强君。自是之后，</a:t>
            </a:r>
            <a:r>
              <a:rPr lang="zh-CN" altLang="zh-CN" sz="2400" u="heavy" kern="100" dirty="0">
                <a:latin typeface="Times New Roman"/>
                <a:ea typeface="华文细黑"/>
                <a:cs typeface="Times New Roman"/>
              </a:rPr>
              <a:t>天</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下</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争</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于</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战</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国</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贵</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诈</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力</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贱</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仁</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义</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先</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有</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后</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推</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让</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故</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庶</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人</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之</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者</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或</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累</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巨</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万</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贫</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者</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或</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不</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糟</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糠</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有</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国</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强</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者</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或</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并</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群</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小</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以</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臣</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诸</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侯</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弱</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国</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或</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绝</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祀</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而</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灭</a:t>
            </a:r>
            <a:r>
              <a:rPr lang="zh-CN" altLang="zh-CN" sz="2400" u="heavy" kern="100" dirty="0">
                <a:latin typeface="宋体"/>
                <a:ea typeface="Times New Roman"/>
                <a:cs typeface="Courier New"/>
              </a:rPr>
              <a:t> </a:t>
            </a:r>
            <a:r>
              <a:rPr lang="zh-CN" altLang="zh-CN" sz="2400" u="heavy" kern="100" dirty="0">
                <a:latin typeface="Times New Roman"/>
                <a:ea typeface="华文细黑"/>
                <a:cs typeface="Times New Roman"/>
              </a:rPr>
              <a:t>世</a:t>
            </a:r>
            <a:r>
              <a:rPr lang="zh-CN" altLang="zh-CN" sz="2400" u="heavy" kern="100" dirty="0">
                <a:latin typeface="Times New Roman"/>
                <a:ea typeface="华文细黑"/>
                <a:cs typeface="Times New Roman"/>
              </a:rPr>
              <a:t>。</a:t>
            </a:r>
            <a:r>
              <a:rPr lang="zh-CN" altLang="zh-CN" sz="2400" kern="100" dirty="0">
                <a:latin typeface="Times New Roman"/>
                <a:ea typeface="华文细黑"/>
                <a:cs typeface="Times New Roman"/>
              </a:rPr>
              <a:t>以至于秦，卒并海内</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节选自司马迁《史记</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平准书》</a:t>
            </a:r>
            <a:r>
              <a:rPr lang="en-US" altLang="zh-CN" sz="2400" kern="100" dirty="0" smtClean="0">
                <a:latin typeface="Times New Roman"/>
                <a:ea typeface="华文细黑"/>
                <a:cs typeface="Courier New"/>
              </a:rPr>
              <a:t>)</a:t>
            </a:r>
            <a:endParaRPr lang="zh-CN" altLang="zh-CN" sz="2400" kern="100" dirty="0">
              <a:latin typeface="宋体"/>
              <a:cs typeface="Courier New"/>
            </a:endParaRPr>
          </a:p>
        </p:txBody>
      </p:sp>
    </p:spTree>
    <p:extLst>
      <p:ext uri="{BB962C8B-B14F-4D97-AF65-F5344CB8AC3E}">
        <p14:creationId xmlns:p14="http://schemas.microsoft.com/office/powerpoint/2010/main" val="2256301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610" y="1109496"/>
            <a:ext cx="8511387" cy="182229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天下争于战国</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贵诈力而贱仁义</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先富有而后推让</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故庶人之富者或累巨万</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而贫者或不厌糟糠</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有国强者或并群小以臣诸侯</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而弱国或绝祀而灭世</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11174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147861"/>
            <a:ext cx="8511387"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齐桓公</a:t>
            </a:r>
            <a:r>
              <a:rPr lang="zh-CN" altLang="zh-CN" sz="2600" dirty="0">
                <a:latin typeface="Times New Roman"/>
                <a:ea typeface="华文细黑"/>
                <a:cs typeface="Times New Roman"/>
              </a:rPr>
              <a:t>采用管仲的谋划，通过对物价贵贱的控制，开发山海资源物产，使得诸侯前来朝拜，凭借小小的齐国，显赫地成就了霸主的名声。魏国任用李克，充分开发土地资源，使魏文侯成为强有力的国君。从这以后，天下处于战国时代，互相争斗，尊崇欺诈和武力而轻视仁义道德，推崇先占有财富而后讲究辞让</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所以平民百姓之间富有的人有的累积上万财富，而贫穷的人有的连糟糠都吃不饱；</a:t>
            </a:r>
            <a:endParaRPr lang="zh-CN" altLang="zh-CN" sz="1050" kern="100" dirty="0">
              <a:latin typeface="宋体"/>
              <a:cs typeface="Courier New"/>
            </a:endParaRPr>
          </a:p>
        </p:txBody>
      </p:sp>
    </p:spTree>
    <p:extLst>
      <p:ext uri="{BB962C8B-B14F-4D97-AF65-F5344CB8AC3E}">
        <p14:creationId xmlns:p14="http://schemas.microsoft.com/office/powerpoint/2010/main" val="201653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610" y="968956"/>
            <a:ext cx="8511387" cy="1928926"/>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强大的诸侯国兼并小的诸侯国，使它们称臣服从，而弱小的诸侯国有的断绝了祖宗的祭祀，国家也灭亡了。延续到秦，最终使海内统一。</a:t>
            </a:r>
            <a:endParaRPr lang="zh-CN" altLang="zh-CN" sz="1050" kern="100" dirty="0">
              <a:latin typeface="宋体"/>
              <a:cs typeface="Courier New"/>
            </a:endParaRPr>
          </a:p>
        </p:txBody>
      </p:sp>
    </p:spTree>
    <p:extLst>
      <p:ext uri="{BB962C8B-B14F-4D97-AF65-F5344CB8AC3E}">
        <p14:creationId xmlns:p14="http://schemas.microsoft.com/office/powerpoint/2010/main" val="1822661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58" y="382935"/>
            <a:ext cx="8769291" cy="3939540"/>
          </a:xfrm>
          <a:prstGeom prst="rect">
            <a:avLst/>
          </a:prstGeom>
          <a:noFill/>
        </p:spPr>
        <p:txBody>
          <a:bodyPr wrap="square" rtlCol="0">
            <a:spAutoFit/>
          </a:bodyPr>
          <a:lstStyle/>
          <a:p>
            <a:pPr algn="just">
              <a:lnSpc>
                <a:spcPts val="5000"/>
              </a:lnSpc>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dirty="0" smtClean="0">
                <a:latin typeface="Times New Roman"/>
                <a:ea typeface="华文细黑"/>
                <a:cs typeface="Times New Roman"/>
              </a:rPr>
              <a:t>古人写文章</a:t>
            </a:r>
            <a:r>
              <a:rPr lang="zh-CN" altLang="zh-CN" sz="2600" dirty="0">
                <a:latin typeface="Times New Roman"/>
                <a:ea typeface="华文细黑"/>
                <a:cs typeface="Times New Roman"/>
              </a:rPr>
              <a:t>很讲究修辞技巧，有的讲究句式整齐、音韵和谐，有的讲究对偶、排比、顶真、反复等修辞手法的运用，在断句时可以利用这些修辞现象。如顶真句</a:t>
            </a:r>
            <a:r>
              <a:rPr lang="en-US" altLang="zh-CN" sz="2600" dirty="0">
                <a:latin typeface="宋体"/>
                <a:ea typeface="华文细黑"/>
                <a:cs typeface="Times New Roman"/>
              </a:rPr>
              <a:t>“</a:t>
            </a:r>
            <a:r>
              <a:rPr lang="zh-CN" altLang="zh-CN" sz="2600" dirty="0">
                <a:latin typeface="Times New Roman"/>
                <a:ea typeface="华文细黑"/>
                <a:cs typeface="Times New Roman"/>
              </a:rPr>
              <a:t>子又生孙</a:t>
            </a:r>
            <a:r>
              <a:rPr lang="en-US" altLang="zh-CN" sz="2600" dirty="0">
                <a:latin typeface="IPAPANNEW"/>
                <a:ea typeface="华文细黑"/>
                <a:cs typeface="Times New Roman"/>
              </a:rPr>
              <a:t>/</a:t>
            </a:r>
            <a:r>
              <a:rPr lang="zh-CN" altLang="zh-CN" sz="2600" dirty="0">
                <a:latin typeface="IPAPANNEW"/>
                <a:ea typeface="华文细黑"/>
                <a:cs typeface="Times New Roman"/>
              </a:rPr>
              <a:t>孙又生子</a:t>
            </a:r>
            <a:r>
              <a:rPr lang="en-US" altLang="zh-CN" sz="2600" dirty="0">
                <a:latin typeface="IPAPANNEW"/>
                <a:ea typeface="华文细黑"/>
                <a:cs typeface="Times New Roman"/>
              </a:rPr>
              <a:t>/</a:t>
            </a:r>
            <a:r>
              <a:rPr lang="zh-CN" altLang="zh-CN" sz="2600" dirty="0">
                <a:latin typeface="Times New Roman"/>
                <a:ea typeface="华文细黑"/>
                <a:cs typeface="Times New Roman"/>
              </a:rPr>
              <a:t>子又有子</a:t>
            </a:r>
            <a:r>
              <a:rPr lang="en-US" altLang="zh-CN" sz="2600" dirty="0">
                <a:latin typeface="IPAPANNEW"/>
                <a:ea typeface="华文细黑"/>
                <a:cs typeface="Times New Roman"/>
              </a:rPr>
              <a:t>/</a:t>
            </a:r>
            <a:r>
              <a:rPr lang="zh-CN" altLang="zh-CN" sz="2600" dirty="0">
                <a:latin typeface="IPAPANNEW"/>
                <a:ea typeface="华文细黑"/>
                <a:cs typeface="Times New Roman"/>
              </a:rPr>
              <a:t>子又有孙</a:t>
            </a:r>
            <a:r>
              <a:rPr lang="en-US" altLang="zh-CN" sz="2600" dirty="0">
                <a:latin typeface="IPAPANNEW"/>
                <a:ea typeface="华文细黑"/>
                <a:cs typeface="Times New Roman"/>
              </a:rPr>
              <a:t>”</a:t>
            </a:r>
            <a:r>
              <a:rPr lang="zh-CN" altLang="zh-CN" sz="2600" dirty="0">
                <a:latin typeface="IPAPANNEW"/>
                <a:ea typeface="华文细黑"/>
                <a:cs typeface="Times New Roman"/>
              </a:rPr>
              <a:t>，如对偶句</a:t>
            </a:r>
            <a:r>
              <a:rPr lang="en-US" altLang="zh-CN" sz="2600" dirty="0">
                <a:latin typeface="IPAPANNEW"/>
                <a:ea typeface="华文细黑"/>
                <a:cs typeface="Times New Roman"/>
              </a:rPr>
              <a:t>“</a:t>
            </a:r>
            <a:r>
              <a:rPr lang="zh-CN" altLang="zh-CN" sz="2600" dirty="0">
                <a:latin typeface="IPAPANNEW"/>
                <a:ea typeface="华文细黑"/>
                <a:cs typeface="Times New Roman"/>
              </a:rPr>
              <a:t>若夫日出而林霏开</a:t>
            </a:r>
            <a:r>
              <a:rPr lang="en-US" altLang="zh-CN" sz="2600" dirty="0">
                <a:latin typeface="IPAPANNEW"/>
                <a:ea typeface="华文细黑"/>
                <a:cs typeface="Times New Roman"/>
              </a:rPr>
              <a:t>/</a:t>
            </a:r>
            <a:r>
              <a:rPr lang="zh-CN" altLang="zh-CN" sz="2600" dirty="0">
                <a:latin typeface="Times New Roman"/>
                <a:ea typeface="华文细黑"/>
                <a:cs typeface="Times New Roman"/>
              </a:rPr>
              <a:t>云归而岩穴暝</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0749" y="437180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08144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41754"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en-US" sz="2800" dirty="0">
                <a:solidFill>
                  <a:srgbClr val="FFFF00"/>
                </a:solidFill>
                <a:latin typeface="黑体" pitchFamily="2" charset="-122"/>
                <a:ea typeface="黑体" pitchFamily="2" charset="-122"/>
              </a:rPr>
              <a:t>　怎样灵活使用标志断句法和无标志断句法</a:t>
            </a:r>
          </a:p>
        </p:txBody>
      </p:sp>
      <p:sp>
        <p:nvSpPr>
          <p:cNvPr id="5" name="TextBox 4"/>
          <p:cNvSpPr txBox="1"/>
          <p:nvPr/>
        </p:nvSpPr>
        <p:spPr>
          <a:xfrm>
            <a:off x="185672" y="985713"/>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一、灵活使用标志判断法</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断句一靠理解文意，二靠标志词。用标志判断法断句既快又准，考生大都在用此法，但在使用过程中经常出现判错的情况。这是为什么呢？原因在于不少标志词</a:t>
            </a:r>
            <a:r>
              <a:rPr lang="en-US" altLang="zh-CN" sz="2600" dirty="0">
                <a:latin typeface="宋体"/>
                <a:ea typeface="华文细黑"/>
                <a:cs typeface="Times New Roman"/>
              </a:rPr>
              <a:t>“</a:t>
            </a:r>
            <a:r>
              <a:rPr lang="zh-CN" altLang="zh-CN" sz="2600" dirty="0">
                <a:latin typeface="Times New Roman"/>
                <a:ea typeface="华文细黑"/>
                <a:cs typeface="Times New Roman"/>
              </a:rPr>
              <a:t>标志</a:t>
            </a:r>
            <a:r>
              <a:rPr lang="en-US" altLang="zh-CN" sz="2600" dirty="0">
                <a:latin typeface="宋体"/>
                <a:ea typeface="华文细黑"/>
                <a:cs typeface="Times New Roman"/>
              </a:rPr>
              <a:t>”</a:t>
            </a:r>
            <a:r>
              <a:rPr lang="zh-CN" altLang="zh-CN" sz="2600" dirty="0">
                <a:latin typeface="Times New Roman"/>
                <a:ea typeface="华文细黑"/>
                <a:cs typeface="Times New Roman"/>
              </a:rPr>
              <a:t>的位置不同，像</a:t>
            </a:r>
            <a:r>
              <a:rPr lang="en-US" altLang="zh-CN" sz="2600" dirty="0">
                <a:latin typeface="宋体"/>
                <a:ea typeface="华文细黑"/>
                <a:cs typeface="Times New Roman"/>
              </a:rPr>
              <a:t>“</a:t>
            </a:r>
            <a:r>
              <a:rPr lang="zh-CN" altLang="zh-CN" sz="2600" dirty="0">
                <a:latin typeface="Times New Roman"/>
                <a:ea typeface="华文细黑"/>
                <a:cs typeface="Times New Roman"/>
              </a:rPr>
              <a:t>夫</a:t>
            </a:r>
            <a:r>
              <a:rPr lang="en-US" altLang="zh-CN" sz="2600" dirty="0">
                <a:latin typeface="宋体"/>
                <a:ea typeface="华文细黑"/>
                <a:cs typeface="Times New Roman"/>
              </a:rPr>
              <a:t>”“</a:t>
            </a:r>
            <a:r>
              <a:rPr lang="zh-CN" altLang="zh-CN" sz="2600" dirty="0">
                <a:latin typeface="Times New Roman"/>
                <a:ea typeface="华文细黑"/>
                <a:cs typeface="Times New Roman"/>
              </a:rPr>
              <a:t>且夫</a:t>
            </a:r>
            <a:r>
              <a:rPr lang="en-US" altLang="zh-CN" sz="2600" dirty="0">
                <a:latin typeface="宋体"/>
                <a:ea typeface="华文细黑"/>
                <a:cs typeface="Times New Roman"/>
              </a:rPr>
              <a:t>”“</a:t>
            </a:r>
            <a:r>
              <a:rPr lang="zh-CN" altLang="zh-CN" sz="2600" dirty="0">
                <a:latin typeface="Times New Roman"/>
                <a:ea typeface="华文细黑"/>
                <a:cs typeface="Times New Roman"/>
              </a:rPr>
              <a:t>盖</a:t>
            </a:r>
            <a:r>
              <a:rPr lang="en-US" altLang="zh-CN" sz="2600" dirty="0">
                <a:latin typeface="宋体"/>
                <a:ea typeface="华文细黑"/>
                <a:cs typeface="Times New Roman"/>
              </a:rPr>
              <a:t>”</a:t>
            </a:r>
            <a:r>
              <a:rPr lang="zh-CN" altLang="zh-CN" sz="2600" dirty="0">
                <a:latin typeface="Times New Roman"/>
                <a:ea typeface="华文细黑"/>
                <a:cs typeface="Times New Roman"/>
              </a:rPr>
              <a:t>这类词是句首虚词，</a:t>
            </a:r>
            <a:r>
              <a:rPr lang="en-US" altLang="zh-CN" sz="2600" dirty="0">
                <a:latin typeface="宋体"/>
                <a:ea typeface="华文细黑"/>
                <a:cs typeface="Times New Roman"/>
              </a:rPr>
              <a:t>“</a:t>
            </a:r>
            <a:r>
              <a:rPr lang="zh-CN" altLang="zh-CN" sz="2600" dirty="0">
                <a:latin typeface="Times New Roman"/>
                <a:ea typeface="华文细黑"/>
                <a:cs typeface="Times New Roman"/>
              </a:rPr>
              <a:t>哉</a:t>
            </a:r>
            <a:r>
              <a:rPr lang="en-US" altLang="zh-CN" sz="2600" dirty="0" smtClean="0">
                <a:latin typeface="宋体"/>
                <a:ea typeface="华文细黑"/>
                <a:cs typeface="Times New Roman"/>
              </a:rPr>
              <a:t>”</a:t>
            </a:r>
          </a:p>
          <a:p>
            <a:pPr>
              <a:lnSpc>
                <a:spcPct val="150000"/>
              </a:lnSpc>
            </a:pPr>
            <a:r>
              <a:rPr lang="en-US" altLang="zh-CN" sz="2600" dirty="0" smtClean="0">
                <a:latin typeface="宋体"/>
                <a:ea typeface="华文细黑"/>
                <a:cs typeface="Times New Roman"/>
              </a:rPr>
              <a:t>“</a:t>
            </a:r>
            <a:r>
              <a:rPr lang="zh-CN" altLang="zh-CN" sz="2600" dirty="0">
                <a:latin typeface="Times New Roman"/>
                <a:ea typeface="华文细黑"/>
                <a:cs typeface="Times New Roman"/>
              </a:rPr>
              <a:t>矣</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耶</a:t>
            </a:r>
            <a:r>
              <a:rPr lang="en-US" altLang="zh-CN" sz="2600" dirty="0">
                <a:latin typeface="宋体"/>
                <a:ea typeface="华文细黑"/>
                <a:cs typeface="Times New Roman"/>
              </a:rPr>
              <a:t>”</a:t>
            </a:r>
            <a:r>
              <a:rPr lang="zh-CN" altLang="zh-CN" sz="2600" dirty="0">
                <a:latin typeface="Times New Roman"/>
                <a:ea typeface="华文细黑"/>
                <a:cs typeface="Times New Roman"/>
              </a:rPr>
              <a:t>这类词是句尾虚词，一般借助起来没有问题；</a:t>
            </a:r>
            <a:endParaRPr lang="zh-CN" altLang="zh-CN" sz="1050" kern="100" dirty="0">
              <a:latin typeface="宋体"/>
              <a:cs typeface="Courier New"/>
            </a:endParaRPr>
          </a:p>
        </p:txBody>
      </p:sp>
    </p:spTree>
    <p:extLst>
      <p:ext uri="{BB962C8B-B14F-4D97-AF65-F5344CB8AC3E}">
        <p14:creationId xmlns:p14="http://schemas.microsoft.com/office/powerpoint/2010/main" val="3399932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369" y="395074"/>
            <a:ext cx="8511387" cy="4293483"/>
          </a:xfrm>
          <a:prstGeom prst="rect">
            <a:avLst/>
          </a:prstGeom>
          <a:noFill/>
        </p:spPr>
        <p:txBody>
          <a:bodyPr wrap="square" rtlCol="0">
            <a:spAutoFit/>
          </a:bodyPr>
          <a:lstStyle/>
          <a:p>
            <a:pPr>
              <a:lnSpc>
                <a:spcPct val="150000"/>
              </a:lnSpc>
            </a:pPr>
            <a:r>
              <a:rPr lang="zh-CN" altLang="zh-CN" sz="2600" kern="100" dirty="0">
                <a:latin typeface="Times New Roman"/>
                <a:ea typeface="华文细黑"/>
                <a:cs typeface="Times New Roman"/>
              </a:rPr>
              <a:t>但像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这类虚词，其位置很灵活，作为句首标志词，也可作为句尾标志词，如若不了解这一特点，就会出现判错的情况。如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，可以放在句中表停顿，可以在它后面断开，但当它作代词讲时，就不能断开了。请看下例：</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子曰：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可与言而不与言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失人</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不可与言而与之言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失言</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知者不失人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亦不失言。</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472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771550"/>
            <a:ext cx="8769291" cy="2492990"/>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像该句中的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后就不可断开。</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所以在使用标志判断法断句时，对于一些位置不太</a:t>
            </a:r>
            <a:r>
              <a:rPr lang="zh-CN" altLang="zh-CN" sz="2600" kern="100" dirty="0" smtClean="0">
                <a:latin typeface="Times New Roman"/>
                <a:ea typeface="华文细黑"/>
                <a:cs typeface="Times New Roman"/>
              </a:rPr>
              <a:t>固定</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的虚词不可先入为主，要结合语意，灵活使用，准确判</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断，不能硬套方法。</a:t>
            </a:r>
            <a:endParaRPr lang="zh-CN" altLang="zh-CN" sz="1050" kern="100" dirty="0">
              <a:effectLst/>
              <a:latin typeface="宋体"/>
              <a:cs typeface="Courier New"/>
            </a:endParaRPr>
          </a:p>
        </p:txBody>
      </p:sp>
    </p:spTree>
    <p:extLst>
      <p:ext uri="{BB962C8B-B14F-4D97-AF65-F5344CB8AC3E}">
        <p14:creationId xmlns:p14="http://schemas.microsoft.com/office/powerpoint/2010/main" val="178798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1561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Ⅰ</a:t>
            </a:r>
            <a:r>
              <a:rPr lang="zh-CN" altLang="en-US" sz="2800" dirty="0">
                <a:solidFill>
                  <a:srgbClr val="FFFF00"/>
                </a:solidFill>
                <a:latin typeface="黑体" pitchFamily="2" charset="-122"/>
                <a:ea typeface="黑体" pitchFamily="2" charset="-122"/>
              </a:rPr>
              <a:t>　怎样掌握断句的基本方法</a:t>
            </a:r>
          </a:p>
        </p:txBody>
      </p:sp>
      <p:sp>
        <p:nvSpPr>
          <p:cNvPr id="4" name="TextBox 3"/>
          <p:cNvSpPr txBox="1"/>
          <p:nvPr/>
        </p:nvSpPr>
        <p:spPr>
          <a:xfrm>
            <a:off x="212341" y="843558"/>
            <a:ext cx="8682466" cy="422141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中国古代没有标点符号，前人读书都要自己断句，在一句话的末了用小圆圈</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断开，叫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；在一句之内语气停顿的地方用顿号</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断开，叫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读是文言文阅读的基础，不会断句，就难以理解文言文的意思。而断句是考查文言文的传统方式，是学生学习文言文的基本功。高考考查断句的省份和试题在增多，北大、清华、复旦等名校的自主招生考试试卷也纷纷采用这种题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841190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269" y="395074"/>
            <a:ext cx="8511387"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给下面的短文断句。</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后生可畏焉知来者不如今也四十五十而无闻焉斯亦不足畏也已</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后生可畏</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焉知来者不如今也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四十五十而无闻焉</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斯亦不足畏也已</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6068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369" y="395074"/>
            <a:ext cx="8511387"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有以仁义倡者其徒党亦死仁义而不顾有以功利倡者其徒党亦死功利而不返水流湿火就燥无感不雠所从来久矣。</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有以仁义倡者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其徒党亦死仁义而不顾</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有以功利倡者</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其徒党亦死功利而不返</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水流湿</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火就燥</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无感不雠</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所从来久矣</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1965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419" y="356974"/>
            <a:ext cx="8511387"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倡导仁义的人，他的追随者会为仁义而死，义无反顾；号召功利的人，他的追随者也会为功利而牺牲，决不回头。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周易干卦文言说：</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水向潮湿的地方流，火接近干燥的东西烧。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没有什么感召是得不到感应的，这种情况已经由来很久了。</a:t>
            </a:r>
            <a:endParaRPr lang="zh-CN" altLang="zh-CN" sz="1050" kern="100" dirty="0">
              <a:effectLst/>
              <a:latin typeface="宋体"/>
              <a:cs typeface="Courier New"/>
            </a:endParaRPr>
          </a:p>
        </p:txBody>
      </p:sp>
    </p:spTree>
    <p:extLst>
      <p:ext uri="{BB962C8B-B14F-4D97-AF65-F5344CB8AC3E}">
        <p14:creationId xmlns:p14="http://schemas.microsoft.com/office/powerpoint/2010/main" val="1934665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417" y="323066"/>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二、如何使用无标志断句法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断句是高考文言文中常考的题型，以前句子多有一些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指路碑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式的标志，比如有一些语末助词，如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等；还有一些语首助词，如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至若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等常用于一句话的开头。有时根据这些词语就可以点断了。可近年的文言断句题中却有意减少了这些明显标志式的词语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5087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4882" y="371063"/>
            <a:ext cx="8511387"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没有标志式的词语的句子如何进行点断，有没有什么捷径可走、规律可寻？其实仔细分析，还是会发现一些规律的。请看</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年广东卷文言断句题：</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罗既官</a:t>
            </a:r>
            <a:r>
              <a:rPr lang="zh-CN" altLang="zh-CN" sz="2600" u="heavy" kern="100" dirty="0">
                <a:latin typeface="Times New Roman"/>
                <a:ea typeface="华文细黑"/>
                <a:cs typeface="Times New Roman"/>
              </a:rPr>
              <a:t>游击</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乃遣人</a:t>
            </a:r>
            <a:r>
              <a:rPr lang="zh-CN" altLang="zh-CN" sz="2600" u="heavy" kern="100" dirty="0">
                <a:latin typeface="Times New Roman"/>
                <a:ea typeface="华文细黑"/>
                <a:cs typeface="Times New Roman"/>
              </a:rPr>
              <a:t>访</a:t>
            </a:r>
            <a:r>
              <a:rPr lang="zh-CN" altLang="zh-CN" sz="2600" kern="100" dirty="0">
                <a:latin typeface="IPAPANNEW"/>
                <a:ea typeface="华文细黑"/>
                <a:cs typeface="Times New Roman"/>
              </a:rPr>
              <a:t>其妻</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以重金</a:t>
            </a:r>
            <a:r>
              <a:rPr lang="zh-CN" altLang="zh-CN" sz="2600" u="heavy" kern="100" dirty="0">
                <a:latin typeface="Times New Roman"/>
                <a:ea typeface="华文细黑"/>
                <a:cs typeface="Times New Roman"/>
              </a:rPr>
              <a:t>赎还</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为夫妇</a:t>
            </a:r>
            <a:r>
              <a:rPr lang="zh-CN" altLang="zh-CN" sz="2600" u="heavy" kern="100" dirty="0">
                <a:latin typeface="Times New Roman"/>
                <a:ea typeface="华文细黑"/>
                <a:cs typeface="Times New Roman"/>
              </a:rPr>
              <a:t>如</a:t>
            </a:r>
            <a:r>
              <a:rPr lang="zh-CN" altLang="zh-CN" sz="2600" kern="100" dirty="0">
                <a:latin typeface="IPAPANNEW"/>
                <a:ea typeface="华文细黑"/>
                <a:cs typeface="Times New Roman"/>
              </a:rPr>
              <a:t>初</a:t>
            </a:r>
            <a:r>
              <a:rPr lang="en-US" altLang="zh-CN" sz="2600" kern="100" dirty="0">
                <a:latin typeface="IPAPANNEW"/>
                <a:ea typeface="华文细黑"/>
                <a:cs typeface="Times New Roman"/>
              </a:rPr>
              <a:t>/</a:t>
            </a:r>
            <a:r>
              <a:rPr lang="zh-CN" altLang="zh-CN" sz="2600" u="heavy" kern="100" dirty="0">
                <a:latin typeface="Times New Roman"/>
                <a:ea typeface="华文细黑"/>
                <a:cs typeface="Times New Roman"/>
              </a:rPr>
              <a:t>报</a:t>
            </a:r>
            <a:r>
              <a:rPr lang="zh-CN" altLang="zh-CN" sz="2600" kern="100" dirty="0">
                <a:latin typeface="Times New Roman"/>
                <a:ea typeface="华文细黑"/>
                <a:cs typeface="Times New Roman"/>
              </a:rPr>
              <a:t>其鬻身救夫之义也</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此事不足</a:t>
            </a:r>
            <a:r>
              <a:rPr lang="zh-CN" altLang="zh-CN" sz="2600" u="heavy" kern="100" dirty="0">
                <a:latin typeface="Times New Roman"/>
                <a:ea typeface="华文细黑"/>
                <a:cs typeface="Times New Roman"/>
              </a:rPr>
              <a:t>训</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然以</a:t>
            </a:r>
            <a:r>
              <a:rPr lang="zh-CN" altLang="zh-CN" sz="2600" u="heavy" kern="100" dirty="0">
                <a:latin typeface="Times New Roman"/>
                <a:ea typeface="华文细黑"/>
                <a:cs typeface="Times New Roman"/>
              </a:rPr>
              <a:t>视</a:t>
            </a:r>
            <a:r>
              <a:rPr lang="zh-CN" altLang="zh-CN" sz="2600" kern="100" dirty="0">
                <a:latin typeface="Times New Roman"/>
                <a:ea typeface="华文细黑"/>
                <a:cs typeface="Times New Roman"/>
              </a:rPr>
              <a:t>少共艰苦</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既</a:t>
            </a:r>
            <a:r>
              <a:rPr lang="zh-CN" altLang="zh-CN" sz="2600" u="heavy" kern="100" dirty="0">
                <a:latin typeface="Times New Roman"/>
                <a:ea typeface="华文细黑"/>
                <a:cs typeface="Times New Roman"/>
              </a:rPr>
              <a:t>贵</a:t>
            </a:r>
            <a:r>
              <a:rPr lang="zh-CN" altLang="zh-CN" sz="2600" kern="100" dirty="0">
                <a:latin typeface="IPAPANNEW"/>
                <a:ea typeface="华文细黑"/>
                <a:cs typeface="Times New Roman"/>
              </a:rPr>
              <a:t>而</a:t>
            </a:r>
            <a:r>
              <a:rPr lang="zh-CN" altLang="zh-CN" sz="2600" u="heavy" kern="100" dirty="0">
                <a:latin typeface="Times New Roman"/>
                <a:ea typeface="华文细黑"/>
                <a:cs typeface="Times New Roman"/>
              </a:rPr>
              <a:t>厌弃</a:t>
            </a:r>
            <a:r>
              <a:rPr lang="zh-CN" altLang="zh-CN" sz="2600" kern="100" dirty="0">
                <a:latin typeface="IPAPANNEW"/>
                <a:ea typeface="华文细黑"/>
                <a:cs typeface="Times New Roman"/>
              </a:rPr>
              <a:t>其糟糠者</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其厚薄之区</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殆不可以道里计</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天</a:t>
            </a:r>
            <a:r>
              <a:rPr lang="zh-CN" altLang="zh-CN" sz="2600" u="heavy" kern="100" dirty="0">
                <a:latin typeface="Times New Roman"/>
                <a:ea typeface="华文细黑"/>
                <a:cs typeface="Times New Roman"/>
              </a:rPr>
              <a:t>生</a:t>
            </a:r>
            <a:r>
              <a:rPr lang="zh-CN" altLang="zh-CN" sz="2600" kern="100" dirty="0">
                <a:latin typeface="Times New Roman"/>
                <a:ea typeface="华文细黑"/>
                <a:cs typeface="Times New Roman"/>
              </a:rPr>
              <a:t>豪杰</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磊磊落落</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安得以道学家之律</a:t>
            </a:r>
            <a:r>
              <a:rPr lang="zh-CN" altLang="zh-CN" sz="2600" u="heavy" kern="100" dirty="0">
                <a:latin typeface="Times New Roman"/>
                <a:ea typeface="华文细黑"/>
                <a:cs typeface="Times New Roman"/>
              </a:rPr>
              <a:t>绳</a:t>
            </a:r>
            <a:r>
              <a:rPr lang="zh-CN" altLang="zh-CN" sz="2600" kern="100" dirty="0" smtClean="0">
                <a:latin typeface="Times New Roman"/>
                <a:ea typeface="华文细黑"/>
                <a:cs typeface="Times New Roman"/>
              </a:rPr>
              <a:t>之</a:t>
            </a:r>
            <a:endParaRPr lang="zh-CN" altLang="zh-CN" sz="1050" kern="100" dirty="0">
              <a:latin typeface="宋体"/>
              <a:cs typeface="Courier New"/>
            </a:endParaRPr>
          </a:p>
        </p:txBody>
      </p:sp>
    </p:spTree>
    <p:extLst>
      <p:ext uri="{BB962C8B-B14F-4D97-AF65-F5344CB8AC3E}">
        <p14:creationId xmlns:p14="http://schemas.microsoft.com/office/powerpoint/2010/main" val="1279954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443250"/>
            <a:ext cx="8769291"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通过研究答案我们就会发现：文言文中，句子多以动词或形容词谓语为中心，找出了动词或形容词谓语，也就能区分出独立的句子；明确了句子的意思，从而正确断句。上面那些画线的词语，就是每句中的谓词。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但需要注意的是确定句子的谓词还要考虑全面，就是找谓语中心词，还要善于识别兼语句、连动句等特殊谓语句，这样就能更准确地把握了。</a:t>
            </a:r>
            <a:endParaRPr lang="zh-CN" altLang="zh-CN" sz="1050" kern="100" dirty="0">
              <a:effectLst/>
              <a:latin typeface="宋体"/>
              <a:cs typeface="Courier New"/>
            </a:endParaRPr>
          </a:p>
        </p:txBody>
      </p:sp>
    </p:spTree>
    <p:extLst>
      <p:ext uri="{BB962C8B-B14F-4D97-AF65-F5344CB8AC3E}">
        <p14:creationId xmlns:p14="http://schemas.microsoft.com/office/powerpoint/2010/main" val="6085834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134" y="1059582"/>
            <a:ext cx="8682466" cy="121591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当然，要想准确地断句，最可靠的办法还是准确理解句意，我们在此只是提供一个方法技巧而已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90531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25" y="3845"/>
            <a:ext cx="8856984"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即时巩固</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给下面文言文中的画线部分断句。</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u="heavy" kern="100" dirty="0">
                <a:latin typeface="Times New Roman"/>
                <a:ea typeface="华文细黑"/>
                <a:cs typeface="Times New Roman"/>
              </a:rPr>
              <a:t>南顿张助于田中种禾见李核意欲持去顾见空桑中有土因殖种以余浆灌溉</a:t>
            </a:r>
            <a:r>
              <a:rPr lang="zh-CN" altLang="zh-CN" sz="2600" kern="100" dirty="0">
                <a:latin typeface="Times New Roman"/>
                <a:ea typeface="华文细黑"/>
                <a:cs typeface="Times New Roman"/>
              </a:rPr>
              <a:t>。后游人见桑中反复生李，转相告语。有病目痛者息阴下，言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李君令我目愈，谢以一豚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。目痛小疾，亦行自愈。众犬吠声，因盲者得视，远近翕赫，其下车马常数千百，酒肉滂沱。间一岁余，张助远出来还，见之惊曰：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此有何神，乃我所种耳。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因就斫之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选自《六朝志怪小说选译》</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811446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995" y="987574"/>
            <a:ext cx="8596501" cy="121674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南顿张助于田中种禾</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见李核</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意欲持去</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顾见空桑中有土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因殖种</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以余浆</a:t>
            </a:r>
            <a:r>
              <a:rPr lang="zh-CN" altLang="zh-CN" sz="2600" kern="100" dirty="0" smtClean="0">
                <a:solidFill>
                  <a:srgbClr val="E46C0A"/>
                </a:solidFill>
                <a:latin typeface="Times New Roman"/>
                <a:ea typeface="华文细黑"/>
                <a:cs typeface="Times New Roman"/>
              </a:rPr>
              <a:t>灌溉</a:t>
            </a:r>
            <a:endParaRPr lang="zh-CN" altLang="zh-CN" sz="1050" kern="100" dirty="0">
              <a:latin typeface="宋体"/>
              <a:cs typeface="Courier New"/>
            </a:endParaRPr>
          </a:p>
        </p:txBody>
      </p:sp>
    </p:spTree>
    <p:extLst>
      <p:ext uri="{BB962C8B-B14F-4D97-AF65-F5344CB8AC3E}">
        <p14:creationId xmlns:p14="http://schemas.microsoft.com/office/powerpoint/2010/main" val="1655109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655" y="298733"/>
            <a:ext cx="8793025"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客作</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佣工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田不满</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人名</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，夜行失道，误经墟墓间，足踏一髑髅。髑髅作声曰：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毋败我面，且祸尔！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不满憨且悍，叱曰：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谁遣尔当路？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髑髅曰：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人移我于此，非我当路也。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不满又叱曰：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尔何不祸尔者？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髑髅曰：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彼运方盛，无如何也。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不满笑且怒曰：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岂我衰耶？畏盛而凌衰，是何理耶？</a:t>
            </a:r>
            <a:r>
              <a:rPr lang="en-US" altLang="zh-CN" sz="2400" kern="100" dirty="0">
                <a:latin typeface="宋体"/>
                <a:ea typeface="华文细黑"/>
                <a:cs typeface="Times New Roman"/>
              </a:rPr>
              <a:t>”</a:t>
            </a:r>
            <a:r>
              <a:rPr lang="zh-CN" altLang="zh-CN" sz="2400" u="heavy" kern="100" dirty="0">
                <a:latin typeface="Times New Roman"/>
                <a:ea typeface="华文细黑"/>
                <a:cs typeface="Times New Roman"/>
              </a:rPr>
              <a:t>髑髅作泣声曰君气亦盛故我不敢祟徒以虚词恫喝也畏盛凌衰人情皆尔君乃责鬼乎哀而拨入土窟中君之惠也</a:t>
            </a:r>
            <a:r>
              <a:rPr lang="zh-CN" altLang="zh-CN" sz="2400" kern="100" dirty="0">
                <a:latin typeface="Times New Roman"/>
                <a:ea typeface="华文细黑"/>
                <a:cs typeface="Times New Roman"/>
              </a:rPr>
              <a:t>。不满冲之竟过。惟闻背后呜呜声，卒无他异</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选自纪昀《阅微草堂笔记》</a:t>
            </a:r>
            <a:r>
              <a:rPr lang="en-US" altLang="zh-CN" sz="2400" kern="100" dirty="0" smtClean="0">
                <a:latin typeface="Times New Roman"/>
                <a:ea typeface="华文细黑"/>
                <a:cs typeface="Courier New"/>
              </a:rPr>
              <a:t>)</a:t>
            </a:r>
            <a:endParaRPr lang="zh-CN" altLang="zh-CN" sz="1000" kern="100" dirty="0">
              <a:latin typeface="宋体"/>
              <a:cs typeface="Courier New"/>
            </a:endParaRPr>
          </a:p>
        </p:txBody>
      </p:sp>
      <p:sp>
        <p:nvSpPr>
          <p:cNvPr id="4" name="矩形 3"/>
          <p:cNvSpPr/>
          <p:nvPr/>
        </p:nvSpPr>
        <p:spPr>
          <a:xfrm>
            <a:off x="5644500" y="1306086"/>
            <a:ext cx="684803"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a:t>
            </a:r>
            <a:endParaRPr lang="zh-CN" altLang="en-US" sz="2600" dirty="0"/>
          </a:p>
        </p:txBody>
      </p:sp>
    </p:spTree>
    <p:extLst>
      <p:ext uri="{BB962C8B-B14F-4D97-AF65-F5344CB8AC3E}">
        <p14:creationId xmlns:p14="http://schemas.microsoft.com/office/powerpoint/2010/main" val="1528680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4298" y="440085"/>
            <a:ext cx="8770682"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高考考查的断句远不像古人断句那么难，它所选的材料篇幅不长，较浅易；考查形式只是要求用斜线</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标出停顿的地方即可，不需要标上具体的标点。但是，它需要综合运用古汉语字词句及古代文化、历史等方面的常识。</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断句的基础在于对文意的领会，而真正的基础在于平时加强对文言文的诵读，增强语感，提高能力。此外，须掌握一定的断句方法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406" y="1050057"/>
            <a:ext cx="8534423" cy="1752596"/>
          </a:xfrm>
          <a:prstGeom prst="rect">
            <a:avLst/>
          </a:prstGeom>
          <a:noFill/>
        </p:spPr>
        <p:txBody>
          <a:bodyPr wrap="square" rtlCol="0">
            <a:spAutoFit/>
          </a:bodyPr>
          <a:lstStyle/>
          <a:p>
            <a:pPr algn="just">
              <a:lnSpc>
                <a:spcPts val="45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a:solidFill>
                  <a:srgbClr val="E46C0A"/>
                </a:solidFill>
                <a:latin typeface="Times New Roman"/>
                <a:ea typeface="华文细黑"/>
                <a:cs typeface="Times New Roman"/>
              </a:rPr>
              <a:t>髑髅作泣声曰</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IPAPANNEW"/>
                <a:ea typeface="华文细黑"/>
                <a:cs typeface="Times New Roman"/>
              </a:rPr>
              <a:t>君气亦盛</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Times New Roman"/>
                <a:ea typeface="华文细黑"/>
                <a:cs typeface="Times New Roman"/>
              </a:rPr>
              <a:t>故我不敢祟</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IPAPANNEW"/>
                <a:ea typeface="华文细黑"/>
                <a:cs typeface="Times New Roman"/>
              </a:rPr>
              <a:t>徒以虚词恫喝也</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Times New Roman"/>
                <a:ea typeface="华文细黑"/>
                <a:cs typeface="Times New Roman"/>
              </a:rPr>
              <a:t>畏盛凌衰</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IPAPANNEW"/>
                <a:ea typeface="华文细黑"/>
                <a:cs typeface="Times New Roman"/>
              </a:rPr>
              <a:t>人情皆尔</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Times New Roman"/>
                <a:ea typeface="华文细黑"/>
                <a:cs typeface="Times New Roman"/>
              </a:rPr>
              <a:t>君乃责鬼乎</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IPAPANNEW"/>
                <a:ea typeface="华文细黑"/>
                <a:cs typeface="Times New Roman"/>
              </a:rPr>
              <a:t>哀而拨入土窟中</a:t>
            </a:r>
            <a:r>
              <a:rPr lang="en-US" altLang="zh-CN" sz="2600" dirty="0">
                <a:solidFill>
                  <a:srgbClr val="E46C0A"/>
                </a:solidFill>
                <a:latin typeface="IPAPANNEW"/>
                <a:ea typeface="华文细黑"/>
                <a:cs typeface="Times New Roman"/>
              </a:rPr>
              <a:t>/</a:t>
            </a:r>
            <a:r>
              <a:rPr lang="zh-CN" altLang="zh-CN" sz="2600" dirty="0">
                <a:solidFill>
                  <a:srgbClr val="E46C0A"/>
                </a:solidFill>
                <a:latin typeface="Times New Roman"/>
                <a:ea typeface="华文细黑"/>
                <a:cs typeface="Times New Roman"/>
              </a:rPr>
              <a:t>君之惠也</a:t>
            </a:r>
            <a:endParaRPr lang="zh-CN" altLang="zh-CN" sz="2600" kern="100" spc="-100" dirty="0">
              <a:latin typeface="宋体"/>
              <a:cs typeface="Courier New"/>
            </a:endParaRPr>
          </a:p>
        </p:txBody>
      </p:sp>
      <p:sp>
        <p:nvSpPr>
          <p:cNvPr id="5" name="矩形 4"/>
          <p:cNvSpPr/>
          <p:nvPr/>
        </p:nvSpPr>
        <p:spPr>
          <a:xfrm>
            <a:off x="5868144" y="155239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1580150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802" y="839366"/>
            <a:ext cx="8647507" cy="3734356"/>
          </a:xfrm>
          <a:prstGeom prst="rect">
            <a:avLst/>
          </a:prstGeom>
        </p:spPr>
        <p:txBody>
          <a:bodyPr>
            <a:spAutoFit/>
          </a:bodyPr>
          <a:lstStyle/>
          <a:p>
            <a:pPr algn="ctr">
              <a:lnSpc>
                <a:spcPts val="5000"/>
              </a:lnSpc>
              <a:spcAft>
                <a:spcPts val="0"/>
              </a:spcAft>
            </a:pPr>
            <a:r>
              <a:rPr lang="zh-CN" altLang="en-US" sz="2600" kern="100" dirty="0">
                <a:solidFill>
                  <a:srgbClr val="C00000"/>
                </a:solidFill>
                <a:latin typeface="Times New Roman"/>
                <a:ea typeface="华文细黑"/>
                <a:cs typeface="Times New Roman"/>
              </a:rPr>
              <a:t>文言断句考场三</a:t>
            </a:r>
            <a:r>
              <a:rPr lang="zh-CN" altLang="en-US" sz="2600" kern="100" dirty="0" smtClean="0">
                <a:solidFill>
                  <a:srgbClr val="C00000"/>
                </a:solidFill>
                <a:latin typeface="Times New Roman"/>
                <a:ea typeface="华文细黑"/>
                <a:cs typeface="Times New Roman"/>
              </a:rPr>
              <a:t>步</a:t>
            </a:r>
            <a:endParaRPr lang="zh-CN" altLang="zh-CN" sz="105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关注语句层次。给文言文断句，首先要阅读语段或要断句子的上下文，了解文意，这是断句的先决条件。如果想当然地断下去，就容易错断。通读语段或要断句子的上下文，看写了什么内容，想表达什么意思，有几个层次，这样才能准确断句。</a:t>
            </a:r>
            <a:endParaRPr lang="zh-CN" altLang="zh-CN" sz="1050" kern="100" dirty="0">
              <a:effectLst/>
              <a:latin typeface="宋体"/>
              <a:cs typeface="Courier New"/>
            </a:endParaRPr>
          </a:p>
        </p:txBody>
      </p:sp>
      <p:sp>
        <p:nvSpPr>
          <p:cNvPr id="3" name="TextBox 2"/>
          <p:cNvSpPr txBox="1"/>
          <p:nvPr/>
        </p:nvSpPr>
        <p:spPr>
          <a:xfrm>
            <a:off x="95929" y="178027"/>
            <a:ext cx="1909497" cy="523220"/>
          </a:xfrm>
          <a:prstGeom prst="rect">
            <a:avLst/>
          </a:prstGeom>
          <a:noFill/>
        </p:spPr>
        <p:txBody>
          <a:bodyPr wrap="none" rtlCol="0">
            <a:spAutoFit/>
          </a:bodyPr>
          <a:lstStyle/>
          <a:p>
            <a:pPr marL="285750" indent="-285750">
              <a:buFont typeface="Wingdings" pitchFamily="2" charset="2"/>
              <a:buChar char="Ø"/>
            </a:pPr>
            <a:r>
              <a:rPr lang="zh-CN" altLang="en-US" sz="2800" b="1" dirty="0" smtClean="0">
                <a:solidFill>
                  <a:srgbClr val="00B0F0"/>
                </a:solidFill>
                <a:latin typeface="微软雅黑" pitchFamily="34" charset="-122"/>
                <a:ea typeface="微软雅黑" pitchFamily="34" charset="-122"/>
              </a:rPr>
              <a:t>考场妙招</a:t>
            </a:r>
            <a:endParaRPr lang="zh-CN" altLang="en-US" sz="2800" b="1"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574981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634" y="875591"/>
            <a:ext cx="8561888" cy="241623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先易后难。先凭语感将能断开的断开，再逐步缩小范围，最后再集中分析难断的句子。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断句后检查验证断句的正确性。一要检查语意是否通畅，二要检查内容是否合理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8857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218" y="5182"/>
            <a:ext cx="8909535" cy="5133713"/>
          </a:xfrm>
          <a:prstGeom prst="rect">
            <a:avLst/>
          </a:prstGeom>
        </p:spPr>
        <p:txBody>
          <a:bodyPr>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不妨一试</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阅读下面的文段，完成文后题目。</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翼日，晴霁，登中峰，顾瞻京国，远眺荒徼，山海混茫无际。数息，抵仙人台，峭壁断崖，北隅以木梯登望之，股栗。健者匍匐而上，有石枰，九仙环弈焉。自仙人台寻中会寺，入溪，穿石，荆棘塞路，不可杖，径仅容双趾。</a:t>
            </a:r>
            <a:r>
              <a:rPr lang="zh-CN" altLang="zh-CN" sz="2600" u="heavy" kern="100" dirty="0">
                <a:latin typeface="Times New Roman"/>
                <a:ea typeface="华文细黑"/>
                <a:cs typeface="Times New Roman"/>
              </a:rPr>
              <a:t>以匹布缚胸使人从后挽之扶滕侧足盘跚而步危甚刘子先之徐子与余相去数步</a:t>
            </a:r>
            <a:r>
              <a:rPr lang="zh-CN" altLang="zh-CN" sz="2600" kern="100" dirty="0">
                <a:latin typeface="Times New Roman"/>
                <a:ea typeface="华文细黑"/>
                <a:cs typeface="Times New Roman"/>
              </a:rPr>
              <a:t>，摘山花以诗赠余，余亦倚声和之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节选自程启充《游千山记》</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869144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949" y="-12026"/>
            <a:ext cx="8821322" cy="5133713"/>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下列文句中，断句正确的一项是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以匹布缚胸</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使人从后挽之扶滕</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侧足盘跚</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而步危甚</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刘子</a:t>
            </a:r>
            <a:r>
              <a:rPr lang="zh-CN" altLang="zh-CN" sz="2600" kern="100" dirty="0" smtClean="0">
                <a:latin typeface="Times New Roman"/>
                <a:ea typeface="华文细黑"/>
                <a:cs typeface="Times New Roman"/>
              </a:rPr>
              <a:t>先</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之</a:t>
            </a:r>
            <a:r>
              <a:rPr lang="zh-CN" altLang="zh-CN" sz="2600" kern="100" dirty="0">
                <a:latin typeface="Times New Roman"/>
                <a:ea typeface="华文细黑"/>
                <a:cs typeface="Times New Roman"/>
              </a:rPr>
              <a:t>徐子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与余相去数步</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以匹布缚胸</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使人从后挽之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扶滕侧足</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盘跚而步</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危甚</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刘</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先</a:t>
            </a:r>
            <a:r>
              <a:rPr lang="zh-CN" altLang="zh-CN" sz="2600" kern="100" dirty="0">
                <a:latin typeface="IPAPANNEW"/>
                <a:ea typeface="华文细黑"/>
                <a:cs typeface="Times New Roman"/>
              </a:rPr>
              <a:t>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徐子与余相去数步</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以匹布缚胸使人</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从后挽之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扶滕侧足</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盘跚而步</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危甚</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刘</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先</a:t>
            </a:r>
            <a:r>
              <a:rPr lang="zh-CN" altLang="zh-CN" sz="2600" kern="100" dirty="0">
                <a:latin typeface="IPAPANNEW"/>
                <a:ea typeface="华文细黑"/>
                <a:cs typeface="Times New Roman"/>
              </a:rPr>
              <a:t>之徐子</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与余相去数步</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以匹布缚胸使人</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从后挽之扶滕</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侧足盘跚</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而步危甚</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刘子</a:t>
            </a:r>
            <a:r>
              <a:rPr lang="zh-CN" altLang="zh-CN" sz="2600" kern="100" dirty="0" smtClean="0">
                <a:latin typeface="Times New Roman"/>
                <a:ea typeface="华文细黑"/>
                <a:cs typeface="Times New Roman"/>
              </a:rPr>
              <a:t>先</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徐子与余相去数</a:t>
            </a:r>
            <a:r>
              <a:rPr lang="zh-CN" altLang="zh-CN" sz="2600" kern="100" dirty="0" smtClean="0">
                <a:latin typeface="Times New Roman"/>
                <a:ea typeface="华文细黑"/>
                <a:cs typeface="Times New Roman"/>
              </a:rPr>
              <a:t>步</a:t>
            </a:r>
            <a:endParaRPr lang="zh-CN" altLang="zh-CN" sz="2600" kern="100" dirty="0">
              <a:latin typeface="宋体"/>
              <a:cs typeface="Courier New"/>
            </a:endParaRPr>
          </a:p>
        </p:txBody>
      </p:sp>
      <p:sp>
        <p:nvSpPr>
          <p:cNvPr id="3" name="矩形 2"/>
          <p:cNvSpPr/>
          <p:nvPr/>
        </p:nvSpPr>
        <p:spPr>
          <a:xfrm>
            <a:off x="5138720" y="110708"/>
            <a:ext cx="407484" cy="492443"/>
          </a:xfrm>
          <a:prstGeom prst="rect">
            <a:avLst/>
          </a:prstGeom>
        </p:spPr>
        <p:txBody>
          <a:bodyPr wrap="none">
            <a:spAutoFit/>
          </a:bodyPr>
          <a:lstStyle/>
          <a:p>
            <a:r>
              <a:rPr lang="en-US" altLang="zh-CN" sz="2600" dirty="0">
                <a:solidFill>
                  <a:srgbClr val="E46C0A"/>
                </a:solidFill>
                <a:latin typeface="Times New Roman"/>
                <a:ea typeface="华文细黑"/>
              </a:rPr>
              <a:t>B</a:t>
            </a:r>
            <a:endParaRPr lang="zh-CN" altLang="en-US" sz="2600" dirty="0"/>
          </a:p>
        </p:txBody>
      </p:sp>
    </p:spTree>
    <p:extLst>
      <p:ext uri="{BB962C8B-B14F-4D97-AF65-F5344CB8AC3E}">
        <p14:creationId xmlns:p14="http://schemas.microsoft.com/office/powerpoint/2010/main" val="347052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849" y="294491"/>
            <a:ext cx="882132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第二天清晨，天刚放晴，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登上中峰，回头看京城，远望荒凉的边界，山海浩瀚无边。多次休息后，到达</a:t>
            </a:r>
            <a:r>
              <a:rPr lang="zh-CN" altLang="zh-CN" sz="2600" kern="100" dirty="0" smtClean="0">
                <a:latin typeface="Times New Roman"/>
                <a:ea typeface="华文细黑"/>
                <a:cs typeface="Times New Roman"/>
              </a:rPr>
              <a:t>仙人</a:t>
            </a:r>
            <a:r>
              <a:rPr lang="zh-CN" altLang="zh-CN" sz="2600" kern="100" dirty="0">
                <a:latin typeface="Times New Roman"/>
                <a:ea typeface="华文细黑"/>
                <a:cs typeface="Times New Roman"/>
              </a:rPr>
              <a:t>台，到处是陡峭险峻的石壁山崖，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在山崖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北边的角落用木梯登顶眺望，两腿战栗。强壮的人都要匍匐着爬上去，看到石头做的棋盘，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相传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九仙在这里围观、下棋。从仙人台往中会寺方向出发，绕过溪涧，穿过乱石，荆棘塞满去路</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不能容</a:t>
            </a:r>
            <a:endParaRPr lang="zh-CN" altLang="zh-CN" sz="1050" kern="100" dirty="0">
              <a:latin typeface="宋体"/>
              <a:cs typeface="Courier New"/>
            </a:endParaRPr>
          </a:p>
        </p:txBody>
      </p:sp>
      <p:sp>
        <p:nvSpPr>
          <p:cNvPr id="3" name="矩形 2"/>
          <p:cNvSpPr/>
          <p:nvPr/>
        </p:nvSpPr>
        <p:spPr>
          <a:xfrm>
            <a:off x="8613973" y="3876297"/>
            <a:ext cx="262014" cy="6206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a:t>
            </a:r>
          </a:p>
        </p:txBody>
      </p:sp>
    </p:spTree>
    <p:extLst>
      <p:ext uri="{BB962C8B-B14F-4D97-AF65-F5344CB8AC3E}">
        <p14:creationId xmlns:p14="http://schemas.microsoft.com/office/powerpoint/2010/main" val="3624408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995" y="726895"/>
            <a:ext cx="8683844" cy="2492990"/>
          </a:xfrm>
          <a:prstGeom prst="rect">
            <a:avLst/>
          </a:prstGeom>
        </p:spPr>
        <p:txBody>
          <a:bodyPr>
            <a:spAutoFit/>
          </a:bodyPr>
          <a:lstStyle/>
          <a:p>
            <a:pPr algn="just">
              <a:lnSpc>
                <a:spcPct val="150000"/>
              </a:lnSpc>
              <a:spcAft>
                <a:spcPts val="0"/>
              </a:spcAft>
            </a:pPr>
            <a:r>
              <a:rPr lang="zh-CN" altLang="zh-CN" sz="2600" kern="100" smtClean="0">
                <a:solidFill>
                  <a:prstClr val="black"/>
                </a:solidFill>
                <a:latin typeface="Times New Roman"/>
                <a:ea typeface="华文细黑"/>
                <a:cs typeface="Times New Roman"/>
              </a:rPr>
              <a:t>下</a:t>
            </a:r>
            <a:r>
              <a:rPr lang="zh-CN" altLang="zh-CN" sz="2600" kern="100" dirty="0">
                <a:solidFill>
                  <a:prstClr val="black"/>
                </a:solidFill>
                <a:latin typeface="Times New Roman"/>
                <a:ea typeface="华文细黑"/>
                <a:cs typeface="Times New Roman"/>
              </a:rPr>
              <a:t>拐杖，路仅容得下双脚。一人</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在前面</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用布绑住前胸，让人从后面拉着，攀附着藤枝，侧着身子，在路上缓慢前行，非常危险。刘子先走，徐子和我相距几步，摘下山花赠诗给我，我也按照音律应和他。</a:t>
            </a:r>
            <a:endParaRPr lang="en-US" altLang="zh-CN" sz="2600" kern="100" dirty="0" smtClean="0">
              <a:solidFill>
                <a:srgbClr val="E46C0A"/>
              </a:solidFill>
              <a:latin typeface="Times New Roman"/>
              <a:ea typeface="华文细黑"/>
              <a:cs typeface="Courier New"/>
            </a:endParaRPr>
          </a:p>
        </p:txBody>
      </p:sp>
    </p:spTree>
    <p:extLst>
      <p:ext uri="{BB962C8B-B14F-4D97-AF65-F5344CB8AC3E}">
        <p14:creationId xmlns:p14="http://schemas.microsoft.com/office/powerpoint/2010/main" val="3013431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282" y="370409"/>
            <a:ext cx="8647507"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请用斜线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给下面文言短文中画线的部分断句。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限断</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处</a:t>
            </a:r>
            <a:r>
              <a:rPr lang="en-US" altLang="zh-CN" sz="2600" kern="100" dirty="0">
                <a:latin typeface="Times New Roman"/>
                <a:ea typeface="华文细黑"/>
                <a:cs typeface="Courier New"/>
              </a:rPr>
              <a:t>)</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万夫长易俊原独恃骁勇，</a:t>
            </a:r>
            <a:r>
              <a:rPr lang="zh-CN" altLang="zh-CN" sz="2600" u="heavy" kern="100" dirty="0">
                <a:latin typeface="Times New Roman"/>
                <a:ea typeface="华文细黑"/>
                <a:cs typeface="Times New Roman"/>
              </a:rPr>
              <a:t>与</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麾</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数</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十</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人</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遁</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入</a:t>
            </a:r>
            <a:r>
              <a:rPr lang="en-US" altLang="zh-CN" sz="2600" u="heavy" kern="100" dirty="0">
                <a:latin typeface="Times New Roman"/>
                <a:ea typeface="华文细黑"/>
                <a:cs typeface="Courier New"/>
              </a:rPr>
              <a:t>  </a:t>
            </a:r>
            <a:r>
              <a:rPr lang="zh-CN" altLang="zh-CN" sz="2600" u="heavy" kern="100" dirty="0">
                <a:latin typeface="Times New Roman"/>
                <a:ea typeface="华文细黑"/>
                <a:cs typeface="Times New Roman"/>
              </a:rPr>
              <a:t>山</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谷</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保</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险</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自</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固</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郡</a:t>
            </a:r>
            <a:r>
              <a:rPr lang="en-US" altLang="zh-CN" sz="2600" u="heavy" kern="100" dirty="0">
                <a:latin typeface="Times New Roman"/>
                <a:ea typeface="华文细黑"/>
                <a:cs typeface="Courier New"/>
              </a:rPr>
              <a:t>  </a:t>
            </a:r>
            <a:r>
              <a:rPr lang="zh-CN" altLang="zh-CN" sz="2600" u="heavy" kern="100" dirty="0">
                <a:latin typeface="Times New Roman"/>
                <a:ea typeface="华文细黑"/>
                <a:cs typeface="Times New Roman"/>
              </a:rPr>
              <a:t>邑</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患</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苦</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之</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江</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阴</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侯</a:t>
            </a:r>
            <a:r>
              <a:rPr lang="en-US" altLang="zh-CN" sz="2600" u="heavy" kern="100" dirty="0">
                <a:latin typeface="Times New Roman"/>
                <a:ea typeface="华文细黑"/>
                <a:cs typeface="Courier New"/>
              </a:rPr>
              <a:t>  </a:t>
            </a:r>
            <a:r>
              <a:rPr lang="zh-CN" altLang="zh-CN" sz="2600" u="heavy" kern="100" dirty="0">
                <a:latin typeface="Times New Roman"/>
                <a:ea typeface="华文细黑"/>
                <a:cs typeface="Times New Roman"/>
              </a:rPr>
              <a:t>吴</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良</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承</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诏</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求</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寇</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已</a:t>
            </a:r>
            <a:r>
              <a:rPr lang="en-US" altLang="zh-CN" sz="2600" u="heavy" kern="100" dirty="0">
                <a:latin typeface="Times New Roman"/>
                <a:ea typeface="华文细黑"/>
                <a:cs typeface="Courier New"/>
              </a:rPr>
              <a:t>  </a:t>
            </a:r>
            <a:r>
              <a:rPr lang="zh-CN" altLang="zh-CN" sz="2600" u="heavy" kern="100" dirty="0">
                <a:latin typeface="Times New Roman"/>
                <a:ea typeface="华文细黑"/>
                <a:cs typeface="Times New Roman"/>
              </a:rPr>
              <a:t>移</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檄</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旁</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县</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兵</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且</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集</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召</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德</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基</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计</a:t>
            </a:r>
            <a:r>
              <a:rPr lang="zh-CN" altLang="zh-CN" sz="2600" u="heavy" kern="100" dirty="0">
                <a:latin typeface="宋体"/>
                <a:ea typeface="Times New Roman"/>
                <a:cs typeface="Courier New"/>
              </a:rPr>
              <a:t> </a:t>
            </a:r>
            <a:r>
              <a:rPr lang="zh-CN" altLang="zh-CN" sz="2600" u="heavy" kern="100" dirty="0">
                <a:latin typeface="Times New Roman"/>
                <a:ea typeface="华文细黑"/>
                <a:cs typeface="Times New Roman"/>
              </a:rPr>
              <a:t>事。</a:t>
            </a:r>
            <a:r>
              <a:rPr lang="zh-CN" altLang="zh-CN" sz="2600" kern="100" dirty="0">
                <a:latin typeface="Times New Roman"/>
                <a:ea typeface="华文细黑"/>
                <a:cs typeface="Times New Roman"/>
              </a:rPr>
              <a:t>德基曰：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易氏未有反状，奈何激之使生变乎？不若先以计致之。果反，用兵未晚也。</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选自宋濂《吴德基传》</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83940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492" y="401985"/>
            <a:ext cx="882132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　</a:t>
            </a:r>
            <a:r>
              <a:rPr lang="zh-CN" altLang="zh-CN" sz="2600" kern="100" dirty="0">
                <a:latin typeface="Times New Roman"/>
                <a:ea typeface="华文细黑"/>
                <a:cs typeface="Times New Roman"/>
              </a:rPr>
              <a:t>本题考查的是文言文断句的能力。文言文断句的基础在于对通篇文章的领会。首先，通读这篇短文，大致了解整个故事。然后抓住标志词，断开比较明显的地方。如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遁入山谷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后要断开，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后要断开。这样将能断开的先断开，逐步缩小范围，然后集中精力分析难断处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　</a:t>
            </a:r>
            <a:r>
              <a:rPr lang="zh-CN" altLang="zh-CN" sz="2600" kern="100" dirty="0">
                <a:solidFill>
                  <a:srgbClr val="E46C0A"/>
                </a:solidFill>
                <a:latin typeface="Times New Roman"/>
                <a:ea typeface="华文细黑"/>
                <a:cs typeface="Times New Roman"/>
              </a:rPr>
              <a:t>与麾下数十人遁入山谷</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保险自固</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郡邑患苦之</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江阴侯吴良承诏求寇</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已移檄旁县</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兵且集</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召德基计事</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0138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519" y="169218"/>
            <a:ext cx="8733982" cy="481689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万夫长易俊原仅倚仗自己的勇猛，与部下几十人逃到山谷中，守卫险要地势来巩固自己的实力，郡邑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对此很担忧。江阴侯吴良接受诏令讨伐寇贼，已经发布檄文到别的县区，士兵也将要召集。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于是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召见吴德基谋划此事。吴德基说：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易俊原没有谋反的情形，为什么要激怒他使他产生变故呢？不如先用计招纳他。果真谋反，再用兵讨伐也不晚啊。</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0749" y="4489801"/>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79730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807" y="702732"/>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一、标名</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代</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词，定主宾</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给下面的短文断句。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限画</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处</a:t>
            </a:r>
            <a:r>
              <a:rPr lang="en-US" altLang="zh-CN" sz="2600" kern="100" dirty="0">
                <a:latin typeface="Times New Roman"/>
                <a:ea typeface="华文细黑"/>
                <a:cs typeface="Courier New"/>
              </a:rPr>
              <a:t>)</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周室既衰诸侯恣行仲尼悼礼废乐崩追修经术以达王道匡乱世反之于正见其文辞为天下制仪法垂六艺之统纪于后世作孔子世家</a:t>
            </a:r>
            <a:r>
              <a:rPr lang="zh-CN" altLang="zh-CN" sz="2600" kern="100" dirty="0" smtClean="0">
                <a:latin typeface="Times New Roman"/>
                <a:ea typeface="华文细黑"/>
                <a:cs typeface="Times New Roman"/>
              </a:rPr>
              <a:t>第十七</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选自《史记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太史公自序》</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6"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775" y="104428"/>
            <a:ext cx="8769291" cy="481772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本题考查文言文断句。首先，通读文段，大致了解整个文段的内容，文段主要讲了《孔子世家》产生的背景。其次，借助相似结构，利用动词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等断开一些比较明确的地方。再次，利用词性断句，如诸侯、仲尼。</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周室既衰</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诸侯恣行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仲尼悼礼废乐崩</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追修经术</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以达王道</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匡乱世反之于正</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见其文辞</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为天下制仪法</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垂六艺之统纪于后世</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作孔子世家</a:t>
            </a:r>
            <a:r>
              <a:rPr lang="zh-CN" altLang="zh-CN" sz="2600" kern="100" dirty="0" smtClean="0">
                <a:solidFill>
                  <a:srgbClr val="E46C0A"/>
                </a:solidFill>
                <a:latin typeface="Times New Roman"/>
                <a:ea typeface="华文细黑"/>
                <a:cs typeface="Times New Roman"/>
              </a:rPr>
              <a:t>第十七</a:t>
            </a:r>
            <a:endParaRPr lang="zh-CN" altLang="zh-CN" sz="2600" kern="100" dirty="0">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752500"/>
            <a:ext cx="8511387"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周王室已经衰落，诸侯任意而行。孔子伤感礼乐崩废，因而追研经术，以重建王道，匡正乱世，使之返于正道，观其著述，为天下制定礼仪法度。为后世留下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六艺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纲纪。作《孔子世家》第十七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417" y="230438"/>
            <a:ext cx="8769291" cy="4573560"/>
          </a:xfrm>
          <a:prstGeom prst="rect">
            <a:avLst/>
          </a:prstGeom>
          <a:noFill/>
        </p:spPr>
        <p:txBody>
          <a:bodyPr wrap="square" rtlCol="0">
            <a:spAutoFit/>
          </a:bodyPr>
          <a:lstStyle/>
          <a:p>
            <a:pPr algn="just">
              <a:lnSpc>
                <a:spcPct val="140000"/>
              </a:lnSpc>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在文言文阅读中，随时标出篇段中的名词。如人名、地名、官名、族名、器物名、动物名、植物名、时间等。名词一般为文章陈述、描写、说明或议论的对象，在它们的前后往往要进行断句。名词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代词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一般也常常用作句子的主语和宾语，因此，找出文中反复出现的名词或代词，就基本上可以断出句读了。常见的代词有：吾、余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，予、尔、汝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、公、卿、君、若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，彼、此、其、之等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9876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70" y="325785"/>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二、标虚词，定位置</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用斜线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给下面的短文断句。</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世</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治</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善</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获</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福</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得</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祸</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及</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善</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获</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福</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得</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祸</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变</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智</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变</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数</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常</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道</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故</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循</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福</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自</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来</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防</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祸</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之</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由</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至</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遇</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不</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遇</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非</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我</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也</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守</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其</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所</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志</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而</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已</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矣</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取材于《中论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修本》</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129771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2823</TotalTime>
  <Words>3669</Words>
  <Application>Microsoft Office PowerPoint</Application>
  <PresentationFormat>全屏显示(16:9)</PresentationFormat>
  <Paragraphs>122</Paragraphs>
  <Slides>50</Slides>
  <Notes>1</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223</cp:revision>
  <dcterms:created xsi:type="dcterms:W3CDTF">2014-12-15T01:46:29Z</dcterms:created>
  <dcterms:modified xsi:type="dcterms:W3CDTF">2015-04-16T05:41:38Z</dcterms:modified>
</cp:coreProperties>
</file>