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387" r:id="rId3"/>
    <p:sldId id="691" r:id="rId4"/>
    <p:sldId id="504" r:id="rId5"/>
    <p:sldId id="519" r:id="rId6"/>
    <p:sldId id="505" r:id="rId7"/>
    <p:sldId id="506" r:id="rId8"/>
    <p:sldId id="507" r:id="rId9"/>
    <p:sldId id="655" r:id="rId10"/>
    <p:sldId id="508" r:id="rId11"/>
    <p:sldId id="513" r:id="rId12"/>
    <p:sldId id="514" r:id="rId13"/>
    <p:sldId id="515" r:id="rId14"/>
    <p:sldId id="516" r:id="rId15"/>
    <p:sldId id="517" r:id="rId16"/>
    <p:sldId id="518" r:id="rId17"/>
    <p:sldId id="656" r:id="rId18"/>
    <p:sldId id="657" r:id="rId19"/>
    <p:sldId id="658" r:id="rId20"/>
    <p:sldId id="659" r:id="rId21"/>
    <p:sldId id="660" r:id="rId22"/>
    <p:sldId id="661" r:id="rId23"/>
    <p:sldId id="662" r:id="rId24"/>
    <p:sldId id="663" r:id="rId25"/>
    <p:sldId id="688" r:id="rId26"/>
    <p:sldId id="689" r:id="rId27"/>
    <p:sldId id="664" r:id="rId28"/>
    <p:sldId id="665" r:id="rId29"/>
    <p:sldId id="666" r:id="rId30"/>
    <p:sldId id="667" r:id="rId31"/>
    <p:sldId id="668" r:id="rId32"/>
    <p:sldId id="669" r:id="rId33"/>
    <p:sldId id="427" r:id="rId34"/>
    <p:sldId id="540" r:id="rId35"/>
    <p:sldId id="681" r:id="rId36"/>
    <p:sldId id="682" r:id="rId37"/>
    <p:sldId id="690" r:id="rId38"/>
    <p:sldId id="683" r:id="rId39"/>
    <p:sldId id="684" r:id="rId40"/>
    <p:sldId id="541" r:id="rId41"/>
    <p:sldId id="542" r:id="rId42"/>
    <p:sldId id="564" r:id="rId43"/>
    <p:sldId id="543" r:id="rId44"/>
    <p:sldId id="544" r:id="rId45"/>
    <p:sldId id="545" r:id="rId46"/>
    <p:sldId id="546" r:id="rId47"/>
    <p:sldId id="547" r:id="rId48"/>
    <p:sldId id="548" r:id="rId49"/>
    <p:sldId id="549" r:id="rId50"/>
    <p:sldId id="550" r:id="rId51"/>
    <p:sldId id="551" r:id="rId52"/>
    <p:sldId id="552" r:id="rId53"/>
    <p:sldId id="565" r:id="rId54"/>
    <p:sldId id="553" r:id="rId55"/>
    <p:sldId id="625" r:id="rId56"/>
    <p:sldId id="685" r:id="rId57"/>
    <p:sldId id="626" r:id="rId58"/>
    <p:sldId id="627" r:id="rId59"/>
    <p:sldId id="686" r:id="rId60"/>
    <p:sldId id="628" r:id="rId61"/>
    <p:sldId id="687" r:id="rId62"/>
    <p:sldId id="381" r:id="rId6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CC"/>
    <a:srgbClr val="B00000"/>
    <a:srgbClr val="6BA42C"/>
    <a:srgbClr val="FFFF99"/>
    <a:srgbClr val="D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85" autoAdjust="0"/>
    <p:restoredTop sz="61172" autoAdjust="0"/>
  </p:normalViewPr>
  <p:slideViewPr>
    <p:cSldViewPr>
      <p:cViewPr>
        <p:scale>
          <a:sx n="100" d="100"/>
          <a:sy n="100" d="100"/>
        </p:scale>
        <p:origin x="-852" y="-10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1266" name="Picture 2" descr="E:\样样样\5\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35" y="-6544"/>
            <a:ext cx="9167270" cy="515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12291" name="Picture 3" descr="E:\样样样\5\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4" y="637"/>
            <a:ext cx="9144563" cy="512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3" name="Picture 2" descr="E:\样样样\5\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677" y="8257"/>
            <a:ext cx="9114646" cy="512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58546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5"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package" Target="../embeddings/Microsoft_Word___1.docx"/></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package" Target="../embeddings/Microsoft_Word___2.docx"/></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package" Target="../embeddings/Microsoft_Word___3.docx"/></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package" Target="../embeddings/Microsoft_Word___4.docx"/></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5.vml"/><Relationship Id="rId5" Type="http://schemas.openxmlformats.org/officeDocument/2006/relationships/image" Target="../media/image8.emf"/><Relationship Id="rId4" Type="http://schemas.openxmlformats.org/officeDocument/2006/relationships/package" Target="../embeddings/Microsoft_Word___5.docx"/></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6.vml"/><Relationship Id="rId5" Type="http://schemas.openxmlformats.org/officeDocument/2006/relationships/image" Target="../media/image9.emf"/><Relationship Id="rId4" Type="http://schemas.openxmlformats.org/officeDocument/2006/relationships/package" Target="../embeddings/Microsoft_Word___6.docx"/></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4.xml"/><Relationship Id="rId1" Type="http://schemas.openxmlformats.org/officeDocument/2006/relationships/slideLayout" Target="../slideLayouts/slideLayout4.xml"/><Relationship Id="rId4" Type="http://schemas.openxmlformats.org/officeDocument/2006/relationships/slide" Target="slide3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7.vml"/><Relationship Id="rId5" Type="http://schemas.openxmlformats.org/officeDocument/2006/relationships/image" Target="../media/image10.emf"/><Relationship Id="rId4" Type="http://schemas.openxmlformats.org/officeDocument/2006/relationships/package" Target="../embeddings/Microsoft_Word___7.docx"/></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8.vml"/><Relationship Id="rId5" Type="http://schemas.openxmlformats.org/officeDocument/2006/relationships/image" Target="../media/image11.emf"/><Relationship Id="rId4" Type="http://schemas.openxmlformats.org/officeDocument/2006/relationships/package" Target="../embeddings/Microsoft_Word___8.docx"/></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9.vml"/><Relationship Id="rId5" Type="http://schemas.openxmlformats.org/officeDocument/2006/relationships/image" Target="../media/image12.emf"/><Relationship Id="rId4" Type="http://schemas.openxmlformats.org/officeDocument/2006/relationships/package" Target="../embeddings/Microsoft_Word___9.docx"/></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10.vml"/><Relationship Id="rId5" Type="http://schemas.openxmlformats.org/officeDocument/2006/relationships/image" Target="../media/image13.emf"/><Relationship Id="rId4" Type="http://schemas.openxmlformats.org/officeDocument/2006/relationships/package" Target="../embeddings/Microsoft_Word___10.docx"/></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403648" y="1844050"/>
            <a:ext cx="3467616" cy="584775"/>
          </a:xfrm>
          <a:prstGeom prst="rect">
            <a:avLst/>
          </a:prstGeom>
          <a:noFill/>
        </p:spPr>
        <p:txBody>
          <a:bodyPr wrap="none" rtlCol="0">
            <a:spAutoFit/>
          </a:bodyPr>
          <a:lstStyle/>
          <a:p>
            <a:pPr algn="ctr"/>
            <a:r>
              <a:rPr lang="zh-CN" altLang="en-US" sz="3200" b="1" dirty="0">
                <a:solidFill>
                  <a:srgbClr val="FFFFCC"/>
                </a:solidFill>
                <a:latin typeface="Times New Roman" pitchFamily="18" charset="0"/>
                <a:ea typeface="微软雅黑" pitchFamily="34" charset="-122"/>
                <a:cs typeface="Times New Roman" pitchFamily="18" charset="0"/>
              </a:rPr>
              <a:t>专题二　文体专攻</a:t>
            </a:r>
            <a:endParaRPr lang="zh-CN" altLang="zh-CN" sz="3200" b="1" dirty="0">
              <a:solidFill>
                <a:srgbClr val="FFFFCC"/>
              </a:solidFill>
              <a:latin typeface="Times New Roman" pitchFamily="18" charset="0"/>
              <a:ea typeface="微软雅黑" pitchFamily="34" charset="-122"/>
              <a:cs typeface="Times New Roman" pitchFamily="18" charset="0"/>
            </a:endParaRPr>
          </a:p>
        </p:txBody>
      </p:sp>
      <p:sp>
        <p:nvSpPr>
          <p:cNvPr id="11" name="TextBox 10"/>
          <p:cNvSpPr txBox="1"/>
          <p:nvPr/>
        </p:nvSpPr>
        <p:spPr>
          <a:xfrm>
            <a:off x="1691680" y="2655371"/>
            <a:ext cx="6519734" cy="492443"/>
          </a:xfrm>
          <a:prstGeom prst="rect">
            <a:avLst/>
          </a:prstGeom>
          <a:noFill/>
        </p:spPr>
        <p:txBody>
          <a:bodyPr wrap="none" rtlCol="0">
            <a:spAutoFit/>
          </a:bodyPr>
          <a:lstStyle/>
          <a:p>
            <a:pPr algn="ctr"/>
            <a:r>
              <a:rPr lang="en-US" altLang="zh-CN" sz="2600" b="1" dirty="0">
                <a:solidFill>
                  <a:srgbClr val="7030A0"/>
                </a:solidFill>
                <a:latin typeface="Times New Roman" pitchFamily="18" charset="0"/>
                <a:ea typeface="微软雅黑" pitchFamily="34" charset="-122"/>
                <a:cs typeface="Times New Roman" pitchFamily="18" charset="0"/>
              </a:rPr>
              <a:t>——</a:t>
            </a:r>
            <a:r>
              <a:rPr lang="zh-CN" altLang="en-US" sz="2600" b="1" dirty="0">
                <a:solidFill>
                  <a:srgbClr val="7030A0"/>
                </a:solidFill>
                <a:latin typeface="Times New Roman" pitchFamily="18" charset="0"/>
                <a:ea typeface="微软雅黑" pitchFamily="34" charset="-122"/>
                <a:cs typeface="Times New Roman" pitchFamily="18" charset="0"/>
              </a:rPr>
              <a:t>整体阅读，把握大意，奠定做题的前提</a:t>
            </a:r>
            <a:endParaRPr lang="zh-CN" altLang="zh-CN" sz="2600" b="1" dirty="0">
              <a:solidFill>
                <a:srgbClr val="7030A0"/>
              </a:solidFill>
              <a:latin typeface="Times New Roman" pitchFamily="18" charset="0"/>
              <a:ea typeface="微软雅黑" pitchFamily="34" charset="-122"/>
              <a:cs typeface="Times New Roman" pitchFamily="18" charset="0"/>
            </a:endParaRPr>
          </a:p>
        </p:txBody>
      </p:sp>
      <p:sp>
        <p:nvSpPr>
          <p:cNvPr id="10" name="TextBox 9"/>
          <p:cNvSpPr txBox="1"/>
          <p:nvPr/>
        </p:nvSpPr>
        <p:spPr>
          <a:xfrm>
            <a:off x="6697394" y="4432414"/>
            <a:ext cx="2339102" cy="523220"/>
          </a:xfrm>
          <a:prstGeom prst="rect">
            <a:avLst/>
          </a:prstGeom>
          <a:noFill/>
        </p:spPr>
        <p:txBody>
          <a:bodyPr wrap="none" rtlCol="0">
            <a:spAutoFit/>
          </a:bodyPr>
          <a:lstStyle/>
          <a:p>
            <a:r>
              <a:rPr lang="zh-CN" altLang="en-US" sz="2800" dirty="0">
                <a:solidFill>
                  <a:schemeClr val="bg1">
                    <a:lumMod val="50000"/>
                  </a:schemeClr>
                </a:solidFill>
                <a:latin typeface="汉仪大黑简" pitchFamily="49" charset="-122"/>
                <a:ea typeface="汉仪大黑简" pitchFamily="49" charset="-122"/>
              </a:rPr>
              <a:t>古代诗文阅读</a:t>
            </a:r>
          </a:p>
        </p:txBody>
      </p:sp>
      <p:sp>
        <p:nvSpPr>
          <p:cNvPr id="14" name="TextBox 13"/>
          <p:cNvSpPr txBox="1"/>
          <p:nvPr/>
        </p:nvSpPr>
        <p:spPr>
          <a:xfrm>
            <a:off x="539552" y="771550"/>
            <a:ext cx="3430747" cy="523220"/>
          </a:xfrm>
          <a:prstGeom prst="rect">
            <a:avLst/>
          </a:prstGeom>
          <a:noFill/>
        </p:spPr>
        <p:txBody>
          <a:bodyPr wrap="none" rtlCol="0">
            <a:spAutoFit/>
          </a:bodyPr>
          <a:lstStyle/>
          <a:p>
            <a:r>
              <a:rPr lang="zh-CN" altLang="zh-CN" sz="2800" b="1" dirty="0" smtClean="0">
                <a:latin typeface="黑体" pitchFamily="49" charset="-122"/>
                <a:ea typeface="黑体" pitchFamily="49" charset="-122"/>
              </a:rPr>
              <a:t>第</a:t>
            </a:r>
            <a:r>
              <a:rPr lang="zh-CN" altLang="en-US" sz="2800" b="1" dirty="0" smtClean="0">
                <a:latin typeface="黑体" pitchFamily="49" charset="-122"/>
                <a:ea typeface="黑体" pitchFamily="49" charset="-122"/>
              </a:rPr>
              <a:t>一</a:t>
            </a:r>
            <a:r>
              <a:rPr lang="zh-CN" altLang="zh-CN" sz="2800" b="1" dirty="0" smtClean="0">
                <a:latin typeface="黑体" pitchFamily="49" charset="-122"/>
                <a:ea typeface="黑体" pitchFamily="49" charset="-122"/>
              </a:rPr>
              <a:t>章</a:t>
            </a:r>
            <a:r>
              <a:rPr lang="zh-CN" altLang="zh-CN" sz="2800" b="1" dirty="0">
                <a:latin typeface="黑体" pitchFamily="49" charset="-122"/>
                <a:ea typeface="黑体" pitchFamily="49" charset="-122"/>
              </a:rPr>
              <a:t>　文言文</a:t>
            </a:r>
            <a:r>
              <a:rPr lang="zh-CN" altLang="zh-CN" sz="2800" b="1" dirty="0" smtClean="0">
                <a:latin typeface="黑体" pitchFamily="49" charset="-122"/>
                <a:ea typeface="黑体" pitchFamily="49" charset="-122"/>
              </a:rPr>
              <a:t>阅读</a:t>
            </a:r>
            <a:endParaRPr lang="zh-CN" altLang="en-US" sz="2800" b="1" dirty="0">
              <a:latin typeface="黑体" pitchFamily="49" charset="-122"/>
              <a:ea typeface="黑体" pitchFamily="49" charset="-122"/>
            </a:endParaRP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1995" y="1211824"/>
            <a:ext cx="8682466" cy="1215910"/>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还要注意古人的用语习惯，如称人一般只称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王祎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沈通明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通明</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558105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2621" y="104428"/>
            <a:ext cx="8682466" cy="4816896"/>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三、阅读方法和步骤</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阅读方法</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勾画圈点法：边阅读，边画出人名、地名、时间词、事件起讫词语及文中评议性词句，画出较难理解的词句等，同时思考总结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何人何时何事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等内容。</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主线阅读法：阅读时牢牢抓住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什么人什么时候什么地方做过什么事，事情的结果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这条主线来筛选信息，划分层次，把握内容提要。</a:t>
            </a:r>
            <a:endParaRPr lang="zh-CN" altLang="zh-CN" sz="1050" kern="100" dirty="0">
              <a:effectLst/>
              <a:latin typeface="宋体"/>
              <a:cs typeface="Courier New"/>
            </a:endParaRPr>
          </a:p>
        </p:txBody>
      </p:sp>
    </p:spTree>
    <p:extLst>
      <p:ext uri="{BB962C8B-B14F-4D97-AF65-F5344CB8AC3E}">
        <p14:creationId xmlns:p14="http://schemas.microsoft.com/office/powerpoint/2010/main" val="966417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1289" y="48608"/>
            <a:ext cx="8769291" cy="5066965"/>
          </a:xfrm>
          <a:prstGeom prst="rect">
            <a:avLst/>
          </a:prstGeom>
          <a:noFill/>
        </p:spPr>
        <p:txBody>
          <a:bodyPr wrap="square" rtlCol="0">
            <a:spAutoFit/>
          </a:bodyPr>
          <a:lstStyle/>
          <a:p>
            <a:pPr algn="just">
              <a:lnSpc>
                <a:spcPct val="14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借题解文法：文言文阅读一般都有信息筛选题和文意概括题。信息筛选题往往将文中能表现人物某一方面特点的若干信息抽出来让考生辨析，据此可判定文中写的是什么样的人物，有怎样的性格，或有怎样的品质，或行为有何特征等。文意概括题则考查对文言文文意的概述或分析，所给的几个备选项正是命题人对文意的概括。其中虽有一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不正确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，但其余三项是正确的，这正是给我们整体把握文意的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提示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。借助信息筛选题，我们可以把握传主的性格品质；借助文意概括题，我们能更好地读懂内容</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552475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9539" y="519730"/>
            <a:ext cx="8682466" cy="361656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以文解文法：就是借用文章中的话来理解。文章中的诸多因素存在着一种互相制约、互相阐释的关系，这是读者解文的一种依据，阅读时仔细发掘，前后文会给你帮助。</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以注解文法：命题者往往会给一些注释，这些注释往往能给解文、解题带来很大帮助。考试时同学们千万不要视而不见，一定要充分利用才行</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3514317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954" y="81163"/>
            <a:ext cx="8806138" cy="4506811"/>
          </a:xfrm>
          <a:prstGeom prst="rect">
            <a:avLst/>
          </a:prstGeom>
          <a:noFill/>
        </p:spPr>
        <p:txBody>
          <a:bodyPr wrap="square" rtlCol="0">
            <a:spAutoFit/>
          </a:bodyPr>
          <a:lstStyle/>
          <a:p>
            <a:pPr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阅读步骤</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三读</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第一读：粗读。概览全文，了解大意。可以看看尾注，读读题目。</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第二读：细读。边读边圈点批注，结合注释、信息筛选题和文意概括题，认真、仔细地读，弄清文中具体的人与人、人与事、事与事之间的关系，把握人物的命运结局及性格品质。如遇到难字难句，不必深究。</a:t>
            </a:r>
            <a:endParaRPr lang="zh-CN" altLang="zh-CN" sz="1050" kern="100" dirty="0">
              <a:latin typeface="宋体"/>
              <a:cs typeface="Courier New"/>
            </a:endParaRPr>
          </a:p>
          <a:p>
            <a:pPr>
              <a:lnSpc>
                <a:spcPct val="140000"/>
              </a:lnSpc>
            </a:pPr>
            <a:r>
              <a:rPr lang="zh-CN" altLang="zh-CN" sz="2600" kern="100" dirty="0">
                <a:latin typeface="Times New Roman"/>
                <a:ea typeface="华文细黑"/>
                <a:cs typeface="Times New Roman"/>
              </a:rPr>
              <a:t>第三读：做题读。题目涉及哪些文字，就细读哪些文字</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grpSp>
        <p:nvGrpSpPr>
          <p:cNvPr id="7" name="组合 6"/>
          <p:cNvGrpSpPr/>
          <p:nvPr/>
        </p:nvGrpSpPr>
        <p:grpSpPr>
          <a:xfrm rot="5400000">
            <a:off x="8388567" y="4398743"/>
            <a:ext cx="549128" cy="549414"/>
            <a:chOff x="11226607" y="6533712"/>
            <a:chExt cx="360000" cy="360000"/>
          </a:xfrm>
        </p:grpSpPr>
        <p:sp>
          <p:nvSpPr>
            <p:cNvPr id="8" name="椭圆 7">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燕尾形 8">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20257543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667" y="851515"/>
            <a:ext cx="8769291" cy="1892826"/>
          </a:xfrm>
          <a:prstGeom prst="rect">
            <a:avLst/>
          </a:prstGeom>
          <a:noFill/>
        </p:spPr>
        <p:txBody>
          <a:bodyPr wrap="square" rtlCol="0">
            <a:spAutoFit/>
          </a:bodyPr>
          <a:lstStyle/>
          <a:p>
            <a:pPr algn="just">
              <a:lnSpc>
                <a:spcPct val="150000"/>
              </a:lnSpc>
              <a:spcAft>
                <a:spcPts val="0"/>
              </a:spcAft>
            </a:pPr>
            <a:r>
              <a:rPr lang="zh-CN" altLang="zh-CN" sz="2600" kern="100" dirty="0" smtClean="0">
                <a:latin typeface="Times New Roman"/>
                <a:ea typeface="华文细黑"/>
                <a:cs typeface="Times New Roman"/>
              </a:rPr>
              <a:t>阅读</a:t>
            </a:r>
            <a:r>
              <a:rPr lang="zh-CN" altLang="zh-CN" sz="2600" kern="100" dirty="0">
                <a:latin typeface="Times New Roman"/>
                <a:ea typeface="华文细黑"/>
                <a:cs typeface="Times New Roman"/>
              </a:rPr>
              <a:t>下面的文言文，完成文后题目。</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杨维岳传</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戴名世</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88174353"/>
              </p:ext>
            </p:extLst>
          </p:nvPr>
        </p:nvGraphicFramePr>
        <p:xfrm>
          <a:off x="423614" y="2703165"/>
          <a:ext cx="8334375" cy="2028825"/>
        </p:xfrm>
        <a:graphic>
          <a:graphicData uri="http://schemas.openxmlformats.org/presentationml/2006/ole">
            <mc:AlternateContent xmlns:mc="http://schemas.openxmlformats.org/markup-compatibility/2006">
              <mc:Choice xmlns:v="urn:schemas-microsoft-com:vml" Requires="v">
                <p:oleObj spid="_x0000_s3103" name="文档" r:id="rId4" imgW="8509313" imgH="2078905" progId="Word.Document.12">
                  <p:embed/>
                </p:oleObj>
              </mc:Choice>
              <mc:Fallback>
                <p:oleObj name="文档" r:id="rId4" imgW="8509313" imgH="2078905" progId="Word.Document.12">
                  <p:embed/>
                  <p:pic>
                    <p:nvPicPr>
                      <p:cNvPr id="0" name=""/>
                      <p:cNvPicPr/>
                      <p:nvPr/>
                    </p:nvPicPr>
                    <p:blipFill>
                      <a:blip r:embed="rId5"/>
                      <a:stretch>
                        <a:fillRect/>
                      </a:stretch>
                    </p:blipFill>
                    <p:spPr>
                      <a:xfrm>
                        <a:off x="423614" y="2703165"/>
                        <a:ext cx="8334375" cy="2028825"/>
                      </a:xfrm>
                      <a:prstGeom prst="rect">
                        <a:avLst/>
                      </a:prstGeom>
                    </p:spPr>
                  </p:pic>
                </p:oleObj>
              </mc:Fallback>
            </mc:AlternateContent>
          </a:graphicData>
        </a:graphic>
      </p:graphicFrame>
      <p:sp>
        <p:nvSpPr>
          <p:cNvPr id="5" name="矩形 4"/>
          <p:cNvSpPr/>
          <p:nvPr/>
        </p:nvSpPr>
        <p:spPr>
          <a:xfrm>
            <a:off x="1297732" y="89570"/>
            <a:ext cx="2185214" cy="669414"/>
          </a:xfrm>
          <a:prstGeom prst="rect">
            <a:avLst/>
          </a:prstGeom>
        </p:spPr>
        <p:txBody>
          <a:bodyPr wrap="none">
            <a:spAutoFit/>
          </a:bodyPr>
          <a:lstStyle/>
          <a:p>
            <a:pPr lvl="0" algn="ctr">
              <a:lnSpc>
                <a:spcPts val="4500"/>
              </a:lnSpc>
            </a:pPr>
            <a:r>
              <a:rPr lang="zh-CN" altLang="zh-CN" sz="2600" b="1" kern="100" dirty="0">
                <a:solidFill>
                  <a:srgbClr val="FFFF00"/>
                </a:solidFill>
                <a:latin typeface="微软雅黑" pitchFamily="34" charset="-122"/>
                <a:ea typeface="微软雅黑" pitchFamily="34" charset="-122"/>
                <a:cs typeface="Times New Roman"/>
              </a:rPr>
              <a:t>阅读实例导引</a:t>
            </a:r>
          </a:p>
        </p:txBody>
      </p:sp>
    </p:spTree>
    <p:extLst>
      <p:ext uri="{BB962C8B-B14F-4D97-AF65-F5344CB8AC3E}">
        <p14:creationId xmlns:p14="http://schemas.microsoft.com/office/powerpoint/2010/main" val="15695718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310705076"/>
              </p:ext>
            </p:extLst>
          </p:nvPr>
        </p:nvGraphicFramePr>
        <p:xfrm>
          <a:off x="352103" y="345182"/>
          <a:ext cx="8562975" cy="2543175"/>
        </p:xfrm>
        <a:graphic>
          <a:graphicData uri="http://schemas.openxmlformats.org/presentationml/2006/ole">
            <mc:AlternateContent xmlns:mc="http://schemas.openxmlformats.org/markup-compatibility/2006">
              <mc:Choice xmlns:v="urn:schemas-microsoft-com:vml" Requires="v">
                <p:oleObj spid="_x0000_s4126" name="文档" r:id="rId4" imgW="8744424" imgH="2775190" progId="Word.Document.12">
                  <p:embed/>
                </p:oleObj>
              </mc:Choice>
              <mc:Fallback>
                <p:oleObj name="文档" r:id="rId4" imgW="8744424" imgH="2775190" progId="Word.Document.12">
                  <p:embed/>
                  <p:pic>
                    <p:nvPicPr>
                      <p:cNvPr id="0" name=""/>
                      <p:cNvPicPr/>
                      <p:nvPr/>
                    </p:nvPicPr>
                    <p:blipFill>
                      <a:blip r:embed="rId5"/>
                      <a:stretch>
                        <a:fillRect/>
                      </a:stretch>
                    </p:blipFill>
                    <p:spPr>
                      <a:xfrm>
                        <a:off x="352103" y="345182"/>
                        <a:ext cx="8562975" cy="2543175"/>
                      </a:xfrm>
                      <a:prstGeom prst="rect">
                        <a:avLst/>
                      </a:prstGeom>
                    </p:spPr>
                  </p:pic>
                </p:oleObj>
              </mc:Fallback>
            </mc:AlternateContent>
          </a:graphicData>
        </a:graphic>
      </p:graphicFrame>
      <p:sp>
        <p:nvSpPr>
          <p:cNvPr id="5" name="矩形 4"/>
          <p:cNvSpPr/>
          <p:nvPr/>
        </p:nvSpPr>
        <p:spPr>
          <a:xfrm>
            <a:off x="376486" y="2840732"/>
            <a:ext cx="8099577" cy="1892826"/>
          </a:xfrm>
          <a:prstGeom prst="rect">
            <a:avLst/>
          </a:prstGeom>
        </p:spPr>
        <p:txBody>
          <a:bodyPr>
            <a:spAutoFit/>
          </a:bodyPr>
          <a:lstStyle/>
          <a:p>
            <a:pPr algn="just">
              <a:lnSpc>
                <a:spcPct val="150000"/>
              </a:lnSpc>
              <a:spcAft>
                <a:spcPts val="0"/>
              </a:spcAft>
            </a:pP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孝谨</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毅然自守以正</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交代了传主的精神品质。</a:t>
            </a:r>
          </a:p>
          <a:p>
            <a:pPr algn="just">
              <a:lnSpc>
                <a:spcPct val="150000"/>
              </a:lnSpc>
              <a:spcAft>
                <a:spcPts val="0"/>
              </a:spcAft>
            </a:pP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忠孝大节</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也是对传主核心品质的揭示。</a:t>
            </a:r>
          </a:p>
          <a:p>
            <a:pPr algn="just">
              <a:lnSpc>
                <a:spcPct val="150000"/>
              </a:lnSpc>
              <a:spcAft>
                <a:spcPts val="0"/>
              </a:spcAft>
            </a:pPr>
            <a:r>
              <a:rPr lang="zh-CN" altLang="en-US" sz="2600" kern="100" dirty="0">
                <a:solidFill>
                  <a:schemeClr val="accent6">
                    <a:lumMod val="75000"/>
                  </a:schemeClr>
                </a:solidFill>
                <a:latin typeface="宋体"/>
                <a:ea typeface="华文细黑"/>
                <a:cs typeface="Times New Roman"/>
              </a:rPr>
              <a:t>这一段主要叙述了杨维岳不贪金钱，坚守节操一事。</a:t>
            </a:r>
          </a:p>
        </p:txBody>
      </p:sp>
    </p:spTree>
    <p:extLst>
      <p:ext uri="{BB962C8B-B14F-4D97-AF65-F5344CB8AC3E}">
        <p14:creationId xmlns:p14="http://schemas.microsoft.com/office/powerpoint/2010/main" val="361653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791559553"/>
              </p:ext>
            </p:extLst>
          </p:nvPr>
        </p:nvGraphicFramePr>
        <p:xfrm>
          <a:off x="241995" y="195486"/>
          <a:ext cx="8686800" cy="3533775"/>
        </p:xfrm>
        <a:graphic>
          <a:graphicData uri="http://schemas.openxmlformats.org/presentationml/2006/ole">
            <mc:AlternateContent xmlns:mc="http://schemas.openxmlformats.org/markup-compatibility/2006">
              <mc:Choice xmlns:v="urn:schemas-microsoft-com:vml" Requires="v">
                <p:oleObj spid="_x0000_s5151" name="文档" r:id="rId4" imgW="8884882" imgH="3600091" progId="Word.Document.12">
                  <p:embed/>
                </p:oleObj>
              </mc:Choice>
              <mc:Fallback>
                <p:oleObj name="文档" r:id="rId4" imgW="8884882" imgH="3600091" progId="Word.Document.12">
                  <p:embed/>
                  <p:pic>
                    <p:nvPicPr>
                      <p:cNvPr id="0" name=""/>
                      <p:cNvPicPr/>
                      <p:nvPr/>
                    </p:nvPicPr>
                    <p:blipFill>
                      <a:blip r:embed="rId5"/>
                      <a:stretch>
                        <a:fillRect/>
                      </a:stretch>
                    </p:blipFill>
                    <p:spPr>
                      <a:xfrm>
                        <a:off x="241995" y="195486"/>
                        <a:ext cx="8686800" cy="3533775"/>
                      </a:xfrm>
                      <a:prstGeom prst="rect">
                        <a:avLst/>
                      </a:prstGeom>
                    </p:spPr>
                  </p:pic>
                </p:oleObj>
              </mc:Fallback>
            </mc:AlternateContent>
          </a:graphicData>
        </a:graphic>
      </p:graphicFrame>
      <p:sp>
        <p:nvSpPr>
          <p:cNvPr id="5" name="矩形 4"/>
          <p:cNvSpPr/>
          <p:nvPr/>
        </p:nvSpPr>
        <p:spPr>
          <a:xfrm>
            <a:off x="223494" y="3609433"/>
            <a:ext cx="8683844" cy="1175515"/>
          </a:xfrm>
          <a:prstGeom prst="rect">
            <a:avLst/>
          </a:prstGeom>
        </p:spPr>
        <p:txBody>
          <a:bodyPr>
            <a:spAutoFit/>
          </a:bodyPr>
          <a:lstStyle/>
          <a:p>
            <a:pPr algn="just">
              <a:lnSpc>
                <a:spcPts val="4500"/>
              </a:lnSpc>
            </a:pPr>
            <a:r>
              <a:rPr lang="zh-CN" altLang="en-US" sz="2600" kern="100" dirty="0">
                <a:solidFill>
                  <a:schemeClr val="accent6">
                    <a:lumMod val="75000"/>
                  </a:schemeClr>
                </a:solidFill>
                <a:latin typeface="宋体"/>
                <a:ea typeface="华文细黑"/>
                <a:cs typeface="Times New Roman"/>
              </a:rPr>
              <a:t>注意该段的时间词及表现杨维岳行为的词语，可以看出其毁家纾难的精神。</a:t>
            </a:r>
            <a:endParaRPr lang="zh-CN" altLang="zh-CN" sz="2600" kern="100" dirty="0">
              <a:solidFill>
                <a:schemeClr val="accent6">
                  <a:lumMod val="75000"/>
                </a:schemeClr>
              </a:solidFill>
              <a:latin typeface="宋体"/>
              <a:ea typeface="华文细黑"/>
              <a:cs typeface="Times New Roman"/>
            </a:endParaRPr>
          </a:p>
        </p:txBody>
      </p:sp>
    </p:spTree>
    <p:extLst>
      <p:ext uri="{BB962C8B-B14F-4D97-AF65-F5344CB8AC3E}">
        <p14:creationId xmlns:p14="http://schemas.microsoft.com/office/powerpoint/2010/main" val="387344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881946414"/>
              </p:ext>
            </p:extLst>
          </p:nvPr>
        </p:nvGraphicFramePr>
        <p:xfrm>
          <a:off x="323850" y="190500"/>
          <a:ext cx="8401050" cy="4610100"/>
        </p:xfrm>
        <a:graphic>
          <a:graphicData uri="http://schemas.openxmlformats.org/presentationml/2006/ole">
            <mc:AlternateContent xmlns:mc="http://schemas.openxmlformats.org/markup-compatibility/2006">
              <mc:Choice xmlns:v="urn:schemas-microsoft-com:vml" Requires="v">
                <p:oleObj spid="_x0000_s6174" name="文档" r:id="rId4" imgW="8660469" imgH="4761697" progId="Word.Document.12">
                  <p:embed/>
                </p:oleObj>
              </mc:Choice>
              <mc:Fallback>
                <p:oleObj name="文档" r:id="rId4" imgW="8660469" imgH="4761697" progId="Word.Document.12">
                  <p:embed/>
                  <p:pic>
                    <p:nvPicPr>
                      <p:cNvPr id="0" name=""/>
                      <p:cNvPicPr/>
                      <p:nvPr/>
                    </p:nvPicPr>
                    <p:blipFill>
                      <a:blip r:embed="rId5"/>
                      <a:stretch>
                        <a:fillRect/>
                      </a:stretch>
                    </p:blipFill>
                    <p:spPr>
                      <a:xfrm>
                        <a:off x="323850" y="190500"/>
                        <a:ext cx="8401050" cy="4610100"/>
                      </a:xfrm>
                      <a:prstGeom prst="rect">
                        <a:avLst/>
                      </a:prstGeom>
                    </p:spPr>
                  </p:pic>
                </p:oleObj>
              </mc:Fallback>
            </mc:AlternateContent>
          </a:graphicData>
        </a:graphic>
      </p:graphicFrame>
    </p:spTree>
    <p:extLst>
      <p:ext uri="{BB962C8B-B14F-4D97-AF65-F5344CB8AC3E}">
        <p14:creationId xmlns:p14="http://schemas.microsoft.com/office/powerpoint/2010/main" val="7972058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470489756"/>
              </p:ext>
            </p:extLst>
          </p:nvPr>
        </p:nvGraphicFramePr>
        <p:xfrm>
          <a:off x="381000" y="342900"/>
          <a:ext cx="8343900" cy="4029075"/>
        </p:xfrm>
        <a:graphic>
          <a:graphicData uri="http://schemas.openxmlformats.org/presentationml/2006/ole">
            <mc:AlternateContent xmlns:mc="http://schemas.openxmlformats.org/markup-compatibility/2006">
              <mc:Choice xmlns:v="urn:schemas-microsoft-com:vml" Requires="v">
                <p:oleObj spid="_x0000_s7198" name="文档" r:id="rId4" imgW="8606494" imgH="4168287" progId="Word.Document.12">
                  <p:embed/>
                </p:oleObj>
              </mc:Choice>
              <mc:Fallback>
                <p:oleObj name="文档" r:id="rId4" imgW="8606494" imgH="4168287" progId="Word.Document.12">
                  <p:embed/>
                  <p:pic>
                    <p:nvPicPr>
                      <p:cNvPr id="0" name=""/>
                      <p:cNvPicPr/>
                      <p:nvPr/>
                    </p:nvPicPr>
                    <p:blipFill>
                      <a:blip r:embed="rId5"/>
                      <a:stretch>
                        <a:fillRect/>
                      </a:stretch>
                    </p:blipFill>
                    <p:spPr>
                      <a:xfrm>
                        <a:off x="381000" y="342900"/>
                        <a:ext cx="8343900" cy="4029075"/>
                      </a:xfrm>
                      <a:prstGeom prst="rect">
                        <a:avLst/>
                      </a:prstGeom>
                    </p:spPr>
                  </p:pic>
                </p:oleObj>
              </mc:Fallback>
            </mc:AlternateContent>
          </a:graphicData>
        </a:graphic>
      </p:graphicFrame>
      <p:sp>
        <p:nvSpPr>
          <p:cNvPr id="5" name="矩形 4"/>
          <p:cNvSpPr/>
          <p:nvPr/>
        </p:nvSpPr>
        <p:spPr>
          <a:xfrm>
            <a:off x="323528" y="4133556"/>
            <a:ext cx="8099577" cy="598434"/>
          </a:xfrm>
          <a:prstGeom prst="rect">
            <a:avLst/>
          </a:prstGeom>
        </p:spPr>
        <p:txBody>
          <a:bodyPr>
            <a:spAutoFit/>
          </a:bodyPr>
          <a:lstStyle/>
          <a:p>
            <a:pPr algn="just">
              <a:lnSpc>
                <a:spcPts val="4500"/>
              </a:lnSpc>
            </a:pPr>
            <a:r>
              <a:rPr lang="zh-CN" altLang="en-US" sz="2600" kern="100" dirty="0">
                <a:solidFill>
                  <a:schemeClr val="accent6">
                    <a:lumMod val="75000"/>
                  </a:schemeClr>
                </a:solidFill>
                <a:latin typeface="宋体"/>
                <a:ea typeface="华文细黑"/>
                <a:cs typeface="Times New Roman"/>
              </a:rPr>
              <a:t>该段要特别注意杨维岳的语言。</a:t>
            </a:r>
            <a:endParaRPr lang="zh-CN" altLang="zh-CN" sz="2600" kern="100" dirty="0">
              <a:solidFill>
                <a:schemeClr val="accent6">
                  <a:lumMod val="75000"/>
                </a:schemeClr>
              </a:solidFill>
              <a:latin typeface="宋体"/>
              <a:ea typeface="华文细黑"/>
              <a:cs typeface="Times New Roman"/>
            </a:endParaRPr>
          </a:p>
        </p:txBody>
      </p:sp>
      <p:sp>
        <p:nvSpPr>
          <p:cNvPr id="4" name="矩形 3"/>
          <p:cNvSpPr/>
          <p:nvPr/>
        </p:nvSpPr>
        <p:spPr>
          <a:xfrm>
            <a:off x="280644" y="3507854"/>
            <a:ext cx="8683844" cy="598434"/>
          </a:xfrm>
          <a:prstGeom prst="rect">
            <a:avLst/>
          </a:prstGeom>
        </p:spPr>
        <p:txBody>
          <a:bodyPr>
            <a:spAutoFit/>
          </a:bodyPr>
          <a:lstStyle/>
          <a:p>
            <a:pPr lvl="0" algn="just">
              <a:lnSpc>
                <a:spcPts val="4500"/>
              </a:lnSpc>
            </a:pPr>
            <a:r>
              <a:rPr lang="zh-CN" altLang="en-US" sz="2600" kern="100" dirty="0">
                <a:solidFill>
                  <a:srgbClr val="F79646">
                    <a:lumMod val="75000"/>
                  </a:srgbClr>
                </a:solidFill>
                <a:latin typeface="宋体"/>
                <a:ea typeface="华文细黑"/>
                <a:cs typeface="Times New Roman"/>
              </a:rPr>
              <a:t>该段内容较丰富，关注文中时间词，可知内容的起讫顺序</a:t>
            </a:r>
            <a:r>
              <a:rPr lang="zh-CN" altLang="en-US" sz="2600" kern="100" dirty="0" smtClean="0">
                <a:solidFill>
                  <a:srgbClr val="F79646">
                    <a:lumMod val="75000"/>
                  </a:srgbClr>
                </a:solidFill>
                <a:latin typeface="宋体"/>
                <a:ea typeface="华文细黑"/>
                <a:cs typeface="Times New Roman"/>
              </a:rPr>
              <a:t>。</a:t>
            </a:r>
            <a:endParaRPr lang="en-US" altLang="zh-CN" sz="2600" kern="100" dirty="0" smtClean="0">
              <a:solidFill>
                <a:srgbClr val="F79646">
                  <a:lumMod val="75000"/>
                </a:srgbClr>
              </a:solidFill>
              <a:latin typeface="宋体"/>
              <a:ea typeface="华文细黑"/>
              <a:cs typeface="Times New Roman"/>
            </a:endParaRPr>
          </a:p>
        </p:txBody>
      </p:sp>
    </p:spTree>
    <p:extLst>
      <p:ext uri="{BB962C8B-B14F-4D97-AF65-F5344CB8AC3E}">
        <p14:creationId xmlns:p14="http://schemas.microsoft.com/office/powerpoint/2010/main" val="218203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6454" y="303307"/>
            <a:ext cx="8596501" cy="4580741"/>
          </a:xfrm>
          <a:prstGeom prst="rect">
            <a:avLst/>
          </a:prstGeom>
          <a:noFill/>
        </p:spPr>
        <p:txBody>
          <a:bodyPr wrap="square" rtlCol="0">
            <a:spAutoFit/>
          </a:bodyPr>
          <a:lstStyle/>
          <a:p>
            <a:pPr algn="just">
              <a:lnSpc>
                <a:spcPts val="5000"/>
              </a:lnSpc>
              <a:spcAft>
                <a:spcPts val="0"/>
              </a:spcAft>
            </a:pPr>
            <a:r>
              <a:rPr lang="en-US" altLang="zh-CN" sz="2600" b="1" kern="100" dirty="0" smtClean="0">
                <a:solidFill>
                  <a:srgbClr val="E36C0A"/>
                </a:solidFill>
                <a:latin typeface="微软雅黑" pitchFamily="34" charset="-122"/>
                <a:ea typeface="微软雅黑" pitchFamily="34" charset="-122"/>
                <a:cs typeface="Times New Roman"/>
              </a:rPr>
              <a:t>[</a:t>
            </a:r>
            <a:r>
              <a:rPr lang="zh-CN" altLang="zh-CN" sz="2600" b="1" kern="100" dirty="0" smtClean="0">
                <a:solidFill>
                  <a:srgbClr val="E36C0A"/>
                </a:solidFill>
                <a:latin typeface="微软雅黑" pitchFamily="34" charset="-122"/>
                <a:ea typeface="微软雅黑" pitchFamily="34" charset="-122"/>
                <a:cs typeface="Times New Roman"/>
              </a:rPr>
              <a:t>专题微语</a:t>
            </a:r>
            <a:r>
              <a:rPr lang="en-US" altLang="zh-CN" sz="2600" b="1" kern="100" dirty="0" smtClean="0">
                <a:solidFill>
                  <a:srgbClr val="E36C0A"/>
                </a:solidFill>
                <a:latin typeface="微软雅黑" pitchFamily="34" charset="-122"/>
                <a:ea typeface="微软雅黑" pitchFamily="34" charset="-122"/>
                <a:cs typeface="Times New Roman"/>
              </a:rPr>
              <a:t>]</a:t>
            </a:r>
            <a:r>
              <a:rPr lang="zh-CN" altLang="zh-CN" sz="2600" kern="100" dirty="0" smtClean="0">
                <a:latin typeface="Times New Roman"/>
                <a:ea typeface="华文细黑"/>
                <a:cs typeface="Times New Roman"/>
              </a:rPr>
              <a:t>　</a:t>
            </a:r>
            <a:r>
              <a:rPr lang="zh-CN" altLang="en-US" sz="2600" kern="100" dirty="0">
                <a:latin typeface="Times New Roman"/>
                <a:ea typeface="华文细黑"/>
                <a:cs typeface="Times New Roman"/>
              </a:rPr>
              <a:t>同学们做阅读题，总是轻阅读，重做题。这一点在文言文阅读中表现得尤为突出。其实，文言文阅读也是阅读，也与现代文一样需要整体阅读，把握大意。不知你有没有这样的体验：某次做题，你把所给的文言文读懂了，读透了，题目几乎全部回答正确。这就是整体阅读之效。文言文整体阅读其实很简单，读了下面的内容，你自然就会明白。</a:t>
            </a:r>
            <a:endParaRPr lang="zh-CN" altLang="zh-CN" sz="1050" kern="100" dirty="0">
              <a:latin typeface="宋体"/>
              <a:cs typeface="Courier New"/>
            </a:endParaRPr>
          </a:p>
        </p:txBody>
      </p:sp>
    </p:spTree>
    <p:extLst>
      <p:ext uri="{BB962C8B-B14F-4D97-AF65-F5344CB8AC3E}">
        <p14:creationId xmlns:p14="http://schemas.microsoft.com/office/powerpoint/2010/main" val="189377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154101683"/>
              </p:ext>
            </p:extLst>
          </p:nvPr>
        </p:nvGraphicFramePr>
        <p:xfrm>
          <a:off x="381000" y="771525"/>
          <a:ext cx="8343900" cy="2581275"/>
        </p:xfrm>
        <a:graphic>
          <a:graphicData uri="http://schemas.openxmlformats.org/presentationml/2006/ole">
            <mc:AlternateContent xmlns:mc="http://schemas.openxmlformats.org/markup-compatibility/2006">
              <mc:Choice xmlns:v="urn:schemas-microsoft-com:vml" Requires="v">
                <p:oleObj spid="_x0000_s8221" name="文档" r:id="rId4" imgW="8606494" imgH="2673948" progId="Word.Document.12">
                  <p:embed/>
                </p:oleObj>
              </mc:Choice>
              <mc:Fallback>
                <p:oleObj name="文档" r:id="rId4" imgW="8606494" imgH="2673948" progId="Word.Document.12">
                  <p:embed/>
                  <p:pic>
                    <p:nvPicPr>
                      <p:cNvPr id="0" name=""/>
                      <p:cNvPicPr/>
                      <p:nvPr/>
                    </p:nvPicPr>
                    <p:blipFill>
                      <a:blip r:embed="rId5"/>
                      <a:stretch>
                        <a:fillRect/>
                      </a:stretch>
                    </p:blipFill>
                    <p:spPr>
                      <a:xfrm>
                        <a:off x="381000" y="771525"/>
                        <a:ext cx="8343900" cy="2581275"/>
                      </a:xfrm>
                      <a:prstGeom prst="rect">
                        <a:avLst/>
                      </a:prstGeom>
                    </p:spPr>
                  </p:pic>
                </p:oleObj>
              </mc:Fallback>
            </mc:AlternateContent>
          </a:graphicData>
        </a:graphic>
      </p:graphicFrame>
      <p:sp>
        <p:nvSpPr>
          <p:cNvPr id="4" name="矩形 3"/>
          <p:cNvSpPr/>
          <p:nvPr/>
        </p:nvSpPr>
        <p:spPr>
          <a:xfrm>
            <a:off x="273636" y="3119239"/>
            <a:ext cx="8597865" cy="1175515"/>
          </a:xfrm>
          <a:prstGeom prst="rect">
            <a:avLst/>
          </a:prstGeom>
        </p:spPr>
        <p:txBody>
          <a:bodyPr>
            <a:spAutoFit/>
          </a:bodyPr>
          <a:lstStyle/>
          <a:p>
            <a:pPr algn="just">
              <a:lnSpc>
                <a:spcPts val="4500"/>
              </a:lnSpc>
            </a:pPr>
            <a:r>
              <a:rPr lang="zh-CN" altLang="en-US" sz="2600" kern="100" dirty="0">
                <a:solidFill>
                  <a:schemeClr val="accent6">
                    <a:lumMod val="75000"/>
                  </a:schemeClr>
                </a:solidFill>
                <a:latin typeface="宋体"/>
                <a:ea typeface="华文细黑"/>
                <a:cs typeface="Times New Roman"/>
              </a:rPr>
              <a:t>传末评论性语言，表明作者对杨维岳守君臣之义、民族大义精神的赞美。可参照</a:t>
            </a:r>
            <a:r>
              <a:rPr lang="zh-CN" altLang="en-US" sz="2600" kern="100" dirty="0">
                <a:solidFill>
                  <a:schemeClr val="accent6">
                    <a:lumMod val="75000"/>
                  </a:schemeClr>
                </a:solidFill>
                <a:latin typeface="Times New Roman" pitchFamily="18" charset="0"/>
                <a:ea typeface="华文细黑"/>
                <a:cs typeface="Times New Roman"/>
              </a:rPr>
              <a:t>第</a:t>
            </a:r>
            <a:r>
              <a:rPr lang="en-US" altLang="zh-CN" sz="2600" kern="100" dirty="0">
                <a:solidFill>
                  <a:schemeClr val="accent6">
                    <a:lumMod val="75000"/>
                  </a:schemeClr>
                </a:solidFill>
                <a:latin typeface="Times New Roman" pitchFamily="18" charset="0"/>
                <a:ea typeface="华文细黑"/>
                <a:cs typeface="Times New Roman"/>
              </a:rPr>
              <a:t>2</a:t>
            </a:r>
            <a:r>
              <a:rPr lang="zh-CN" altLang="en-US" sz="2600" kern="100" dirty="0">
                <a:solidFill>
                  <a:schemeClr val="accent6">
                    <a:lumMod val="75000"/>
                  </a:schemeClr>
                </a:solidFill>
                <a:latin typeface="Times New Roman" pitchFamily="18" charset="0"/>
                <a:ea typeface="华文细黑"/>
                <a:cs typeface="Times New Roman"/>
              </a:rPr>
              <a:t>题选项</a:t>
            </a:r>
            <a:r>
              <a:rPr lang="en-US" altLang="zh-CN" sz="2600" kern="100" dirty="0">
                <a:solidFill>
                  <a:schemeClr val="accent6">
                    <a:lumMod val="75000"/>
                  </a:schemeClr>
                </a:solidFill>
                <a:latin typeface="Times New Roman" pitchFamily="18" charset="0"/>
                <a:ea typeface="华文细黑"/>
                <a:cs typeface="Times New Roman"/>
              </a:rPr>
              <a:t>D</a:t>
            </a:r>
            <a:r>
              <a:rPr lang="zh-CN" altLang="en-US" sz="2600" kern="100" dirty="0">
                <a:solidFill>
                  <a:schemeClr val="accent6">
                    <a:lumMod val="75000"/>
                  </a:schemeClr>
                </a:solidFill>
                <a:latin typeface="Times New Roman" pitchFamily="18" charset="0"/>
                <a:ea typeface="华文细黑"/>
                <a:cs typeface="Times New Roman"/>
              </a:rPr>
              <a:t>。</a:t>
            </a:r>
            <a:endParaRPr lang="zh-CN" altLang="zh-CN" sz="2600" kern="100" dirty="0">
              <a:solidFill>
                <a:schemeClr val="accent6">
                  <a:lumMod val="75000"/>
                </a:schemeClr>
              </a:solidFill>
              <a:latin typeface="Times New Roman" pitchFamily="18" charset="0"/>
              <a:ea typeface="华文细黑"/>
              <a:cs typeface="Times New Roman"/>
            </a:endParaRPr>
          </a:p>
        </p:txBody>
      </p:sp>
    </p:spTree>
    <p:extLst>
      <p:ext uri="{BB962C8B-B14F-4D97-AF65-F5344CB8AC3E}">
        <p14:creationId xmlns:p14="http://schemas.microsoft.com/office/powerpoint/2010/main" val="223491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2987" y="13370"/>
            <a:ext cx="8821322" cy="5133713"/>
          </a:xfrm>
          <a:prstGeom prst="rect">
            <a:avLst/>
          </a:prstGeom>
        </p:spPr>
        <p:txBody>
          <a:bodyPr>
            <a:spAutoFit/>
          </a:bodyPr>
          <a:lstStyle/>
          <a:p>
            <a:pPr algn="just">
              <a:lnSpc>
                <a:spcPct val="140000"/>
              </a:lnSpc>
              <a:spcAft>
                <a:spcPts val="0"/>
              </a:spcAft>
            </a:pPr>
            <a:r>
              <a:rPr lang="zh-CN" altLang="zh-CN" sz="2600" kern="100" dirty="0">
                <a:solidFill>
                  <a:srgbClr val="0000FF"/>
                </a:solidFill>
                <a:latin typeface="Times New Roman"/>
                <a:ea typeface="华文细黑"/>
                <a:cs typeface="Times New Roman"/>
              </a:rPr>
              <a:t>第一步　整体阅读，把握大意</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先粗读选文和后面的题目，对文章有个大致的了解。</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阅读文段，</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画出人名、地点、时间、事件，然后总结出谁做了什么事、事件经过与前因后果。</a:t>
            </a:r>
            <a:endParaRPr lang="zh-CN" altLang="zh-CN" sz="2600" kern="100" dirty="0">
              <a:latin typeface="宋体"/>
              <a:cs typeface="Courier New"/>
            </a:endParaRPr>
          </a:p>
          <a:p>
            <a:pPr>
              <a:lnSpc>
                <a:spcPct val="140000"/>
              </a:lnSpc>
            </a:pPr>
            <a:r>
              <a:rPr lang="en-US" altLang="zh-CN" sz="2600" dirty="0">
                <a:latin typeface="宋体"/>
                <a:ea typeface="华文细黑"/>
                <a:cs typeface="Times New Roman"/>
              </a:rPr>
              <a:t>②</a:t>
            </a:r>
            <a:r>
              <a:rPr lang="zh-CN" altLang="zh-CN" sz="2600" dirty="0">
                <a:latin typeface="Times New Roman"/>
                <a:ea typeface="华文细黑"/>
                <a:cs typeface="Times New Roman"/>
              </a:rPr>
              <a:t>画出文中重要的词、句，并在文中做好批注。注意：决不在一些地名、官名、生难字上纠缠</a:t>
            </a:r>
            <a:r>
              <a:rPr lang="zh-CN" altLang="zh-CN" sz="2600" dirty="0" smtClean="0">
                <a:latin typeface="Times New Roman"/>
                <a:ea typeface="华文细黑"/>
                <a:cs typeface="Times New Roman"/>
              </a:rPr>
              <a:t>。</a:t>
            </a:r>
            <a:endParaRPr lang="en-US" altLang="zh-CN" sz="2600" kern="100" dirty="0">
              <a:latin typeface="Times New Roman"/>
              <a:ea typeface="华文细黑"/>
              <a:cs typeface="Times New Roman"/>
            </a:endParaRPr>
          </a:p>
          <a:p>
            <a:pPr algn="just">
              <a:lnSpc>
                <a:spcPct val="14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画出文中评议性词句，揣摩作者对人物的情感态度，把握人物的性格和精神品质</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dirty="0">
                <a:latin typeface="Times New Roman"/>
                <a:ea typeface="华文细黑"/>
              </a:rPr>
              <a:t>3.</a:t>
            </a:r>
            <a:r>
              <a:rPr lang="zh-CN" altLang="zh-CN" sz="2600" dirty="0">
                <a:latin typeface="Times New Roman"/>
                <a:ea typeface="华文细黑"/>
                <a:cs typeface="Times New Roman"/>
              </a:rPr>
              <a:t>写出内容提要：</a:t>
            </a:r>
            <a:r>
              <a:rPr lang="en-US" altLang="zh-CN" sz="2600" dirty="0" smtClean="0">
                <a:latin typeface="Times New Roman"/>
                <a:ea typeface="华文细黑"/>
              </a:rPr>
              <a:t>____________________________________</a:t>
            </a:r>
            <a:endParaRPr lang="zh-CN" altLang="zh-CN" sz="2600" kern="100" dirty="0">
              <a:latin typeface="宋体"/>
              <a:cs typeface="Courier New"/>
            </a:endParaRPr>
          </a:p>
        </p:txBody>
      </p:sp>
    </p:spTree>
    <p:extLst>
      <p:ext uri="{BB962C8B-B14F-4D97-AF65-F5344CB8AC3E}">
        <p14:creationId xmlns:p14="http://schemas.microsoft.com/office/powerpoint/2010/main" val="39085263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1339" y="195486"/>
            <a:ext cx="8821322" cy="4293483"/>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第二步　做题</a:t>
            </a:r>
            <a:endParaRPr lang="zh-CN" altLang="zh-CN" sz="1050" kern="100" dirty="0">
              <a:solidFill>
                <a:srgbClr val="0000FF"/>
              </a:solidFill>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下列句子中，全都直接表现杨维岳忠义大节的一组是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以维岳故贳之，是以私爱而挠公法也　</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即毁家以为士民倡　</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北面痛哭，累昼夜不能寝食　</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避将何之？吾死耳　</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作不髡永诀之辞以见志　</a:t>
            </a: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闻者莫不为之流涕</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en-US" altLang="zh-CN" sz="2600" kern="100" dirty="0">
                <a:latin typeface="宋体"/>
                <a:ea typeface="华文细黑"/>
                <a:cs typeface="Times New Roman"/>
              </a:rPr>
              <a:t>①⑤⑥</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B</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①③⑤</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a:t>
            </a:r>
            <a:r>
              <a:rPr lang="en-US" altLang="zh-CN" sz="2600" kern="100" dirty="0">
                <a:latin typeface="宋体"/>
                <a:ea typeface="华文细黑"/>
                <a:cs typeface="Times New Roman"/>
              </a:rPr>
              <a:t>②③④</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D</a:t>
            </a:r>
            <a:r>
              <a:rPr lang="en-US" altLang="zh-CN" sz="2600" kern="100" dirty="0">
                <a:latin typeface="Times New Roman"/>
                <a:ea typeface="华文细黑"/>
                <a:cs typeface="Courier New"/>
              </a:rPr>
              <a:t>.</a:t>
            </a:r>
            <a:r>
              <a:rPr lang="en-US" altLang="zh-CN" sz="2600" kern="100" dirty="0" smtClean="0">
                <a:latin typeface="宋体"/>
                <a:ea typeface="华文细黑"/>
                <a:cs typeface="Times New Roman"/>
              </a:rPr>
              <a:t>②④⑥</a:t>
            </a:r>
            <a:endParaRPr lang="zh-CN" altLang="zh-CN" sz="1050" kern="100" dirty="0">
              <a:latin typeface="宋体"/>
              <a:cs typeface="Courier New"/>
            </a:endParaRPr>
          </a:p>
        </p:txBody>
      </p:sp>
    </p:spTree>
    <p:extLst>
      <p:ext uri="{BB962C8B-B14F-4D97-AF65-F5344CB8AC3E}">
        <p14:creationId xmlns:p14="http://schemas.microsoft.com/office/powerpoint/2010/main" val="36425395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1056" y="1203886"/>
            <a:ext cx="8561888" cy="1816908"/>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是直接表现，但不是直接表现其忠义大节。</a:t>
            </a: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是间接表现其忠义大节。</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46C0A"/>
                </a:solidFill>
                <a:latin typeface="Times New Roman"/>
                <a:ea typeface="华文细黑"/>
                <a:cs typeface="Courier New"/>
              </a:rPr>
              <a:t>C</a:t>
            </a:r>
            <a:endParaRPr lang="zh-CN" altLang="zh-CN" sz="1050" kern="100" dirty="0">
              <a:latin typeface="宋体"/>
              <a:cs typeface="Courier New"/>
            </a:endParaRPr>
          </a:p>
        </p:txBody>
      </p:sp>
    </p:spTree>
    <p:extLst>
      <p:ext uri="{BB962C8B-B14F-4D97-AF65-F5344CB8AC3E}">
        <p14:creationId xmlns:p14="http://schemas.microsoft.com/office/powerpoint/2010/main" val="291306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4545" y="824508"/>
            <a:ext cx="8733982" cy="3093154"/>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下列对原文有关内容的分析和概括，不正确的一项是</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杨维岳喜好读书，坚守正道。他宁可不要数百金，也</a:t>
            </a:r>
            <a:r>
              <a:rPr lang="zh-CN" altLang="zh-CN" sz="2600" kern="100" dirty="0" smtClean="0">
                <a:latin typeface="Times New Roman"/>
                <a:ea typeface="华文细黑"/>
                <a:cs typeface="Times New Roman"/>
              </a:rPr>
              <a:t>不</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为</a:t>
            </a:r>
            <a:r>
              <a:rPr lang="zh-CN" altLang="zh-CN" sz="2600" kern="100" dirty="0">
                <a:latin typeface="Times New Roman"/>
                <a:ea typeface="华文细黑"/>
                <a:cs typeface="Times New Roman"/>
              </a:rPr>
              <a:t>犯法的富民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代请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。郡守因此越发敬重他的为人。</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杨维岳一直很敬重文天祥和史可法，他画了文天祥的</a:t>
            </a:r>
            <a:r>
              <a:rPr lang="zh-CN" altLang="zh-CN" sz="2600" kern="100" dirty="0" smtClean="0">
                <a:latin typeface="Times New Roman"/>
                <a:ea typeface="华文细黑"/>
                <a:cs typeface="Times New Roman"/>
              </a:rPr>
              <a:t>像</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拜</a:t>
            </a:r>
            <a:r>
              <a:rPr lang="zh-CN" altLang="zh-CN" sz="2600" kern="100" dirty="0">
                <a:latin typeface="Times New Roman"/>
                <a:ea typeface="华文细黑"/>
                <a:cs typeface="Times New Roman"/>
              </a:rPr>
              <a:t>祭他；在史可法死后，杨维岳为他设牌位写文章来吊唁</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0013426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4545" y="699542"/>
            <a:ext cx="8733982" cy="3616567"/>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清兵南下后，下令剃发。杨维岳既不剃发，也不躲藏</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决心</a:t>
            </a:r>
            <a:r>
              <a:rPr lang="zh-CN" altLang="zh-CN" sz="2600" kern="100" dirty="0">
                <a:latin typeface="Times New Roman"/>
                <a:ea typeface="华文细黑"/>
                <a:cs typeface="Times New Roman"/>
              </a:rPr>
              <a:t>以死明志，别人来劝慰他，他也卧床不应，绝食</a:t>
            </a:r>
            <a:r>
              <a:rPr lang="zh-CN" altLang="zh-CN" sz="2600" kern="100" dirty="0" smtClean="0">
                <a:latin typeface="Times New Roman"/>
                <a:ea typeface="华文细黑"/>
                <a:cs typeface="Times New Roman"/>
              </a:rPr>
              <a:t>多日</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而</a:t>
            </a:r>
            <a:r>
              <a:rPr lang="zh-CN" altLang="zh-CN" sz="2600" kern="100" dirty="0">
                <a:latin typeface="Times New Roman"/>
                <a:ea typeface="华文细黑"/>
                <a:cs typeface="Times New Roman"/>
              </a:rPr>
              <a:t>死。</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作者谴责了在民族危难之际贪生怕死的达官贵人，</a:t>
            </a:r>
            <a:r>
              <a:rPr lang="zh-CN" altLang="zh-CN" sz="2600" kern="100" dirty="0" smtClean="0">
                <a:latin typeface="Times New Roman"/>
                <a:ea typeface="华文细黑"/>
                <a:cs typeface="Times New Roman"/>
              </a:rPr>
              <a:t>以及</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不明</a:t>
            </a:r>
            <a:r>
              <a:rPr lang="zh-CN" altLang="zh-CN" sz="2600" kern="100" dirty="0">
                <a:latin typeface="Times New Roman"/>
                <a:ea typeface="华文细黑"/>
                <a:cs typeface="Times New Roman"/>
              </a:rPr>
              <a:t>大义的平民、书生，肯定了杨维岳为守君臣之义而</a:t>
            </a:r>
            <a:r>
              <a:rPr lang="zh-CN" altLang="zh-CN" sz="2600" kern="100" dirty="0" smtClean="0">
                <a:latin typeface="Times New Roman"/>
                <a:ea typeface="华文细黑"/>
                <a:cs typeface="Times New Roman"/>
              </a:rPr>
              <a:t>献</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身</a:t>
            </a:r>
            <a:r>
              <a:rPr lang="zh-CN" altLang="zh-CN" sz="2600" kern="100" dirty="0">
                <a:latin typeface="Times New Roman"/>
                <a:ea typeface="华文细黑"/>
                <a:cs typeface="Times New Roman"/>
              </a:rPr>
              <a:t>的行为。</a:t>
            </a:r>
            <a:endParaRPr lang="zh-CN" altLang="zh-CN" sz="1050" kern="100" dirty="0">
              <a:effectLst/>
              <a:latin typeface="宋体"/>
              <a:cs typeface="Courier New"/>
            </a:endParaRPr>
          </a:p>
        </p:txBody>
      </p:sp>
    </p:spTree>
    <p:extLst>
      <p:ext uri="{BB962C8B-B14F-4D97-AF65-F5344CB8AC3E}">
        <p14:creationId xmlns:p14="http://schemas.microsoft.com/office/powerpoint/2010/main" val="40603133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1067" y="1275606"/>
            <a:ext cx="8561888" cy="1216743"/>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卧床不应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错，原文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唯唯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指应答之声。</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C</a:t>
            </a:r>
            <a:endParaRPr lang="zh-CN" altLang="zh-CN" sz="1050" kern="100" dirty="0">
              <a:effectLst/>
              <a:latin typeface="宋体"/>
              <a:cs typeface="Courier New"/>
            </a:endParaRPr>
          </a:p>
        </p:txBody>
      </p:sp>
    </p:spTree>
    <p:extLst>
      <p:ext uri="{BB962C8B-B14F-4D97-AF65-F5344CB8AC3E}">
        <p14:creationId xmlns:p14="http://schemas.microsoft.com/office/powerpoint/2010/main" val="252628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130716"/>
            <a:ext cx="8821322" cy="4893647"/>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参考译文</a:t>
            </a:r>
            <a:endParaRPr lang="zh-CN" altLang="zh-CN" sz="1050" kern="100" dirty="0">
              <a:latin typeface="宋体"/>
              <a:cs typeface="Courier New"/>
            </a:endParaRP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杨维岳</a:t>
            </a:r>
            <a:r>
              <a:rPr lang="zh-CN" altLang="zh-CN" sz="2600" dirty="0">
                <a:latin typeface="Times New Roman"/>
                <a:ea typeface="华文细黑"/>
                <a:cs typeface="Times New Roman"/>
              </a:rPr>
              <a:t>是庐州府巢县人。他生性孝顺而恭谨，爱好读书，刚强坚韧而果断地自坚操守，走正道。他曾经凭借他的文章被郡守赏识。一天去拜访郡守，恰好碰上一个犯法的富人，郡守让杨维岳替这个富人向上面求情，</a:t>
            </a:r>
            <a:r>
              <a:rPr lang="en-US" altLang="zh-CN" sz="2600" dirty="0">
                <a:latin typeface="Times New Roman"/>
                <a:ea typeface="华文细黑"/>
              </a:rPr>
              <a:t>(</a:t>
            </a:r>
            <a:r>
              <a:rPr lang="zh-CN" altLang="zh-CN" sz="2600" dirty="0">
                <a:latin typeface="Times New Roman"/>
                <a:ea typeface="华文细黑"/>
                <a:cs typeface="Times New Roman"/>
              </a:rPr>
              <a:t>这样，杨维岳</a:t>
            </a:r>
            <a:r>
              <a:rPr lang="en-US" altLang="zh-CN" sz="2600" dirty="0">
                <a:latin typeface="Times New Roman"/>
                <a:ea typeface="华文细黑"/>
              </a:rPr>
              <a:t>)</a:t>
            </a:r>
            <a:r>
              <a:rPr lang="zh-CN" altLang="zh-CN" sz="2600" dirty="0">
                <a:latin typeface="Times New Roman"/>
                <a:ea typeface="华文细黑"/>
                <a:cs typeface="Times New Roman"/>
              </a:rPr>
              <a:t>可以获得数百金。杨维岳推辞说：</a:t>
            </a:r>
            <a:r>
              <a:rPr lang="en-US" altLang="zh-CN" sz="2600" dirty="0">
                <a:latin typeface="宋体"/>
                <a:ea typeface="华文细黑"/>
                <a:cs typeface="Times New Roman"/>
              </a:rPr>
              <a:t>“</a:t>
            </a:r>
            <a:r>
              <a:rPr lang="zh-CN" altLang="zh-CN" sz="2600" dirty="0">
                <a:latin typeface="Times New Roman"/>
                <a:ea typeface="华文细黑"/>
                <a:cs typeface="Times New Roman"/>
              </a:rPr>
              <a:t>人犯了罪，自然要按国家的法令处置。假如这个人不应该被判罪，而我接受了他的钱财，就会不吉利；假如这个人应该被判罪，却因为我而被赦免了</a:t>
            </a:r>
            <a:r>
              <a:rPr lang="zh-CN" altLang="zh-CN" sz="26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461908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0462" y="51470"/>
            <a:ext cx="8821322" cy="5057795"/>
          </a:xfrm>
          <a:prstGeom prst="rect">
            <a:avLst/>
          </a:prstGeom>
        </p:spPr>
        <p:txBody>
          <a:bodyPr>
            <a:spAutoFit/>
          </a:bodyPr>
          <a:lstStyle/>
          <a:p>
            <a:pPr algn="just">
              <a:lnSpc>
                <a:spcPct val="150000"/>
              </a:lnSpc>
              <a:spcAft>
                <a:spcPts val="0"/>
              </a:spcAft>
            </a:pPr>
            <a:r>
              <a:rPr lang="zh-CN" altLang="zh-CN" sz="2600" dirty="0" smtClean="0">
                <a:solidFill>
                  <a:prstClr val="black"/>
                </a:solidFill>
                <a:latin typeface="Times New Roman"/>
                <a:ea typeface="华文细黑"/>
                <a:cs typeface="Times New Roman"/>
              </a:rPr>
              <a:t>这是用私情干扰国家法令。</a:t>
            </a:r>
            <a:r>
              <a:rPr lang="zh-CN" altLang="zh-CN" sz="2600" kern="100" dirty="0">
                <a:latin typeface="Times New Roman"/>
                <a:ea typeface="华文细黑"/>
                <a:cs typeface="Times New Roman"/>
              </a:rPr>
              <a:t>我小心谨慎地坚守自己的节操，还担心没法报答您的恩德，哪敢因为这件事而连累您？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郡守因此更加敬重他。</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杨维岳</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读书读到忠孝大节之处，常常多次流泪。他仰慕文天祥的为人，就画了他的像拜祭他。</a:t>
            </a:r>
            <a:endParaRPr lang="zh-CN" altLang="zh-CN" sz="1050" kern="100" dirty="0">
              <a:latin typeface="宋体"/>
              <a:cs typeface="Courier New"/>
            </a:endParaRPr>
          </a:p>
          <a:p>
            <a:pPr algn="just">
              <a:lnSpc>
                <a:spcPts val="5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崇祯</a:t>
            </a:r>
            <a:r>
              <a:rPr lang="zh-CN" altLang="zh-CN" sz="2600" dirty="0">
                <a:latin typeface="Times New Roman"/>
                <a:ea typeface="华文细黑"/>
                <a:cs typeface="Times New Roman"/>
              </a:rPr>
              <a:t>年间，陕西盗贼蜂起，都御史史可法到淮扬地区巡察安抚。杨维岳说：</a:t>
            </a:r>
            <a:r>
              <a:rPr lang="en-US" altLang="zh-CN" sz="2600" dirty="0">
                <a:latin typeface="宋体"/>
                <a:ea typeface="华文细黑"/>
                <a:cs typeface="Times New Roman"/>
              </a:rPr>
              <a:t>“</a:t>
            </a:r>
            <a:r>
              <a:rPr lang="zh-CN" altLang="zh-CN" sz="2600" dirty="0">
                <a:latin typeface="Times New Roman"/>
                <a:ea typeface="华文细黑"/>
                <a:cs typeface="Times New Roman"/>
              </a:rPr>
              <a:t>这个人是当代伟人，不可以不拜见。</a:t>
            </a:r>
            <a:r>
              <a:rPr lang="en-US" altLang="zh-CN" sz="2600" dirty="0">
                <a:latin typeface="宋体"/>
                <a:ea typeface="华文细黑"/>
                <a:cs typeface="Times New Roman"/>
              </a:rPr>
              <a:t>”</a:t>
            </a:r>
            <a:r>
              <a:rPr lang="zh-CN" altLang="zh-CN" sz="2600" dirty="0">
                <a:latin typeface="Times New Roman"/>
                <a:ea typeface="华文细黑"/>
                <a:cs typeface="Times New Roman"/>
              </a:rPr>
              <a:t>于是徒步到驻军营地拜见史可法。没过多久，敌人的进攻更加紧迫，皇上诏令天下起兵救援</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这时史可法已</a:t>
            </a:r>
            <a:r>
              <a:rPr lang="zh-CN" altLang="zh-CN" sz="2600" dirty="0" smtClean="0">
                <a:latin typeface="Times New Roman"/>
                <a:ea typeface="华文细黑"/>
                <a:cs typeface="Times New Roman"/>
              </a:rPr>
              <a:t>被</a:t>
            </a:r>
            <a:r>
              <a:rPr lang="zh-CN" altLang="zh-CN" sz="2600" dirty="0">
                <a:latin typeface="Times New Roman"/>
                <a:ea typeface="华文细黑"/>
                <a:cs typeface="Times New Roman"/>
              </a:rPr>
              <a:t>任命为</a:t>
            </a:r>
            <a:endParaRPr lang="zh-CN" altLang="zh-CN" sz="2600" kern="100" dirty="0">
              <a:latin typeface="宋体"/>
              <a:cs typeface="Courier New"/>
            </a:endParaRPr>
          </a:p>
        </p:txBody>
      </p:sp>
    </p:spTree>
    <p:extLst>
      <p:ext uri="{BB962C8B-B14F-4D97-AF65-F5344CB8AC3E}">
        <p14:creationId xmlns:p14="http://schemas.microsoft.com/office/powerpoint/2010/main" val="28225107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5367" y="24710"/>
            <a:ext cx="8821322" cy="5057795"/>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南京兵部尚书，因为国库空竭，军队物资用尽，军队不能出征，发布檄文告知天下，让天下人捐钱救国。杨维岳捧着檄文哭着说：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国家政事到了这个地步，我还以什么为家呢！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当即变卖家产来做大家的表率。</a:t>
            </a:r>
            <a:endParaRPr lang="zh-CN" altLang="zh-CN" sz="1050" kern="100" dirty="0">
              <a:latin typeface="宋体"/>
              <a:cs typeface="Courier New"/>
            </a:endParaRPr>
          </a:p>
          <a:p>
            <a:pPr indent="457200" algn="just">
              <a:lnSpc>
                <a:spcPts val="5000"/>
              </a:lnSpc>
              <a:spcAft>
                <a:spcPts val="0"/>
              </a:spcAft>
            </a:pPr>
            <a:r>
              <a:rPr lang="zh-CN" altLang="zh-CN" sz="2600" dirty="0">
                <a:latin typeface="Times New Roman"/>
                <a:ea typeface="华文细黑"/>
                <a:cs typeface="Times New Roman"/>
              </a:rPr>
              <a:t>崇祯十七年，皇上死在煤山。杨维岳听到这件事，面向北方痛哭，连续几个昼夜不吃饭睡觉。不到一年</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清兵渡过长江，国都被攻陷</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史可法凭大学士的身份在扬州指挥军队抵抗</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城池被攻破后为国而死</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杨维岳哭着说：</a:t>
            </a:r>
            <a:r>
              <a:rPr lang="en-US" altLang="zh-CN" sz="2600" dirty="0">
                <a:latin typeface="宋体"/>
                <a:ea typeface="华文细黑"/>
                <a:cs typeface="Times New Roman"/>
              </a:rPr>
              <a:t>“</a:t>
            </a:r>
            <a:r>
              <a:rPr lang="zh-CN" altLang="zh-CN" sz="2600" dirty="0">
                <a:latin typeface="Times New Roman"/>
                <a:ea typeface="华文细黑"/>
                <a:cs typeface="Times New Roman"/>
              </a:rPr>
              <a:t>国家</a:t>
            </a:r>
            <a:r>
              <a:rPr lang="zh-CN" altLang="zh-CN" sz="2600" dirty="0" smtClean="0">
                <a:latin typeface="Times New Roman"/>
                <a:ea typeface="华文细黑"/>
                <a:cs typeface="Times New Roman"/>
              </a:rPr>
              <a:t>培养</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242654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hlinkClick r:id="rId2" action="ppaction://hlinksldjump"/>
          </p:cNvPr>
          <p:cNvSpPr/>
          <p:nvPr/>
        </p:nvSpPr>
        <p:spPr>
          <a:xfrm>
            <a:off x="3914403" y="1131590"/>
            <a:ext cx="2185214" cy="633315"/>
          </a:xfrm>
          <a:prstGeom prst="rect">
            <a:avLst/>
          </a:prstGeom>
        </p:spPr>
        <p:txBody>
          <a:bodyPr wrap="none">
            <a:spAutoFit/>
          </a:bodyPr>
          <a:lstStyle/>
          <a:p>
            <a:pPr lvl="0" algn="ctr">
              <a:lnSpc>
                <a:spcPts val="4800"/>
              </a:lnSpc>
            </a:pPr>
            <a:r>
              <a:rPr lang="zh-CN" altLang="zh-CN" sz="2600" b="1" kern="100" dirty="0">
                <a:solidFill>
                  <a:srgbClr val="FF0000"/>
                </a:solidFill>
                <a:latin typeface="微软雅黑" pitchFamily="34" charset="-122"/>
                <a:ea typeface="微软雅黑" pitchFamily="34" charset="-122"/>
                <a:cs typeface="Times New Roman"/>
              </a:rPr>
              <a:t>阅读方法指导</a:t>
            </a:r>
            <a:endParaRPr lang="zh-CN" altLang="zh-CN" sz="1050" b="1" kern="100" dirty="0">
              <a:solidFill>
                <a:srgbClr val="FF0000"/>
              </a:solidFill>
              <a:latin typeface="微软雅黑" pitchFamily="34" charset="-122"/>
              <a:ea typeface="微软雅黑" pitchFamily="34" charset="-122"/>
              <a:cs typeface="Courier New"/>
            </a:endParaRPr>
          </a:p>
        </p:txBody>
      </p:sp>
      <p:sp>
        <p:nvSpPr>
          <p:cNvPr id="4" name="矩形 3">
            <a:hlinkClick r:id="rId3" action="ppaction://hlinksldjump"/>
          </p:cNvPr>
          <p:cNvSpPr/>
          <p:nvPr/>
        </p:nvSpPr>
        <p:spPr>
          <a:xfrm>
            <a:off x="3914403" y="1895002"/>
            <a:ext cx="2185214" cy="633315"/>
          </a:xfrm>
          <a:prstGeom prst="rect">
            <a:avLst/>
          </a:prstGeom>
        </p:spPr>
        <p:txBody>
          <a:bodyPr wrap="none">
            <a:spAutoFit/>
          </a:bodyPr>
          <a:lstStyle/>
          <a:p>
            <a:pPr lvl="0" algn="ctr">
              <a:lnSpc>
                <a:spcPts val="4800"/>
              </a:lnSpc>
            </a:pPr>
            <a:r>
              <a:rPr lang="zh-CN" altLang="en-US" sz="2600" b="1" kern="100" dirty="0">
                <a:solidFill>
                  <a:srgbClr val="FF0000"/>
                </a:solidFill>
                <a:latin typeface="微软雅黑" pitchFamily="34" charset="-122"/>
                <a:ea typeface="微软雅黑" pitchFamily="34" charset="-122"/>
                <a:cs typeface="Times New Roman"/>
              </a:rPr>
              <a:t>阅读</a:t>
            </a:r>
            <a:r>
              <a:rPr lang="zh-CN" altLang="en-US" sz="2600" b="1" kern="100">
                <a:solidFill>
                  <a:srgbClr val="FF0000"/>
                </a:solidFill>
                <a:latin typeface="微软雅黑" pitchFamily="34" charset="-122"/>
                <a:ea typeface="微软雅黑" pitchFamily="34" charset="-122"/>
                <a:cs typeface="Times New Roman"/>
              </a:rPr>
              <a:t>实例</a:t>
            </a:r>
            <a:r>
              <a:rPr lang="zh-CN" altLang="en-US" sz="2600" b="1" kern="100" smtClean="0">
                <a:solidFill>
                  <a:srgbClr val="FF0000"/>
                </a:solidFill>
                <a:latin typeface="微软雅黑" pitchFamily="34" charset="-122"/>
                <a:ea typeface="微软雅黑" pitchFamily="34" charset="-122"/>
                <a:cs typeface="Times New Roman"/>
              </a:rPr>
              <a:t>导引</a:t>
            </a:r>
            <a:endParaRPr lang="zh-CN" altLang="en-US" sz="2600" b="1" kern="100" dirty="0">
              <a:solidFill>
                <a:srgbClr val="FF0000"/>
              </a:solidFill>
              <a:latin typeface="微软雅黑" pitchFamily="34" charset="-122"/>
              <a:ea typeface="微软雅黑" pitchFamily="34" charset="-122"/>
              <a:cs typeface="Times New Roman"/>
            </a:endParaRPr>
          </a:p>
        </p:txBody>
      </p:sp>
      <p:sp>
        <p:nvSpPr>
          <p:cNvPr id="5" name="矩形 4">
            <a:hlinkClick r:id="rId4" action="ppaction://hlinksldjump"/>
          </p:cNvPr>
          <p:cNvSpPr/>
          <p:nvPr/>
        </p:nvSpPr>
        <p:spPr>
          <a:xfrm>
            <a:off x="3938786" y="2634233"/>
            <a:ext cx="2185214" cy="633315"/>
          </a:xfrm>
          <a:prstGeom prst="rect">
            <a:avLst/>
          </a:prstGeom>
        </p:spPr>
        <p:txBody>
          <a:bodyPr wrap="none">
            <a:spAutoFit/>
          </a:bodyPr>
          <a:lstStyle/>
          <a:p>
            <a:pPr lvl="0" algn="ctr">
              <a:lnSpc>
                <a:spcPts val="4800"/>
              </a:lnSpc>
            </a:pPr>
            <a:r>
              <a:rPr lang="zh-CN" altLang="en-US" sz="2600" b="1" kern="100" dirty="0">
                <a:solidFill>
                  <a:srgbClr val="FF0000"/>
                </a:solidFill>
                <a:latin typeface="微软雅黑" pitchFamily="34" charset="-122"/>
                <a:ea typeface="微软雅黑" pitchFamily="34" charset="-122"/>
                <a:cs typeface="Times New Roman"/>
              </a:rPr>
              <a:t>自主阅读感悟</a:t>
            </a:r>
          </a:p>
        </p:txBody>
      </p:sp>
    </p:spTree>
    <p:extLst>
      <p:ext uri="{BB962C8B-B14F-4D97-AF65-F5344CB8AC3E}">
        <p14:creationId xmlns:p14="http://schemas.microsoft.com/office/powerpoint/2010/main" val="25945304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9037" y="28228"/>
            <a:ext cx="8821322" cy="5066965"/>
          </a:xfrm>
          <a:prstGeom prst="rect">
            <a:avLst/>
          </a:prstGeom>
        </p:spPr>
        <p:txBody>
          <a:bodyPr>
            <a:spAutoFit/>
          </a:bodyPr>
          <a:lstStyle/>
          <a:p>
            <a:pPr algn="just">
              <a:lnSpc>
                <a:spcPct val="140000"/>
              </a:lnSpc>
              <a:spcAft>
                <a:spcPts val="0"/>
              </a:spcAft>
            </a:pPr>
            <a:r>
              <a:rPr lang="zh-CN" altLang="zh-CN" sz="2600" dirty="0">
                <a:solidFill>
                  <a:prstClr val="black"/>
                </a:solidFill>
                <a:latin typeface="Times New Roman"/>
                <a:ea typeface="华文细黑"/>
                <a:cs typeface="Times New Roman"/>
              </a:rPr>
              <a:t>读书人三百年</a:t>
            </a:r>
            <a:r>
              <a:rPr lang="zh-CN" altLang="zh-CN" sz="2600" dirty="0" smtClean="0">
                <a:solidFill>
                  <a:prstClr val="black"/>
                </a:solidFill>
                <a:latin typeface="Times New Roman"/>
                <a:ea typeface="华文细黑"/>
                <a:cs typeface="Times New Roman"/>
              </a:rPr>
              <a:t>，</a:t>
            </a:r>
            <a:r>
              <a:rPr lang="zh-CN" altLang="zh-CN" sz="2600" dirty="0">
                <a:latin typeface="Times New Roman"/>
                <a:ea typeface="华文细黑"/>
                <a:cs typeface="Times New Roman"/>
              </a:rPr>
              <a:t>以身殉国的，为什么只有一个史公！</a:t>
            </a:r>
            <a:r>
              <a:rPr lang="en-US" altLang="zh-CN" sz="2600" dirty="0">
                <a:latin typeface="宋体"/>
                <a:ea typeface="华文细黑"/>
                <a:cs typeface="Times New Roman"/>
              </a:rPr>
              <a:t>”</a:t>
            </a:r>
            <a:r>
              <a:rPr lang="zh-CN" altLang="zh-CN" sz="2600" dirty="0">
                <a:latin typeface="Times New Roman"/>
                <a:ea typeface="华文细黑"/>
                <a:cs typeface="Times New Roman"/>
              </a:rPr>
              <a:t>于是设下史公的牌位，写了祭文在厅堂里吊唁他。家人送来粥食，他挥挥手叫拿走；平时喜欢饮酒，也不喝了。他说：</a:t>
            </a:r>
            <a:r>
              <a:rPr lang="en-US" altLang="zh-CN" sz="2600" dirty="0">
                <a:latin typeface="宋体"/>
                <a:ea typeface="华文细黑"/>
                <a:cs typeface="Times New Roman"/>
              </a:rPr>
              <a:t>“</a:t>
            </a:r>
            <a:r>
              <a:rPr lang="zh-CN" altLang="zh-CN" sz="2600" dirty="0">
                <a:latin typeface="Times New Roman"/>
                <a:ea typeface="华文细黑"/>
                <a:cs typeface="Times New Roman"/>
              </a:rPr>
              <a:t>现在正是国家政事如此糟糕的时候，还能吃得下喝得下吗？</a:t>
            </a:r>
            <a:r>
              <a:rPr lang="en-US" altLang="zh-CN" sz="2600" dirty="0">
                <a:latin typeface="宋体"/>
                <a:ea typeface="华文细黑"/>
                <a:cs typeface="Times New Roman"/>
              </a:rPr>
              <a:t>”</a:t>
            </a:r>
            <a:r>
              <a:rPr lang="zh-CN" altLang="zh-CN" sz="2600" dirty="0">
                <a:latin typeface="Times New Roman"/>
                <a:ea typeface="华文细黑"/>
                <a:cs typeface="Times New Roman"/>
              </a:rPr>
              <a:t>过了三天，清兵到来，下令剃发，杨维岳不肯。有人对他说：</a:t>
            </a:r>
            <a:r>
              <a:rPr lang="en-US" altLang="zh-CN" sz="2600" dirty="0">
                <a:latin typeface="宋体"/>
                <a:ea typeface="华文细黑"/>
                <a:cs typeface="Times New Roman"/>
              </a:rPr>
              <a:t>“</a:t>
            </a:r>
            <a:r>
              <a:rPr lang="zh-CN" altLang="zh-CN" sz="2600" dirty="0">
                <a:latin typeface="Times New Roman"/>
                <a:ea typeface="华文细黑"/>
                <a:cs typeface="Times New Roman"/>
              </a:rPr>
              <a:t>为什么不为此而避一避呢？</a:t>
            </a:r>
            <a:r>
              <a:rPr lang="en-US" altLang="zh-CN" sz="2600" dirty="0">
                <a:latin typeface="宋体"/>
                <a:ea typeface="华文细黑"/>
                <a:cs typeface="Times New Roman"/>
              </a:rPr>
              <a:t>”</a:t>
            </a:r>
            <a:r>
              <a:rPr lang="zh-CN" altLang="zh-CN" sz="2600" dirty="0">
                <a:latin typeface="Times New Roman"/>
                <a:ea typeface="华文细黑"/>
                <a:cs typeface="Times New Roman"/>
              </a:rPr>
              <a:t>杨维岳说：</a:t>
            </a:r>
            <a:r>
              <a:rPr lang="en-US" altLang="zh-CN" sz="2600" dirty="0">
                <a:latin typeface="宋体"/>
                <a:ea typeface="华文细黑"/>
                <a:cs typeface="Times New Roman"/>
              </a:rPr>
              <a:t>“</a:t>
            </a:r>
            <a:r>
              <a:rPr lang="zh-CN" altLang="zh-CN" sz="2600" dirty="0">
                <a:latin typeface="Times New Roman"/>
                <a:ea typeface="华文细黑"/>
                <a:cs typeface="Times New Roman"/>
              </a:rPr>
              <a:t>能躲避到哪里去呢？让我死吧</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让我死吧！</a:t>
            </a:r>
            <a:r>
              <a:rPr lang="en-US" altLang="zh-CN" sz="2600" dirty="0">
                <a:latin typeface="宋体"/>
                <a:ea typeface="华文细黑"/>
                <a:cs typeface="Times New Roman"/>
              </a:rPr>
              <a:t>”</a:t>
            </a:r>
            <a:r>
              <a:rPr lang="zh-CN" altLang="zh-CN" sz="2600" dirty="0">
                <a:latin typeface="Times New Roman"/>
                <a:ea typeface="华文细黑"/>
                <a:cs typeface="Times New Roman"/>
              </a:rPr>
              <a:t>他的儿子对着他哭泣，杨维岳说：</a:t>
            </a:r>
            <a:r>
              <a:rPr lang="en-US" altLang="zh-CN" sz="2600" dirty="0">
                <a:latin typeface="宋体"/>
                <a:ea typeface="华文细黑"/>
                <a:cs typeface="Times New Roman"/>
              </a:rPr>
              <a:t>“</a:t>
            </a:r>
            <a:r>
              <a:rPr lang="zh-CN" altLang="zh-CN" sz="2600" dirty="0">
                <a:latin typeface="Times New Roman"/>
                <a:ea typeface="华文细黑"/>
                <a:cs typeface="Times New Roman"/>
              </a:rPr>
              <a:t>孩子！我一生读书为了什么呢</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如果有朝一日要我苟且偷生</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我信守大义，坚决不干</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我现在能够死得其所了，</a:t>
            </a:r>
            <a:endParaRPr lang="zh-CN" altLang="zh-CN" sz="2600" kern="100" dirty="0">
              <a:latin typeface="宋体"/>
              <a:cs typeface="Courier New"/>
            </a:endParaRPr>
          </a:p>
        </p:txBody>
      </p:sp>
    </p:spTree>
    <p:extLst>
      <p:ext uri="{BB962C8B-B14F-4D97-AF65-F5344CB8AC3E}">
        <p14:creationId xmlns:p14="http://schemas.microsoft.com/office/powerpoint/2010/main" val="31586751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2367" y="504418"/>
            <a:ext cx="8821322" cy="3939540"/>
          </a:xfrm>
          <a:prstGeom prst="rect">
            <a:avLst/>
          </a:prstGeom>
        </p:spPr>
        <p:txBody>
          <a:bodyPr>
            <a:spAutoFit/>
          </a:bodyPr>
          <a:lstStyle/>
          <a:p>
            <a:pPr algn="just">
              <a:lnSpc>
                <a:spcPts val="5000"/>
              </a:lnSpc>
            </a:pPr>
            <a:r>
              <a:rPr lang="zh-CN" altLang="zh-CN" sz="2600" dirty="0">
                <a:latin typeface="Times New Roman"/>
                <a:ea typeface="华文细黑"/>
                <a:cs typeface="Times New Roman"/>
              </a:rPr>
              <a:t>你哭什么呢？</a:t>
            </a:r>
            <a:r>
              <a:rPr lang="en-US" altLang="zh-CN" sz="2600" dirty="0">
                <a:latin typeface="宋体"/>
                <a:ea typeface="华文细黑"/>
                <a:cs typeface="Times New Roman"/>
              </a:rPr>
              <a:t>”</a:t>
            </a:r>
            <a:r>
              <a:rPr lang="zh-CN" altLang="zh-CN" sz="2600" dirty="0">
                <a:latin typeface="Times New Roman"/>
                <a:ea typeface="华文细黑"/>
                <a:cs typeface="Times New Roman"/>
              </a:rPr>
              <a:t>有人来劝慰他，他只是躺着随便答应罢了。写下宁死也不剃发的文字来表现他的志向。一连七天不吃饭，仅存一点气息。来看望他的亲属越来越多，他忽然睁大眼睛看着儿子说：</a:t>
            </a:r>
            <a:r>
              <a:rPr lang="en-US" altLang="zh-CN" sz="2600" dirty="0">
                <a:latin typeface="宋体"/>
                <a:ea typeface="华文细黑"/>
                <a:cs typeface="Times New Roman"/>
              </a:rPr>
              <a:t>“</a:t>
            </a:r>
            <a:r>
              <a:rPr lang="zh-CN" altLang="zh-CN" sz="2600" dirty="0">
                <a:latin typeface="Times New Roman"/>
                <a:ea typeface="华文细黑"/>
                <a:cs typeface="Times New Roman"/>
              </a:rPr>
              <a:t>前几天表现我的志向的文字，千万不要把它拿给世人看。</a:t>
            </a:r>
            <a:r>
              <a:rPr lang="en-US" altLang="zh-CN" sz="2600" dirty="0">
                <a:latin typeface="宋体"/>
                <a:ea typeface="华文细黑"/>
                <a:cs typeface="Times New Roman"/>
              </a:rPr>
              <a:t>”</a:t>
            </a:r>
            <a:r>
              <a:rPr lang="zh-CN" altLang="zh-CN" sz="2600" dirty="0">
                <a:latin typeface="Times New Roman"/>
                <a:ea typeface="华文细黑"/>
                <a:cs typeface="Times New Roman"/>
              </a:rPr>
              <a:t>不一会儿就去世了，享年五十六岁</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知道这件事的人没有不为他流泪的，民间给他立的谥号是文烈公。</a:t>
            </a:r>
            <a:endParaRPr lang="zh-CN" altLang="zh-CN" sz="2600" kern="100" dirty="0">
              <a:latin typeface="宋体"/>
              <a:cs typeface="Courier New"/>
            </a:endParaRPr>
          </a:p>
        </p:txBody>
      </p:sp>
    </p:spTree>
    <p:extLst>
      <p:ext uri="{BB962C8B-B14F-4D97-AF65-F5344CB8AC3E}">
        <p14:creationId xmlns:p14="http://schemas.microsoft.com/office/powerpoint/2010/main" val="4345884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3224" y="947599"/>
            <a:ext cx="8821322" cy="2492990"/>
          </a:xfrm>
          <a:prstGeom prst="rect">
            <a:avLst/>
          </a:prstGeom>
        </p:spPr>
        <p:txBody>
          <a:bodyPr>
            <a:spAutoFit/>
          </a:bodyPr>
          <a:lstStyle/>
          <a:p>
            <a:pPr indent="457200">
              <a:lnSpc>
                <a:spcPct val="150000"/>
              </a:lnSpc>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唉</a:t>
            </a:r>
            <a:r>
              <a:rPr lang="zh-CN" altLang="zh-CN" sz="2600" kern="100" dirty="0">
                <a:latin typeface="Times New Roman"/>
                <a:ea typeface="华文细黑"/>
                <a:cs typeface="Times New Roman"/>
              </a:rPr>
              <a:t>！三代以来，兴亡更替的事情多了，做臣子的常常身居高位却不愿为国家而死，平民、书生又认为为国而死不是自己的事，那么这样就没有一人愿为国而死，君臣之义不断绝还能有多久呢</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grpSp>
        <p:nvGrpSpPr>
          <p:cNvPr id="7" name="组合 6"/>
          <p:cNvGrpSpPr/>
          <p:nvPr/>
        </p:nvGrpSpPr>
        <p:grpSpPr>
          <a:xfrm rot="5400000">
            <a:off x="8388567" y="4398743"/>
            <a:ext cx="549128" cy="549414"/>
            <a:chOff x="11226607" y="6533712"/>
            <a:chExt cx="360000" cy="360000"/>
          </a:xfrm>
        </p:grpSpPr>
        <p:sp>
          <p:nvSpPr>
            <p:cNvPr id="8" name="椭圆 7">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燕尾形 8">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6019995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4290" y="759306"/>
            <a:ext cx="8718949" cy="4293483"/>
          </a:xfrm>
          <a:prstGeom prst="rect">
            <a:avLst/>
          </a:prstGeom>
          <a:noFill/>
        </p:spPr>
        <p:txBody>
          <a:bodyPr wrap="square" rtlCol="0">
            <a:spAutoFit/>
          </a:bodyPr>
          <a:lstStyle/>
          <a:p>
            <a:pPr algn="just">
              <a:lnSpc>
                <a:spcPct val="150000"/>
              </a:lnSpc>
              <a:spcAft>
                <a:spcPts val="0"/>
              </a:spcAft>
            </a:pPr>
            <a:r>
              <a:rPr lang="zh-CN" altLang="zh-CN" sz="2600" kern="100" smtClean="0">
                <a:latin typeface="Times New Roman"/>
                <a:ea typeface="华文细黑"/>
                <a:cs typeface="Times New Roman"/>
              </a:rPr>
              <a:t>阅读</a:t>
            </a:r>
            <a:r>
              <a:rPr lang="zh-CN" altLang="zh-CN" sz="2600" kern="100" dirty="0">
                <a:latin typeface="Times New Roman"/>
                <a:ea typeface="华文细黑"/>
                <a:cs typeface="Times New Roman"/>
              </a:rPr>
              <a:t>下面的文言文，完成文后题目。</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常梦锡传</a:t>
            </a:r>
            <a:endParaRPr lang="zh-CN" altLang="zh-CN" sz="105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常梦锡，字孟图，扶风人，或曰京兆万年人也。岐王李茂贞不贵文士，故其俗以狗马驰射博弈为豪。梦锡少独好学，善属文，累为秦陇诸州从事。茂贞死，子从俨袭父位，承制补宝鸡令。后唐长兴初，从俨入朝，以梦锡从及镇汴。为左右所谮，遂来奔。烈祖</a:t>
            </a:r>
            <a:r>
              <a:rPr lang="en-US" altLang="zh-CN" sz="2600" kern="100" baseline="30000" dirty="0">
                <a:latin typeface="宋体"/>
                <a:ea typeface="华文细黑"/>
                <a:cs typeface="Times New Roman"/>
              </a:rPr>
              <a:t>①</a:t>
            </a:r>
            <a:r>
              <a:rPr lang="zh-CN" altLang="zh-CN" sz="2600" kern="100" dirty="0">
                <a:latin typeface="Times New Roman"/>
                <a:ea typeface="华文细黑"/>
                <a:cs typeface="Times New Roman"/>
              </a:rPr>
              <a:t>辅吴，召置门下，荐</a:t>
            </a:r>
            <a:r>
              <a:rPr lang="zh-CN" altLang="zh-CN" sz="2600" kern="100" dirty="0" smtClean="0">
                <a:latin typeface="Times New Roman"/>
                <a:ea typeface="华文细黑"/>
                <a:cs typeface="Times New Roman"/>
              </a:rPr>
              <a:t>为</a:t>
            </a:r>
            <a:endParaRPr lang="zh-CN" altLang="zh-CN" sz="1050" kern="100" dirty="0">
              <a:effectLst/>
              <a:latin typeface="宋体"/>
              <a:cs typeface="Courier New"/>
            </a:endParaRPr>
          </a:p>
        </p:txBody>
      </p:sp>
      <p:sp>
        <p:nvSpPr>
          <p:cNvPr id="4" name="TextBox 3"/>
          <p:cNvSpPr txBox="1"/>
          <p:nvPr/>
        </p:nvSpPr>
        <p:spPr>
          <a:xfrm flipH="1">
            <a:off x="2699792" y="4587974"/>
            <a:ext cx="586859" cy="492443"/>
          </a:xfrm>
          <a:prstGeom prst="rect">
            <a:avLst/>
          </a:prstGeom>
          <a:noFill/>
        </p:spPr>
        <p:txBody>
          <a:bodyPr wrap="square" rtlCol="0">
            <a:spAutoFit/>
          </a:bodyPr>
          <a:lstStyle/>
          <a:p>
            <a:r>
              <a:rPr lang="en-US" altLang="zh-CN" sz="2600" b="1" dirty="0" smtClean="0">
                <a:latin typeface="Times New Roman" pitchFamily="18" charset="0"/>
                <a:ea typeface="Times New Roman" pitchFamily="18" charset="0"/>
                <a:cs typeface="Times New Roman" pitchFamily="18" charset="0"/>
              </a:rPr>
              <a:t>. </a:t>
            </a:r>
          </a:p>
        </p:txBody>
      </p:sp>
      <p:sp>
        <p:nvSpPr>
          <p:cNvPr id="5" name="矩形 4"/>
          <p:cNvSpPr/>
          <p:nvPr/>
        </p:nvSpPr>
        <p:spPr>
          <a:xfrm>
            <a:off x="1259632" y="69528"/>
            <a:ext cx="2185214" cy="692497"/>
          </a:xfrm>
          <a:prstGeom prst="rect">
            <a:avLst/>
          </a:prstGeom>
        </p:spPr>
        <p:txBody>
          <a:bodyPr wrap="none">
            <a:spAutoFit/>
          </a:bodyPr>
          <a:lstStyle/>
          <a:p>
            <a:pPr lvl="0" algn="ctr">
              <a:lnSpc>
                <a:spcPct val="150000"/>
              </a:lnSpc>
            </a:pPr>
            <a:r>
              <a:rPr lang="zh-CN" altLang="zh-CN" sz="2600" b="1" kern="100" dirty="0">
                <a:solidFill>
                  <a:srgbClr val="FFFF00"/>
                </a:solidFill>
                <a:latin typeface="微软雅黑" pitchFamily="34" charset="-122"/>
                <a:ea typeface="微软雅黑" pitchFamily="34" charset="-122"/>
                <a:cs typeface="Times New Roman"/>
              </a:rPr>
              <a:t>自主阅读感悟</a:t>
            </a:r>
          </a:p>
        </p:txBody>
      </p:sp>
    </p:spTree>
    <p:extLst>
      <p:ext uri="{BB962C8B-B14F-4D97-AF65-F5344CB8AC3E}">
        <p14:creationId xmlns:p14="http://schemas.microsoft.com/office/powerpoint/2010/main" val="6436981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9007" y="98713"/>
            <a:ext cx="8769291" cy="4893647"/>
          </a:xfrm>
          <a:prstGeom prst="rect">
            <a:avLst/>
          </a:prstGeom>
          <a:noFill/>
        </p:spPr>
        <p:txBody>
          <a:bodyPr wrap="square" rtlCol="0">
            <a:spAutoFit/>
          </a:bodyPr>
          <a:lstStyle/>
          <a:p>
            <a:pPr lvl="0" algn="just">
              <a:lnSpc>
                <a:spcPct val="150000"/>
              </a:lnSpc>
            </a:pPr>
            <a:r>
              <a:rPr lang="zh-CN" altLang="zh-CN" sz="2600" kern="100" dirty="0">
                <a:solidFill>
                  <a:prstClr val="black"/>
                </a:solidFill>
                <a:latin typeface="Times New Roman"/>
                <a:ea typeface="华文细黑"/>
                <a:cs typeface="Times New Roman"/>
              </a:rPr>
              <a:t>大理司直。及受禅，擢殿中侍御史、礼部员外郎，益见奖遇。遂直中书省，参掌诏命，进给事中。时以枢密院隶东省，故机事多委焉</a:t>
            </a:r>
            <a:r>
              <a:rPr lang="zh-CN" altLang="zh-CN" sz="2600" kern="100" dirty="0" smtClean="0">
                <a:solidFill>
                  <a:prstClr val="black"/>
                </a:solidFill>
                <a:latin typeface="Times New Roman"/>
                <a:ea typeface="华文细黑"/>
                <a:cs typeface="Times New Roman"/>
              </a:rPr>
              <a:t>。</a:t>
            </a:r>
            <a:endParaRPr lang="en-US" altLang="zh-CN" sz="1050" kern="100" dirty="0" smtClean="0">
              <a:solidFill>
                <a:prstClr val="black"/>
              </a:solidFill>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梦锡重厚方雅，多识故事，数言朝廷因杨氏霸国之旧：尚法律，任俗吏，人主亲决细事，烦碎失大体。宜修复旧典，以示后代。烈祖纳其言。元宗</a:t>
            </a:r>
            <a:r>
              <a:rPr lang="en-US" altLang="zh-CN" sz="2600" kern="100" baseline="30000" dirty="0">
                <a:latin typeface="宋体"/>
                <a:ea typeface="华文细黑"/>
                <a:cs typeface="Times New Roman"/>
              </a:rPr>
              <a:t>②</a:t>
            </a:r>
            <a:r>
              <a:rPr lang="zh-CN" altLang="zh-CN" sz="2600" kern="100" dirty="0">
                <a:latin typeface="Times New Roman"/>
                <a:ea typeface="华文细黑"/>
                <a:cs typeface="Times New Roman"/>
              </a:rPr>
              <a:t>在东宫有过失，</a:t>
            </a:r>
            <a:r>
              <a:rPr lang="zh-CN" altLang="zh-CN" sz="2600" u="heavy" kern="100" dirty="0">
                <a:latin typeface="Times New Roman"/>
                <a:ea typeface="华文细黑"/>
                <a:cs typeface="Times New Roman"/>
              </a:rPr>
              <a:t>梦锡尽言规正，无所挠，始虽不悦，终以谏直多之。</a:t>
            </a:r>
            <a:r>
              <a:rPr lang="zh-CN" altLang="zh-CN" sz="2600" kern="100" dirty="0">
                <a:latin typeface="Times New Roman"/>
                <a:ea typeface="华文细黑"/>
                <a:cs typeface="Times New Roman"/>
              </a:rPr>
              <a:t>及即位，首召见慰勉，欲用为翰林学士以自近</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606473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5197" y="33486"/>
            <a:ext cx="8769291" cy="4816896"/>
          </a:xfrm>
          <a:prstGeom prst="rect">
            <a:avLst/>
          </a:prstGeom>
          <a:noFill/>
        </p:spPr>
        <p:txBody>
          <a:bodyPr wrap="square" rtlCol="0">
            <a:spAutoFit/>
          </a:bodyPr>
          <a:lstStyle/>
          <a:p>
            <a:pPr algn="just">
              <a:lnSpc>
                <a:spcPct val="150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宋</a:t>
            </a:r>
            <a:r>
              <a:rPr lang="zh-CN" altLang="zh-CN" sz="2600" dirty="0">
                <a:latin typeface="Times New Roman"/>
                <a:ea typeface="华文细黑"/>
                <a:cs typeface="Times New Roman"/>
              </a:rPr>
              <a:t>齐丘党，恶其不附己，坐封驳制书，贬池州判官。及齐丘出镇，召为户部郎中，迁谏议大夫，卒以为翰林学士。复置宣政院于内庭，以梦锡专掌密命。而魏岑已为枢密副使，善迎合，外结冯延巳等相为表里。梦锡终日论诤，不能胜，罢宣政院，犹为学士如故。乃称疾纵酒，希复朝。会钟谟、李德明分掌兵吏诸曹，以梦锡人望言于元宗，求为长史，拜户部尚书知省事。梦锡耻为小人所推荐，固辞不得请，惟署牍尾，无所可否。延巳卒文致其罪，贬饶州团练副使</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梦</a:t>
            </a:r>
            <a:r>
              <a:rPr lang="zh-CN" altLang="zh-CN" sz="2600" dirty="0" smtClean="0">
                <a:latin typeface="Times New Roman"/>
                <a:ea typeface="华文细黑"/>
                <a:cs typeface="Times New Roman"/>
              </a:rPr>
              <a:t>锡</a:t>
            </a:r>
            <a:endParaRPr lang="zh-CN" altLang="zh-CN" sz="2600" kern="100" dirty="0">
              <a:latin typeface="宋体"/>
              <a:cs typeface="Courier New"/>
            </a:endParaRPr>
          </a:p>
        </p:txBody>
      </p:sp>
    </p:spTree>
    <p:extLst>
      <p:ext uri="{BB962C8B-B14F-4D97-AF65-F5344CB8AC3E}">
        <p14:creationId xmlns:p14="http://schemas.microsoft.com/office/powerpoint/2010/main" val="19537996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4114935908"/>
              </p:ext>
            </p:extLst>
          </p:nvPr>
        </p:nvGraphicFramePr>
        <p:xfrm>
          <a:off x="323528" y="411510"/>
          <a:ext cx="8448675" cy="3680817"/>
        </p:xfrm>
        <a:graphic>
          <a:graphicData uri="http://schemas.openxmlformats.org/presentationml/2006/ole">
            <mc:AlternateContent xmlns:mc="http://schemas.openxmlformats.org/markup-compatibility/2006">
              <mc:Choice xmlns:v="urn:schemas-microsoft-com:vml" Requires="v">
                <p:oleObj spid="_x0000_s9232" name="文档" r:id="rId4" imgW="8451765" imgH="3487994" progId="Word.Document.12">
                  <p:embed/>
                </p:oleObj>
              </mc:Choice>
              <mc:Fallback>
                <p:oleObj name="文档" r:id="rId4" imgW="8451765" imgH="3487994" progId="Word.Document.12">
                  <p:embed/>
                  <p:pic>
                    <p:nvPicPr>
                      <p:cNvPr id="0" name=""/>
                      <p:cNvPicPr/>
                      <p:nvPr/>
                    </p:nvPicPr>
                    <p:blipFill>
                      <a:blip r:embed="rId5"/>
                      <a:stretch>
                        <a:fillRect/>
                      </a:stretch>
                    </p:blipFill>
                    <p:spPr>
                      <a:xfrm>
                        <a:off x="323528" y="411510"/>
                        <a:ext cx="8448675" cy="3680817"/>
                      </a:xfrm>
                      <a:prstGeom prst="rect">
                        <a:avLst/>
                      </a:prstGeom>
                    </p:spPr>
                  </p:pic>
                </p:oleObj>
              </mc:Fallback>
            </mc:AlternateContent>
          </a:graphicData>
        </a:graphic>
      </p:graphicFrame>
    </p:spTree>
    <p:extLst>
      <p:ext uri="{BB962C8B-B14F-4D97-AF65-F5344CB8AC3E}">
        <p14:creationId xmlns:p14="http://schemas.microsoft.com/office/powerpoint/2010/main" val="42553949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309178387"/>
              </p:ext>
            </p:extLst>
          </p:nvPr>
        </p:nvGraphicFramePr>
        <p:xfrm>
          <a:off x="208087" y="834033"/>
          <a:ext cx="8791575" cy="3305175"/>
        </p:xfrm>
        <a:graphic>
          <a:graphicData uri="http://schemas.openxmlformats.org/presentationml/2006/ole">
            <mc:AlternateContent xmlns:mc="http://schemas.openxmlformats.org/markup-compatibility/2006">
              <mc:Choice xmlns:v="urn:schemas-microsoft-com:vml" Requires="v">
                <p:oleObj spid="_x0000_s10255" name="文档" r:id="rId4" imgW="8802048" imgH="3468897" progId="Word.Document.12">
                  <p:embed/>
                </p:oleObj>
              </mc:Choice>
              <mc:Fallback>
                <p:oleObj name="文档" r:id="rId4" imgW="8802048" imgH="3468897" progId="Word.Document.12">
                  <p:embed/>
                  <p:pic>
                    <p:nvPicPr>
                      <p:cNvPr id="0" name=""/>
                      <p:cNvPicPr/>
                      <p:nvPr/>
                    </p:nvPicPr>
                    <p:blipFill>
                      <a:blip r:embed="rId5"/>
                      <a:stretch>
                        <a:fillRect/>
                      </a:stretch>
                    </p:blipFill>
                    <p:spPr>
                      <a:xfrm>
                        <a:off x="208087" y="834033"/>
                        <a:ext cx="8791575" cy="3305175"/>
                      </a:xfrm>
                      <a:prstGeom prst="rect">
                        <a:avLst/>
                      </a:prstGeom>
                    </p:spPr>
                  </p:pic>
                </p:oleObj>
              </mc:Fallback>
            </mc:AlternateContent>
          </a:graphicData>
        </a:graphic>
      </p:graphicFrame>
    </p:spTree>
    <p:extLst>
      <p:ext uri="{BB962C8B-B14F-4D97-AF65-F5344CB8AC3E}">
        <p14:creationId xmlns:p14="http://schemas.microsoft.com/office/powerpoint/2010/main" val="27867363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800551839"/>
              </p:ext>
            </p:extLst>
          </p:nvPr>
        </p:nvGraphicFramePr>
        <p:xfrm>
          <a:off x="343222" y="871711"/>
          <a:ext cx="8467725" cy="2924175"/>
        </p:xfrm>
        <a:graphic>
          <a:graphicData uri="http://schemas.openxmlformats.org/presentationml/2006/ole">
            <mc:AlternateContent xmlns:mc="http://schemas.openxmlformats.org/markup-compatibility/2006">
              <mc:Choice xmlns:v="urn:schemas-microsoft-com:vml" Requires="v">
                <p:oleObj spid="_x0000_s11279" name="文档" r:id="rId4" imgW="8470836" imgH="2936404" progId="Word.Document.12">
                  <p:embed/>
                </p:oleObj>
              </mc:Choice>
              <mc:Fallback>
                <p:oleObj name="文档" r:id="rId4" imgW="8470836" imgH="2936404" progId="Word.Document.12">
                  <p:embed/>
                  <p:pic>
                    <p:nvPicPr>
                      <p:cNvPr id="0" name=""/>
                      <p:cNvPicPr/>
                      <p:nvPr/>
                    </p:nvPicPr>
                    <p:blipFill>
                      <a:blip r:embed="rId5"/>
                      <a:stretch>
                        <a:fillRect/>
                      </a:stretch>
                    </p:blipFill>
                    <p:spPr>
                      <a:xfrm>
                        <a:off x="343222" y="871711"/>
                        <a:ext cx="8467725" cy="2924175"/>
                      </a:xfrm>
                      <a:prstGeom prst="rect">
                        <a:avLst/>
                      </a:prstGeom>
                    </p:spPr>
                  </p:pic>
                </p:oleObj>
              </mc:Fallback>
            </mc:AlternateContent>
          </a:graphicData>
        </a:graphic>
      </p:graphicFrame>
    </p:spTree>
    <p:extLst>
      <p:ext uri="{BB962C8B-B14F-4D97-AF65-F5344CB8AC3E}">
        <p14:creationId xmlns:p14="http://schemas.microsoft.com/office/powerpoint/2010/main" val="405271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47" y="1218888"/>
            <a:ext cx="8769291" cy="2015936"/>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en-US" altLang="zh-CN" sz="2600" dirty="0">
                <a:latin typeface="宋体"/>
                <a:ea typeface="华文细黑"/>
                <a:cs typeface="Times New Roman"/>
              </a:rPr>
              <a:t>①</a:t>
            </a:r>
            <a:r>
              <a:rPr lang="zh-CN" altLang="zh-CN" sz="2600" dirty="0">
                <a:latin typeface="Times New Roman"/>
                <a:ea typeface="华文细黑"/>
                <a:cs typeface="Times New Roman"/>
              </a:rPr>
              <a:t>烈祖：南唐创立者李</a:t>
            </a:r>
            <a:r>
              <a:rPr lang="zh-CN" altLang="zh-CN" sz="2600" dirty="0">
                <a:latin typeface="Times New Roman"/>
                <a:ea typeface="华文细黑"/>
                <a:cs typeface="宋体"/>
              </a:rPr>
              <a:t>昇</a:t>
            </a:r>
            <a:r>
              <a:rPr lang="zh-CN" altLang="zh-CN" sz="2600" dirty="0">
                <a:latin typeface="仿宋_GB2312"/>
                <a:ea typeface="华文细黑"/>
                <a:cs typeface="仿宋_GB2312"/>
              </a:rPr>
              <a:t>，为南吴建立者杨行密养子。</a:t>
            </a:r>
            <a:r>
              <a:rPr lang="en-US" altLang="zh-CN" sz="2600" dirty="0">
                <a:latin typeface="宋体"/>
                <a:ea typeface="华文细黑"/>
                <a:cs typeface="Times New Roman"/>
              </a:rPr>
              <a:t>②</a:t>
            </a:r>
            <a:r>
              <a:rPr lang="zh-CN" altLang="zh-CN" sz="2600" dirty="0">
                <a:latin typeface="Times New Roman"/>
                <a:ea typeface="华文细黑"/>
                <a:cs typeface="Times New Roman"/>
              </a:rPr>
              <a:t>元宗：李</a:t>
            </a:r>
            <a:r>
              <a:rPr lang="zh-CN" altLang="zh-CN" sz="2600" dirty="0">
                <a:latin typeface="Times New Roman"/>
                <a:ea typeface="华文细黑"/>
                <a:cs typeface="宋体"/>
              </a:rPr>
              <a:t>璟</a:t>
            </a:r>
            <a:r>
              <a:rPr lang="zh-CN" altLang="zh-CN" sz="2600" dirty="0">
                <a:latin typeface="仿宋_GB2312"/>
                <a:ea typeface="华文细黑"/>
                <a:cs typeface="仿宋_GB2312"/>
              </a:rPr>
              <a:t>，是南唐第二个皇帝，后因受后周威胁，削去帝号，改称国主。</a:t>
            </a:r>
            <a:endParaRPr lang="zh-CN" altLang="zh-CN" sz="1050" kern="100" dirty="0">
              <a:latin typeface="宋体"/>
              <a:cs typeface="Courier New"/>
            </a:endParaRPr>
          </a:p>
        </p:txBody>
      </p:sp>
    </p:spTree>
    <p:extLst>
      <p:ext uri="{BB962C8B-B14F-4D97-AF65-F5344CB8AC3E}">
        <p14:creationId xmlns:p14="http://schemas.microsoft.com/office/powerpoint/2010/main" val="1351964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147" y="803880"/>
            <a:ext cx="8769291" cy="4293483"/>
          </a:xfrm>
          <a:prstGeom prst="rect">
            <a:avLst/>
          </a:prstGeom>
          <a:noFill/>
        </p:spPr>
        <p:txBody>
          <a:bodyPr wrap="square" rtlCol="0">
            <a:spAutoFit/>
          </a:bodyPr>
          <a:lstStyle/>
          <a:p>
            <a:pPr algn="just">
              <a:lnSpc>
                <a:spcPct val="150000"/>
              </a:lnSpc>
              <a:spcAft>
                <a:spcPts val="0"/>
              </a:spcAft>
            </a:pPr>
            <a:r>
              <a:rPr lang="zh-CN" altLang="zh-CN" sz="2600" kern="100" dirty="0" smtClean="0">
                <a:solidFill>
                  <a:srgbClr val="0000FF"/>
                </a:solidFill>
                <a:latin typeface="Times New Roman"/>
                <a:ea typeface="华文细黑"/>
                <a:cs typeface="Times New Roman"/>
              </a:rPr>
              <a:t>一</a:t>
            </a:r>
            <a:r>
              <a:rPr lang="zh-CN" altLang="zh-CN" sz="2600" kern="100" dirty="0">
                <a:solidFill>
                  <a:srgbClr val="0000FF"/>
                </a:solidFill>
                <a:latin typeface="Times New Roman"/>
                <a:ea typeface="华文细黑"/>
                <a:cs typeface="Times New Roman"/>
              </a:rPr>
              <a:t>、建立正确的阅读观</a:t>
            </a:r>
            <a:r>
              <a:rPr lang="en-US" altLang="zh-CN" sz="2600" kern="100" dirty="0">
                <a:solidFill>
                  <a:srgbClr val="0000FF"/>
                </a:solidFill>
                <a:latin typeface="Times New Roman"/>
                <a:ea typeface="华文细黑"/>
                <a:cs typeface="Courier New"/>
              </a:rPr>
              <a:t>——</a:t>
            </a:r>
            <a:r>
              <a:rPr lang="zh-CN" altLang="zh-CN" sz="2600" kern="100" dirty="0">
                <a:solidFill>
                  <a:srgbClr val="0000FF"/>
                </a:solidFill>
                <a:latin typeface="Times New Roman"/>
                <a:ea typeface="华文细黑"/>
                <a:cs typeface="Times New Roman"/>
              </a:rPr>
              <a:t>整体阅读</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看整体</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文言文阅读不仅要关注一字一词一句，还要关注文章的整体，看文章整体写了什么内容，哪些人、哪些事、什么性格品质，这些是先要把握住的。不要急于做题，不要急于破解哪个词、哪句话，首先要弄清文章整体的内容及行文特点，这是整体阅读的核心内容之一。</a:t>
            </a:r>
            <a:endParaRPr lang="zh-CN" altLang="zh-CN" sz="1050" kern="100" dirty="0">
              <a:effectLst/>
              <a:latin typeface="宋体"/>
              <a:cs typeface="Courier New"/>
            </a:endParaRPr>
          </a:p>
        </p:txBody>
      </p:sp>
      <p:sp>
        <p:nvSpPr>
          <p:cNvPr id="3" name="矩形 2"/>
          <p:cNvSpPr/>
          <p:nvPr/>
        </p:nvSpPr>
        <p:spPr>
          <a:xfrm>
            <a:off x="1312590" y="51470"/>
            <a:ext cx="2185214" cy="633315"/>
          </a:xfrm>
          <a:prstGeom prst="rect">
            <a:avLst/>
          </a:prstGeom>
        </p:spPr>
        <p:txBody>
          <a:bodyPr wrap="none">
            <a:spAutoFit/>
          </a:bodyPr>
          <a:lstStyle/>
          <a:p>
            <a:pPr lvl="0" algn="ctr">
              <a:lnSpc>
                <a:spcPts val="4800"/>
              </a:lnSpc>
            </a:pPr>
            <a:r>
              <a:rPr lang="zh-CN" altLang="zh-CN" sz="2600" b="1" kern="100" dirty="0">
                <a:solidFill>
                  <a:srgbClr val="FFFF00"/>
                </a:solidFill>
                <a:latin typeface="微软雅黑" pitchFamily="34" charset="-122"/>
                <a:ea typeface="微软雅黑" pitchFamily="34" charset="-122"/>
                <a:cs typeface="Times New Roman"/>
              </a:rPr>
              <a:t>阅读方法指导</a:t>
            </a:r>
            <a:endParaRPr lang="zh-CN" altLang="zh-CN" sz="1050" b="1" kern="100" dirty="0">
              <a:solidFill>
                <a:srgbClr val="FFFF00"/>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4040040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2783" y="690017"/>
            <a:ext cx="8462526" cy="3134191"/>
          </a:xfrm>
          <a:prstGeom prst="rect">
            <a:avLst/>
          </a:prstGeom>
          <a:noFill/>
        </p:spPr>
        <p:txBody>
          <a:bodyPr wrap="square" rtlCol="0">
            <a:spAutoFit/>
          </a:bodyPr>
          <a:lstStyle/>
          <a:p>
            <a:pPr algn="just">
              <a:lnSpc>
                <a:spcPts val="5000"/>
              </a:lnSpc>
              <a:spcAft>
                <a:spcPts val="0"/>
              </a:spcAft>
            </a:pPr>
            <a:r>
              <a:rPr lang="en-US" altLang="zh-CN" sz="2600" dirty="0">
                <a:latin typeface="Times New Roman"/>
                <a:ea typeface="华文细黑"/>
              </a:rPr>
              <a:t>1.</a:t>
            </a:r>
            <a:r>
              <a:rPr lang="zh-CN" altLang="zh-CN" sz="2600" dirty="0">
                <a:latin typeface="Times New Roman"/>
                <a:ea typeface="华文细黑"/>
                <a:cs typeface="Times New Roman"/>
              </a:rPr>
              <a:t>从第一段看，常梦锡职位是如何变迁的</a:t>
            </a:r>
            <a:r>
              <a:rPr lang="zh-CN" altLang="zh-CN" sz="2600" dirty="0" smtClean="0">
                <a:latin typeface="Times New Roman"/>
                <a:ea typeface="华文细黑"/>
                <a:cs typeface="Times New Roman"/>
              </a:rPr>
              <a:t>？</a:t>
            </a:r>
            <a:endParaRPr lang="en-US" altLang="zh-CN" sz="1050" kern="100" dirty="0">
              <a:solidFill>
                <a:schemeClr val="accent6">
                  <a:lumMod val="75000"/>
                </a:schemeClr>
              </a:solidFill>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受到李茂贞之子李从俨的提携，升职；</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受到李从俨左右人员的排挤，离开；</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受到烈祖的赏识，重用</a:t>
            </a:r>
            <a:r>
              <a:rPr lang="zh-CN" altLang="zh-CN" sz="2600" kern="100" dirty="0" smtClean="0">
                <a:solidFill>
                  <a:srgbClr val="E46C0A"/>
                </a:solidFill>
                <a:latin typeface="Times New Roman"/>
                <a:ea typeface="华文细黑"/>
                <a:cs typeface="Times New Roman"/>
              </a:rPr>
              <a:t>。</a:t>
            </a:r>
            <a:endParaRPr lang="en-US" altLang="zh-CN" sz="2600" dirty="0">
              <a:latin typeface="Times New Roman"/>
              <a:ea typeface="华文细黑"/>
              <a:cs typeface="Times New Roman"/>
            </a:endParaRPr>
          </a:p>
          <a:p>
            <a:pPr algn="just">
              <a:lnSpc>
                <a:spcPct val="150000"/>
              </a:lnSpc>
              <a:spcAft>
                <a:spcPts val="0"/>
              </a:spcAft>
            </a:pPr>
            <a:r>
              <a:rPr lang="en-US" altLang="zh-CN" sz="2600" dirty="0">
                <a:latin typeface="Times New Roman"/>
                <a:ea typeface="华文细黑"/>
              </a:rPr>
              <a:t>2.</a:t>
            </a:r>
            <a:r>
              <a:rPr lang="zh-CN" altLang="zh-CN" sz="2600" dirty="0">
                <a:latin typeface="Times New Roman"/>
                <a:ea typeface="华文细黑"/>
                <a:cs typeface="Times New Roman"/>
              </a:rPr>
              <a:t>从第二段看，常梦锡受到烈祖重用的原因是什么</a:t>
            </a:r>
            <a:r>
              <a:rPr lang="zh-CN" altLang="zh-CN" sz="2600" dirty="0" smtClean="0">
                <a:latin typeface="Times New Roman"/>
                <a:ea typeface="华文细黑"/>
                <a:cs typeface="Times New Roman"/>
              </a:rPr>
              <a:t>？</a:t>
            </a:r>
            <a:endParaRPr lang="en-US" altLang="zh-CN" sz="2600" kern="100" dirty="0">
              <a:latin typeface="Times New Roman"/>
              <a:ea typeface="华文细黑"/>
              <a:cs typeface="Times New Roman"/>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srgbClr val="E46C0A"/>
                </a:solidFill>
                <a:latin typeface="Times New Roman"/>
                <a:ea typeface="华文细黑"/>
                <a:cs typeface="Times New Roman"/>
              </a:rPr>
              <a:t>　博学多才，敢于直谏</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p:txBody>
      </p:sp>
    </p:spTree>
    <p:extLst>
      <p:ext uri="{BB962C8B-B14F-4D97-AF65-F5344CB8AC3E}">
        <p14:creationId xmlns:p14="http://schemas.microsoft.com/office/powerpoint/2010/main" val="1543037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0506" y="-10378"/>
            <a:ext cx="8733982" cy="4708981"/>
          </a:xfrm>
          <a:prstGeom prst="rect">
            <a:avLst/>
          </a:prstGeom>
        </p:spPr>
        <p:txBody>
          <a:bodyPr>
            <a:spAutoFit/>
          </a:bodyPr>
          <a:lstStyle/>
          <a:p>
            <a:pPr algn="just">
              <a:lnSpc>
                <a:spcPts val="4500"/>
              </a:lnSpc>
              <a:spcAft>
                <a:spcPts val="0"/>
              </a:spcAft>
            </a:pPr>
            <a:r>
              <a:rPr lang="en-US" altLang="zh-CN" sz="2600" kern="100" dirty="0" smtClean="0">
                <a:latin typeface="Times New Roman"/>
                <a:ea typeface="华文细黑"/>
                <a:cs typeface="Courier New"/>
              </a:rPr>
              <a:t>3</a:t>
            </a:r>
            <a:r>
              <a:rPr lang="en-US" altLang="zh-CN" sz="2600" kern="100" dirty="0" smtClean="0">
                <a:latin typeface="Times New Roman"/>
                <a:ea typeface="微软雅黑"/>
                <a:cs typeface="Courier New"/>
              </a:rPr>
              <a:t>.</a:t>
            </a:r>
            <a:r>
              <a:rPr lang="zh-CN" altLang="zh-CN" sz="2600" kern="100" dirty="0" smtClean="0">
                <a:latin typeface="Times New Roman"/>
                <a:ea typeface="华文细黑"/>
                <a:cs typeface="Times New Roman"/>
              </a:rPr>
              <a:t>请说说第三段中常梦锡在官场上的浮沉情况。</a:t>
            </a:r>
            <a:endParaRPr lang="en-US" altLang="zh-CN" sz="2600" kern="100" dirty="0" smtClean="0">
              <a:latin typeface="Times New Roman"/>
              <a:ea typeface="华文细黑"/>
              <a:cs typeface="Times New Roman"/>
            </a:endParaRPr>
          </a:p>
          <a:p>
            <a:pPr algn="just">
              <a:lnSpc>
                <a:spcPts val="4500"/>
              </a:lnSpc>
              <a:spcAft>
                <a:spcPts val="0"/>
              </a:spcAft>
            </a:pPr>
            <a:r>
              <a:rPr lang="zh-CN" altLang="zh-CN" sz="2600" kern="100" dirty="0" smtClean="0">
                <a:solidFill>
                  <a:srgbClr val="0000FF"/>
                </a:solidFill>
                <a:latin typeface="Times New Roman"/>
                <a:ea typeface="华文细黑"/>
                <a:cs typeface="Times New Roman"/>
              </a:rPr>
              <a:t>答案</a:t>
            </a:r>
            <a:endParaRPr lang="zh-CN" altLang="zh-CN" sz="1050" kern="100" dirty="0" smtClean="0">
              <a:latin typeface="宋体"/>
              <a:cs typeface="Courier New"/>
            </a:endParaRPr>
          </a:p>
          <a:p>
            <a:pPr algn="just">
              <a:lnSpc>
                <a:spcPts val="4500"/>
              </a:lnSpc>
              <a:spcAft>
                <a:spcPts val="0"/>
              </a:spcAft>
            </a:pPr>
            <a:r>
              <a:rPr lang="zh-CN" altLang="zh-CN" sz="2600" kern="100" dirty="0" smtClean="0">
                <a:solidFill>
                  <a:schemeClr val="accent6">
                    <a:lumMod val="75000"/>
                  </a:schemeClr>
                </a:solidFill>
                <a:latin typeface="Times New Roman"/>
                <a:ea typeface="华文细黑"/>
                <a:cs typeface="Times New Roman"/>
              </a:rPr>
              <a:t>　官职　　　　　　</a:t>
            </a:r>
            <a:r>
              <a:rPr lang="en-US" altLang="zh-CN" sz="2600" kern="100" dirty="0" smtClean="0">
                <a:solidFill>
                  <a:schemeClr val="accent6">
                    <a:lumMod val="75000"/>
                  </a:schemeClr>
                </a:solidFill>
                <a:latin typeface="Times New Roman"/>
                <a:ea typeface="华文细黑"/>
                <a:cs typeface="Times New Roman"/>
              </a:rPr>
              <a:t>	</a:t>
            </a:r>
            <a:r>
              <a:rPr lang="zh-CN" altLang="zh-CN" sz="2600" kern="100" dirty="0" smtClean="0">
                <a:solidFill>
                  <a:schemeClr val="accent6">
                    <a:lumMod val="75000"/>
                  </a:schemeClr>
                </a:solidFill>
                <a:latin typeface="Times New Roman"/>
                <a:ea typeface="华文细黑"/>
                <a:cs typeface="Times New Roman"/>
              </a:rPr>
              <a:t>升或降　　　　　原因</a:t>
            </a:r>
            <a:endParaRPr lang="zh-CN" altLang="zh-CN" sz="1050" kern="100" dirty="0" smtClean="0">
              <a:solidFill>
                <a:schemeClr val="accent6">
                  <a:lumMod val="75000"/>
                </a:schemeClr>
              </a:solidFill>
              <a:latin typeface="宋体"/>
              <a:cs typeface="Courier New"/>
            </a:endParaRPr>
          </a:p>
          <a:p>
            <a:pPr algn="just">
              <a:lnSpc>
                <a:spcPts val="4500"/>
              </a:lnSpc>
              <a:spcAft>
                <a:spcPts val="0"/>
              </a:spcAft>
            </a:pPr>
            <a:r>
              <a:rPr lang="zh-CN" altLang="zh-CN" sz="2600" kern="100" dirty="0" smtClean="0">
                <a:solidFill>
                  <a:schemeClr val="accent6">
                    <a:lumMod val="75000"/>
                  </a:schemeClr>
                </a:solidFill>
                <a:latin typeface="Times New Roman"/>
                <a:ea typeface="华文细黑"/>
                <a:cs typeface="Times New Roman"/>
              </a:rPr>
              <a:t>池州判官　　　　　　</a:t>
            </a:r>
            <a:r>
              <a:rPr lang="en-US" altLang="zh-CN" sz="2600" kern="100" dirty="0" smtClean="0">
                <a:solidFill>
                  <a:schemeClr val="accent6">
                    <a:lumMod val="75000"/>
                  </a:schemeClr>
                </a:solidFill>
                <a:latin typeface="Times New Roman"/>
                <a:ea typeface="华文细黑"/>
                <a:cs typeface="Times New Roman"/>
              </a:rPr>
              <a:t>	     </a:t>
            </a:r>
            <a:r>
              <a:rPr lang="zh-CN" altLang="zh-CN" sz="2600" kern="100" dirty="0" smtClean="0">
                <a:solidFill>
                  <a:schemeClr val="accent6">
                    <a:lumMod val="75000"/>
                  </a:schemeClr>
                </a:solidFill>
                <a:latin typeface="Times New Roman"/>
                <a:ea typeface="华文细黑"/>
                <a:cs typeface="Times New Roman"/>
              </a:rPr>
              <a:t>降　　　　受宋齐丘党排挤</a:t>
            </a:r>
            <a:endParaRPr lang="zh-CN" altLang="zh-CN" sz="1050" kern="100" dirty="0" smtClean="0">
              <a:solidFill>
                <a:schemeClr val="accent6">
                  <a:lumMod val="75000"/>
                </a:schemeClr>
              </a:solidFill>
              <a:latin typeface="宋体"/>
              <a:cs typeface="Courier New"/>
            </a:endParaRPr>
          </a:p>
          <a:p>
            <a:pPr algn="just">
              <a:lnSpc>
                <a:spcPts val="4500"/>
              </a:lnSpc>
              <a:spcAft>
                <a:spcPts val="0"/>
              </a:spcAft>
            </a:pPr>
            <a:r>
              <a:rPr lang="zh-CN" altLang="zh-CN" sz="2600" kern="100" dirty="0" smtClean="0">
                <a:solidFill>
                  <a:schemeClr val="accent6">
                    <a:lumMod val="75000"/>
                  </a:schemeClr>
                </a:solidFill>
                <a:latin typeface="Times New Roman"/>
                <a:ea typeface="华文细黑"/>
                <a:cs typeface="Times New Roman"/>
              </a:rPr>
              <a:t>户部郎中、谏议</a:t>
            </a:r>
            <a:endParaRPr lang="zh-CN" altLang="zh-CN" sz="1050" kern="100" dirty="0" smtClean="0">
              <a:solidFill>
                <a:schemeClr val="accent6">
                  <a:lumMod val="75000"/>
                </a:schemeClr>
              </a:solidFill>
              <a:latin typeface="宋体"/>
              <a:cs typeface="Courier New"/>
            </a:endParaRPr>
          </a:p>
          <a:p>
            <a:pPr algn="just">
              <a:lnSpc>
                <a:spcPts val="4500"/>
              </a:lnSpc>
              <a:spcAft>
                <a:spcPts val="0"/>
              </a:spcAft>
            </a:pPr>
            <a:r>
              <a:rPr lang="zh-CN" altLang="zh-CN" sz="2600" kern="100" dirty="0" smtClean="0">
                <a:solidFill>
                  <a:schemeClr val="accent6">
                    <a:lumMod val="75000"/>
                  </a:schemeClr>
                </a:solidFill>
                <a:latin typeface="Times New Roman"/>
                <a:ea typeface="华文细黑"/>
                <a:cs typeface="Times New Roman"/>
              </a:rPr>
              <a:t>大夫、翰林学士、</a:t>
            </a:r>
            <a:r>
              <a:rPr lang="en-US" altLang="zh-CN" sz="2600" kern="100" dirty="0" smtClean="0">
                <a:solidFill>
                  <a:schemeClr val="accent6">
                    <a:lumMod val="75000"/>
                  </a:schemeClr>
                </a:solidFill>
                <a:latin typeface="Times New Roman"/>
                <a:ea typeface="华文细黑"/>
                <a:cs typeface="Times New Roman"/>
              </a:rPr>
              <a:t>		     </a:t>
            </a:r>
            <a:r>
              <a:rPr lang="zh-CN" altLang="zh-CN" sz="2600" kern="100" dirty="0" smtClean="0">
                <a:solidFill>
                  <a:schemeClr val="accent6">
                    <a:lumMod val="75000"/>
                  </a:schemeClr>
                </a:solidFill>
                <a:latin typeface="Times New Roman"/>
                <a:ea typeface="华文细黑"/>
                <a:cs typeface="Times New Roman"/>
              </a:rPr>
              <a:t>升</a:t>
            </a:r>
            <a:endParaRPr lang="zh-CN" altLang="zh-CN" sz="1050" kern="100" dirty="0" smtClean="0">
              <a:solidFill>
                <a:schemeClr val="accent6">
                  <a:lumMod val="75000"/>
                </a:schemeClr>
              </a:solidFill>
              <a:latin typeface="宋体"/>
              <a:cs typeface="Courier New"/>
            </a:endParaRPr>
          </a:p>
          <a:p>
            <a:pPr algn="just">
              <a:lnSpc>
                <a:spcPts val="4500"/>
              </a:lnSpc>
              <a:spcAft>
                <a:spcPts val="0"/>
              </a:spcAft>
            </a:pPr>
            <a:r>
              <a:rPr lang="zh-CN" altLang="zh-CN" sz="2600" kern="100" dirty="0" smtClean="0">
                <a:solidFill>
                  <a:schemeClr val="accent6">
                    <a:lumMod val="75000"/>
                  </a:schemeClr>
                </a:solidFill>
                <a:latin typeface="Times New Roman"/>
                <a:ea typeface="华文细黑"/>
                <a:cs typeface="Times New Roman"/>
              </a:rPr>
              <a:t>在宣政院专掌密命</a:t>
            </a:r>
            <a:endParaRPr lang="zh-CN" altLang="zh-CN" sz="1050" kern="100" dirty="0" smtClean="0">
              <a:solidFill>
                <a:schemeClr val="accent6">
                  <a:lumMod val="75000"/>
                </a:schemeClr>
              </a:solidFill>
              <a:latin typeface="宋体"/>
              <a:cs typeface="Courier New"/>
            </a:endParaRPr>
          </a:p>
          <a:p>
            <a:pPr algn="just">
              <a:lnSpc>
                <a:spcPts val="4500"/>
              </a:lnSpc>
              <a:spcAft>
                <a:spcPts val="0"/>
              </a:spcAft>
            </a:pPr>
            <a:r>
              <a:rPr lang="en-US" altLang="zh-CN" sz="2600" kern="100" dirty="0" smtClean="0">
                <a:solidFill>
                  <a:schemeClr val="accent6">
                    <a:lumMod val="75000"/>
                  </a:schemeClr>
                </a:solidFill>
                <a:latin typeface="Times New Roman"/>
                <a:ea typeface="华文细黑"/>
                <a:cs typeface="Courier New"/>
              </a:rPr>
              <a:t>			     	     </a:t>
            </a:r>
            <a:r>
              <a:rPr lang="zh-CN" altLang="zh-CN" sz="2600" kern="100" dirty="0" smtClean="0">
                <a:solidFill>
                  <a:schemeClr val="accent6">
                    <a:lumMod val="75000"/>
                  </a:schemeClr>
                </a:solidFill>
                <a:latin typeface="Times New Roman"/>
                <a:ea typeface="华文细黑"/>
                <a:cs typeface="Times New Roman"/>
              </a:rPr>
              <a:t>降</a:t>
            </a:r>
            <a:r>
              <a:rPr lang="en-US" altLang="zh-CN" sz="2600" kern="100" dirty="0" smtClean="0">
                <a:solidFill>
                  <a:schemeClr val="accent6">
                    <a:lumMod val="75000"/>
                  </a:schemeClr>
                </a:solidFill>
                <a:latin typeface="Times New Roman"/>
                <a:ea typeface="华文细黑"/>
                <a:cs typeface="Times New Roman"/>
              </a:rPr>
              <a:t>	</a:t>
            </a:r>
            <a:r>
              <a:rPr lang="en-US" altLang="zh-CN" sz="2600" kern="100" dirty="0" smtClean="0">
                <a:solidFill>
                  <a:schemeClr val="accent6">
                    <a:lumMod val="75000"/>
                  </a:schemeClr>
                </a:solidFill>
                <a:latin typeface="Times New Roman"/>
                <a:ea typeface="华文细黑"/>
                <a:cs typeface="Courier New"/>
              </a:rPr>
              <a:t>    </a:t>
            </a:r>
            <a:endParaRPr lang="zh-CN" altLang="zh-CN" sz="1050" kern="100" dirty="0">
              <a:solidFill>
                <a:schemeClr val="accent6">
                  <a:lumMod val="75000"/>
                </a:schemeClr>
              </a:solidFill>
              <a:latin typeface="宋体"/>
              <a:cs typeface="Courier New"/>
            </a:endParaRPr>
          </a:p>
        </p:txBody>
      </p:sp>
      <p:sp>
        <p:nvSpPr>
          <p:cNvPr id="9" name="矩形 8"/>
          <p:cNvSpPr/>
          <p:nvPr/>
        </p:nvSpPr>
        <p:spPr>
          <a:xfrm>
            <a:off x="6293996" y="2607997"/>
            <a:ext cx="1518364" cy="1246495"/>
          </a:xfrm>
          <a:prstGeom prst="rect">
            <a:avLst/>
          </a:prstGeom>
        </p:spPr>
        <p:txBody>
          <a:bodyPr wrap="none">
            <a:spAutoFit/>
          </a:bodyPr>
          <a:lstStyle/>
          <a:p>
            <a:pPr>
              <a:lnSpc>
                <a:spcPts val="4500"/>
              </a:lnSpc>
            </a:pPr>
            <a:r>
              <a:rPr lang="zh-CN" altLang="zh-CN" sz="2600" kern="100" dirty="0">
                <a:solidFill>
                  <a:schemeClr val="accent6">
                    <a:lumMod val="75000"/>
                  </a:schemeClr>
                </a:solidFill>
                <a:latin typeface="Times New Roman"/>
                <a:ea typeface="华文细黑"/>
                <a:cs typeface="Times New Roman"/>
              </a:rPr>
              <a:t>宋齐丘</a:t>
            </a:r>
            <a:r>
              <a:rPr lang="zh-CN" altLang="zh-CN" sz="2600" kern="100" dirty="0" smtClean="0">
                <a:solidFill>
                  <a:schemeClr val="accent6">
                    <a:lumMod val="75000"/>
                  </a:schemeClr>
                </a:solidFill>
                <a:latin typeface="Times New Roman"/>
                <a:ea typeface="华文细黑"/>
                <a:cs typeface="Times New Roman"/>
              </a:rPr>
              <a:t>出</a:t>
            </a:r>
            <a:endParaRPr lang="en-US" altLang="zh-CN" sz="2600" kern="100" dirty="0" smtClean="0">
              <a:solidFill>
                <a:schemeClr val="accent6">
                  <a:lumMod val="75000"/>
                </a:schemeClr>
              </a:solidFill>
              <a:latin typeface="Times New Roman"/>
              <a:ea typeface="华文细黑"/>
            </a:endParaRPr>
          </a:p>
          <a:p>
            <a:pPr>
              <a:lnSpc>
                <a:spcPts val="4500"/>
              </a:lnSpc>
            </a:pPr>
            <a:r>
              <a:rPr lang="zh-CN" altLang="zh-CN" sz="2600" kern="100" dirty="0" smtClean="0">
                <a:solidFill>
                  <a:schemeClr val="accent6">
                    <a:lumMod val="75000"/>
                  </a:schemeClr>
                </a:solidFill>
                <a:latin typeface="Times New Roman"/>
                <a:ea typeface="华文细黑"/>
                <a:cs typeface="Times New Roman"/>
              </a:rPr>
              <a:t>任</a:t>
            </a:r>
            <a:r>
              <a:rPr lang="zh-CN" altLang="zh-CN" sz="2600" kern="100" dirty="0">
                <a:solidFill>
                  <a:schemeClr val="accent6">
                    <a:lumMod val="75000"/>
                  </a:schemeClr>
                </a:solidFill>
                <a:latin typeface="Times New Roman"/>
                <a:ea typeface="华文细黑"/>
                <a:cs typeface="Times New Roman"/>
              </a:rPr>
              <a:t>地方官</a:t>
            </a:r>
            <a:endParaRPr lang="zh-CN" altLang="en-US" sz="2600" dirty="0">
              <a:solidFill>
                <a:schemeClr val="accent6">
                  <a:lumMod val="75000"/>
                </a:schemeClr>
              </a:solidFill>
            </a:endParaRPr>
          </a:p>
        </p:txBody>
      </p:sp>
      <p:sp>
        <p:nvSpPr>
          <p:cNvPr id="11" name="矩形 10"/>
          <p:cNvSpPr/>
          <p:nvPr/>
        </p:nvSpPr>
        <p:spPr>
          <a:xfrm>
            <a:off x="6238443" y="3760125"/>
            <a:ext cx="1851789" cy="1187889"/>
          </a:xfrm>
          <a:prstGeom prst="rect">
            <a:avLst/>
          </a:prstGeom>
        </p:spPr>
        <p:txBody>
          <a:bodyPr wrap="none">
            <a:spAutoFit/>
          </a:bodyPr>
          <a:lstStyle/>
          <a:p>
            <a:pPr>
              <a:lnSpc>
                <a:spcPts val="4500"/>
              </a:lnSpc>
            </a:pPr>
            <a:r>
              <a:rPr lang="zh-CN" altLang="zh-CN" sz="2600" kern="100" dirty="0">
                <a:solidFill>
                  <a:schemeClr val="accent6">
                    <a:lumMod val="75000"/>
                  </a:schemeClr>
                </a:solidFill>
                <a:latin typeface="Times New Roman"/>
                <a:ea typeface="华文细黑"/>
                <a:cs typeface="Times New Roman"/>
              </a:rPr>
              <a:t>受魏岑与冯</a:t>
            </a:r>
            <a:endParaRPr lang="en-US" altLang="zh-CN" sz="2600" kern="100" dirty="0">
              <a:solidFill>
                <a:schemeClr val="accent6">
                  <a:lumMod val="75000"/>
                </a:schemeClr>
              </a:solidFill>
              <a:latin typeface="Times New Roman"/>
              <a:ea typeface="华文细黑"/>
              <a:cs typeface="Times New Roman"/>
            </a:endParaRPr>
          </a:p>
          <a:p>
            <a:pPr>
              <a:lnSpc>
                <a:spcPts val="4500"/>
              </a:lnSpc>
            </a:pPr>
            <a:r>
              <a:rPr lang="zh-CN" altLang="zh-CN" sz="2600" kern="100" dirty="0">
                <a:solidFill>
                  <a:schemeClr val="accent6">
                    <a:lumMod val="75000"/>
                  </a:schemeClr>
                </a:solidFill>
                <a:latin typeface="Times New Roman"/>
                <a:ea typeface="华文细黑"/>
                <a:cs typeface="Times New Roman"/>
              </a:rPr>
              <a:t>延巳排挤</a:t>
            </a:r>
            <a:endParaRPr lang="zh-CN" altLang="en-US" sz="2600" kern="100" dirty="0">
              <a:solidFill>
                <a:schemeClr val="accent6">
                  <a:lumMod val="75000"/>
                </a:schemeClr>
              </a:solidFill>
              <a:latin typeface="Times New Roman"/>
              <a:ea typeface="华文细黑"/>
              <a:cs typeface="Times New Roman"/>
            </a:endParaRPr>
          </a:p>
        </p:txBody>
      </p:sp>
      <p:sp>
        <p:nvSpPr>
          <p:cNvPr id="13" name="矩形 12"/>
          <p:cNvSpPr/>
          <p:nvPr/>
        </p:nvSpPr>
        <p:spPr>
          <a:xfrm>
            <a:off x="313368" y="4138327"/>
            <a:ext cx="1518364"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翰林学士</a:t>
            </a:r>
            <a:endParaRPr lang="zh-CN" altLang="en-US" dirty="0">
              <a:solidFill>
                <a:schemeClr val="accent6">
                  <a:lumMod val="75000"/>
                </a:schemeClr>
              </a:solidFill>
            </a:endParaRPr>
          </a:p>
        </p:txBody>
      </p:sp>
    </p:spTree>
    <p:extLst>
      <p:ext uri="{BB962C8B-B14F-4D97-AF65-F5344CB8AC3E}">
        <p14:creationId xmlns:p14="http://schemas.microsoft.com/office/powerpoint/2010/main" val="25498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blinds(horizontal)">
                                      <p:cBhvr>
                                        <p:cTn id="13" dur="500"/>
                                        <p:tgtEl>
                                          <p:spTgt spid="5">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blinds(horizontal)">
                                      <p:cBhvr>
                                        <p:cTn id="16" dur="500"/>
                                        <p:tgtEl>
                                          <p:spTgt spid="5">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blinds(horizontal)">
                                      <p:cBhvr>
                                        <p:cTn id="19" dur="500"/>
                                        <p:tgtEl>
                                          <p:spTgt spid="5">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linds(horizontal)">
                                      <p:cBhvr>
                                        <p:cTn id="22" dur="500"/>
                                        <p:tgtEl>
                                          <p:spTgt spid="5">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Effect transition="in" filter="blinds(horizontal)">
                                      <p:cBhvr>
                                        <p:cTn id="25" dur="500"/>
                                        <p:tgtEl>
                                          <p:spTgt spid="5">
                                            <p:txEl>
                                              <p:pRg st="7" end="7"/>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linds(horizontal)">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8189" y="939625"/>
            <a:ext cx="7972083" cy="2657138"/>
          </a:xfrm>
          <a:prstGeom prst="rect">
            <a:avLst/>
          </a:prstGeom>
          <a:noFill/>
        </p:spPr>
        <p:txBody>
          <a:bodyPr wrap="square" rtlCol="0">
            <a:spAutoFit/>
          </a:bodyPr>
          <a:lstStyle/>
          <a:p>
            <a:pPr lvl="0" algn="just">
              <a:lnSpc>
                <a:spcPts val="5000"/>
              </a:lnSpc>
            </a:pPr>
            <a:r>
              <a:rPr lang="zh-CN" altLang="zh-CN" sz="2600" kern="100" dirty="0">
                <a:solidFill>
                  <a:schemeClr val="accent6">
                    <a:lumMod val="75000"/>
                  </a:schemeClr>
                </a:solidFill>
                <a:latin typeface="Times New Roman"/>
                <a:ea typeface="华文细黑"/>
                <a:cs typeface="Times New Roman"/>
              </a:rPr>
              <a:t>户部尚书</a:t>
            </a:r>
            <a:r>
              <a:rPr lang="zh-CN" altLang="zh-CN" sz="2600" kern="100" dirty="0" smtClean="0">
                <a:solidFill>
                  <a:schemeClr val="accent6">
                    <a:lumMod val="75000"/>
                  </a:schemeClr>
                </a:solidFill>
                <a:latin typeface="Times New Roman"/>
                <a:ea typeface="华文细黑"/>
                <a:cs typeface="Times New Roman"/>
              </a:rPr>
              <a:t>知</a:t>
            </a:r>
            <a:endParaRPr lang="en-US" altLang="zh-CN" sz="2600" kern="100" dirty="0" smtClean="0">
              <a:solidFill>
                <a:schemeClr val="accent6">
                  <a:lumMod val="75000"/>
                </a:schemeClr>
              </a:solidFill>
              <a:latin typeface="Times New Roman"/>
              <a:ea typeface="华文细黑"/>
              <a:cs typeface="Times New Roman"/>
            </a:endParaRPr>
          </a:p>
          <a:p>
            <a:pPr lvl="0" algn="just">
              <a:lnSpc>
                <a:spcPts val="5000"/>
              </a:lnSpc>
            </a:pPr>
            <a:r>
              <a:rPr lang="zh-CN" altLang="zh-CN" sz="2600" kern="100" dirty="0" smtClean="0">
                <a:solidFill>
                  <a:schemeClr val="accent6">
                    <a:lumMod val="75000"/>
                  </a:schemeClr>
                </a:solidFill>
                <a:latin typeface="Times New Roman"/>
                <a:ea typeface="华文细黑"/>
                <a:cs typeface="Times New Roman"/>
              </a:rPr>
              <a:t>省事</a:t>
            </a:r>
            <a:endParaRPr lang="en-US" altLang="zh-CN" sz="2600" kern="100" dirty="0" smtClean="0">
              <a:solidFill>
                <a:schemeClr val="accent6">
                  <a:lumMod val="75000"/>
                </a:schemeClr>
              </a:solidFill>
              <a:latin typeface="Times New Roman"/>
              <a:ea typeface="华文细黑"/>
              <a:cs typeface="Times New Roman"/>
            </a:endParaRPr>
          </a:p>
          <a:p>
            <a:pPr lvl="0" algn="just">
              <a:lnSpc>
                <a:spcPts val="5000"/>
              </a:lnSpc>
            </a:pPr>
            <a:r>
              <a:rPr lang="zh-CN" altLang="zh-CN" sz="2600" kern="100" dirty="0" smtClean="0">
                <a:solidFill>
                  <a:schemeClr val="accent6">
                    <a:lumMod val="75000"/>
                  </a:schemeClr>
                </a:solidFill>
                <a:latin typeface="Times New Roman"/>
                <a:ea typeface="华文细黑"/>
                <a:cs typeface="Times New Roman"/>
              </a:rPr>
              <a:t>饶</a:t>
            </a:r>
            <a:r>
              <a:rPr lang="zh-CN" altLang="zh-CN" sz="2600" kern="100" dirty="0">
                <a:solidFill>
                  <a:schemeClr val="accent6">
                    <a:lumMod val="75000"/>
                  </a:schemeClr>
                </a:solidFill>
                <a:latin typeface="Times New Roman"/>
                <a:ea typeface="华文细黑"/>
                <a:cs typeface="Times New Roman"/>
              </a:rPr>
              <a:t>州团练副使</a:t>
            </a:r>
            <a:r>
              <a:rPr lang="en-US" altLang="zh-CN" sz="2600" kern="100" dirty="0">
                <a:solidFill>
                  <a:schemeClr val="accent6">
                    <a:lumMod val="75000"/>
                  </a:schemeClr>
                </a:solidFill>
                <a:latin typeface="Times New Roman"/>
                <a:ea typeface="华文细黑"/>
                <a:cs typeface="Courier New"/>
              </a:rPr>
              <a:t>  </a:t>
            </a:r>
            <a:r>
              <a:rPr lang="en-US" altLang="zh-CN" sz="2600" kern="100" dirty="0" smtClean="0">
                <a:solidFill>
                  <a:schemeClr val="accent6">
                    <a:lumMod val="75000"/>
                  </a:schemeClr>
                </a:solidFill>
                <a:latin typeface="Times New Roman"/>
                <a:ea typeface="华文细黑"/>
                <a:cs typeface="Courier New"/>
              </a:rPr>
              <a:t>		</a:t>
            </a:r>
            <a:r>
              <a:rPr lang="zh-CN" altLang="zh-CN" sz="2600" kern="100" dirty="0" smtClean="0">
                <a:solidFill>
                  <a:schemeClr val="accent6">
                    <a:lumMod val="75000"/>
                  </a:schemeClr>
                </a:solidFill>
                <a:latin typeface="Times New Roman"/>
                <a:ea typeface="华文细黑"/>
                <a:cs typeface="Times New Roman"/>
              </a:rPr>
              <a:t>降</a:t>
            </a:r>
            <a:r>
              <a:rPr lang="en-US" altLang="zh-CN" sz="2600" kern="100" dirty="0" smtClean="0">
                <a:solidFill>
                  <a:schemeClr val="accent6">
                    <a:lumMod val="75000"/>
                  </a:schemeClr>
                </a:solidFill>
                <a:latin typeface="Times New Roman"/>
                <a:ea typeface="华文细黑"/>
                <a:cs typeface="Courier New"/>
              </a:rPr>
              <a:t>  		</a:t>
            </a:r>
            <a:r>
              <a:rPr lang="zh-CN" altLang="zh-CN" sz="2600" kern="100" dirty="0" smtClean="0">
                <a:solidFill>
                  <a:schemeClr val="accent6">
                    <a:lumMod val="75000"/>
                  </a:schemeClr>
                </a:solidFill>
                <a:latin typeface="Times New Roman"/>
                <a:ea typeface="华文细黑"/>
                <a:cs typeface="Times New Roman"/>
              </a:rPr>
              <a:t>冯延</a:t>
            </a:r>
            <a:r>
              <a:rPr lang="zh-CN" altLang="zh-CN" sz="2600" kern="100" dirty="0">
                <a:solidFill>
                  <a:schemeClr val="accent6">
                    <a:lumMod val="75000"/>
                  </a:schemeClr>
                </a:solidFill>
                <a:latin typeface="Times New Roman"/>
                <a:ea typeface="华文细黑"/>
                <a:cs typeface="Times New Roman"/>
              </a:rPr>
              <a:t>巳陷害</a:t>
            </a:r>
            <a:endParaRPr lang="zh-CN" altLang="zh-CN" sz="1050" kern="100" dirty="0">
              <a:solidFill>
                <a:schemeClr val="accent6">
                  <a:lumMod val="75000"/>
                </a:schemeClr>
              </a:solidFill>
              <a:latin typeface="宋体"/>
              <a:cs typeface="Courier New"/>
            </a:endParaRPr>
          </a:p>
          <a:p>
            <a:pPr lvl="0" algn="just">
              <a:lnSpc>
                <a:spcPts val="5000"/>
              </a:lnSpc>
            </a:pPr>
            <a:r>
              <a:rPr lang="en-US" altLang="zh-CN" sz="2600" kern="100" dirty="0">
                <a:solidFill>
                  <a:schemeClr val="accent6">
                    <a:lumMod val="75000"/>
                  </a:schemeClr>
                </a:solidFill>
                <a:latin typeface="Times New Roman"/>
                <a:ea typeface="华文细黑"/>
                <a:cs typeface="Courier New"/>
              </a:rPr>
              <a:t>  </a:t>
            </a:r>
            <a:r>
              <a:rPr lang="en-US" altLang="zh-CN" sz="2600" kern="100" dirty="0" smtClean="0">
                <a:solidFill>
                  <a:schemeClr val="accent6">
                    <a:lumMod val="75000"/>
                  </a:schemeClr>
                </a:solidFill>
                <a:latin typeface="Times New Roman"/>
                <a:ea typeface="华文细黑"/>
                <a:cs typeface="Courier New"/>
              </a:rPr>
              <a:t>				</a:t>
            </a:r>
            <a:endParaRPr lang="zh-CN" altLang="zh-CN" sz="1050" kern="100" dirty="0">
              <a:solidFill>
                <a:schemeClr val="accent6">
                  <a:lumMod val="75000"/>
                </a:schemeClr>
              </a:solidFill>
              <a:latin typeface="宋体"/>
              <a:cs typeface="Courier New"/>
            </a:endParaRPr>
          </a:p>
        </p:txBody>
      </p:sp>
      <p:sp>
        <p:nvSpPr>
          <p:cNvPr id="6" name="矩形 5"/>
          <p:cNvSpPr/>
          <p:nvPr/>
        </p:nvSpPr>
        <p:spPr>
          <a:xfrm>
            <a:off x="4109069" y="1341193"/>
            <a:ext cx="518091" cy="492443"/>
          </a:xfrm>
          <a:prstGeom prst="rect">
            <a:avLst/>
          </a:prstGeom>
        </p:spPr>
        <p:txBody>
          <a:bodyPr wrap="none">
            <a:spAutoFit/>
          </a:bodyPr>
          <a:lstStyle/>
          <a:p>
            <a:r>
              <a:rPr lang="zh-CN" altLang="zh-CN" sz="2600" kern="100">
                <a:solidFill>
                  <a:schemeClr val="accent6">
                    <a:lumMod val="75000"/>
                  </a:schemeClr>
                </a:solidFill>
                <a:latin typeface="Times New Roman"/>
                <a:ea typeface="华文细黑"/>
                <a:cs typeface="Times New Roman"/>
              </a:rPr>
              <a:t>升</a:t>
            </a:r>
            <a:endParaRPr lang="zh-CN" altLang="en-US" sz="2600">
              <a:solidFill>
                <a:schemeClr val="accent6">
                  <a:lumMod val="75000"/>
                </a:schemeClr>
              </a:solidFill>
            </a:endParaRPr>
          </a:p>
        </p:txBody>
      </p:sp>
      <p:sp>
        <p:nvSpPr>
          <p:cNvPr id="9" name="矩形 8"/>
          <p:cNvSpPr/>
          <p:nvPr/>
        </p:nvSpPr>
        <p:spPr>
          <a:xfrm>
            <a:off x="5981376" y="960833"/>
            <a:ext cx="1851789" cy="1374735"/>
          </a:xfrm>
          <a:prstGeom prst="rect">
            <a:avLst/>
          </a:prstGeom>
        </p:spPr>
        <p:txBody>
          <a:bodyPr wrap="none">
            <a:spAutoFit/>
          </a:bodyPr>
          <a:lstStyle/>
          <a:p>
            <a:pPr>
              <a:lnSpc>
                <a:spcPts val="5000"/>
              </a:lnSpc>
            </a:pPr>
            <a:r>
              <a:rPr lang="zh-CN" altLang="zh-CN" sz="2600" kern="100" dirty="0">
                <a:solidFill>
                  <a:schemeClr val="accent6">
                    <a:lumMod val="75000"/>
                  </a:schemeClr>
                </a:solidFill>
                <a:latin typeface="Times New Roman"/>
                <a:ea typeface="华文细黑"/>
                <a:cs typeface="Times New Roman"/>
              </a:rPr>
              <a:t>钟谟、</a:t>
            </a:r>
            <a:r>
              <a:rPr lang="zh-CN" altLang="zh-CN" sz="2600" kern="100" dirty="0" smtClean="0">
                <a:solidFill>
                  <a:schemeClr val="accent6">
                    <a:lumMod val="75000"/>
                  </a:schemeClr>
                </a:solidFill>
                <a:latin typeface="Times New Roman"/>
                <a:ea typeface="华文细黑"/>
                <a:cs typeface="Times New Roman"/>
              </a:rPr>
              <a:t>李德</a:t>
            </a:r>
            <a:endParaRPr lang="en-US" altLang="zh-CN" sz="2600" kern="100" dirty="0" smtClean="0">
              <a:solidFill>
                <a:schemeClr val="accent6">
                  <a:lumMod val="75000"/>
                </a:schemeClr>
              </a:solidFill>
              <a:latin typeface="Times New Roman"/>
              <a:ea typeface="华文细黑"/>
            </a:endParaRPr>
          </a:p>
          <a:p>
            <a:pPr>
              <a:lnSpc>
                <a:spcPts val="5000"/>
              </a:lnSpc>
            </a:pPr>
            <a:r>
              <a:rPr lang="zh-CN" altLang="zh-CN" sz="2600" kern="100" dirty="0" smtClean="0">
                <a:solidFill>
                  <a:schemeClr val="accent6">
                    <a:lumMod val="75000"/>
                  </a:schemeClr>
                </a:solidFill>
                <a:latin typeface="Times New Roman"/>
                <a:ea typeface="华文细黑"/>
                <a:cs typeface="Times New Roman"/>
              </a:rPr>
              <a:t>明</a:t>
            </a:r>
            <a:r>
              <a:rPr lang="zh-CN" altLang="zh-CN" sz="2600" kern="100" dirty="0">
                <a:solidFill>
                  <a:schemeClr val="accent6">
                    <a:lumMod val="75000"/>
                  </a:schemeClr>
                </a:solidFill>
                <a:latin typeface="Times New Roman"/>
                <a:ea typeface="华文细黑"/>
                <a:cs typeface="Times New Roman"/>
              </a:rPr>
              <a:t>推荐</a:t>
            </a:r>
            <a:endParaRPr lang="zh-CN" altLang="en-US" sz="2600" dirty="0">
              <a:solidFill>
                <a:schemeClr val="accent6">
                  <a:lumMod val="75000"/>
                </a:schemeClr>
              </a:solidFill>
            </a:endParaRPr>
          </a:p>
        </p:txBody>
      </p:sp>
      <p:sp>
        <p:nvSpPr>
          <p:cNvPr id="10" name="矩形 9"/>
          <p:cNvSpPr/>
          <p:nvPr/>
        </p:nvSpPr>
        <p:spPr>
          <a:xfrm>
            <a:off x="498509" y="2863521"/>
            <a:ext cx="2518638" cy="1292405"/>
          </a:xfrm>
          <a:prstGeom prst="rect">
            <a:avLst/>
          </a:prstGeom>
        </p:spPr>
        <p:txBody>
          <a:bodyPr wrap="none">
            <a:spAutoFit/>
          </a:bodyPr>
          <a:lstStyle/>
          <a:p>
            <a:pPr>
              <a:lnSpc>
                <a:spcPts val="5000"/>
              </a:lnSpc>
            </a:pPr>
            <a:r>
              <a:rPr lang="zh-CN" altLang="zh-CN" sz="2600" kern="100" dirty="0">
                <a:solidFill>
                  <a:schemeClr val="accent6">
                    <a:lumMod val="75000"/>
                  </a:schemeClr>
                </a:solidFill>
                <a:latin typeface="Times New Roman"/>
                <a:ea typeface="华文细黑"/>
                <a:cs typeface="Times New Roman"/>
              </a:rPr>
              <a:t>卫尉卿、吏部侍</a:t>
            </a:r>
            <a:endParaRPr lang="en-US" altLang="zh-CN" sz="2600" kern="100" dirty="0">
              <a:solidFill>
                <a:schemeClr val="accent6">
                  <a:lumMod val="75000"/>
                </a:schemeClr>
              </a:solidFill>
              <a:latin typeface="Times New Roman"/>
              <a:ea typeface="华文细黑"/>
              <a:cs typeface="Times New Roman"/>
            </a:endParaRPr>
          </a:p>
          <a:p>
            <a:pPr>
              <a:lnSpc>
                <a:spcPts val="5000"/>
              </a:lnSpc>
            </a:pPr>
            <a:r>
              <a:rPr lang="zh-CN" altLang="zh-CN" sz="2600" kern="100" dirty="0">
                <a:solidFill>
                  <a:schemeClr val="accent6">
                    <a:lumMod val="75000"/>
                  </a:schemeClr>
                </a:solidFill>
                <a:latin typeface="Times New Roman"/>
                <a:ea typeface="华文细黑"/>
                <a:cs typeface="Times New Roman"/>
              </a:rPr>
              <a:t>郎、翰林学士</a:t>
            </a:r>
            <a:endParaRPr lang="zh-CN" altLang="en-US" sz="2600" kern="100" dirty="0">
              <a:solidFill>
                <a:schemeClr val="accent6">
                  <a:lumMod val="75000"/>
                </a:schemeClr>
              </a:solidFill>
              <a:latin typeface="Times New Roman"/>
              <a:ea typeface="华文细黑"/>
              <a:cs typeface="Times New Roman"/>
            </a:endParaRPr>
          </a:p>
        </p:txBody>
      </p:sp>
      <p:sp>
        <p:nvSpPr>
          <p:cNvPr id="12" name="矩形 11"/>
          <p:cNvSpPr/>
          <p:nvPr/>
        </p:nvSpPr>
        <p:spPr>
          <a:xfrm>
            <a:off x="4150597" y="3148259"/>
            <a:ext cx="3365024" cy="647357"/>
          </a:xfrm>
          <a:prstGeom prst="rect">
            <a:avLst/>
          </a:prstGeom>
        </p:spPr>
        <p:txBody>
          <a:bodyPr wrap="none">
            <a:spAutoFit/>
          </a:bodyPr>
          <a:lstStyle/>
          <a:p>
            <a:pPr lvl="0" algn="just">
              <a:lnSpc>
                <a:spcPts val="5000"/>
              </a:lnSpc>
            </a:pPr>
            <a:r>
              <a:rPr lang="zh-CN" altLang="zh-CN" sz="2600" kern="100" dirty="0">
                <a:solidFill>
                  <a:schemeClr val="accent6">
                    <a:lumMod val="75000"/>
                  </a:schemeClr>
                </a:solidFill>
                <a:latin typeface="Times New Roman"/>
                <a:ea typeface="华文细黑"/>
                <a:cs typeface="Times New Roman"/>
              </a:rPr>
              <a:t>升</a:t>
            </a:r>
            <a:r>
              <a:rPr lang="en-US" altLang="zh-CN" sz="2600" kern="100" dirty="0">
                <a:solidFill>
                  <a:schemeClr val="accent6">
                    <a:lumMod val="75000"/>
                  </a:schemeClr>
                </a:solidFill>
                <a:latin typeface="Times New Roman"/>
                <a:ea typeface="华文细黑"/>
                <a:cs typeface="Courier New"/>
              </a:rPr>
              <a:t>  		</a:t>
            </a:r>
            <a:r>
              <a:rPr lang="zh-CN" altLang="zh-CN" sz="2600" kern="100" dirty="0">
                <a:solidFill>
                  <a:schemeClr val="accent6">
                    <a:lumMod val="75000"/>
                  </a:schemeClr>
                </a:solidFill>
                <a:latin typeface="Times New Roman"/>
                <a:ea typeface="华文细黑"/>
                <a:cs typeface="Times New Roman"/>
              </a:rPr>
              <a:t>元宗怜之</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3740469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4693" y="1203598"/>
            <a:ext cx="8039813" cy="1333698"/>
          </a:xfrm>
          <a:prstGeom prst="rect">
            <a:avLst/>
          </a:prstGeom>
          <a:noFill/>
        </p:spPr>
        <p:txBody>
          <a:bodyPr wrap="square" rtlCol="0">
            <a:spAutoFit/>
          </a:bodyPr>
          <a:lstStyle/>
          <a:p>
            <a:pPr algn="just">
              <a:lnSpc>
                <a:spcPts val="5000"/>
              </a:lnSpc>
              <a:spcAft>
                <a:spcPts val="0"/>
              </a:spcAft>
            </a:pPr>
            <a:r>
              <a:rPr lang="en-US" altLang="zh-CN" sz="2600" dirty="0">
                <a:latin typeface="Times New Roman"/>
                <a:ea typeface="华文细黑"/>
              </a:rPr>
              <a:t>4.</a:t>
            </a:r>
            <a:r>
              <a:rPr lang="zh-CN" altLang="zh-CN" sz="2600" dirty="0">
                <a:latin typeface="Times New Roman"/>
                <a:ea typeface="华文细黑"/>
                <a:cs typeface="Times New Roman"/>
              </a:rPr>
              <a:t>从第四段看，常梦锡是怎样的一个人</a:t>
            </a:r>
            <a:r>
              <a:rPr lang="zh-CN" altLang="zh-CN" sz="2600" dirty="0" smtClean="0">
                <a:latin typeface="Times New Roman"/>
                <a:ea typeface="华文细黑"/>
                <a:cs typeface="Times New Roman"/>
              </a:rPr>
              <a:t>？</a:t>
            </a:r>
            <a:endParaRPr lang="en-US" altLang="zh-CN" sz="2600" kern="100" dirty="0">
              <a:solidFill>
                <a:schemeClr val="accent6">
                  <a:lumMod val="75000"/>
                </a:schemeClr>
              </a:solidFill>
              <a:latin typeface="Times New Roman"/>
              <a:ea typeface="华文细黑"/>
              <a:cs typeface="Times New Roman"/>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性格耿介，忠于朝廷</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154018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7715" y="678631"/>
            <a:ext cx="8632623" cy="3693319"/>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第一步　整体阅读，把握大意</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先粗读选文和后面的题目，对文章有个大致的了解。</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阅读文段，</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画出人名、地点、时间、事件，然后总结出谁做了什么事、事件经过与前因后果。</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画出文中重要的词、句，并在文中做好批注。注意：决不在一些地名、官名、生难字上纠缠</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3888448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2217" y="1040532"/>
            <a:ext cx="8739050" cy="2417072"/>
          </a:xfrm>
          <a:prstGeom prst="rect">
            <a:avLst/>
          </a:prstGeom>
          <a:noFill/>
        </p:spPr>
        <p:txBody>
          <a:bodyPr wrap="square" rtlCol="0">
            <a:spAutoFit/>
          </a:bodyPr>
          <a:lstStyle/>
          <a:p>
            <a:pPr lvl="0" algn="just">
              <a:lnSpc>
                <a:spcPct val="150000"/>
              </a:lnSpc>
            </a:pPr>
            <a:r>
              <a:rPr lang="en-US" altLang="zh-CN" sz="2600" kern="100" dirty="0">
                <a:solidFill>
                  <a:prstClr val="black"/>
                </a:solidFill>
                <a:latin typeface="宋体"/>
                <a:ea typeface="华文细黑"/>
                <a:cs typeface="Times New Roman"/>
              </a:rPr>
              <a:t>③</a:t>
            </a:r>
            <a:r>
              <a:rPr lang="zh-CN" altLang="zh-CN" sz="2600" kern="100" dirty="0">
                <a:solidFill>
                  <a:prstClr val="black"/>
                </a:solidFill>
                <a:latin typeface="Times New Roman"/>
                <a:ea typeface="华文细黑"/>
                <a:cs typeface="Times New Roman"/>
              </a:rPr>
              <a:t>画出文中评议性词句，揣摩作者对人物的情感态度，把握人物的性格和精神品质。</a:t>
            </a:r>
            <a:endParaRPr lang="zh-CN" altLang="zh-CN" sz="1050" kern="100" dirty="0">
              <a:solidFill>
                <a:prstClr val="black"/>
              </a:solidFill>
              <a:latin typeface="宋体"/>
              <a:cs typeface="Courier New"/>
            </a:endParaRPr>
          </a:p>
          <a:p>
            <a:pPr lvl="0" algn="just">
              <a:lnSpc>
                <a:spcPct val="150000"/>
              </a:lnSpc>
            </a:pPr>
            <a:r>
              <a:rPr lang="en-US" altLang="zh-CN" sz="2600" kern="100" dirty="0">
                <a:solidFill>
                  <a:prstClr val="black"/>
                </a:solidFill>
                <a:latin typeface="宋体"/>
                <a:ea typeface="华文细黑"/>
                <a:cs typeface="Times New Roman"/>
              </a:rPr>
              <a:t>④</a:t>
            </a:r>
            <a:r>
              <a:rPr lang="zh-CN" altLang="zh-CN" sz="2600" kern="100" dirty="0">
                <a:solidFill>
                  <a:prstClr val="black"/>
                </a:solidFill>
                <a:latin typeface="Times New Roman"/>
                <a:ea typeface="华文细黑"/>
                <a:cs typeface="Times New Roman"/>
              </a:rPr>
              <a:t>完成旁批中的题目</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见原文右栏</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a:p>
            <a:pPr algn="just">
              <a:lnSpc>
                <a:spcPct val="150000"/>
              </a:lnSpc>
              <a:spcAft>
                <a:spcPts val="0"/>
              </a:spcAft>
            </a:pPr>
            <a:r>
              <a:rPr lang="en-US" altLang="zh-CN" sz="2600" dirty="0" smtClean="0">
                <a:latin typeface="Times New Roman"/>
                <a:ea typeface="华文细黑"/>
              </a:rPr>
              <a:t>3.</a:t>
            </a:r>
            <a:r>
              <a:rPr lang="zh-CN" altLang="zh-CN" sz="2600" dirty="0" smtClean="0">
                <a:latin typeface="Times New Roman"/>
                <a:ea typeface="华文细黑"/>
                <a:cs typeface="Times New Roman"/>
              </a:rPr>
              <a:t>写出内容提要：</a:t>
            </a:r>
            <a:r>
              <a:rPr lang="en-US" altLang="zh-CN" sz="2600" dirty="0" smtClean="0">
                <a:latin typeface="Times New Roman"/>
                <a:ea typeface="华文细黑"/>
              </a:rPr>
              <a:t>____________________________________</a:t>
            </a:r>
            <a:endParaRPr lang="zh-CN" altLang="zh-CN" sz="1050" kern="100" dirty="0">
              <a:latin typeface="宋体"/>
              <a:cs typeface="Courier New"/>
            </a:endParaRPr>
          </a:p>
        </p:txBody>
      </p:sp>
    </p:spTree>
    <p:extLst>
      <p:ext uri="{BB962C8B-B14F-4D97-AF65-F5344CB8AC3E}">
        <p14:creationId xmlns:p14="http://schemas.microsoft.com/office/powerpoint/2010/main" val="14459524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1167588353"/>
              </p:ext>
            </p:extLst>
          </p:nvPr>
        </p:nvGraphicFramePr>
        <p:xfrm>
          <a:off x="390525" y="219869"/>
          <a:ext cx="8458200" cy="4162425"/>
        </p:xfrm>
        <a:graphic>
          <a:graphicData uri="http://schemas.openxmlformats.org/presentationml/2006/ole">
            <mc:AlternateContent xmlns:mc="http://schemas.openxmlformats.org/markup-compatibility/2006">
              <mc:Choice xmlns:v="urn:schemas-microsoft-com:vml" Requires="v">
                <p:oleObj spid="_x0000_s12303" name="文档" r:id="rId4" imgW="8462169" imgH="4174390" progId="Word.Document.12">
                  <p:embed/>
                </p:oleObj>
              </mc:Choice>
              <mc:Fallback>
                <p:oleObj name="文档" r:id="rId4" imgW="8462169" imgH="4174390" progId="Word.Document.12">
                  <p:embed/>
                  <p:pic>
                    <p:nvPicPr>
                      <p:cNvPr id="0" name=""/>
                      <p:cNvPicPr/>
                      <p:nvPr/>
                    </p:nvPicPr>
                    <p:blipFill>
                      <a:blip r:embed="rId5"/>
                      <a:stretch>
                        <a:fillRect/>
                      </a:stretch>
                    </p:blipFill>
                    <p:spPr>
                      <a:xfrm>
                        <a:off x="390525" y="219869"/>
                        <a:ext cx="8458200" cy="4162425"/>
                      </a:xfrm>
                      <a:prstGeom prst="rect">
                        <a:avLst/>
                      </a:prstGeom>
                    </p:spPr>
                  </p:pic>
                </p:oleObj>
              </mc:Fallback>
            </mc:AlternateContent>
          </a:graphicData>
        </a:graphic>
      </p:graphicFrame>
      <p:sp>
        <p:nvSpPr>
          <p:cNvPr id="2" name="矩形 1"/>
          <p:cNvSpPr/>
          <p:nvPr/>
        </p:nvSpPr>
        <p:spPr>
          <a:xfrm>
            <a:off x="7495934" y="737363"/>
            <a:ext cx="407484" cy="651397"/>
          </a:xfrm>
          <a:prstGeom prst="rect">
            <a:avLst/>
          </a:prstGeom>
        </p:spPr>
        <p:txBody>
          <a:bodyPr wrap="none">
            <a:spAutoFit/>
          </a:bodyPr>
          <a:lstStyle/>
          <a:p>
            <a:pPr algn="just">
              <a:lnSpc>
                <a:spcPts val="5000"/>
              </a:lnSpc>
              <a:spcAft>
                <a:spcPts val="0"/>
              </a:spcAft>
            </a:pPr>
            <a:r>
              <a:rPr lang="en-US" altLang="zh-CN" sz="2600" kern="100" dirty="0">
                <a:solidFill>
                  <a:schemeClr val="accent6">
                    <a:lumMod val="75000"/>
                  </a:schemeClr>
                </a:solidFill>
                <a:latin typeface="Times New Roman"/>
                <a:ea typeface="华文细黑"/>
                <a:cs typeface="Times New Roman"/>
              </a:rPr>
              <a:t>B</a:t>
            </a:r>
            <a:endParaRPr lang="zh-CN" altLang="zh-CN" sz="2600" kern="100" dirty="0">
              <a:solidFill>
                <a:schemeClr val="accent6">
                  <a:lumMod val="75000"/>
                </a:schemeClr>
              </a:solidFill>
              <a:latin typeface="Times New Roman"/>
              <a:ea typeface="华文细黑"/>
              <a:cs typeface="Times New Roman"/>
            </a:endParaRPr>
          </a:p>
        </p:txBody>
      </p:sp>
      <p:sp>
        <p:nvSpPr>
          <p:cNvPr id="10" name="矩形 9"/>
          <p:cNvSpPr/>
          <p:nvPr/>
        </p:nvSpPr>
        <p:spPr>
          <a:xfrm>
            <a:off x="280095" y="4188252"/>
            <a:ext cx="3852337" cy="615746"/>
          </a:xfrm>
          <a:prstGeom prst="rect">
            <a:avLst/>
          </a:prstGeom>
        </p:spPr>
        <p:txBody>
          <a:bodyPr wrap="none">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怜：怜爱，怜惜。</a:t>
            </a:r>
            <a:endParaRPr lang="zh-CN" altLang="zh-CN" sz="2600" kern="100" dirty="0">
              <a:effectLst/>
              <a:latin typeface="宋体"/>
              <a:cs typeface="Courier New"/>
            </a:endParaRPr>
          </a:p>
        </p:txBody>
      </p:sp>
    </p:spTree>
    <p:extLst>
      <p:ext uri="{BB962C8B-B14F-4D97-AF65-F5344CB8AC3E}">
        <p14:creationId xmlns:p14="http://schemas.microsoft.com/office/powerpoint/2010/main" val="416903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4722" y="395074"/>
            <a:ext cx="8769291"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pl-PL" altLang="zh-CN" sz="2600" kern="100" dirty="0">
                <a:latin typeface="Times New Roman"/>
                <a:ea typeface="华文细黑"/>
                <a:cs typeface="Courier New"/>
              </a:rPr>
              <a:t>.</a:t>
            </a:r>
            <a:r>
              <a:rPr lang="zh-CN" altLang="zh-CN" sz="2600" kern="100" dirty="0">
                <a:latin typeface="Times New Roman"/>
                <a:ea typeface="华文细黑"/>
                <a:cs typeface="Times New Roman"/>
              </a:rPr>
              <a:t>以下六句话分别编为四组，全都直接表现常梦锡品行方正的一组是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梦锡少独好学，善属文　</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首召见慰勉　</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梦锡终日论诤　</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梦锡耻为小人所推荐，固辞不得请　</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歌诗亦清丽，然绝不喜传于人　</a:t>
            </a: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汝辈尝言致君尧舜，何故今日自为小朝邪</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en-US" altLang="zh-CN" sz="2600" kern="100" dirty="0">
                <a:latin typeface="宋体"/>
                <a:ea typeface="华文细黑"/>
                <a:cs typeface="Times New Roman"/>
              </a:rPr>
              <a:t>①③⑥</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B</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①②⑤</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a:t>
            </a:r>
            <a:r>
              <a:rPr lang="en-US" altLang="zh-CN" sz="2600" kern="100" dirty="0">
                <a:latin typeface="宋体"/>
                <a:ea typeface="华文细黑"/>
                <a:cs typeface="Times New Roman"/>
              </a:rPr>
              <a:t>②④⑤</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D</a:t>
            </a:r>
            <a:r>
              <a:rPr lang="en-US" altLang="zh-CN" sz="2600" kern="100" dirty="0">
                <a:latin typeface="Times New Roman"/>
                <a:ea typeface="华文细黑"/>
                <a:cs typeface="Courier New"/>
              </a:rPr>
              <a:t>.</a:t>
            </a:r>
            <a:r>
              <a:rPr lang="en-US" altLang="zh-CN" sz="2600" kern="100" dirty="0" smtClean="0">
                <a:latin typeface="宋体"/>
                <a:ea typeface="华文细黑"/>
                <a:cs typeface="Times New Roman"/>
              </a:rPr>
              <a:t>③④⑥</a:t>
            </a:r>
            <a:endParaRPr lang="zh-CN" altLang="zh-CN" sz="1050" kern="100" dirty="0">
              <a:latin typeface="宋体"/>
              <a:cs typeface="Courier New"/>
            </a:endParaRPr>
          </a:p>
        </p:txBody>
      </p:sp>
    </p:spTree>
    <p:extLst>
      <p:ext uri="{BB962C8B-B14F-4D97-AF65-F5344CB8AC3E}">
        <p14:creationId xmlns:p14="http://schemas.microsoft.com/office/powerpoint/2010/main" val="38638734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3546" y="857587"/>
            <a:ext cx="8098292" cy="3093154"/>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表现常梦锡自幼好学，擅长写文章；</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通过写常梦锡被元宗抚慰勉励，间接表现其品行方正；</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表现常梦锡虽然诗歌清丽却不事张扬的性格。排除此三项即可。</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chemeClr val="accent6">
                    <a:lumMod val="75000"/>
                  </a:schemeClr>
                </a:solidFill>
                <a:latin typeface="Times New Roman"/>
                <a:ea typeface="华文细黑"/>
                <a:cs typeface="Courier New"/>
              </a:rPr>
              <a:t>D</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844257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9064" y="818173"/>
            <a:ext cx="8682466" cy="3093154"/>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下列对原文有关内容的理解和分析，不正确的一项是</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烈祖把常梦锡招至门下后，对其非常赏识器重，把</a:t>
            </a:r>
            <a:r>
              <a:rPr lang="zh-CN" altLang="zh-CN" sz="2600" kern="100" dirty="0" smtClean="0">
                <a:latin typeface="Times New Roman"/>
                <a:ea typeface="华文细黑"/>
                <a:cs typeface="Times New Roman"/>
              </a:rPr>
              <a:t>一些</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重要</a:t>
            </a:r>
            <a:r>
              <a:rPr lang="zh-CN" altLang="zh-CN" sz="2600" kern="100" dirty="0">
                <a:latin typeface="Times New Roman"/>
                <a:ea typeface="华文细黑"/>
                <a:cs typeface="Times New Roman"/>
              </a:rPr>
              <a:t>事务交给他处置，并让他在宣政院专管机密。</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常梦锡持重敦厚，品行方正，谏言修复旧典，被烈祖</a:t>
            </a:r>
            <a:r>
              <a:rPr lang="zh-CN" altLang="zh-CN" sz="2600" kern="100" dirty="0" smtClean="0">
                <a:latin typeface="Times New Roman"/>
                <a:ea typeface="华文细黑"/>
                <a:cs typeface="Times New Roman"/>
              </a:rPr>
              <a:t>采</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纳</a:t>
            </a:r>
            <a:r>
              <a:rPr lang="zh-CN" altLang="zh-CN" sz="2600" kern="100" dirty="0">
                <a:latin typeface="Times New Roman"/>
                <a:ea typeface="华文细黑"/>
                <a:cs typeface="Times New Roman"/>
              </a:rPr>
              <a:t>。元宗即位后，首先召见了常梦锡，并对他抚慰勉励</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176840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8562" y="96426"/>
            <a:ext cx="8769291" cy="4816896"/>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整体看</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不要以为阅读完文本材料，就算整体把握了。文本本身固然重要，但标题、尾注、试题这些内容也绝不可忽视，它们是整体把握文意、解决疑难的重要辅助内容。整体看，就是先抓住文本本身；其次，看标题、选文出处、尾注及题目，看这些项目为整体把握提供了哪些或明或暗的辅助信息。总之，就是要看标题，看正文，看出处，看注释，看试题。全都看完了，才能整体把握文意</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6169508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5672" y="342692"/>
            <a:ext cx="8769291"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常梦锡对自己被钟谟等推荐做户部尚书深感羞耻，上任后</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他</a:t>
            </a:r>
            <a:r>
              <a:rPr lang="zh-CN" altLang="zh-CN" sz="2600" kern="100" dirty="0">
                <a:latin typeface="Times New Roman"/>
                <a:ea typeface="华文细黑"/>
                <a:cs typeface="Times New Roman"/>
              </a:rPr>
              <a:t>只在文书末尾签字却不表明自己的态度，应付公务。</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常梦锡性格耿介，忠于朝廷，认为元宗不识宋齐丘朋党</a:t>
            </a:r>
            <a:r>
              <a:rPr lang="zh-CN" altLang="zh-CN" sz="2600" kern="100" dirty="0" smtClean="0">
                <a:latin typeface="Times New Roman"/>
                <a:ea typeface="华文细黑"/>
                <a:cs typeface="Times New Roman"/>
              </a:rPr>
              <a:t>真</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面目</a:t>
            </a:r>
            <a:r>
              <a:rPr lang="zh-CN" altLang="zh-CN" sz="2600" kern="100" dirty="0">
                <a:latin typeface="Times New Roman"/>
                <a:ea typeface="华文细黑"/>
                <a:cs typeface="Times New Roman"/>
              </a:rPr>
              <a:t>，就直言进谏；元宗被迫自降尊号后，他认为自己</a:t>
            </a:r>
            <a:r>
              <a:rPr lang="zh-CN" altLang="zh-CN" sz="2600" kern="100" dirty="0" smtClean="0">
                <a:latin typeface="Times New Roman"/>
                <a:ea typeface="华文细黑"/>
                <a:cs typeface="Times New Roman"/>
              </a:rPr>
              <a:t>有</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失</a:t>
            </a:r>
            <a:r>
              <a:rPr lang="zh-CN" altLang="zh-CN" sz="2600" kern="100" dirty="0">
                <a:latin typeface="Times New Roman"/>
                <a:ea typeface="华文细黑"/>
                <a:cs typeface="Times New Roman"/>
              </a:rPr>
              <a:t>辅佐之职</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是元宗让常梦锡在宣政院专管机密。</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Courier New"/>
              </a:rPr>
              <a:t>A</a:t>
            </a:r>
            <a:endParaRPr lang="zh-CN" altLang="zh-CN" sz="2600" kern="100" dirty="0">
              <a:solidFill>
                <a:schemeClr val="accent6">
                  <a:lumMod val="75000"/>
                </a:schemeClr>
              </a:solidFill>
              <a:latin typeface="Times New Roman"/>
              <a:ea typeface="华文细黑"/>
              <a:cs typeface="Courier New"/>
            </a:endParaRPr>
          </a:p>
        </p:txBody>
      </p:sp>
    </p:spTree>
    <p:extLst>
      <p:ext uri="{BB962C8B-B14F-4D97-AF65-F5344CB8AC3E}">
        <p14:creationId xmlns:p14="http://schemas.microsoft.com/office/powerpoint/2010/main" val="245143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7132" y="5630"/>
            <a:ext cx="8769291" cy="5071645"/>
          </a:xfrm>
          <a:prstGeom prst="rect">
            <a:avLst/>
          </a:prstGeom>
          <a:noFill/>
        </p:spPr>
        <p:txBody>
          <a:bodyPr wrap="square" rtlCol="0">
            <a:spAutoFit/>
          </a:bodyPr>
          <a:lstStyle/>
          <a:p>
            <a:pPr algn="just">
              <a:lnSpc>
                <a:spcPct val="14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把下面的句子翻译成现代汉语。</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梦锡尽言规正，无所挠，始虽不悦，终以谏直多之</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40000"/>
              </a:lnSpc>
              <a:spcAft>
                <a:spcPts val="0"/>
              </a:spcAft>
            </a:pPr>
            <a:r>
              <a:rPr lang="zh-CN" altLang="zh-CN" sz="2600" dirty="0">
                <a:latin typeface="Times New Roman"/>
                <a:ea typeface="华文细黑"/>
                <a:cs typeface="Times New Roman"/>
              </a:rPr>
              <a:t>译文：</a:t>
            </a:r>
            <a:r>
              <a:rPr lang="en-US" altLang="zh-CN" sz="2600" dirty="0" smtClean="0">
                <a:latin typeface="Times New Roman"/>
                <a:ea typeface="华文细黑"/>
              </a:rPr>
              <a:t>_____________________________________________</a:t>
            </a:r>
          </a:p>
          <a:p>
            <a:pPr algn="just">
              <a:lnSpc>
                <a:spcPct val="140000"/>
              </a:lnSpc>
              <a:spcAft>
                <a:spcPts val="0"/>
              </a:spcAft>
            </a:pPr>
            <a:r>
              <a:rPr lang="zh-CN" altLang="zh-CN" sz="2600" dirty="0">
                <a:solidFill>
                  <a:srgbClr val="0000FF"/>
                </a:solidFill>
                <a:latin typeface="Times New Roman"/>
                <a:ea typeface="华文细黑"/>
                <a:cs typeface="Times New Roman"/>
              </a:rPr>
              <a:t>解析</a:t>
            </a:r>
            <a:r>
              <a:rPr lang="zh-CN" altLang="zh-CN" sz="2600" dirty="0">
                <a:latin typeface="Times New Roman"/>
                <a:ea typeface="华文细黑"/>
                <a:cs typeface="Times New Roman"/>
              </a:rPr>
              <a:t>　</a:t>
            </a:r>
            <a:r>
              <a:rPr lang="en-US" altLang="zh-CN" sz="2600" dirty="0" smtClean="0">
                <a:latin typeface="宋体"/>
                <a:ea typeface="华文细黑"/>
                <a:cs typeface="Times New Roman"/>
              </a:rPr>
              <a:t>“</a:t>
            </a:r>
            <a:r>
              <a:rPr lang="zh-CN" altLang="zh-CN" sz="2600" dirty="0">
                <a:latin typeface="Times New Roman"/>
                <a:ea typeface="华文细黑"/>
                <a:cs typeface="Times New Roman"/>
              </a:rPr>
              <a:t>尽言</a:t>
            </a:r>
            <a:r>
              <a:rPr lang="en-US" altLang="zh-CN" sz="2600" dirty="0">
                <a:latin typeface="宋体"/>
                <a:ea typeface="华文细黑"/>
                <a:cs typeface="Times New Roman"/>
              </a:rPr>
              <a:t>”</a:t>
            </a:r>
            <a:r>
              <a:rPr lang="zh-CN" altLang="zh-CN" sz="2600" dirty="0">
                <a:latin typeface="Times New Roman"/>
                <a:ea typeface="华文细黑"/>
                <a:cs typeface="Times New Roman"/>
              </a:rPr>
              <a:t>就是</a:t>
            </a:r>
            <a:r>
              <a:rPr lang="en-US" altLang="zh-CN" sz="2600" dirty="0">
                <a:latin typeface="宋体"/>
                <a:ea typeface="华文细黑"/>
                <a:cs typeface="Times New Roman"/>
              </a:rPr>
              <a:t>“</a:t>
            </a:r>
            <a:r>
              <a:rPr lang="zh-CN" altLang="zh-CN" sz="2600" dirty="0">
                <a:latin typeface="Times New Roman"/>
                <a:ea typeface="华文细黑"/>
                <a:cs typeface="Times New Roman"/>
              </a:rPr>
              <a:t>说尽了话</a:t>
            </a:r>
            <a:r>
              <a:rPr lang="en-US" altLang="zh-CN" sz="2600" dirty="0">
                <a:latin typeface="宋体"/>
                <a:ea typeface="华文细黑"/>
                <a:cs typeface="Times New Roman"/>
              </a:rPr>
              <a:t>”</a:t>
            </a:r>
            <a:r>
              <a:rPr lang="zh-CN" altLang="zh-CN" sz="2600" dirty="0">
                <a:latin typeface="Times New Roman"/>
                <a:ea typeface="华文细黑"/>
                <a:cs typeface="Times New Roman"/>
              </a:rPr>
              <a:t>，</a:t>
            </a:r>
            <a:r>
              <a:rPr lang="en-US" altLang="zh-CN" sz="2600" dirty="0">
                <a:latin typeface="宋体"/>
                <a:ea typeface="华文细黑"/>
                <a:cs typeface="Times New Roman"/>
              </a:rPr>
              <a:t>“</a:t>
            </a:r>
            <a:r>
              <a:rPr lang="zh-CN" altLang="zh-CN" sz="2600" dirty="0">
                <a:latin typeface="Times New Roman"/>
                <a:ea typeface="华文细黑"/>
                <a:cs typeface="Times New Roman"/>
              </a:rPr>
              <a:t>尽言规正</a:t>
            </a:r>
            <a:r>
              <a:rPr lang="en-US" altLang="zh-CN" sz="2600" dirty="0">
                <a:latin typeface="宋体"/>
                <a:ea typeface="华文细黑"/>
                <a:cs typeface="Times New Roman"/>
              </a:rPr>
              <a:t>”</a:t>
            </a:r>
            <a:r>
              <a:rPr lang="zh-CN" altLang="zh-CN" sz="2600" dirty="0">
                <a:latin typeface="Times New Roman"/>
                <a:ea typeface="华文细黑"/>
                <a:cs typeface="Times New Roman"/>
              </a:rPr>
              <a:t>可意译为</a:t>
            </a:r>
            <a:r>
              <a:rPr lang="en-US" altLang="zh-CN" sz="2600" dirty="0">
                <a:latin typeface="宋体"/>
                <a:ea typeface="华文细黑"/>
                <a:cs typeface="Times New Roman"/>
              </a:rPr>
              <a:t>“</a:t>
            </a:r>
            <a:r>
              <a:rPr lang="zh-CN" altLang="zh-CN" sz="2600" dirty="0">
                <a:latin typeface="Times New Roman"/>
                <a:ea typeface="华文细黑"/>
                <a:cs typeface="Times New Roman"/>
              </a:rPr>
              <a:t>苦心规劝</a:t>
            </a:r>
            <a:r>
              <a:rPr lang="en-US" altLang="zh-CN" sz="2600" dirty="0">
                <a:latin typeface="宋体"/>
                <a:ea typeface="华文细黑"/>
                <a:cs typeface="Times New Roman"/>
              </a:rPr>
              <a:t>”</a:t>
            </a:r>
            <a:r>
              <a:rPr lang="zh-CN" altLang="zh-CN" sz="2600" dirty="0">
                <a:latin typeface="Times New Roman"/>
                <a:ea typeface="华文细黑"/>
                <a:cs typeface="Times New Roman"/>
              </a:rPr>
              <a:t>；</a:t>
            </a:r>
            <a:r>
              <a:rPr lang="en-US" altLang="zh-CN" sz="2600" dirty="0">
                <a:latin typeface="宋体"/>
                <a:ea typeface="华文细黑"/>
                <a:cs typeface="Times New Roman"/>
              </a:rPr>
              <a:t>“</a:t>
            </a:r>
            <a:r>
              <a:rPr lang="zh-CN" altLang="zh-CN" sz="2600" dirty="0">
                <a:latin typeface="Times New Roman"/>
                <a:ea typeface="华文细黑"/>
                <a:cs typeface="Times New Roman"/>
              </a:rPr>
              <a:t>挠</a:t>
            </a:r>
            <a:r>
              <a:rPr lang="en-US" altLang="zh-CN" sz="2600" dirty="0">
                <a:latin typeface="宋体"/>
                <a:ea typeface="华文细黑"/>
                <a:cs typeface="Times New Roman"/>
              </a:rPr>
              <a:t>”</a:t>
            </a:r>
            <a:r>
              <a:rPr lang="zh-CN" altLang="zh-CN" sz="2600" dirty="0">
                <a:latin typeface="Times New Roman"/>
                <a:ea typeface="华文细黑"/>
                <a:cs typeface="Times New Roman"/>
              </a:rPr>
              <a:t>是</a:t>
            </a:r>
            <a:r>
              <a:rPr lang="en-US" altLang="zh-CN" sz="2600" dirty="0">
                <a:latin typeface="宋体"/>
                <a:ea typeface="华文细黑"/>
                <a:cs typeface="Times New Roman"/>
              </a:rPr>
              <a:t>“</a:t>
            </a:r>
            <a:r>
              <a:rPr lang="zh-CN" altLang="zh-CN" sz="2600" dirty="0">
                <a:latin typeface="Times New Roman"/>
                <a:ea typeface="华文细黑"/>
                <a:cs typeface="Times New Roman"/>
              </a:rPr>
              <a:t>屈服</a:t>
            </a:r>
            <a:r>
              <a:rPr lang="en-US" altLang="zh-CN" sz="2600" dirty="0">
                <a:latin typeface="宋体"/>
                <a:ea typeface="华文细黑"/>
                <a:cs typeface="Times New Roman"/>
              </a:rPr>
              <a:t>”</a:t>
            </a:r>
            <a:r>
              <a:rPr lang="zh-CN" altLang="zh-CN" sz="2600" dirty="0">
                <a:latin typeface="Times New Roman"/>
                <a:ea typeface="华文细黑"/>
                <a:cs typeface="Times New Roman"/>
              </a:rPr>
              <a:t>的意思，如成语</a:t>
            </a:r>
            <a:r>
              <a:rPr lang="en-US" altLang="zh-CN" sz="2600" dirty="0">
                <a:latin typeface="宋体"/>
                <a:ea typeface="华文细黑"/>
                <a:cs typeface="Times New Roman"/>
              </a:rPr>
              <a:t>“</a:t>
            </a:r>
            <a:r>
              <a:rPr lang="zh-CN" altLang="zh-CN" sz="2600" dirty="0">
                <a:latin typeface="Times New Roman"/>
                <a:ea typeface="华文细黑"/>
                <a:cs typeface="Times New Roman"/>
              </a:rPr>
              <a:t>不屈不挠</a:t>
            </a:r>
            <a:r>
              <a:rPr lang="en-US" altLang="zh-CN" sz="2600" dirty="0">
                <a:latin typeface="宋体"/>
                <a:ea typeface="华文细黑"/>
                <a:cs typeface="Times New Roman"/>
              </a:rPr>
              <a:t>”</a:t>
            </a:r>
            <a:r>
              <a:rPr lang="zh-CN" altLang="zh-CN" sz="2600" dirty="0">
                <a:latin typeface="Times New Roman"/>
                <a:ea typeface="华文细黑"/>
                <a:cs typeface="Times New Roman"/>
              </a:rPr>
              <a:t>，</a:t>
            </a:r>
            <a:r>
              <a:rPr lang="en-US" altLang="zh-CN" sz="2600" dirty="0">
                <a:latin typeface="宋体"/>
                <a:ea typeface="华文细黑"/>
                <a:cs typeface="Times New Roman"/>
              </a:rPr>
              <a:t>“</a:t>
            </a:r>
            <a:r>
              <a:rPr lang="zh-CN" altLang="zh-CN" sz="2600" dirty="0">
                <a:latin typeface="Times New Roman"/>
                <a:ea typeface="华文细黑"/>
                <a:cs typeface="Times New Roman"/>
              </a:rPr>
              <a:t>无所挠</a:t>
            </a:r>
            <a:r>
              <a:rPr lang="en-US" altLang="zh-CN" sz="2600" dirty="0">
                <a:latin typeface="宋体"/>
                <a:ea typeface="华文细黑"/>
                <a:cs typeface="Times New Roman"/>
              </a:rPr>
              <a:t>”</a:t>
            </a:r>
            <a:r>
              <a:rPr lang="zh-CN" altLang="zh-CN" sz="2600" dirty="0">
                <a:latin typeface="Times New Roman"/>
                <a:ea typeface="华文细黑"/>
                <a:cs typeface="Times New Roman"/>
              </a:rPr>
              <a:t>可译为</a:t>
            </a:r>
            <a:r>
              <a:rPr lang="en-US" altLang="zh-CN" sz="2600" dirty="0">
                <a:latin typeface="宋体"/>
                <a:ea typeface="华文细黑"/>
                <a:cs typeface="Times New Roman"/>
              </a:rPr>
              <a:t>“</a:t>
            </a:r>
            <a:r>
              <a:rPr lang="zh-CN" altLang="zh-CN" sz="2600" dirty="0">
                <a:latin typeface="Times New Roman"/>
                <a:ea typeface="华文细黑"/>
                <a:cs typeface="Times New Roman"/>
              </a:rPr>
              <a:t>一点也不让步</a:t>
            </a:r>
            <a:r>
              <a:rPr lang="en-US" altLang="zh-CN" sz="2600" dirty="0">
                <a:latin typeface="宋体"/>
                <a:ea typeface="华文细黑"/>
                <a:cs typeface="Times New Roman"/>
              </a:rPr>
              <a:t>”</a:t>
            </a:r>
            <a:r>
              <a:rPr lang="zh-CN" altLang="zh-CN" sz="2600" dirty="0">
                <a:latin typeface="Times New Roman"/>
                <a:ea typeface="华文细黑"/>
                <a:cs typeface="Times New Roman"/>
              </a:rPr>
              <a:t>；</a:t>
            </a:r>
            <a:r>
              <a:rPr lang="en-US" altLang="zh-CN" sz="2600" dirty="0">
                <a:latin typeface="宋体"/>
                <a:ea typeface="华文细黑"/>
                <a:cs typeface="Times New Roman"/>
              </a:rPr>
              <a:t>“</a:t>
            </a:r>
            <a:r>
              <a:rPr lang="zh-CN" altLang="zh-CN" sz="2600" dirty="0">
                <a:latin typeface="Times New Roman"/>
                <a:ea typeface="华文细黑"/>
                <a:cs typeface="Times New Roman"/>
              </a:rPr>
              <a:t>多</a:t>
            </a:r>
            <a:r>
              <a:rPr lang="en-US" altLang="zh-CN" sz="2600" dirty="0">
                <a:latin typeface="宋体"/>
                <a:ea typeface="华文细黑"/>
                <a:cs typeface="Times New Roman"/>
              </a:rPr>
              <a:t>”</a:t>
            </a:r>
            <a:r>
              <a:rPr lang="zh-CN" altLang="zh-CN" sz="2600" dirty="0">
                <a:latin typeface="Times New Roman"/>
                <a:ea typeface="华文细黑"/>
                <a:cs typeface="Times New Roman"/>
              </a:rPr>
              <a:t>意为</a:t>
            </a:r>
            <a:r>
              <a:rPr lang="en-US" altLang="zh-CN" sz="2600" dirty="0">
                <a:latin typeface="宋体"/>
                <a:ea typeface="华文细黑"/>
                <a:cs typeface="Times New Roman"/>
              </a:rPr>
              <a:t>“</a:t>
            </a:r>
            <a:r>
              <a:rPr lang="zh-CN" altLang="zh-CN" sz="2600" dirty="0">
                <a:latin typeface="Times New Roman"/>
                <a:ea typeface="华文细黑"/>
                <a:cs typeface="Times New Roman"/>
              </a:rPr>
              <a:t>称赞</a:t>
            </a:r>
            <a:r>
              <a:rPr lang="en-US" altLang="zh-CN" sz="2600" dirty="0">
                <a:latin typeface="宋体"/>
                <a:ea typeface="华文细黑"/>
                <a:cs typeface="Times New Roman"/>
              </a:rPr>
              <a:t>”</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4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Courier New"/>
              </a:rPr>
              <a:t>常梦锡就苦心规劝他改正，一点也不让步，元宗起初虽然不高兴，但最终还是因常梦锡敢于直谏而称赞他。</a:t>
            </a:r>
          </a:p>
        </p:txBody>
      </p:sp>
    </p:spTree>
    <p:extLst>
      <p:ext uri="{BB962C8B-B14F-4D97-AF65-F5344CB8AC3E}">
        <p14:creationId xmlns:p14="http://schemas.microsoft.com/office/powerpoint/2010/main" val="721725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6999" y="635154"/>
            <a:ext cx="8511387"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梦锡平生欲去齐丘，恨不使见之！</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译文：</a:t>
            </a:r>
            <a:r>
              <a:rPr lang="en-US" altLang="zh-CN" sz="2600" dirty="0" smtClean="0">
                <a:latin typeface="Times New Roman"/>
                <a:ea typeface="华文细黑"/>
              </a:rPr>
              <a:t>____________________________________________</a:t>
            </a: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宋体"/>
                <a:ea typeface="Times New Roman"/>
                <a:cs typeface="Courier New"/>
              </a:rPr>
              <a:t> </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，据上下文应译为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铲除</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意为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遗憾</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Courier New"/>
              </a:rPr>
              <a:t>常梦锡一辈子都想铲除宋齐丘朋党，遗憾的是没能让他亲眼看见</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Courier New"/>
              </a:rPr>
              <a:t>这一天</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Courier New"/>
              </a:rPr>
              <a:t> </a:t>
            </a:r>
          </a:p>
        </p:txBody>
      </p:sp>
    </p:spTree>
    <p:extLst>
      <p:ext uri="{BB962C8B-B14F-4D97-AF65-F5344CB8AC3E}">
        <p14:creationId xmlns:p14="http://schemas.microsoft.com/office/powerpoint/2010/main" val="1818767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4442" y="915566"/>
            <a:ext cx="8596501" cy="2492990"/>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然既没，皆以正人许之。</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译文：</a:t>
            </a:r>
            <a:r>
              <a:rPr lang="en-US" altLang="zh-CN" sz="2600" dirty="0" smtClean="0">
                <a:latin typeface="Times New Roman"/>
                <a:ea typeface="华文细黑"/>
              </a:rPr>
              <a:t>____________________________________________</a:t>
            </a: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en-US" altLang="zh-CN" sz="2600" kern="100" dirty="0">
                <a:solidFill>
                  <a:srgbClr val="0000FF"/>
                </a:solidFill>
                <a:latin typeface="Times New Roman"/>
                <a:ea typeface="华文细黑"/>
                <a:cs typeface="Courier New"/>
              </a:rPr>
              <a:t> </a:t>
            </a:r>
            <a:r>
              <a:rPr lang="en-US" altLang="zh-CN" sz="2600" kern="100" dirty="0" smtClean="0">
                <a:latin typeface="宋体"/>
                <a:ea typeface="华文细黑"/>
                <a:cs typeface="Times New Roman"/>
              </a:rPr>
              <a:t>“</a:t>
            </a:r>
            <a:r>
              <a:rPr lang="zh-CN" altLang="zh-CN" sz="2600" kern="100" dirty="0">
                <a:latin typeface="Times New Roman"/>
                <a:ea typeface="华文细黑"/>
                <a:cs typeface="Times New Roman"/>
              </a:rPr>
              <a:t>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已经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以后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许</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称赞</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smtClean="0">
                <a:solidFill>
                  <a:schemeClr val="accent6">
                    <a:lumMod val="75000"/>
                  </a:schemeClr>
                </a:solidFill>
                <a:latin typeface="Times New Roman"/>
                <a:ea typeface="华文细黑"/>
                <a:cs typeface="Courier New"/>
              </a:rPr>
              <a:t>但是</a:t>
            </a:r>
            <a:r>
              <a:rPr lang="zh-CN" altLang="zh-CN" sz="2600" kern="100" dirty="0">
                <a:solidFill>
                  <a:schemeClr val="accent6">
                    <a:lumMod val="75000"/>
                  </a:schemeClr>
                </a:solidFill>
                <a:latin typeface="Times New Roman"/>
                <a:ea typeface="华文细黑"/>
                <a:cs typeface="Courier New"/>
              </a:rPr>
              <a:t>他去世以后，人们都赞许他是正人君子。</a:t>
            </a:r>
          </a:p>
        </p:txBody>
      </p:sp>
    </p:spTree>
    <p:extLst>
      <p:ext uri="{BB962C8B-B14F-4D97-AF65-F5344CB8AC3E}">
        <p14:creationId xmlns:p14="http://schemas.microsoft.com/office/powerpoint/2010/main" val="2461890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1387" y="291877"/>
            <a:ext cx="8769291" cy="4293483"/>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参考译文</a:t>
            </a:r>
            <a:endParaRPr lang="zh-CN" altLang="zh-CN" sz="2600" kern="100" dirty="0">
              <a:latin typeface="宋体"/>
              <a:cs typeface="Courier New"/>
            </a:endParaRPr>
          </a:p>
          <a:p>
            <a:pPr algn="dist">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常</a:t>
            </a:r>
            <a:r>
              <a:rPr lang="zh-CN" altLang="zh-CN" sz="2600" dirty="0">
                <a:latin typeface="Times New Roman"/>
                <a:ea typeface="华文细黑"/>
                <a:cs typeface="Times New Roman"/>
              </a:rPr>
              <a:t>梦锡，字孟图，陕西扶风人，也有的人说他是西安万年县人。岐王李茂贞不推重读书人，所以当地的风俗是把擅长狩猎、骑射、博弈的人当作豪杰。唯独常梦锡自幼特别爱好读书，擅长写文章，累官至秦陇诸州从事一职。李茂贞死后，他的儿子李从俨继承了他父亲的爵位，沿袭旧制让常梦锡担任宝鸡县令。后唐长兴初年</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李从俨进京谒见天子</a:t>
            </a:r>
            <a:r>
              <a:rPr lang="zh-CN" altLang="zh-CN" sz="26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5281525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5672" y="528945"/>
            <a:ext cx="8769291" cy="3939540"/>
          </a:xfrm>
          <a:prstGeom prst="rect">
            <a:avLst/>
          </a:prstGeom>
          <a:noFill/>
        </p:spPr>
        <p:txBody>
          <a:bodyPr wrap="square" rtlCol="0">
            <a:spAutoFit/>
          </a:bodyPr>
          <a:lstStyle/>
          <a:p>
            <a:pPr algn="just">
              <a:lnSpc>
                <a:spcPts val="5000"/>
              </a:lnSpc>
              <a:spcAft>
                <a:spcPts val="0"/>
              </a:spcAft>
            </a:pPr>
            <a:r>
              <a:rPr lang="zh-CN" altLang="zh-CN" sz="2600" dirty="0" smtClean="0">
                <a:solidFill>
                  <a:prstClr val="black"/>
                </a:solidFill>
                <a:latin typeface="Times New Roman"/>
                <a:ea typeface="华文细黑"/>
                <a:cs typeface="Times New Roman"/>
              </a:rPr>
              <a:t>让梦锡跟随去镇守汴地。因为被李从俨周围的人诬陷，于是投奔南吴。</a:t>
            </a:r>
            <a:r>
              <a:rPr lang="zh-CN" altLang="en-US" sz="2600" dirty="0">
                <a:solidFill>
                  <a:prstClr val="black"/>
                </a:solidFill>
                <a:latin typeface="Times New Roman"/>
                <a:ea typeface="华文细黑"/>
                <a:cs typeface="Times New Roman"/>
              </a:rPr>
              <a:t>烈祖李昇辅佐吴王杨行密，把常梦锡招至门下，推荐他做了大理司直。等到烈祖即位，提拔他做了殿中侍御史、礼部员外郎，更加被赏识器重。于是在中书省当值，参与并负责命制诏书，晋升为给事中。当时因为枢密院隶属东省，所以很多国家大事都交给他处理。</a:t>
            </a:r>
            <a:endParaRPr lang="zh-CN" altLang="zh-CN" sz="1050" kern="100" dirty="0">
              <a:latin typeface="宋体"/>
              <a:cs typeface="Courier New"/>
            </a:endParaRPr>
          </a:p>
        </p:txBody>
      </p:sp>
    </p:spTree>
    <p:extLst>
      <p:ext uri="{BB962C8B-B14F-4D97-AF65-F5344CB8AC3E}">
        <p14:creationId xmlns:p14="http://schemas.microsoft.com/office/powerpoint/2010/main" val="18298010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6147" y="116467"/>
            <a:ext cx="8769291" cy="4816896"/>
          </a:xfrm>
          <a:prstGeom prst="rect">
            <a:avLst/>
          </a:prstGeom>
          <a:noFill/>
        </p:spPr>
        <p:txBody>
          <a:bodyPr wrap="square" rtlCol="0">
            <a:spAutoFit/>
          </a:bodyPr>
          <a:lstStyle/>
          <a:p>
            <a:pPr indent="660400" algn="just">
              <a:lnSpc>
                <a:spcPct val="150000"/>
              </a:lnSpc>
              <a:spcAft>
                <a:spcPts val="0"/>
              </a:spcAft>
            </a:pPr>
            <a:r>
              <a:rPr lang="zh-CN" altLang="zh-CN" sz="2600" kern="100" dirty="0">
                <a:latin typeface="Times New Roman"/>
                <a:ea typeface="华文细黑"/>
                <a:cs typeface="Times New Roman"/>
              </a:rPr>
              <a:t>常梦锡持重敦厚，品格方正，了解很多旧事，多次进言指出朝廷沿袭杨氏独霸朝政的旧习：凌驾于法律之上，任用庸俗官吏，国主亲自处置琐细的事务，政务繁杂琐碎，贻误国家大事。应该修复原来的法典制度，留给后人看。烈祖采纳了他的主张。元宗在东宫出现过失时，常梦锡就苦心规劝他改正，一点也不让步，元宗起初虽然不高兴，但最终还是因常梦锡敢于直谏而称赞他。元宗即位后，首先召见他并抚慰勉励，想任用他做翰林学士，让他在自己身边</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874201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9034" y="118482"/>
            <a:ext cx="8718949" cy="4821576"/>
          </a:xfrm>
          <a:prstGeom prst="rect">
            <a:avLst/>
          </a:prstGeom>
          <a:noFill/>
        </p:spPr>
        <p:txBody>
          <a:bodyPr wrap="square" rtlCol="0">
            <a:spAutoFit/>
          </a:bodyPr>
          <a:lstStyle/>
          <a:p>
            <a:pPr algn="just">
              <a:lnSpc>
                <a:spcPct val="150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宋</a:t>
            </a:r>
            <a:r>
              <a:rPr lang="zh-CN" altLang="zh-CN" sz="2600" dirty="0">
                <a:latin typeface="Times New Roman"/>
                <a:ea typeface="华文细黑"/>
                <a:cs typeface="Times New Roman"/>
              </a:rPr>
              <a:t>齐丘结党营私，对常梦锡不依附自己非常憎恨，后常梦锡因封驳皇帝的诏书而获罪，被贬为池州判官。等到宋齐丘出任地方长官，元宗又召常梦锡做户部郎中，升迁为谏议大夫，最终让他做了翰林学士。又在宫禁以内设置宣政院，让常梦锡专门掌管机密的命令。这时魏岑已是枢密副使</a:t>
            </a:r>
            <a:r>
              <a:rPr lang="zh-CN" altLang="zh-CN" sz="2600" dirty="0" smtClean="0">
                <a:latin typeface="Times New Roman"/>
                <a:ea typeface="华文细黑"/>
                <a:cs typeface="Times New Roman"/>
              </a:rPr>
              <a:t>，</a:t>
            </a:r>
            <a:r>
              <a:rPr lang="zh-CN" altLang="en-US" sz="2600" dirty="0">
                <a:latin typeface="Times New Roman"/>
                <a:ea typeface="华文细黑"/>
                <a:cs typeface="Times New Roman"/>
              </a:rPr>
              <a:t>善于逢迎，在外结交冯延巳等人里应外合。常梦锡整天同他们争论，但不能取胜，被罢免了在宣政院的职务，仍然像以前一样做翰林学士</a:t>
            </a:r>
            <a:r>
              <a:rPr lang="zh-CN" altLang="en-US" sz="2600" dirty="0" smtClean="0">
                <a:latin typeface="Times New Roman"/>
                <a:ea typeface="华文细黑"/>
                <a:cs typeface="Times New Roman"/>
              </a:rPr>
              <a:t>。</a:t>
            </a:r>
            <a:r>
              <a:rPr lang="en-US" altLang="zh-CN" sz="2600" dirty="0">
                <a:latin typeface="Times New Roman"/>
                <a:ea typeface="华文细黑"/>
                <a:cs typeface="Times New Roman"/>
              </a:rPr>
              <a:t>(</a:t>
            </a:r>
            <a:r>
              <a:rPr lang="zh-CN" altLang="en-US" sz="2600" dirty="0">
                <a:latin typeface="Times New Roman"/>
                <a:ea typeface="华文细黑"/>
                <a:cs typeface="Times New Roman"/>
              </a:rPr>
              <a:t>常梦锡</a:t>
            </a:r>
            <a:r>
              <a:rPr lang="en-US" altLang="zh-CN" sz="2600" dirty="0">
                <a:latin typeface="Times New Roman"/>
                <a:ea typeface="华文细黑"/>
                <a:cs typeface="Times New Roman"/>
              </a:rPr>
              <a:t>)</a:t>
            </a:r>
            <a:r>
              <a:rPr lang="zh-CN" altLang="en-US" sz="2600" dirty="0">
                <a:latin typeface="Times New Roman"/>
                <a:ea typeface="华文细黑"/>
                <a:cs typeface="Times New Roman"/>
              </a:rPr>
              <a:t>就宣称自己生病</a:t>
            </a:r>
            <a:r>
              <a:rPr lang="zh-CN" altLang="en-US" sz="2600" dirty="0" smtClean="0">
                <a:latin typeface="Times New Roman"/>
                <a:ea typeface="华文细黑"/>
                <a:cs typeface="Times New Roman"/>
              </a:rPr>
              <a:t>，</a:t>
            </a:r>
            <a:endParaRPr lang="en-US" altLang="zh-CN" sz="2600" dirty="0" smtClean="0">
              <a:latin typeface="Times New Roman"/>
              <a:ea typeface="华文细黑"/>
              <a:cs typeface="Times New Roman"/>
            </a:endParaRPr>
          </a:p>
        </p:txBody>
      </p:sp>
    </p:spTree>
    <p:extLst>
      <p:ext uri="{BB962C8B-B14F-4D97-AF65-F5344CB8AC3E}">
        <p14:creationId xmlns:p14="http://schemas.microsoft.com/office/powerpoint/2010/main" val="80281216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6773" y="233586"/>
            <a:ext cx="8806138" cy="4498411"/>
          </a:xfrm>
          <a:prstGeom prst="rect">
            <a:avLst/>
          </a:prstGeom>
          <a:noFill/>
        </p:spPr>
        <p:txBody>
          <a:bodyPr wrap="square" rtlCol="0">
            <a:spAutoFit/>
          </a:bodyPr>
          <a:lstStyle/>
          <a:p>
            <a:pPr algn="just">
              <a:lnSpc>
                <a:spcPts val="5000"/>
              </a:lnSpc>
              <a:spcAft>
                <a:spcPts val="0"/>
              </a:spcAft>
            </a:pPr>
            <a:r>
              <a:rPr lang="zh-CN" altLang="en-US" sz="2600" dirty="0">
                <a:solidFill>
                  <a:prstClr val="black"/>
                </a:solidFill>
                <a:latin typeface="Times New Roman"/>
                <a:ea typeface="华文细黑"/>
                <a:cs typeface="Times New Roman"/>
              </a:rPr>
              <a:t>放纵饮酒</a:t>
            </a:r>
            <a:r>
              <a:rPr lang="zh-CN" altLang="en-US" sz="2600" dirty="0" smtClean="0">
                <a:solidFill>
                  <a:prstClr val="black"/>
                </a:solidFill>
                <a:latin typeface="Times New Roman"/>
                <a:ea typeface="华文细黑"/>
                <a:cs typeface="Times New Roman"/>
              </a:rPr>
              <a:t>，</a:t>
            </a:r>
            <a:r>
              <a:rPr lang="zh-CN" altLang="zh-CN" sz="2600" dirty="0">
                <a:latin typeface="Times New Roman"/>
                <a:ea typeface="华文细黑"/>
                <a:cs typeface="Times New Roman"/>
              </a:rPr>
              <a:t>希望再回到朝廷。恰好钟谟、李德明分别掌管兵部和吏部，对元宗进谏说常梦锡很有声望，请求让常梦锡做长史，于是授予他户部尚书一职，负责处理政务。常梦锡对自己被小人推荐深感耻辱，坚决拒绝，但没获批准，就只是在文书末尾署名，不表示赞同，也不表示反对。冯延巳最终玩弄文字罗织罪名，把常梦锡贬为饶州团练副使。常梦锡当时因为经常喝醉酒而生病，元宗怜爱他，就让他留守在东都</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p:txBody>
      </p:sp>
    </p:spTree>
    <p:extLst>
      <p:ext uri="{BB962C8B-B14F-4D97-AF65-F5344CB8AC3E}">
        <p14:creationId xmlns:p14="http://schemas.microsoft.com/office/powerpoint/2010/main" val="426943748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4006" y="352192"/>
            <a:ext cx="8632623" cy="4216732"/>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周宗努力劝说常梦锡戒酒治病，常梦锡听从了他的建议，才渐渐病愈。又被征召为卫尉卿，改任吏部侍郎，又成为翰林学士。交泰元年，正与客人坐着谈话，忽然气息微弱而死，享年六十一岁。去世刚刚过去一个月，宋齐丘朋党就败落了。元宗感叹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常梦锡一辈子都想铲除宋齐丘朋党，遗憾的是没能让他亲眼看见</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这一天</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追赠他右仆射官职，谥号为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8760175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4956" y="104428"/>
            <a:ext cx="8632623" cy="4816896"/>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二、根据传记特点去阅读</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选文特点</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高考传记类文本一般包括史传文、各类文人笔记及小说中的人物传记。多为四五百字的浅易文言文，一些疑难生僻的字句都有恰当的处理，或加注释。一般记载几个人，有的人物关系简明，有的人物关系复杂。所选人物不仅有帝王将相，更有普通的清官廉吏、良母孝子、义士隐士、贩夫走卒等。这些人的品格，不外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忠、孝、仁、义、礼</a:t>
            </a:r>
            <a:r>
              <a:rPr lang="zh-CN" altLang="zh-CN" sz="2600" kern="100" dirty="0" smtClean="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40332974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1058" y="174551"/>
            <a:ext cx="8806138" cy="4893647"/>
          </a:xfrm>
          <a:prstGeom prst="rect">
            <a:avLst/>
          </a:prstGeom>
          <a:noFill/>
        </p:spPr>
        <p:txBody>
          <a:bodyPr wrap="square" rtlCol="0">
            <a:spAutoFit/>
          </a:bodyPr>
          <a:lstStyle/>
          <a:p>
            <a:pPr algn="just">
              <a:lnSpc>
                <a:spcPct val="150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常梦锡的文章很典雅，诗歌清新华美，但他很不喜欢让人看。他性情刚强，气量狭小，很少宽容他人，常常因为直言不讳而触犯别人。曾经同元宗苦苦争辩宋齐丘这些人，元宗很有辩才，绕着弯子和他解释，常梦锡无话可说，就一边磕头一边说：</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大奸之人貌似忠诚，陛下如果始终不觉察醒悟的话，国家就会灭亡啊！</a:t>
            </a:r>
            <a:r>
              <a:rPr lang="en-US" altLang="zh-CN" sz="2600" dirty="0" smtClean="0">
                <a:latin typeface="宋体"/>
                <a:ea typeface="华文细黑"/>
                <a:cs typeface="Times New Roman"/>
              </a:rPr>
              <a:t>”</a:t>
            </a:r>
            <a:r>
              <a:rPr lang="zh-CN" altLang="en-US" sz="2600" dirty="0" smtClean="0">
                <a:latin typeface="宋体"/>
                <a:ea typeface="华文细黑"/>
                <a:cs typeface="Times New Roman"/>
              </a:rPr>
              <a:t>等到南唐向后周割地并自降尊号后，公卿集会，谈论到后周时，有人认为后周是正统的朝廷，常梦锡就大笑说：“你们这些人曾经说要辅佐</a:t>
            </a:r>
            <a:r>
              <a:rPr lang="zh-CN" altLang="en-US" sz="2600" dirty="0">
                <a:latin typeface="宋体"/>
                <a:ea typeface="华文细黑"/>
                <a:cs typeface="Times New Roman"/>
              </a:rPr>
              <a:t>皇上，</a:t>
            </a:r>
            <a:r>
              <a:rPr lang="zh-CN" altLang="en-US" sz="2600" dirty="0" smtClean="0">
                <a:latin typeface="宋体"/>
                <a:ea typeface="华文细黑"/>
                <a:cs typeface="Times New Roman"/>
              </a:rPr>
              <a:t>让</a:t>
            </a:r>
            <a:endParaRPr lang="zh-CN" altLang="zh-CN" sz="1050" kern="100" dirty="0">
              <a:latin typeface="宋体"/>
              <a:cs typeface="Courier New"/>
            </a:endParaRPr>
          </a:p>
        </p:txBody>
      </p:sp>
    </p:spTree>
    <p:extLst>
      <p:ext uri="{BB962C8B-B14F-4D97-AF65-F5344CB8AC3E}">
        <p14:creationId xmlns:p14="http://schemas.microsoft.com/office/powerpoint/2010/main" val="5072354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7816" y="851491"/>
            <a:ext cx="8632623" cy="3016403"/>
          </a:xfrm>
          <a:prstGeom prst="rect">
            <a:avLst/>
          </a:prstGeom>
          <a:noFill/>
        </p:spPr>
        <p:txBody>
          <a:bodyPr wrap="square" rtlCol="0">
            <a:spAutoFit/>
          </a:bodyPr>
          <a:lstStyle/>
          <a:p>
            <a:pPr>
              <a:lnSpc>
                <a:spcPct val="150000"/>
              </a:lnSpc>
            </a:pPr>
            <a:r>
              <a:rPr lang="zh-CN" altLang="en-US" sz="2600" dirty="0">
                <a:latin typeface="宋体"/>
                <a:ea typeface="华文细黑"/>
                <a:cs typeface="Times New Roman"/>
              </a:rPr>
              <a:t>他</a:t>
            </a:r>
            <a:r>
              <a:rPr lang="zh-CN" altLang="en-US" sz="2600" dirty="0" smtClean="0">
                <a:latin typeface="宋体"/>
                <a:ea typeface="华文细黑"/>
                <a:cs typeface="Times New Roman"/>
              </a:rPr>
              <a:t>成为</a:t>
            </a:r>
            <a:r>
              <a:rPr lang="zh-CN" altLang="zh-CN" sz="2600" kern="100" dirty="0" smtClean="0">
                <a:latin typeface="Times New Roman"/>
                <a:ea typeface="华文细黑"/>
                <a:cs typeface="Times New Roman"/>
              </a:rPr>
              <a:t>比肩</a:t>
            </a:r>
            <a:r>
              <a:rPr lang="zh-CN" altLang="zh-CN" sz="2600" kern="100" dirty="0">
                <a:latin typeface="Times New Roman"/>
                <a:ea typeface="华文细黑"/>
                <a:cs typeface="Times New Roman"/>
              </a:rPr>
              <a:t>尧舜的明主，为什么今天我们自己成了小朝廷呢？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众人都沉默不语，悄然散去。每当公卿集会，常梦锡就厉声怒喝，让在座的人感到震惊，因为这个缘故他不被当时的人亲近。但是他去世以后，人们都赞许他是正人君子，即使是仇人，也不敢诋毁他。</a:t>
            </a:r>
            <a:endParaRPr lang="zh-CN" altLang="zh-CN" sz="1050" kern="100" dirty="0">
              <a:effectLst/>
              <a:latin typeface="宋体"/>
              <a:cs typeface="Courier New"/>
            </a:endParaRPr>
          </a:p>
        </p:txBody>
      </p:sp>
      <p:grpSp>
        <p:nvGrpSpPr>
          <p:cNvPr id="7" name="组合 6"/>
          <p:cNvGrpSpPr/>
          <p:nvPr/>
        </p:nvGrpSpPr>
        <p:grpSpPr>
          <a:xfrm rot="5400000">
            <a:off x="8388567" y="4398743"/>
            <a:ext cx="549128" cy="549414"/>
            <a:chOff x="11226607" y="6533712"/>
            <a:chExt cx="360000" cy="360000"/>
          </a:xfrm>
        </p:grpSpPr>
        <p:sp>
          <p:nvSpPr>
            <p:cNvPr id="8" name="椭圆 7">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燕尾形 8">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2879662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75856" y="1707654"/>
            <a:ext cx="2236510" cy="768415"/>
          </a:xfrm>
          <a:prstGeom prst="rect">
            <a:avLst/>
          </a:prstGeom>
        </p:spPr>
        <p:txBody>
          <a:bodyPr wrap="none">
            <a:spAutoFit/>
          </a:bodyPr>
          <a:lstStyle/>
          <a:p>
            <a:pPr>
              <a:lnSpc>
                <a:spcPct val="120000"/>
              </a:lnSpc>
              <a:defRPr/>
            </a:pPr>
            <a:r>
              <a:rPr lang="zh-CN" altLang="en-US" sz="4000" b="1" dirty="0" smtClean="0">
                <a:solidFill>
                  <a:srgbClr val="FFFF0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00"/>
              </a:solidFill>
              <a:effectLst>
                <a:reflection blurRad="25400" stA="30000" endPos="30000" dist="50800" dir="5400000" sy="-100000" algn="bl" rotWithShape="0"/>
              </a:effectLst>
              <a:latin typeface="微软雅黑" pitchFamily="34" charset="-122"/>
              <a:ea typeface="微软雅黑" pitchFamily="34" charset="-122"/>
            </a:endParaRPr>
          </a:p>
        </p:txBody>
      </p:sp>
      <p:sp>
        <p:nvSpPr>
          <p:cNvPr id="9" name="标题 1"/>
          <p:cNvSpPr txBox="1">
            <a:spLocks/>
          </p:cNvSpPr>
          <p:nvPr/>
        </p:nvSpPr>
        <p:spPr>
          <a:xfrm>
            <a:off x="1835696" y="244497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bg1"/>
                </a:solidFill>
                <a:latin typeface="微软雅黑" pitchFamily="34" charset="-122"/>
                <a:ea typeface="微软雅黑" pitchFamily="34" charset="-122"/>
              </a:rPr>
              <a:t>更多精彩内容请登录</a:t>
            </a:r>
            <a:r>
              <a:rPr lang="en-US" altLang="zh-CN" sz="2600" b="1" dirty="0" smtClean="0">
                <a:solidFill>
                  <a:schemeClr val="bg1"/>
                </a:solidFill>
                <a:latin typeface="微软雅黑" pitchFamily="34" charset="-122"/>
                <a:ea typeface="微软雅黑" pitchFamily="34" charset="-122"/>
                <a:cs typeface="+mn-cs"/>
              </a:rPr>
              <a:t>www.91taoke.com</a:t>
            </a:r>
            <a:endParaRPr lang="zh-CN" altLang="en-US" sz="2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435">
                                          <p:stCondLst>
                                            <p:cond delay="0"/>
                                          </p:stCondLst>
                                        </p:cTn>
                                        <p:tgtEl>
                                          <p:spTgt spid="9"/>
                                        </p:tgtEl>
                                      </p:cBhvr>
                                    </p:animEffect>
                                    <p:anim calcmode="lin" valueType="num">
                                      <p:cBhvr>
                                        <p:cTn id="8"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13" dur="20">
                                          <p:stCondLst>
                                            <p:cond delay="487"/>
                                          </p:stCondLst>
                                        </p:cTn>
                                        <p:tgtEl>
                                          <p:spTgt spid="9"/>
                                        </p:tgtEl>
                                      </p:cBhvr>
                                      <p:to x="100000" y="60000"/>
                                    </p:animScale>
                                    <p:animScale>
                                      <p:cBhvr>
                                        <p:cTn id="14" dur="124" decel="50000">
                                          <p:stCondLst>
                                            <p:cond delay="507"/>
                                          </p:stCondLst>
                                        </p:cTn>
                                        <p:tgtEl>
                                          <p:spTgt spid="9"/>
                                        </p:tgtEl>
                                      </p:cBhvr>
                                      <p:to x="100000" y="100000"/>
                                    </p:animScale>
                                    <p:animScale>
                                      <p:cBhvr>
                                        <p:cTn id="15" dur="20">
                                          <p:stCondLst>
                                            <p:cond delay="984"/>
                                          </p:stCondLst>
                                        </p:cTn>
                                        <p:tgtEl>
                                          <p:spTgt spid="9"/>
                                        </p:tgtEl>
                                      </p:cBhvr>
                                      <p:to x="100000" y="80000"/>
                                    </p:animScale>
                                    <p:animScale>
                                      <p:cBhvr>
                                        <p:cTn id="16" dur="124" decel="50000">
                                          <p:stCondLst>
                                            <p:cond delay="1004"/>
                                          </p:stCondLst>
                                        </p:cTn>
                                        <p:tgtEl>
                                          <p:spTgt spid="9"/>
                                        </p:tgtEl>
                                      </p:cBhvr>
                                      <p:to x="100000" y="100000"/>
                                    </p:animScale>
                                    <p:animScale>
                                      <p:cBhvr>
                                        <p:cTn id="17" dur="20">
                                          <p:stCondLst>
                                            <p:cond delay="1231"/>
                                          </p:stCondLst>
                                        </p:cTn>
                                        <p:tgtEl>
                                          <p:spTgt spid="9"/>
                                        </p:tgtEl>
                                      </p:cBhvr>
                                      <p:to x="100000" y="90000"/>
                                    </p:animScale>
                                    <p:animScale>
                                      <p:cBhvr>
                                        <p:cTn id="18" dur="124" decel="50000">
                                          <p:stCondLst>
                                            <p:cond delay="1251"/>
                                          </p:stCondLst>
                                        </p:cTn>
                                        <p:tgtEl>
                                          <p:spTgt spid="9"/>
                                        </p:tgtEl>
                                      </p:cBhvr>
                                      <p:to x="100000" y="100000"/>
                                    </p:animScale>
                                    <p:animScale>
                                      <p:cBhvr>
                                        <p:cTn id="19" dur="20">
                                          <p:stCondLst>
                                            <p:cond delay="1356"/>
                                          </p:stCondLst>
                                        </p:cTn>
                                        <p:tgtEl>
                                          <p:spTgt spid="9"/>
                                        </p:tgtEl>
                                      </p:cBhvr>
                                      <p:to x="100000" y="95000"/>
                                    </p:animScale>
                                    <p:animScale>
                                      <p:cBhvr>
                                        <p:cTn id="20"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5112" y="90711"/>
            <a:ext cx="8872826" cy="4893647"/>
          </a:xfrm>
          <a:prstGeom prst="rect">
            <a:avLst/>
          </a:prstGeom>
          <a:noFill/>
        </p:spPr>
        <p:txBody>
          <a:bodyPr wrap="square" rtlCol="0">
            <a:spAutoFit/>
          </a:bodyPr>
          <a:lstStyle/>
          <a:p>
            <a:pPr algn="just">
              <a:lnSpc>
                <a:spcPct val="150000"/>
              </a:lnSpc>
            </a:pPr>
            <a:r>
              <a:rPr lang="zh-CN" altLang="zh-CN" sz="2600" kern="100" dirty="0">
                <a:solidFill>
                  <a:prstClr val="black"/>
                </a:solidFill>
                <a:latin typeface="Times New Roman"/>
                <a:ea typeface="华文细黑"/>
                <a:cs typeface="Times New Roman"/>
              </a:rPr>
              <a:t>智、信、勇</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。选文以叙事为主，含有一定的议论抒情。虽然经过了命题人的删减调整，但不管是一篇还是一段，都有一定的独立性和完整性</a:t>
            </a:r>
            <a:r>
              <a:rPr lang="zh-CN" altLang="zh-CN" sz="2600" kern="100" dirty="0" smtClean="0">
                <a:solidFill>
                  <a:prstClr val="black"/>
                </a:solidFill>
                <a:latin typeface="Times New Roman"/>
                <a:ea typeface="华文细黑"/>
                <a:cs typeface="Times New Roman"/>
              </a:rPr>
              <a:t>。</a:t>
            </a:r>
            <a:endParaRPr lang="en-US"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行文特点</a:t>
            </a:r>
            <a:endParaRPr lang="zh-CN" altLang="zh-CN" sz="1050" kern="100" dirty="0">
              <a:latin typeface="宋体"/>
              <a:cs typeface="Courier New"/>
            </a:endParaRPr>
          </a:p>
          <a:p>
            <a:pPr algn="dist">
              <a:lnSpc>
                <a:spcPct val="150000"/>
              </a:lnSpc>
            </a:pPr>
            <a:r>
              <a:rPr lang="zh-CN" altLang="zh-CN" sz="2600" dirty="0">
                <a:latin typeface="Times New Roman"/>
                <a:ea typeface="华文细黑"/>
                <a:cs typeface="Times New Roman"/>
              </a:rPr>
              <a:t>传记文体结构固定，行文线索明显。古人作传，常在文首介绍人物的籍贯、字号、家世、官职以及主要性格特点等，这些文字往往能为我们把握全篇内容提供有效的信息。接着，以时间为序，依次介绍传主何时何地做了何事有何结果</a:t>
            </a:r>
            <a:r>
              <a:rPr lang="zh-CN" altLang="zh-CN" sz="2600" dirty="0" smtClean="0">
                <a:latin typeface="Times New Roman"/>
                <a:ea typeface="华文细黑"/>
                <a:cs typeface="Times New Roman"/>
              </a:rPr>
              <a:t>，</a:t>
            </a:r>
            <a:endParaRPr lang="en-US" altLang="zh-CN" sz="2600" kern="100" dirty="0" smtClean="0">
              <a:solidFill>
                <a:prstClr val="black"/>
              </a:solidFill>
              <a:latin typeface="Times New Roman"/>
              <a:ea typeface="华文细黑"/>
              <a:cs typeface="Times New Roman"/>
            </a:endParaRPr>
          </a:p>
        </p:txBody>
      </p:sp>
    </p:spTree>
    <p:extLst>
      <p:ext uri="{BB962C8B-B14F-4D97-AF65-F5344CB8AC3E}">
        <p14:creationId xmlns:p14="http://schemas.microsoft.com/office/powerpoint/2010/main" val="3314716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71" y="548884"/>
            <a:ext cx="8682466" cy="3616567"/>
          </a:xfrm>
          <a:prstGeom prst="rect">
            <a:avLst/>
          </a:prstGeom>
          <a:noFill/>
        </p:spPr>
        <p:txBody>
          <a:bodyPr wrap="square" rtlCol="0">
            <a:spAutoFit/>
          </a:bodyPr>
          <a:lstStyle/>
          <a:p>
            <a:pPr algn="just">
              <a:lnSpc>
                <a:spcPct val="150000"/>
              </a:lnSpc>
              <a:spcAft>
                <a:spcPts val="0"/>
              </a:spcAft>
            </a:pPr>
            <a:r>
              <a:rPr lang="zh-CN" altLang="zh-CN" sz="2600" dirty="0" smtClean="0">
                <a:solidFill>
                  <a:prstClr val="black"/>
                </a:solidFill>
                <a:latin typeface="Times New Roman"/>
                <a:ea typeface="华文细黑"/>
                <a:cs typeface="Times New Roman"/>
              </a:rPr>
              <a:t>这是传记的主体内容。</a:t>
            </a:r>
            <a:r>
              <a:rPr lang="zh-CN" altLang="zh-CN" sz="2600" kern="100" dirty="0">
                <a:latin typeface="Times New Roman"/>
                <a:ea typeface="华文细黑"/>
                <a:cs typeface="Times New Roman"/>
              </a:rPr>
              <a:t>我们在阅读时要特别注意表示时间、地点、事件起始的词句，这些文字有助于我们划分主体部分的层次，理解全文内容。传记的结尾一般为对传主的逝前身后作一交代，或作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盖棺论定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。有的结尾，作者通常以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等形式作出自己对传主的评价。这些文字特别有助于我们把握人物的性格品质</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3469075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147" y="22895"/>
            <a:ext cx="8769291" cy="5067798"/>
          </a:xfrm>
          <a:prstGeom prst="rect">
            <a:avLst/>
          </a:prstGeom>
          <a:noFill/>
        </p:spPr>
        <p:txBody>
          <a:bodyPr wrap="square" rtlCol="0">
            <a:spAutoFit/>
          </a:bodyPr>
          <a:lstStyle/>
          <a:p>
            <a:pPr algn="just">
              <a:lnSpc>
                <a:spcPct val="14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用语特点</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传记的语言通常凝练概括，间有传神的细节描写，尤其是对传主的评价或用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春秋笔法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，或用最概括的几个字词点到为止。这些特点告诉我们要细读，不放过每一个字。</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传记中惯常出现的词语有国名、朝代名、人名、地名、官职名、庙名、谥号及重要的典籍名称。对于这些词语，一方面平时要积累一些常用语，尤其是官职方面的；另一方面，在阅读时这些文字一般都是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死字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，可以不必理会，更不必拆开硬译</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这种做法很危险</a:t>
            </a:r>
            <a:r>
              <a:rPr lang="en-US" altLang="zh-CN" sz="2600" kern="100" dirty="0">
                <a:latin typeface="Times New Roman"/>
                <a:ea typeface="华文细黑"/>
                <a:cs typeface="Courier New"/>
              </a:rPr>
              <a:t>)</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683671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2029</TotalTime>
  <Words>4005</Words>
  <Application>Microsoft Office PowerPoint</Application>
  <PresentationFormat>全屏显示(16:9)</PresentationFormat>
  <Paragraphs>171</Paragraphs>
  <Slides>62</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62</vt:i4>
      </vt:variant>
    </vt:vector>
  </HeadingPairs>
  <TitlesOfParts>
    <vt:vector size="64" baseType="lpstr">
      <vt:lpstr>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151</cp:revision>
  <dcterms:created xsi:type="dcterms:W3CDTF">2014-12-15T01:46:29Z</dcterms:created>
  <dcterms:modified xsi:type="dcterms:W3CDTF">2015-04-16T05:43:10Z</dcterms:modified>
</cp:coreProperties>
</file>