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1083" r:id="rId2"/>
    <p:sldId id="1086" r:id="rId3"/>
    <p:sldId id="1372" r:id="rId4"/>
    <p:sldId id="1087" r:id="rId5"/>
    <p:sldId id="1579" r:id="rId6"/>
    <p:sldId id="1088" r:id="rId7"/>
    <p:sldId id="1580" r:id="rId8"/>
    <p:sldId id="1090" r:id="rId9"/>
    <p:sldId id="1197" r:id="rId10"/>
    <p:sldId id="1091" r:id="rId11"/>
    <p:sldId id="1092" r:id="rId12"/>
    <p:sldId id="1105" r:id="rId13"/>
    <p:sldId id="1106" r:id="rId14"/>
    <p:sldId id="1107" r:id="rId15"/>
    <p:sldId id="1109" r:id="rId16"/>
    <p:sldId id="1110" r:id="rId17"/>
    <p:sldId id="1111" r:id="rId18"/>
    <p:sldId id="1112" r:id="rId19"/>
    <p:sldId id="1582" r:id="rId20"/>
    <p:sldId id="1114" r:id="rId21"/>
    <p:sldId id="1115" r:id="rId22"/>
    <p:sldId id="1277" r:id="rId23"/>
    <p:sldId id="1116" r:id="rId24"/>
    <p:sldId id="1117" r:id="rId25"/>
    <p:sldId id="1118" r:id="rId26"/>
    <p:sldId id="1557" r:id="rId27"/>
    <p:sldId id="1119" r:id="rId28"/>
    <p:sldId id="1558" r:id="rId29"/>
    <p:sldId id="1120" r:id="rId30"/>
    <p:sldId id="1583" r:id="rId31"/>
    <p:sldId id="1121" r:id="rId32"/>
    <p:sldId id="1122" r:id="rId33"/>
    <p:sldId id="1124" r:id="rId34"/>
    <p:sldId id="1125" r:id="rId35"/>
    <p:sldId id="1127" r:id="rId36"/>
    <p:sldId id="1500" r:id="rId37"/>
    <p:sldId id="1501" r:id="rId38"/>
    <p:sldId id="1502" r:id="rId39"/>
    <p:sldId id="1503" r:id="rId40"/>
    <p:sldId id="1505" r:id="rId41"/>
    <p:sldId id="1506" r:id="rId42"/>
    <p:sldId id="1584" r:id="rId43"/>
    <p:sldId id="381"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8" autoAdjust="0"/>
    <p:restoredTop sz="75214" autoAdjust="0"/>
  </p:normalViewPr>
  <p:slideViewPr>
    <p:cSldViewPr>
      <p:cViewPr>
        <p:scale>
          <a:sx n="100" d="100"/>
          <a:sy n="100" d="100"/>
        </p:scale>
        <p:origin x="-1614" y="-8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tiff"/><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3529" y="2398504"/>
            <a:ext cx="6490879" cy="605294"/>
          </a:xfrm>
          <a:prstGeom prst="rect">
            <a:avLst/>
          </a:prstGeom>
          <a:noFill/>
        </p:spPr>
        <p:txBody>
          <a:bodyPr wrap="none" rtlCol="0">
            <a:spAutoFit/>
          </a:bodyPr>
          <a:lstStyle/>
          <a:p>
            <a:pPr algn="ctr">
              <a:lnSpc>
                <a:spcPts val="4000"/>
              </a:lnSpc>
            </a:pPr>
            <a:r>
              <a:rPr lang="zh-CN" altLang="zh-CN" sz="3500" b="1" smtClean="0">
                <a:solidFill>
                  <a:srgbClr val="FFFF00"/>
                </a:solidFill>
                <a:latin typeface="黑体" pitchFamily="49" charset="-122"/>
                <a:ea typeface="黑体" pitchFamily="49" charset="-122"/>
              </a:rPr>
              <a:t>第</a:t>
            </a:r>
            <a:r>
              <a:rPr lang="zh-CN" altLang="en-US" sz="3500" b="1" smtClean="0">
                <a:solidFill>
                  <a:srgbClr val="FFFF00"/>
                </a:solidFill>
                <a:latin typeface="黑体" pitchFamily="49" charset="-122"/>
                <a:ea typeface="黑体" pitchFamily="49" charset="-122"/>
              </a:rPr>
              <a:t>三</a:t>
            </a:r>
            <a:r>
              <a:rPr lang="zh-CN" altLang="zh-CN" sz="3500" b="1" smtClean="0">
                <a:solidFill>
                  <a:srgbClr val="FFFF00"/>
                </a:solidFill>
                <a:latin typeface="黑体" pitchFamily="49" charset="-122"/>
                <a:ea typeface="黑体" pitchFamily="49" charset="-122"/>
              </a:rPr>
              <a:t>章</a:t>
            </a:r>
            <a:r>
              <a:rPr lang="zh-CN" altLang="zh-CN" sz="3500" b="1" dirty="0">
                <a:solidFill>
                  <a:srgbClr val="FFFF00"/>
                </a:solidFill>
                <a:latin typeface="黑体" pitchFamily="49" charset="-122"/>
                <a:ea typeface="黑体" pitchFamily="49" charset="-122"/>
              </a:rPr>
              <a:t>　名句名篇的识记与</a:t>
            </a:r>
            <a:r>
              <a:rPr lang="zh-CN" altLang="zh-CN" sz="3500" b="1" dirty="0" smtClean="0">
                <a:solidFill>
                  <a:srgbClr val="FFFF00"/>
                </a:solidFill>
                <a:latin typeface="黑体" pitchFamily="49" charset="-122"/>
                <a:ea typeface="黑体" pitchFamily="49" charset="-122"/>
              </a:rPr>
              <a:t>默写</a:t>
            </a:r>
            <a:endParaRPr lang="zh-CN" altLang="zh-CN" sz="3500" b="1" dirty="0">
              <a:solidFill>
                <a:srgbClr val="FFFF00"/>
              </a:solidFill>
              <a:latin typeface="黑体" pitchFamily="49" charset="-122"/>
              <a:ea typeface="黑体" pitchFamily="49" charset="-122"/>
            </a:endParaRPr>
          </a:p>
        </p:txBody>
      </p:sp>
      <p:sp>
        <p:nvSpPr>
          <p:cNvPr id="6" name="TextBox 5"/>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9620" y="800582"/>
            <a:ext cx="8561888" cy="2416239"/>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该题在初、高中篇目上不再像</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年那样向初中倾斜，而是向高中倾斜，考了高中两句、初中一句。从文体上看，以散文为主，虚字较多，像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等助词容易丢掉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002" y="127064"/>
            <a:ext cx="869799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蚓无爪牙之利，</a:t>
            </a:r>
            <a:r>
              <a:rPr lang="en-US" altLang="zh-CN" sz="2600" kern="100" dirty="0" smtClean="0">
                <a:latin typeface="Times New Roman"/>
                <a:ea typeface="华文细黑"/>
                <a:cs typeface="Courier New"/>
              </a:rPr>
              <a:t>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上食埃土，</a:t>
            </a:r>
            <a:r>
              <a:rPr lang="en-US" altLang="zh-CN" sz="2600" kern="100" dirty="0" smtClean="0">
                <a:latin typeface="Times New Roman"/>
                <a:ea typeface="华文细黑"/>
                <a:cs typeface="Courier New"/>
              </a:rPr>
              <a:t>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用心一也</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《荀子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劝学》</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600" dirty="0">
                <a:latin typeface="Times New Roman"/>
                <a:ea typeface="华文细黑"/>
              </a:rPr>
              <a:t>(2)</a:t>
            </a:r>
            <a:r>
              <a:rPr lang="zh-CN" altLang="zh-CN" sz="2600" dirty="0">
                <a:latin typeface="Times New Roman"/>
                <a:ea typeface="华文细黑"/>
                <a:cs typeface="Times New Roman"/>
              </a:rPr>
              <a:t>每至晴初霜旦，</a:t>
            </a:r>
            <a:r>
              <a:rPr lang="en-US" altLang="zh-CN" sz="2600" dirty="0" smtClean="0">
                <a:latin typeface="Times New Roman"/>
                <a:ea typeface="华文细黑"/>
              </a:rPr>
              <a:t>________</a:t>
            </a:r>
            <a:r>
              <a:rPr lang="zh-CN" altLang="zh-CN" sz="2600" dirty="0" smtClean="0">
                <a:latin typeface="Times New Roman"/>
                <a:ea typeface="华文细黑"/>
                <a:cs typeface="Times New Roman"/>
              </a:rPr>
              <a:t>，</a:t>
            </a:r>
            <a:r>
              <a:rPr lang="en-US" altLang="zh-CN" sz="2600" dirty="0" smtClean="0">
                <a:latin typeface="Times New Roman"/>
                <a:ea typeface="华文细黑"/>
              </a:rPr>
              <a:t>____________</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属引凄异，空谷传响，哀转久绝</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郦道元《三峡》</a:t>
            </a:r>
            <a:r>
              <a:rPr lang="en-US" altLang="zh-CN" sz="2600" dirty="0" smtClean="0">
                <a:latin typeface="Times New Roman"/>
                <a:ea typeface="华文细黑"/>
              </a:rPr>
              <a:t>)</a:t>
            </a:r>
            <a:endParaRPr lang="en-US" altLang="zh-CN" sz="1050" kern="100" dirty="0">
              <a:latin typeface="宋体"/>
              <a:cs typeface="Courier New"/>
            </a:endParaRPr>
          </a:p>
          <a:p>
            <a:pPr>
              <a:lnSpc>
                <a:spcPct val="150000"/>
              </a:lnSpc>
            </a:pPr>
            <a:r>
              <a:rPr lang="en-US" altLang="zh-CN" sz="2600" dirty="0">
                <a:latin typeface="Times New Roman"/>
                <a:ea typeface="华文细黑"/>
              </a:rPr>
              <a:t>(3)</a:t>
            </a:r>
            <a:r>
              <a:rPr lang="zh-CN" altLang="zh-CN" sz="2600" dirty="0">
                <a:latin typeface="Times New Roman"/>
                <a:ea typeface="华文细黑"/>
                <a:cs typeface="Times New Roman"/>
              </a:rPr>
              <a:t>春江花朝秋月夜，</a:t>
            </a:r>
            <a:r>
              <a:rPr lang="en-US" altLang="zh-CN" sz="2600" dirty="0" smtClean="0">
                <a:latin typeface="Times New Roman"/>
                <a:ea typeface="华文细黑"/>
              </a:rPr>
              <a:t>______________</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岂无山歌与村笛，</a:t>
            </a:r>
            <a:r>
              <a:rPr lang="en-US" altLang="zh-CN" sz="2600" dirty="0" smtClean="0">
                <a:latin typeface="Times New Roman"/>
                <a:ea typeface="华文细黑"/>
              </a:rPr>
              <a:t>______________</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白居易《琵琶行》</a:t>
            </a:r>
            <a:r>
              <a:rPr lang="en-US" altLang="zh-CN" sz="2600" dirty="0">
                <a:latin typeface="Times New Roman"/>
                <a:ea typeface="华文细黑"/>
              </a:rPr>
              <a:t>)</a:t>
            </a:r>
            <a:endParaRPr lang="en-US" altLang="zh-CN" sz="2600" dirty="0" smtClean="0">
              <a:latin typeface="Times New Roman"/>
              <a:ea typeface="华文细黑"/>
            </a:endParaRPr>
          </a:p>
        </p:txBody>
      </p:sp>
      <p:sp>
        <p:nvSpPr>
          <p:cNvPr id="6" name="矩形 5"/>
          <p:cNvSpPr/>
          <p:nvPr/>
        </p:nvSpPr>
        <p:spPr>
          <a:xfrm>
            <a:off x="2930674" y="821263"/>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筋骨之强</a:t>
            </a:r>
            <a:endParaRPr lang="zh-CN" altLang="en-US" dirty="0"/>
          </a:p>
        </p:txBody>
      </p:sp>
      <p:sp>
        <p:nvSpPr>
          <p:cNvPr id="8" name="矩形 7"/>
          <p:cNvSpPr/>
          <p:nvPr/>
        </p:nvSpPr>
        <p:spPr>
          <a:xfrm>
            <a:off x="6226180" y="824508"/>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下饮黄泉</a:t>
            </a:r>
            <a:endParaRPr lang="zh-CN" altLang="en-US" dirty="0"/>
          </a:p>
        </p:txBody>
      </p:sp>
      <p:sp>
        <p:nvSpPr>
          <p:cNvPr id="10" name="矩形 9"/>
          <p:cNvSpPr/>
          <p:nvPr/>
        </p:nvSpPr>
        <p:spPr>
          <a:xfrm>
            <a:off x="2959249" y="2014736"/>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林寒涧肃</a:t>
            </a:r>
            <a:endParaRPr lang="zh-CN" altLang="en-US" dirty="0"/>
          </a:p>
        </p:txBody>
      </p:sp>
      <p:sp>
        <p:nvSpPr>
          <p:cNvPr id="12" name="矩形 11"/>
          <p:cNvSpPr/>
          <p:nvPr/>
        </p:nvSpPr>
        <p:spPr>
          <a:xfrm>
            <a:off x="4580934" y="2014736"/>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常有高猿长啸</a:t>
            </a:r>
            <a:endParaRPr lang="zh-CN" altLang="en-US" dirty="0"/>
          </a:p>
        </p:txBody>
      </p:sp>
      <p:sp>
        <p:nvSpPr>
          <p:cNvPr id="14" name="矩形 13"/>
          <p:cNvSpPr/>
          <p:nvPr/>
        </p:nvSpPr>
        <p:spPr>
          <a:xfrm>
            <a:off x="3241948" y="3788449"/>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往往取酒还独倾</a:t>
            </a:r>
            <a:endParaRPr lang="zh-CN" altLang="en-US" dirty="0"/>
          </a:p>
        </p:txBody>
      </p:sp>
      <p:sp>
        <p:nvSpPr>
          <p:cNvPr id="16" name="矩形 15"/>
          <p:cNvSpPr/>
          <p:nvPr/>
        </p:nvSpPr>
        <p:spPr>
          <a:xfrm>
            <a:off x="246187" y="4402613"/>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呕哑嘲哳难为听</a:t>
            </a:r>
            <a:endParaRPr lang="zh-CN" altLang="en-US" dirty="0"/>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325" y="507901"/>
            <a:ext cx="8647507"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本题考查默写名句名篇的能力。默写名句要建立在对名句熟练、准确记忆的基础上，注意那些关键字的写法，还要注意上下句的联系，以免因记错而失分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TextBox 3"/>
          <p:cNvSpPr txBox="1"/>
          <p:nvPr/>
        </p:nvSpPr>
        <p:spPr>
          <a:xfrm>
            <a:off x="286029" y="2339107"/>
            <a:ext cx="8511387" cy="2015936"/>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该题与</a:t>
            </a:r>
            <a:r>
              <a:rPr lang="en-US" altLang="zh-CN" sz="2600" dirty="0">
                <a:latin typeface="Times New Roman"/>
                <a:ea typeface="华文细黑"/>
              </a:rPr>
              <a:t>2012</a:t>
            </a:r>
            <a:r>
              <a:rPr lang="zh-CN" altLang="zh-CN" sz="2600" dirty="0">
                <a:latin typeface="Times New Roman"/>
                <a:ea typeface="华文细黑"/>
                <a:cs typeface="Times New Roman"/>
              </a:rPr>
              <a:t>年保持不变，也是高中两句、初中一句。易写错的字有：第</a:t>
            </a:r>
            <a:r>
              <a:rPr lang="en-US" altLang="zh-CN" sz="2600" dirty="0">
                <a:latin typeface="Times New Roman"/>
                <a:ea typeface="华文细黑"/>
              </a:rPr>
              <a:t>(1)</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筋</a:t>
            </a:r>
            <a:r>
              <a:rPr lang="en-US" altLang="zh-CN" sz="2600" dirty="0">
                <a:latin typeface="宋体"/>
                <a:ea typeface="华文细黑"/>
                <a:cs typeface="Times New Roman"/>
              </a:rPr>
              <a:t>”</a:t>
            </a:r>
            <a:r>
              <a:rPr lang="zh-CN" altLang="zh-CN" sz="2600" dirty="0">
                <a:latin typeface="Times New Roman"/>
                <a:ea typeface="华文细黑"/>
                <a:cs typeface="Times New Roman"/>
              </a:rPr>
              <a:t>，第</a:t>
            </a:r>
            <a:r>
              <a:rPr lang="en-US" altLang="zh-CN" sz="2600" dirty="0">
                <a:latin typeface="Times New Roman"/>
                <a:ea typeface="华文细黑"/>
              </a:rPr>
              <a:t>(2)</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涧</a:t>
            </a:r>
            <a:r>
              <a:rPr lang="en-US" altLang="zh-CN" sz="2600" dirty="0">
                <a:latin typeface="宋体"/>
                <a:ea typeface="华文细黑"/>
                <a:cs typeface="Times New Roman"/>
              </a:rPr>
              <a:t>”“</a:t>
            </a:r>
            <a:r>
              <a:rPr lang="zh-CN" altLang="zh-CN" sz="2600" dirty="0">
                <a:latin typeface="Times New Roman"/>
                <a:ea typeface="华文细黑"/>
                <a:cs typeface="Times New Roman"/>
              </a:rPr>
              <a:t>长</a:t>
            </a:r>
            <a:r>
              <a:rPr lang="en-US" altLang="zh-CN" sz="2600" dirty="0">
                <a:latin typeface="宋体"/>
                <a:ea typeface="华文细黑"/>
                <a:cs typeface="Times New Roman"/>
              </a:rPr>
              <a:t>”“</a:t>
            </a:r>
            <a:r>
              <a:rPr lang="zh-CN" altLang="zh-CN" sz="2600" dirty="0">
                <a:latin typeface="Times New Roman"/>
                <a:ea typeface="华文细黑"/>
                <a:cs typeface="Times New Roman"/>
              </a:rPr>
              <a:t>啸</a:t>
            </a:r>
            <a:r>
              <a:rPr lang="en-US" altLang="zh-CN" sz="2600" dirty="0">
                <a:latin typeface="宋体"/>
                <a:ea typeface="华文细黑"/>
                <a:cs typeface="Times New Roman"/>
              </a:rPr>
              <a:t>”</a:t>
            </a:r>
            <a:r>
              <a:rPr lang="zh-CN" altLang="zh-CN" sz="2600" dirty="0">
                <a:latin typeface="Times New Roman"/>
                <a:ea typeface="华文细黑"/>
                <a:cs typeface="Times New Roman"/>
              </a:rPr>
              <a:t>，第</a:t>
            </a:r>
            <a:r>
              <a:rPr lang="en-US" altLang="zh-CN" sz="2600" dirty="0">
                <a:latin typeface="Times New Roman"/>
                <a:ea typeface="华文细黑"/>
              </a:rPr>
              <a:t>(3)</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呕哑嘲哳</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7663" y="370409"/>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Ⅰ</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足蒸暑土气，</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a:t>
            </a:r>
            <a:r>
              <a:rPr lang="zh-CN" altLang="zh-CN" sz="2600" kern="100" dirty="0">
                <a:latin typeface="Times New Roman"/>
                <a:ea typeface="华文细黑"/>
                <a:cs typeface="Times New Roman"/>
              </a:rPr>
              <a:t>，但惜夏日长</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白居易《观刈麦》</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五步一楼，十步一阁；</a:t>
            </a:r>
            <a:r>
              <a:rPr lang="en-US" altLang="zh-CN" sz="2600" kern="100" dirty="0" smtClean="0">
                <a:latin typeface="Times New Roman"/>
                <a:ea typeface="华文细黑"/>
                <a:cs typeface="Courier New"/>
              </a:rPr>
              <a:t>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檐牙高啄；</a:t>
            </a:r>
            <a:r>
              <a:rPr lang="en-US" altLang="zh-CN" sz="2600" kern="100" dirty="0" smtClean="0">
                <a:latin typeface="Times New Roman"/>
                <a:ea typeface="华文细黑"/>
                <a:cs typeface="Courier New"/>
              </a:rPr>
              <a:t>________</a:t>
            </a:r>
            <a:r>
              <a:rPr lang="zh-CN" altLang="zh-CN" sz="2600" kern="100" dirty="0">
                <a:latin typeface="Times New Roman"/>
                <a:ea typeface="华文细黑"/>
                <a:cs typeface="Times New Roman"/>
              </a:rPr>
              <a:t>，钩心斗角</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杜牧《阿房宫赋》</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西望夏口，东望武昌，</a:t>
            </a:r>
            <a:r>
              <a:rPr lang="en-US" altLang="zh-CN" sz="2600" kern="100" dirty="0" smtClean="0">
                <a:latin typeface="Times New Roman"/>
                <a:ea typeface="华文细黑"/>
                <a:cs typeface="Courier New"/>
              </a:rPr>
              <a:t>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此非孟德之困于周郎者乎</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苏轼《赤壁赋》</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3" name="矩形 2"/>
          <p:cNvSpPr/>
          <p:nvPr/>
        </p:nvSpPr>
        <p:spPr>
          <a:xfrm>
            <a:off x="2695600" y="1059582"/>
            <a:ext cx="1851789"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背灼炎天光</a:t>
            </a:r>
            <a:endParaRPr lang="zh-CN" altLang="en-US" dirty="0"/>
          </a:p>
        </p:txBody>
      </p:sp>
      <p:sp>
        <p:nvSpPr>
          <p:cNvPr id="6" name="矩形 5"/>
          <p:cNvSpPr/>
          <p:nvPr/>
        </p:nvSpPr>
        <p:spPr>
          <a:xfrm>
            <a:off x="4688810" y="1069107"/>
            <a:ext cx="1851789"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力尽不知热</a:t>
            </a:r>
            <a:endParaRPr lang="zh-CN" altLang="en-US" dirty="0"/>
          </a:p>
        </p:txBody>
      </p:sp>
      <p:sp>
        <p:nvSpPr>
          <p:cNvPr id="8" name="矩形 7"/>
          <p:cNvSpPr/>
          <p:nvPr/>
        </p:nvSpPr>
        <p:spPr>
          <a:xfrm>
            <a:off x="3976886" y="2270948"/>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廊腰缦回</a:t>
            </a:r>
            <a:endParaRPr lang="zh-CN" altLang="en-US" dirty="0"/>
          </a:p>
        </p:txBody>
      </p:sp>
      <p:sp>
        <p:nvSpPr>
          <p:cNvPr id="10" name="矩形 9"/>
          <p:cNvSpPr/>
          <p:nvPr/>
        </p:nvSpPr>
        <p:spPr>
          <a:xfrm>
            <a:off x="7234292" y="2245618"/>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各抱地势</a:t>
            </a:r>
            <a:endParaRPr lang="zh-CN" altLang="en-US" dirty="0"/>
          </a:p>
        </p:txBody>
      </p:sp>
      <p:sp>
        <p:nvSpPr>
          <p:cNvPr id="12" name="矩形 11"/>
          <p:cNvSpPr/>
          <p:nvPr/>
        </p:nvSpPr>
        <p:spPr>
          <a:xfrm>
            <a:off x="4046890" y="3447459"/>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山川相缪</a:t>
            </a:r>
            <a:endParaRPr lang="zh-CN" altLang="en-US" dirty="0"/>
          </a:p>
        </p:txBody>
      </p:sp>
      <p:sp>
        <p:nvSpPr>
          <p:cNvPr id="14" name="矩形 13"/>
          <p:cNvSpPr/>
          <p:nvPr/>
        </p:nvSpPr>
        <p:spPr>
          <a:xfrm>
            <a:off x="5699745" y="3447459"/>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郁乎苍苍</a:t>
            </a:r>
            <a:endParaRPr lang="zh-CN" altLang="en-US" dirty="0"/>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83" y="746165"/>
            <a:ext cx="8769291"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本题考查默写名句名篇的能力。默写不但考查考生记忆的准确性，也考查其书写的准确性。因此要特别注意那些易错字，如本题中的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缪</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174650" y="2608600"/>
            <a:ext cx="8769291" cy="1374735"/>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该题与</a:t>
            </a:r>
            <a:r>
              <a:rPr lang="en-US" altLang="zh-CN" sz="2600" dirty="0">
                <a:latin typeface="Times New Roman"/>
                <a:ea typeface="华文细黑"/>
              </a:rPr>
              <a:t>2013</a:t>
            </a:r>
            <a:r>
              <a:rPr lang="zh-CN" altLang="zh-CN" sz="2600" dirty="0">
                <a:latin typeface="Times New Roman"/>
                <a:ea typeface="华文细黑"/>
                <a:cs typeface="Times New Roman"/>
              </a:rPr>
              <a:t>年新课标全国</a:t>
            </a:r>
            <a:r>
              <a:rPr lang="zh-CN" altLang="zh-CN" sz="2600" dirty="0">
                <a:latin typeface="Times New Roman"/>
                <a:cs typeface="宋体"/>
              </a:rPr>
              <a:t>Ⅱ</a:t>
            </a:r>
            <a:r>
              <a:rPr lang="zh-CN" altLang="zh-CN" sz="2600" dirty="0">
                <a:latin typeface="Times New Roman"/>
                <a:ea typeface="华文细黑"/>
                <a:cs typeface="Times New Roman"/>
              </a:rPr>
              <a:t>一致，一诗两文；书写除</a:t>
            </a:r>
            <a:r>
              <a:rPr lang="en-US" altLang="zh-CN" sz="2600" dirty="0">
                <a:latin typeface="Times New Roman"/>
                <a:ea typeface="华文细黑"/>
              </a:rPr>
              <a:t>“</a:t>
            </a:r>
            <a:r>
              <a:rPr lang="zh-CN" altLang="zh-CN" sz="2600" dirty="0">
                <a:latin typeface="Times New Roman"/>
                <a:ea typeface="华文细黑"/>
                <a:cs typeface="Times New Roman"/>
              </a:rPr>
              <a:t>缪</a:t>
            </a:r>
            <a:r>
              <a:rPr lang="en-US" altLang="zh-CN" sz="2600" dirty="0">
                <a:latin typeface="Times New Roman"/>
                <a:ea typeface="华文细黑"/>
              </a:rPr>
              <a:t>”</a:t>
            </a:r>
            <a:r>
              <a:rPr lang="zh-CN" altLang="zh-CN" sz="2600" dirty="0">
                <a:latin typeface="Times New Roman"/>
                <a:ea typeface="华文细黑"/>
                <a:cs typeface="Times New Roman"/>
              </a:rPr>
              <a:t>外，难度不大。</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9570"/>
            <a:ext cx="8769291" cy="497572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补写出下列句子中的空缺部分。</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《庄子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逍遥游》中以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朝菌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蟪蛄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为例来说明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一词的两句是</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lvl="0" algn="just">
              <a:lnSpc>
                <a:spcPts val="5000"/>
              </a:lnSpc>
            </a:pPr>
            <a:r>
              <a:rPr lang="zh-CN" altLang="zh-CN" sz="2600" dirty="0">
                <a:solidFill>
                  <a:srgbClr val="0000FF"/>
                </a:solidFill>
                <a:latin typeface="Times New Roman"/>
                <a:ea typeface="华文细黑"/>
                <a:cs typeface="Times New Roman"/>
              </a:rPr>
              <a:t>解析</a:t>
            </a:r>
            <a:r>
              <a:rPr lang="zh-CN" altLang="zh-CN" sz="2600" dirty="0">
                <a:solidFill>
                  <a:prstClr val="black"/>
                </a:solidFill>
                <a:latin typeface="Times New Roman"/>
                <a:ea typeface="华文细黑"/>
                <a:cs typeface="Times New Roman"/>
              </a:rPr>
              <a:t>　本题考查默写常见的名句名篇</a:t>
            </a:r>
            <a:r>
              <a:rPr lang="zh-CN" altLang="zh-CN" sz="2600" dirty="0" smtClean="0">
                <a:solidFill>
                  <a:prstClr val="black"/>
                </a:solidFill>
                <a:latin typeface="Times New Roman"/>
                <a:ea typeface="华文细黑"/>
                <a:cs typeface="Times New Roman"/>
              </a:rPr>
              <a:t>。</a:t>
            </a:r>
            <a:r>
              <a:rPr lang="en-US" altLang="zh-CN" sz="2600" dirty="0" smtClean="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晦朔</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易错</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a:lnSpc>
                <a:spcPct val="150000"/>
              </a:lnSpc>
              <a:spcAft>
                <a:spcPts val="0"/>
              </a:spcAft>
            </a:pPr>
            <a:r>
              <a:rPr lang="en-US" altLang="zh-CN" sz="2600" kern="100" dirty="0" smtClean="0">
                <a:latin typeface="Times New Roman"/>
                <a:ea typeface="华文细黑"/>
                <a:cs typeface="Courier New"/>
              </a:rPr>
              <a:t>(2)</a:t>
            </a:r>
            <a:r>
              <a:rPr lang="zh-CN" altLang="zh-CN" sz="2600" kern="100" dirty="0" smtClean="0">
                <a:latin typeface="Times New Roman"/>
                <a:ea typeface="华文细黑"/>
                <a:cs typeface="Times New Roman"/>
              </a:rPr>
              <a:t>李白《行路难</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金樽清酒斗十千</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》一诗经过大段的反复回旋，最后境界顿开，用</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两句表达了诗人的乐观和自信。</a:t>
            </a:r>
            <a:endParaRPr lang="en-US" altLang="zh-CN" sz="2600" kern="100" dirty="0" smtClean="0">
              <a:latin typeface="Times New Roman"/>
              <a:ea typeface="华文细黑"/>
              <a:cs typeface="Times New Roman"/>
            </a:endParaRPr>
          </a:p>
          <a:p>
            <a:pPr lvl="0" algn="just">
              <a:lnSpc>
                <a:spcPts val="5000"/>
              </a:lnSpc>
            </a:pPr>
            <a:r>
              <a:rPr lang="zh-CN" altLang="zh-CN" sz="2600" dirty="0">
                <a:solidFill>
                  <a:srgbClr val="0000FF"/>
                </a:solidFill>
                <a:latin typeface="Times New Roman"/>
                <a:ea typeface="华文细黑"/>
                <a:cs typeface="Times New Roman"/>
              </a:rPr>
              <a:t>解析</a:t>
            </a:r>
            <a:r>
              <a:rPr lang="en-US" altLang="zh-CN" sz="2600" dirty="0">
                <a:solidFill>
                  <a:prstClr val="black"/>
                </a:solidFill>
                <a:latin typeface="Times New Roman"/>
                <a:ea typeface="华文细黑"/>
              </a:rPr>
              <a:t>    </a:t>
            </a:r>
            <a:r>
              <a:rPr lang="zh-CN" altLang="zh-CN" sz="2600" dirty="0">
                <a:solidFill>
                  <a:prstClr val="black"/>
                </a:solidFill>
                <a:latin typeface="Times New Roman"/>
                <a:ea typeface="华文细黑"/>
                <a:cs typeface="Times New Roman"/>
              </a:rPr>
              <a:t>注意</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长风</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不要写作</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乘风</a:t>
            </a:r>
            <a:r>
              <a:rPr lang="en-US" altLang="zh-CN" sz="2600" dirty="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endParaRPr lang="en-US" altLang="zh-CN" sz="2600" dirty="0">
              <a:solidFill>
                <a:prstClr val="black"/>
              </a:solidFill>
              <a:latin typeface="Times New Roman"/>
              <a:ea typeface="华文细黑"/>
              <a:cs typeface="Times New Roman"/>
            </a:endParaRPr>
          </a:p>
        </p:txBody>
      </p:sp>
      <p:sp>
        <p:nvSpPr>
          <p:cNvPr id="5" name="矩形 4"/>
          <p:cNvSpPr/>
          <p:nvPr/>
        </p:nvSpPr>
        <p:spPr>
          <a:xfrm>
            <a:off x="3845996" y="1373575"/>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朝菌不知晦朔</a:t>
            </a:r>
            <a:endParaRPr lang="zh-CN" altLang="en-US" dirty="0"/>
          </a:p>
        </p:txBody>
      </p:sp>
      <p:sp>
        <p:nvSpPr>
          <p:cNvPr id="7" name="矩形 6"/>
          <p:cNvSpPr/>
          <p:nvPr/>
        </p:nvSpPr>
        <p:spPr>
          <a:xfrm>
            <a:off x="6121677" y="1389380"/>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蟪蛄不知春秋</a:t>
            </a:r>
            <a:endParaRPr lang="zh-CN" altLang="en-US" dirty="0"/>
          </a:p>
        </p:txBody>
      </p:sp>
      <p:sp>
        <p:nvSpPr>
          <p:cNvPr id="9" name="矩形 8"/>
          <p:cNvSpPr/>
          <p:nvPr/>
        </p:nvSpPr>
        <p:spPr>
          <a:xfrm>
            <a:off x="3794770" y="3192194"/>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长风破浪会有时</a:t>
            </a:r>
            <a:endParaRPr lang="zh-CN" altLang="en-US" dirty="0"/>
          </a:p>
        </p:txBody>
      </p:sp>
      <p:sp>
        <p:nvSpPr>
          <p:cNvPr id="11" name="矩形 10"/>
          <p:cNvSpPr/>
          <p:nvPr/>
        </p:nvSpPr>
        <p:spPr>
          <a:xfrm>
            <a:off x="6430992" y="3202860"/>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直挂云帆济沧海</a:t>
            </a:r>
            <a:endParaRPr lang="zh-CN" altLang="en-US" dirty="0"/>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403" y="771838"/>
            <a:ext cx="8511387" cy="2015936"/>
          </a:xfrm>
          <a:prstGeom prst="rect">
            <a:avLst/>
          </a:prstGeom>
          <a:noFill/>
        </p:spPr>
        <p:txBody>
          <a:bodyPr wrap="square" rtlCol="0">
            <a:spAutoFit/>
          </a:bodyPr>
          <a:lstStyle/>
          <a:p>
            <a:pPr>
              <a:lnSpc>
                <a:spcPts val="5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在《赤壁赋》中，苏轼用</a:t>
            </a:r>
            <a:r>
              <a:rPr lang="en-US" altLang="zh-CN" sz="2600" dirty="0" smtClean="0">
                <a:latin typeface="宋体"/>
                <a:ea typeface="华文细黑"/>
                <a:cs typeface="Times New Roman"/>
              </a:rPr>
              <a:t>“</a:t>
            </a:r>
            <a:r>
              <a:rPr lang="en-US" altLang="zh-CN" sz="2600" dirty="0" smtClean="0">
                <a:latin typeface="Times New Roman"/>
                <a:ea typeface="华文细黑"/>
              </a:rPr>
              <a:t>________</a:t>
            </a:r>
            <a:r>
              <a:rPr lang="zh-CN" altLang="zh-CN" sz="2600" dirty="0">
                <a:latin typeface="Times New Roman"/>
                <a:ea typeface="华文细黑"/>
                <a:cs typeface="Times New Roman"/>
              </a:rPr>
              <a:t>，</a:t>
            </a:r>
            <a:r>
              <a:rPr lang="en-US" altLang="zh-CN" sz="2600" dirty="0" smtClean="0">
                <a:latin typeface="Times New Roman"/>
                <a:ea typeface="华文细黑"/>
              </a:rPr>
              <a:t>________</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两句概括了曹操的军队在攻破荆州后顺流东下时的军容之盛</a:t>
            </a:r>
            <a:r>
              <a:rPr lang="zh-CN" altLang="zh-CN" sz="2600" dirty="0" smtClean="0">
                <a:latin typeface="Times New Roman"/>
                <a:ea typeface="华文细黑"/>
                <a:cs typeface="Times New Roman"/>
              </a:rPr>
              <a:t>。</a:t>
            </a:r>
            <a:endParaRPr lang="en-US" altLang="zh-CN" sz="1050" kern="100" dirty="0">
              <a:latin typeface="宋体"/>
              <a:cs typeface="Courier New"/>
            </a:endParaRPr>
          </a:p>
          <a:p>
            <a:pPr algn="just">
              <a:lnSpc>
                <a:spcPts val="5000"/>
              </a:lnSpc>
              <a:spcAft>
                <a:spcPts val="0"/>
              </a:spcAft>
            </a:pPr>
            <a:r>
              <a:rPr lang="zh-CN" altLang="zh-CN" sz="2600" dirty="0" smtClean="0">
                <a:solidFill>
                  <a:srgbClr val="0000FF"/>
                </a:solidFill>
                <a:latin typeface="Times New Roman"/>
                <a:ea typeface="华文细黑"/>
                <a:cs typeface="Times New Roman"/>
              </a:rPr>
              <a:t>解析</a:t>
            </a:r>
            <a:r>
              <a:rPr lang="en-US" altLang="zh-CN" sz="2600" dirty="0" smtClean="0">
                <a:latin typeface="Times New Roman"/>
                <a:ea typeface="华文细黑"/>
              </a:rPr>
              <a:t>    </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舳舻</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蔽</a:t>
            </a:r>
            <a:r>
              <a:rPr lang="en-US" altLang="zh-CN" sz="2600" dirty="0">
                <a:latin typeface="宋体"/>
                <a:ea typeface="华文细黑"/>
                <a:cs typeface="Times New Roman"/>
              </a:rPr>
              <a:t>”</a:t>
            </a:r>
            <a:r>
              <a:rPr lang="zh-CN" altLang="zh-CN" sz="2600" dirty="0">
                <a:latin typeface="Times New Roman"/>
                <a:ea typeface="华文细黑"/>
                <a:cs typeface="Times New Roman"/>
              </a:rPr>
              <a:t>容易写错</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3" name="矩形 2"/>
          <p:cNvSpPr/>
          <p:nvPr/>
        </p:nvSpPr>
        <p:spPr>
          <a:xfrm>
            <a:off x="4675639" y="775321"/>
            <a:ext cx="3185487" cy="692497"/>
          </a:xfrm>
          <a:prstGeom prst="rect">
            <a:avLst/>
          </a:prstGeom>
        </p:spPr>
        <p:txBody>
          <a:bodyPr wrap="none">
            <a:spAutoFit/>
          </a:bodyPr>
          <a:lstStyle/>
          <a:p>
            <a:pPr lvl="0" algn="just">
              <a:lnSpc>
                <a:spcPct val="150000"/>
              </a:lnSpc>
            </a:pPr>
            <a:r>
              <a:rPr lang="zh-CN" altLang="zh-CN" sz="2600" kern="100" dirty="0">
                <a:solidFill>
                  <a:srgbClr val="E46C0A"/>
                </a:solidFill>
                <a:latin typeface="Times New Roman"/>
                <a:ea typeface="华文细黑"/>
                <a:cs typeface="Times New Roman"/>
              </a:rPr>
              <a:t>舳舻千里　旌旗蔽空</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777" y="421035"/>
            <a:ext cx="8343679"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该题在考查范围上与</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年新课标全国卷</a:t>
            </a:r>
            <a:r>
              <a:rPr lang="zh-CN" altLang="zh-CN" sz="2600" kern="100" dirty="0">
                <a:latin typeface="宋体"/>
                <a:cs typeface="宋体"/>
              </a:rPr>
              <a:t>Ⅱ</a:t>
            </a:r>
            <a:r>
              <a:rPr lang="zh-CN" altLang="zh-CN" sz="2600" kern="100" dirty="0">
                <a:latin typeface="Times New Roman"/>
                <a:ea typeface="华文细黑"/>
                <a:cs typeface="Times New Roman"/>
              </a:rPr>
              <a:t>保持一致：一诗两文，初一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初中一篇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、高二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高中两篇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。但在题型上却一改过去的单纯的填空形式，换成了情境式填空形式。这样做的目的，是让考生能更好地理解要背诵的篇目，在理解的基础上来背诵。值得注意的是</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年难写字较多，如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。另外，《赤壁赋》</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年重现。</a:t>
            </a:r>
            <a:endParaRPr lang="zh-CN" altLang="zh-CN" sz="1050" kern="100" dirty="0">
              <a:effectLst/>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400" y="192768"/>
            <a:ext cx="8856984"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7.</a:t>
            </a: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宋体"/>
                <a:ea typeface="华文细黑"/>
                <a:cs typeface="Times New Roman"/>
              </a:rPr>
              <a:t>Ⅰ</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补写出下列句子中的空缺部分。</a:t>
            </a:r>
            <a:endParaRPr lang="zh-CN" altLang="zh-CN" sz="2400" kern="100" dirty="0">
              <a:latin typeface="宋体"/>
              <a:cs typeface="Courier New"/>
            </a:endParaRPr>
          </a:p>
          <a:p>
            <a:pPr>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屈原在《离骚》中表现自己同情百姓的苦难生活，并因此流泪叹息的名句是</a:t>
            </a:r>
            <a:r>
              <a:rPr lang="en-US" altLang="zh-CN" sz="2400" kern="100" dirty="0" smtClean="0">
                <a:latin typeface="宋体"/>
                <a:ea typeface="华文细黑"/>
                <a:cs typeface="Times New Roman"/>
              </a:rPr>
              <a:t>“</a:t>
            </a:r>
            <a:r>
              <a:rPr lang="en-US" altLang="zh-CN" sz="2400" kern="100" dirty="0" smtClean="0">
                <a:latin typeface="Times New Roman"/>
                <a:ea typeface="华文细黑"/>
                <a:cs typeface="Courier New"/>
              </a:rPr>
              <a:t>______________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____________</a:t>
            </a:r>
            <a:r>
              <a:rPr lang="en-US" altLang="zh-CN" sz="2400" kern="100" dirty="0" smtClean="0">
                <a:latin typeface="宋体"/>
                <a:ea typeface="华文细黑"/>
                <a:cs typeface="Times New Roman"/>
              </a:rPr>
              <a:t>”</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李白《蜀道难》中</a:t>
            </a:r>
            <a:r>
              <a:rPr lang="en-US" altLang="zh-CN" sz="2400" kern="100" dirty="0" smtClean="0">
                <a:latin typeface="宋体"/>
                <a:ea typeface="华文细黑"/>
                <a:cs typeface="Times New Roman"/>
              </a:rPr>
              <a:t>“</a:t>
            </a:r>
            <a:r>
              <a:rPr lang="en-US" altLang="zh-CN" sz="2400" kern="100" dirty="0" smtClean="0">
                <a:latin typeface="Times New Roman"/>
                <a:ea typeface="华文细黑"/>
                <a:cs typeface="Courier New"/>
              </a:rPr>
              <a:t>________________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______________</a:t>
            </a:r>
            <a:r>
              <a:rPr lang="en-US" altLang="zh-CN" sz="2400" kern="100" dirty="0" smtClean="0">
                <a:latin typeface="宋体"/>
                <a:ea typeface="华文细黑"/>
                <a:cs typeface="Times New Roman"/>
              </a:rPr>
              <a:t>”</a:t>
            </a:r>
            <a:r>
              <a:rPr lang="zh-CN" altLang="zh-CN" sz="2400" kern="100" dirty="0">
                <a:latin typeface="Times New Roman"/>
                <a:ea typeface="华文细黑"/>
                <a:cs typeface="Times New Roman"/>
              </a:rPr>
              <a:t>两句写山势高险，即便是善飞的黄鹤、轻捷的猿猴都很难越过。</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杜甫在《春望》中借花鸟以抒发自己悲愤情感的名句是</a:t>
            </a:r>
            <a:r>
              <a:rPr lang="en-US" altLang="zh-CN" sz="2400" kern="100" dirty="0" smtClean="0">
                <a:latin typeface="宋体"/>
                <a:ea typeface="华文细黑"/>
                <a:cs typeface="Times New Roman"/>
              </a:rPr>
              <a:t>“</a:t>
            </a:r>
            <a:r>
              <a:rPr lang="en-US" altLang="zh-CN" sz="2400" kern="100" dirty="0" smtClean="0">
                <a:latin typeface="Times New Roman"/>
                <a:ea typeface="华文细黑"/>
                <a:cs typeface="Courier New"/>
              </a:rPr>
              <a:t>__________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__________</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
        <p:nvSpPr>
          <p:cNvPr id="3" name="矩形 2"/>
          <p:cNvSpPr/>
          <p:nvPr/>
        </p:nvSpPr>
        <p:spPr>
          <a:xfrm>
            <a:off x="2277269" y="1266081"/>
            <a:ext cx="5029200" cy="579774"/>
          </a:xfrm>
          <a:prstGeom prst="rect">
            <a:avLst/>
          </a:prstGeom>
        </p:spPr>
        <p:txBody>
          <a:bodyPr>
            <a:spAutoFit/>
          </a:bodyPr>
          <a:lstStyle/>
          <a:p>
            <a:pPr>
              <a:lnSpc>
                <a:spcPct val="150000"/>
              </a:lnSpc>
            </a:pPr>
            <a:r>
              <a:rPr lang="zh-CN" altLang="zh-CN" sz="2400" kern="100" dirty="0">
                <a:solidFill>
                  <a:srgbClr val="E46C0A"/>
                </a:solidFill>
                <a:latin typeface="Times New Roman"/>
                <a:ea typeface="华文细黑"/>
                <a:cs typeface="Times New Roman"/>
              </a:rPr>
              <a:t>长太息以掩涕兮　哀民生之多</a:t>
            </a:r>
            <a:r>
              <a:rPr lang="zh-CN" altLang="zh-CN" sz="2400" kern="100" dirty="0" smtClean="0">
                <a:solidFill>
                  <a:srgbClr val="E46C0A"/>
                </a:solidFill>
                <a:latin typeface="Times New Roman"/>
                <a:ea typeface="华文细黑"/>
                <a:cs typeface="Times New Roman"/>
              </a:rPr>
              <a:t>艰</a:t>
            </a:r>
            <a:endParaRPr lang="en-US" altLang="zh-CN" sz="2400" kern="100" dirty="0" smtClean="0">
              <a:solidFill>
                <a:srgbClr val="E46C0A"/>
              </a:solidFill>
              <a:latin typeface="Times New Roman"/>
              <a:ea typeface="华文细黑"/>
              <a:cs typeface="Times New Roman"/>
            </a:endParaRPr>
          </a:p>
        </p:txBody>
      </p:sp>
      <p:sp>
        <p:nvSpPr>
          <p:cNvPr id="6" name="矩形 5"/>
          <p:cNvSpPr/>
          <p:nvPr/>
        </p:nvSpPr>
        <p:spPr>
          <a:xfrm>
            <a:off x="3266331" y="1813570"/>
            <a:ext cx="5159909" cy="579774"/>
          </a:xfrm>
          <a:prstGeom prst="rect">
            <a:avLst/>
          </a:prstGeom>
        </p:spPr>
        <p:txBody>
          <a:bodyPr>
            <a:spAutoFit/>
          </a:bodyPr>
          <a:lstStyle/>
          <a:p>
            <a:pPr>
              <a:lnSpc>
                <a:spcPct val="150000"/>
              </a:lnSpc>
            </a:pPr>
            <a:r>
              <a:rPr lang="zh-CN" altLang="zh-CN" sz="2400" kern="100" dirty="0">
                <a:solidFill>
                  <a:srgbClr val="E46C0A"/>
                </a:solidFill>
                <a:latin typeface="Times New Roman"/>
                <a:ea typeface="华文细黑"/>
                <a:cs typeface="Times New Roman"/>
              </a:rPr>
              <a:t>黄鹤之飞尚不得过　</a:t>
            </a:r>
            <a:r>
              <a:rPr lang="zh-CN" altLang="zh-CN" sz="2400" kern="100" dirty="0" smtClean="0">
                <a:solidFill>
                  <a:srgbClr val="E46C0A"/>
                </a:solidFill>
                <a:latin typeface="Times New Roman"/>
                <a:ea typeface="华文细黑"/>
                <a:cs typeface="Times New Roman"/>
              </a:rPr>
              <a:t>猿</a:t>
            </a:r>
            <a:r>
              <a:rPr lang="zh-CN" altLang="zh-CN" sz="2400" kern="100" dirty="0">
                <a:solidFill>
                  <a:srgbClr val="E46C0A"/>
                </a:solidFill>
                <a:latin typeface="Times New Roman"/>
                <a:ea typeface="华文细黑"/>
                <a:cs typeface="Times New Roman"/>
              </a:rPr>
              <a:t>猱欲度愁</a:t>
            </a:r>
            <a:r>
              <a:rPr lang="zh-CN" altLang="zh-CN" sz="2400" kern="100" dirty="0" smtClean="0">
                <a:solidFill>
                  <a:srgbClr val="E46C0A"/>
                </a:solidFill>
                <a:latin typeface="Times New Roman"/>
                <a:ea typeface="华文细黑"/>
                <a:cs typeface="Times New Roman"/>
              </a:rPr>
              <a:t>攀援</a:t>
            </a:r>
            <a:endParaRPr lang="en-US" altLang="zh-CN" sz="2400" kern="100" dirty="0" smtClean="0">
              <a:solidFill>
                <a:srgbClr val="E46C0A"/>
              </a:solidFill>
              <a:latin typeface="Times New Roman"/>
              <a:ea typeface="华文细黑"/>
              <a:cs typeface="Times New Roman"/>
            </a:endParaRPr>
          </a:p>
        </p:txBody>
      </p:sp>
      <p:sp>
        <p:nvSpPr>
          <p:cNvPr id="8" name="矩形 7"/>
          <p:cNvSpPr/>
          <p:nvPr/>
        </p:nvSpPr>
        <p:spPr>
          <a:xfrm>
            <a:off x="477069" y="3474531"/>
            <a:ext cx="3570208" cy="575479"/>
          </a:xfrm>
          <a:prstGeom prst="rect">
            <a:avLst/>
          </a:prstGeom>
        </p:spPr>
        <p:txBody>
          <a:bodyPr wrap="none">
            <a:spAutoFit/>
          </a:bodyPr>
          <a:lstStyle/>
          <a:p>
            <a:pPr lvl="0" algn="just">
              <a:lnSpc>
                <a:spcPct val="150000"/>
              </a:lnSpc>
            </a:pPr>
            <a:r>
              <a:rPr lang="zh-CN" altLang="zh-CN" sz="2400" kern="100" dirty="0">
                <a:solidFill>
                  <a:srgbClr val="E46C0A"/>
                </a:solidFill>
                <a:latin typeface="Times New Roman"/>
                <a:ea typeface="华文细黑"/>
                <a:cs typeface="Times New Roman"/>
              </a:rPr>
              <a:t>感时花溅泪　恨别鸟惊心</a:t>
            </a:r>
            <a:endParaRPr lang="zh-CN" altLang="zh-CN" sz="2400" kern="100" dirty="0">
              <a:solidFill>
                <a:prstClr val="black"/>
              </a:solidFill>
              <a:latin typeface="宋体"/>
              <a:cs typeface="Courier New"/>
            </a:endParaRP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117" y="966649"/>
            <a:ext cx="8596501"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本题考查默写常见的名句名篇。题目并不是单纯地给出上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半句，写另外半句，而是给定语境，确定正确的诗句，相比以往加大了难度。其中</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猿猱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攀援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两词较难写</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4254625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3276997" y="1438855"/>
            <a:ext cx="5187639"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Ⅰ</a:t>
            </a:r>
            <a:r>
              <a:rPr lang="zh-CN" altLang="en-US" sz="2600" b="1" dirty="0">
                <a:solidFill>
                  <a:srgbClr val="FF0000"/>
                </a:solidFill>
                <a:latin typeface="宋体" pitchFamily="2" charset="-122"/>
                <a:ea typeface="微软雅黑" pitchFamily="34" charset="-122"/>
              </a:rPr>
              <a:t>　精做课标真题，把握复习方向</a:t>
            </a:r>
            <a:endParaRPr lang="zh-CN" altLang="zh-CN" sz="2600" b="1" dirty="0">
              <a:solidFill>
                <a:srgbClr val="FF0000"/>
              </a:solidFill>
              <a:latin typeface="宋体" pitchFamily="2" charset="-122"/>
              <a:ea typeface="微软雅黑" pitchFamily="34" charset="-122"/>
            </a:endParaRPr>
          </a:p>
        </p:txBody>
      </p:sp>
      <p:sp>
        <p:nvSpPr>
          <p:cNvPr id="5" name="矩形 4">
            <a:hlinkClick r:id="rId3" action="ppaction://hlinksldjump"/>
          </p:cNvPr>
          <p:cNvSpPr/>
          <p:nvPr/>
        </p:nvSpPr>
        <p:spPr>
          <a:xfrm>
            <a:off x="3276997" y="2439347"/>
            <a:ext cx="5854488"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Ⅱ</a:t>
            </a:r>
            <a:r>
              <a:rPr lang="zh-CN" altLang="en-US" sz="2600" b="1" dirty="0">
                <a:solidFill>
                  <a:srgbClr val="FF0000"/>
                </a:solidFill>
                <a:latin typeface="宋体" pitchFamily="2" charset="-122"/>
                <a:ea typeface="微软雅黑" pitchFamily="34" charset="-122"/>
              </a:rPr>
              <a:t>　如何掌握名句名篇中关键字的书写</a:t>
            </a:r>
            <a:endParaRPr lang="zh-CN" altLang="zh-CN" sz="2600" b="1"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3548" y="555526"/>
            <a:ext cx="8647507" cy="3693319"/>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该题同</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年新课标全国卷</a:t>
            </a:r>
            <a:r>
              <a:rPr lang="zh-CN" altLang="zh-CN" sz="2600" kern="100" dirty="0">
                <a:latin typeface="宋体"/>
                <a:cs typeface="宋体"/>
              </a:rPr>
              <a:t>Ⅱ</a:t>
            </a:r>
            <a:r>
              <a:rPr lang="zh-CN" altLang="zh-CN" sz="2600" kern="100" dirty="0">
                <a:latin typeface="Times New Roman"/>
                <a:ea typeface="华文细黑"/>
                <a:cs typeface="Times New Roman"/>
              </a:rPr>
              <a:t>一样，一改过去的单纯式填空题，换为情境式填空题，这样就把记忆与理解紧密结合起来了。另一个值得注意的变化是，一改</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年的</a:t>
            </a:r>
            <a:r>
              <a:rPr lang="en-US" altLang="zh-CN" sz="2600" kern="100" dirty="0">
                <a:latin typeface="+mj-ea"/>
                <a:ea typeface="+mj-ea"/>
                <a:cs typeface="Courier New"/>
              </a:rPr>
              <a:t>“</a:t>
            </a:r>
            <a:r>
              <a:rPr lang="zh-CN" altLang="zh-CN" sz="2600" kern="100" dirty="0">
                <a:latin typeface="Times New Roman"/>
                <a:ea typeface="华文细黑"/>
                <a:cs typeface="Times New Roman"/>
              </a:rPr>
              <a:t>一诗两文</a:t>
            </a:r>
            <a:r>
              <a:rPr lang="en-US" altLang="zh-CN" sz="2600" kern="100" dirty="0">
                <a:latin typeface="+mj-ea"/>
                <a:ea typeface="+mj-ea"/>
                <a:cs typeface="Courier New"/>
              </a:rPr>
              <a:t>”</a:t>
            </a:r>
            <a:r>
              <a:rPr lang="zh-CN" altLang="zh-CN" sz="2600" kern="100" dirty="0">
                <a:latin typeface="Times New Roman"/>
                <a:ea typeface="华文细黑"/>
                <a:cs typeface="Times New Roman"/>
              </a:rPr>
              <a:t>型，变为</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年的全是古诗，且初一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初中一篇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、高二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高中两篇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。而且易错字除</a:t>
            </a:r>
            <a:r>
              <a:rPr lang="en-US" altLang="zh-CN" sz="2600" kern="100" dirty="0">
                <a:latin typeface="+mj-ea"/>
                <a:ea typeface="+mj-ea"/>
                <a:cs typeface="Courier New"/>
              </a:rPr>
              <a:t>“</a:t>
            </a:r>
            <a:r>
              <a:rPr lang="zh-CN" altLang="zh-CN" sz="2600" kern="100" dirty="0">
                <a:latin typeface="Times New Roman"/>
                <a:ea typeface="华文细黑"/>
                <a:cs typeface="Times New Roman"/>
              </a:rPr>
              <a:t>度</a:t>
            </a:r>
            <a:r>
              <a:rPr lang="en-US" altLang="zh-CN" sz="2600" kern="100" dirty="0">
                <a:latin typeface="+mj-ea"/>
                <a:ea typeface="+mj-ea"/>
                <a:cs typeface="Courier New"/>
              </a:rPr>
              <a:t>”“</a:t>
            </a:r>
            <a:r>
              <a:rPr lang="zh-CN" altLang="zh-CN" sz="2600" kern="100" dirty="0">
                <a:latin typeface="Times New Roman"/>
                <a:ea typeface="华文细黑"/>
                <a:cs typeface="Times New Roman"/>
              </a:rPr>
              <a:t>援</a:t>
            </a:r>
            <a:r>
              <a:rPr lang="en-US" altLang="zh-CN" sz="2600" kern="100" dirty="0">
                <a:latin typeface="+mj-ea"/>
                <a:ea typeface="+mj-ea"/>
                <a:cs typeface="Courier New"/>
              </a:rPr>
              <a:t>”</a:t>
            </a:r>
            <a:r>
              <a:rPr lang="zh-CN" altLang="zh-CN" sz="2600" kern="100" dirty="0">
                <a:latin typeface="Times New Roman"/>
                <a:ea typeface="华文细黑"/>
                <a:cs typeface="Times New Roman"/>
              </a:rPr>
              <a:t>外几乎没有，大大降低了书写难度。</a:t>
            </a:r>
            <a:endParaRPr lang="zh-CN" altLang="zh-CN" sz="1050" kern="100" dirty="0">
              <a:effectLst/>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097" y="339502"/>
            <a:ext cx="8769291" cy="610616"/>
          </a:xfrm>
          <a:prstGeom prst="rect">
            <a:avLst/>
          </a:prstGeom>
          <a:noFill/>
        </p:spPr>
        <p:txBody>
          <a:bodyPr wrap="square" rtlCol="0">
            <a:spAutoFit/>
          </a:bodyPr>
          <a:lstStyle/>
          <a:p>
            <a:pPr algn="ctr">
              <a:lnSpc>
                <a:spcPts val="45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a:t>
            </a:r>
            <a:r>
              <a:rPr lang="zh-CN" altLang="zh-CN" sz="2800" b="1" kern="100" dirty="0" smtClean="0">
                <a:solidFill>
                  <a:srgbClr val="0000FF"/>
                </a:solidFill>
                <a:latin typeface="微软雅黑" pitchFamily="34" charset="-122"/>
                <a:ea typeface="微软雅黑" pitchFamily="34" charset="-122"/>
                <a:cs typeface="Times New Roman"/>
              </a:rPr>
              <a:t>启示</a:t>
            </a:r>
            <a:endParaRPr lang="zh-CN" altLang="zh-CN" sz="2800" b="1" kern="100" dirty="0">
              <a:solidFill>
                <a:srgbClr val="0000FF"/>
              </a:solidFill>
              <a:latin typeface="微软雅黑" pitchFamily="34" charset="-122"/>
              <a:ea typeface="微软雅黑" pitchFamily="34" charset="-122"/>
              <a:cs typeface="Courier New"/>
            </a:endParaRPr>
          </a:p>
        </p:txBody>
      </p:sp>
      <p:sp>
        <p:nvSpPr>
          <p:cNvPr id="5" name="矩形 4"/>
          <p:cNvSpPr/>
          <p:nvPr/>
        </p:nvSpPr>
        <p:spPr>
          <a:xfrm>
            <a:off x="266018" y="971699"/>
            <a:ext cx="87339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新课标卷在名句名篇默写的考查方面有何特点？</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范围稳定：只考《考试说明》规定的</a:t>
            </a:r>
            <a:r>
              <a:rPr lang="en-US" altLang="zh-CN" sz="2600" kern="100" dirty="0">
                <a:solidFill>
                  <a:srgbClr val="E46C0A"/>
                </a:solidFill>
                <a:latin typeface="Times New Roman"/>
                <a:ea typeface="华文细黑"/>
                <a:cs typeface="Courier New"/>
              </a:rPr>
              <a:t>64</a:t>
            </a:r>
            <a:r>
              <a:rPr lang="zh-CN" altLang="zh-CN" sz="2600" kern="100" dirty="0">
                <a:solidFill>
                  <a:srgbClr val="E46C0A"/>
                </a:solidFill>
                <a:latin typeface="Times New Roman"/>
                <a:ea typeface="华文细黑"/>
                <a:cs typeface="Times New Roman"/>
              </a:rPr>
              <a:t>篇，不涉及课外名句。</a:t>
            </a:r>
            <a:endParaRPr lang="zh-CN" altLang="zh-CN" sz="260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重点突出：</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突出先秦、唐宋时期的作品；</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突出孔子、苏轼、李白、杜甫等名家名句；</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突出对关键字的考查，如同音字、通假字、倒序字、疑难字</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491" y="1104840"/>
            <a:ext cx="8646137" cy="1816908"/>
          </a:xfrm>
          <a:prstGeom prst="rect">
            <a:avLst/>
          </a:prstGeom>
          <a:noFill/>
        </p:spPr>
        <p:txBody>
          <a:bodyPr wrap="square" rtlCol="0">
            <a:spAutoFit/>
          </a:bodyPr>
          <a:lstStyle/>
          <a:p>
            <a:pPr lvl="0" algn="just">
              <a:lnSpc>
                <a:spcPct val="150000"/>
              </a:lnSpc>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题型稳定而又富于变化：稳定的是三句六空，或一诗两文，或两文一诗，初、高中比例是初一高二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初中一篇，高中两篇</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；变化的是题型由单纯的填空题变为情境式填空题</a:t>
            </a:r>
            <a:r>
              <a:rPr lang="zh-CN" altLang="zh-CN" sz="2600" kern="100" dirty="0" smtClean="0">
                <a:solidFill>
                  <a:srgbClr val="E46C0A"/>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731" y="323066"/>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新课标卷名句名篇默写题的命题特点对于我们复习备考来说有何启示？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新课标卷默写范围明确，只考《考试说明》规定的</a:t>
            </a:r>
            <a:r>
              <a:rPr lang="en-US" altLang="zh-CN" sz="2600" kern="100" dirty="0">
                <a:solidFill>
                  <a:srgbClr val="E46C0A"/>
                </a:solidFill>
                <a:latin typeface="Times New Roman"/>
                <a:ea typeface="华文细黑"/>
                <a:cs typeface="Courier New"/>
              </a:rPr>
              <a:t>64</a:t>
            </a:r>
            <a:r>
              <a:rPr lang="zh-CN" altLang="zh-CN" sz="2600" kern="100" dirty="0">
                <a:solidFill>
                  <a:srgbClr val="E46C0A"/>
                </a:solidFill>
                <a:latin typeface="Times New Roman"/>
                <a:ea typeface="华文细黑"/>
                <a:cs typeface="Times New Roman"/>
              </a:rPr>
              <a:t>篇，不考课外篇目，复习时要注意：</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化整为零，日积月累，注意整篇背诵和片段突击相结合。</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要动口更要动手，关键是不写错别字。复习过程中要将识记与理解相结合，加强理解基础上的记忆，理解是根本</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00" y="824508"/>
            <a:ext cx="8596501" cy="2570127"/>
          </a:xfrm>
          <a:prstGeom prst="rect">
            <a:avLst/>
          </a:prstGeom>
          <a:noFill/>
        </p:spPr>
        <p:txBody>
          <a:bodyPr wrap="square" rtlCol="0">
            <a:spAutoFit/>
          </a:bodyPr>
          <a:lstStyle/>
          <a:p>
            <a:pPr>
              <a:lnSpc>
                <a:spcPts val="5000"/>
              </a:lnSpc>
            </a:pPr>
            <a:r>
              <a:rPr lang="zh-CN" altLang="zh-CN" sz="2600" kern="100" dirty="0">
                <a:solidFill>
                  <a:srgbClr val="E46C0A"/>
                </a:solidFill>
                <a:latin typeface="Times New Roman"/>
                <a:ea typeface="华文细黑"/>
                <a:cs typeface="Times New Roman"/>
              </a:rPr>
              <a:t>默写时要懂意思；书写时要记准字形，不添字，不漏字，不倒字，更不能写错别字</a:t>
            </a:r>
            <a:r>
              <a:rPr lang="zh-CN" altLang="zh-CN" sz="2600" kern="100" dirty="0" smtClean="0">
                <a:solidFill>
                  <a:srgbClr val="E46C0A"/>
                </a:solidFill>
                <a:latin typeface="Times New Roman"/>
                <a:ea typeface="华文细黑"/>
                <a:cs typeface="Times New Roman"/>
              </a:rPr>
              <a:t>。</a:t>
            </a:r>
            <a:endParaRPr lang="en-US" altLang="zh-CN" sz="2600" b="1" kern="100" dirty="0">
              <a:solidFill>
                <a:schemeClr val="accent6">
                  <a:lumMod val="75000"/>
                </a:schemeClr>
              </a:solidFill>
              <a:latin typeface="宋体"/>
              <a:cs typeface="Courier New"/>
            </a:endParaRPr>
          </a:p>
          <a:p>
            <a:pPr>
              <a:lnSpc>
                <a:spcPts val="5000"/>
              </a:lnSpc>
            </a:pPr>
            <a:r>
              <a:rPr lang="en-US" altLang="zh-CN" sz="2600" dirty="0">
                <a:solidFill>
                  <a:srgbClr val="E46C0A"/>
                </a:solidFill>
                <a:latin typeface="宋体"/>
                <a:ea typeface="华文细黑"/>
                <a:cs typeface="Times New Roman"/>
              </a:rPr>
              <a:t>③</a:t>
            </a:r>
            <a:r>
              <a:rPr lang="zh-CN" altLang="zh-CN" sz="2600" dirty="0">
                <a:solidFill>
                  <a:srgbClr val="E46C0A"/>
                </a:solidFill>
                <a:latin typeface="Times New Roman"/>
                <a:ea typeface="华文细黑"/>
                <a:cs typeface="Times New Roman"/>
              </a:rPr>
              <a:t>注意方法。领悟含义，圈点勾画，边诵边写。答情境式填空题，要特别注意题干提示语。</a:t>
            </a:r>
            <a:endParaRPr lang="zh-CN" altLang="zh-CN" sz="260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63327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503" y="1491630"/>
            <a:ext cx="8596501" cy="1816075"/>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默写名句名篇最大的问题不是背不出，而是写错别字。为此，在背诵过程中必须加强关键字的书写，因为这些关键字往往是命题者有意考查</a:t>
            </a:r>
            <a:r>
              <a:rPr lang="zh-CN" altLang="zh-CN" sz="2600" kern="100">
                <a:latin typeface="Times New Roman"/>
                <a:ea typeface="华文细黑"/>
                <a:cs typeface="Times New Roman"/>
              </a:rPr>
              <a:t>的</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
        <p:nvSpPr>
          <p:cNvPr id="3" name="TextBox 20"/>
          <p:cNvSpPr txBox="1">
            <a:spLocks noChangeArrowheads="1"/>
          </p:cNvSpPr>
          <p:nvPr/>
        </p:nvSpPr>
        <p:spPr bwMode="auto">
          <a:xfrm>
            <a:off x="85372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Ⅱ</a:t>
            </a:r>
            <a:r>
              <a:rPr lang="zh-CN" altLang="en-US" sz="2800" dirty="0">
                <a:solidFill>
                  <a:srgbClr val="FFFF00"/>
                </a:solidFill>
                <a:latin typeface="黑体" pitchFamily="2" charset="-122"/>
                <a:ea typeface="黑体" pitchFamily="2" charset="-122"/>
              </a:rPr>
              <a:t>　如何掌握名句名篇中关键字的书写</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3066149"/>
              </p:ext>
            </p:extLst>
          </p:nvPr>
        </p:nvGraphicFramePr>
        <p:xfrm>
          <a:off x="523875" y="561975"/>
          <a:ext cx="8181975" cy="4191000"/>
        </p:xfrm>
        <a:graphic>
          <a:graphicData uri="http://schemas.openxmlformats.org/presentationml/2006/ole">
            <mc:AlternateContent xmlns:mc="http://schemas.openxmlformats.org/markup-compatibility/2006">
              <mc:Choice xmlns:v="urn:schemas-microsoft-com:vml" Requires="v">
                <p:oleObj spid="_x0000_s4133" name="文档" r:id="rId3" imgW="8186862" imgH="4205386" progId="Word.Document.12">
                  <p:embed/>
                </p:oleObj>
              </mc:Choice>
              <mc:Fallback>
                <p:oleObj name="文档" r:id="rId3" imgW="8186862" imgH="4205386" progId="Word.Document.12">
                  <p:embed/>
                  <p:pic>
                    <p:nvPicPr>
                      <p:cNvPr id="0" name=""/>
                      <p:cNvPicPr/>
                      <p:nvPr/>
                    </p:nvPicPr>
                    <p:blipFill>
                      <a:blip r:embed="rId4"/>
                      <a:stretch>
                        <a:fillRect/>
                      </a:stretch>
                    </p:blipFill>
                    <p:spPr>
                      <a:xfrm>
                        <a:off x="523875" y="561975"/>
                        <a:ext cx="8181975" cy="4191000"/>
                      </a:xfrm>
                      <a:prstGeom prst="rect">
                        <a:avLst/>
                      </a:prstGeom>
                    </p:spPr>
                  </p:pic>
                </p:oleObj>
              </mc:Fallback>
            </mc:AlternateContent>
          </a:graphicData>
        </a:graphic>
      </p:graphicFrame>
      <p:grpSp>
        <p:nvGrpSpPr>
          <p:cNvPr id="8" name="组合 7"/>
          <p:cNvGrpSpPr/>
          <p:nvPr/>
        </p:nvGrpSpPr>
        <p:grpSpPr>
          <a:xfrm>
            <a:off x="1369740" y="2638425"/>
            <a:ext cx="419890" cy="369332"/>
            <a:chOff x="1369740" y="2638425"/>
            <a:chExt cx="419890" cy="369332"/>
          </a:xfrm>
        </p:grpSpPr>
        <p:sp>
          <p:nvSpPr>
            <p:cNvPr id="3" name="TextBox 2"/>
            <p:cNvSpPr txBox="1"/>
            <p:nvPr/>
          </p:nvSpPr>
          <p:spPr>
            <a:xfrm>
              <a:off x="1369740" y="2638425"/>
              <a:ext cx="419890" cy="369332"/>
            </a:xfrm>
            <a:prstGeom prst="rect">
              <a:avLst/>
            </a:prstGeom>
            <a:noFill/>
            <a:ln>
              <a:solidFill>
                <a:schemeClr val="tx1"/>
              </a:solidFill>
            </a:ln>
          </p:spPr>
          <p:txBody>
            <a:bodyPr wrap="square" rtlCol="0">
              <a:spAutoFit/>
            </a:bodyPr>
            <a:lstStyle/>
            <a:p>
              <a:endParaRPr lang="zh-CN" altLang="en-US" dirty="0"/>
            </a:p>
          </p:txBody>
        </p:sp>
        <p:pic>
          <p:nvPicPr>
            <p:cNvPr id="4115" name="Picture 19" descr="F:\杨绘绘\幻灯片原文件\一轮语文（全国）\1s.t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2698" y="2674966"/>
              <a:ext cx="328832" cy="3288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组合 4"/>
          <p:cNvGrpSpPr/>
          <p:nvPr/>
        </p:nvGrpSpPr>
        <p:grpSpPr>
          <a:xfrm>
            <a:off x="7939959" y="2643758"/>
            <a:ext cx="419890" cy="369332"/>
            <a:chOff x="7939959" y="2643758"/>
            <a:chExt cx="419890" cy="369332"/>
          </a:xfrm>
        </p:grpSpPr>
        <p:sp>
          <p:nvSpPr>
            <p:cNvPr id="6" name="TextBox 5"/>
            <p:cNvSpPr txBox="1"/>
            <p:nvPr/>
          </p:nvSpPr>
          <p:spPr>
            <a:xfrm>
              <a:off x="7939959" y="2643758"/>
              <a:ext cx="419890" cy="369332"/>
            </a:xfrm>
            <a:prstGeom prst="rect">
              <a:avLst/>
            </a:prstGeom>
            <a:noFill/>
            <a:ln>
              <a:solidFill>
                <a:schemeClr val="tx1"/>
              </a:solidFill>
            </a:ln>
          </p:spPr>
          <p:txBody>
            <a:bodyPr wrap="square" rtlCol="0">
              <a:spAutoFit/>
            </a:bodyPr>
            <a:lstStyle/>
            <a:p>
              <a:endParaRPr lang="zh-CN" altLang="en-US" dirty="0"/>
            </a:p>
          </p:txBody>
        </p:sp>
        <p:pic>
          <p:nvPicPr>
            <p:cNvPr id="7" name="Picture 19" descr="F:\杨绘绘\幻灯片原文件\一轮语文（全国）\1s.t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92917" y="2680299"/>
              <a:ext cx="328832" cy="3288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9241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42167571"/>
              </p:ext>
            </p:extLst>
          </p:nvPr>
        </p:nvGraphicFramePr>
        <p:xfrm>
          <a:off x="561975" y="665584"/>
          <a:ext cx="8134350" cy="3571875"/>
        </p:xfrm>
        <a:graphic>
          <a:graphicData uri="http://schemas.openxmlformats.org/presentationml/2006/ole">
            <mc:AlternateContent xmlns:mc="http://schemas.openxmlformats.org/markup-compatibility/2006">
              <mc:Choice xmlns:v="urn:schemas-microsoft-com:vml" Requires="v">
                <p:oleObj spid="_x0000_s5155" name="文档" r:id="rId3" imgW="8139358" imgH="3682055" progId="Word.Document.12">
                  <p:embed/>
                </p:oleObj>
              </mc:Choice>
              <mc:Fallback>
                <p:oleObj name="文档" r:id="rId3" imgW="8139358" imgH="3682055" progId="Word.Document.12">
                  <p:embed/>
                  <p:pic>
                    <p:nvPicPr>
                      <p:cNvPr id="0" name=""/>
                      <p:cNvPicPr/>
                      <p:nvPr/>
                    </p:nvPicPr>
                    <p:blipFill>
                      <a:blip r:embed="rId4"/>
                      <a:stretch>
                        <a:fillRect/>
                      </a:stretch>
                    </p:blipFill>
                    <p:spPr>
                      <a:xfrm>
                        <a:off x="561975" y="665584"/>
                        <a:ext cx="8134350" cy="3571875"/>
                      </a:xfrm>
                      <a:prstGeom prst="rect">
                        <a:avLst/>
                      </a:prstGeom>
                    </p:spPr>
                  </p:pic>
                </p:oleObj>
              </mc:Fallback>
            </mc:AlternateContent>
          </a:graphicData>
        </a:graphic>
      </p:graphicFrame>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16876656"/>
              </p:ext>
            </p:extLst>
          </p:nvPr>
        </p:nvGraphicFramePr>
        <p:xfrm>
          <a:off x="314325" y="483518"/>
          <a:ext cx="8391525" cy="4476750"/>
        </p:xfrm>
        <a:graphic>
          <a:graphicData uri="http://schemas.openxmlformats.org/presentationml/2006/ole">
            <mc:AlternateContent xmlns:mc="http://schemas.openxmlformats.org/markup-compatibility/2006">
              <mc:Choice xmlns:v="urn:schemas-microsoft-com:vml" Requires="v">
                <p:oleObj spid="_x0000_s6179" name="文档" r:id="rId3" imgW="8398111" imgH="4581304" progId="Word.Document.12">
                  <p:embed/>
                </p:oleObj>
              </mc:Choice>
              <mc:Fallback>
                <p:oleObj name="文档" r:id="rId3" imgW="8398111" imgH="4581304" progId="Word.Document.12">
                  <p:embed/>
                  <p:pic>
                    <p:nvPicPr>
                      <p:cNvPr id="0" name=""/>
                      <p:cNvPicPr/>
                      <p:nvPr/>
                    </p:nvPicPr>
                    <p:blipFill>
                      <a:blip r:embed="rId4"/>
                      <a:stretch>
                        <a:fillRect/>
                      </a:stretch>
                    </p:blipFill>
                    <p:spPr>
                      <a:xfrm>
                        <a:off x="314325" y="483518"/>
                        <a:ext cx="8391525" cy="4476750"/>
                      </a:xfrm>
                      <a:prstGeom prst="rect">
                        <a:avLst/>
                      </a:prstGeom>
                    </p:spPr>
                  </p:pic>
                </p:oleObj>
              </mc:Fallback>
            </mc:AlternateContent>
          </a:graphicData>
        </a:graphic>
      </p:graphicFrame>
    </p:spTree>
    <p:extLst>
      <p:ext uri="{BB962C8B-B14F-4D97-AF65-F5344CB8AC3E}">
        <p14:creationId xmlns:p14="http://schemas.microsoft.com/office/powerpoint/2010/main" val="2291691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324" y="553665"/>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为什么加框的字是关键字呢？因为它们反映了命题及默写的特点和规律。</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易写同音别字。如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②</a:t>
            </a:r>
            <a:r>
              <a:rPr lang="zh-CN" altLang="zh-CN" sz="2600" dirty="0">
                <a:latin typeface="Times New Roman"/>
                <a:ea typeface="华文细黑"/>
                <a:cs typeface="Times New Roman"/>
              </a:rPr>
              <a:t>易写通假错字。有时通假本字与通假字易混淆。如</a:t>
            </a:r>
            <a:r>
              <a:rPr lang="en-US" altLang="zh-CN" sz="2600" dirty="0" smtClean="0">
                <a:latin typeface="宋体"/>
                <a:ea typeface="华文细黑"/>
                <a:cs typeface="Times New Roman"/>
              </a:rPr>
              <a:t>“</a:t>
            </a:r>
            <a:r>
              <a:rPr lang="en-US" altLang="zh-CN" sz="2600" dirty="0" smtClean="0">
                <a:latin typeface="Times New Roman"/>
                <a:ea typeface="华文细黑"/>
                <a:cs typeface="Times New Roman"/>
              </a:rPr>
              <a:t> </a:t>
            </a:r>
          </a:p>
          <a:p>
            <a:pPr>
              <a:lnSpc>
                <a:spcPct val="150000"/>
              </a:lnSpc>
            </a:pPr>
            <a:r>
              <a:rPr lang="en-US" altLang="zh-CN" sz="2600" dirty="0" smtClean="0">
                <a:latin typeface="Times New Roman"/>
                <a:ea typeface="华文细黑"/>
              </a:rPr>
              <a:t>(</a:t>
            </a:r>
            <a:r>
              <a:rPr lang="zh-CN" altLang="zh-CN" sz="2600" dirty="0">
                <a:latin typeface="Times New Roman"/>
                <a:ea typeface="华文细黑"/>
                <a:cs typeface="Times New Roman"/>
              </a:rPr>
              <a:t>煣</a:t>
            </a:r>
            <a:r>
              <a:rPr lang="en-US" altLang="zh-CN" sz="2600" dirty="0" smtClean="0">
                <a:latin typeface="Times New Roman"/>
                <a:ea typeface="华文细黑"/>
              </a:rPr>
              <a:t>)</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有</a:t>
            </a:r>
            <a:r>
              <a:rPr lang="en-US" altLang="zh-CN" sz="2600" dirty="0">
                <a:latin typeface="Times New Roman"/>
                <a:ea typeface="华文细黑"/>
              </a:rPr>
              <a:t>(</a:t>
            </a:r>
            <a:r>
              <a:rPr lang="zh-CN" altLang="zh-CN" sz="2600" dirty="0">
                <a:latin typeface="Times New Roman"/>
                <a:ea typeface="华文细黑"/>
                <a:cs typeface="Times New Roman"/>
              </a:rPr>
              <a:t>又</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暴</a:t>
            </a:r>
            <a:r>
              <a:rPr lang="en-US" altLang="zh-CN" sz="2600" dirty="0">
                <a:latin typeface="Times New Roman"/>
                <a:ea typeface="华文细黑"/>
              </a:rPr>
              <a:t>(</a:t>
            </a:r>
            <a:r>
              <a:rPr lang="zh-CN" altLang="zh-CN" sz="2600" dirty="0">
                <a:latin typeface="Times New Roman"/>
                <a:ea typeface="华文细黑"/>
                <a:cs typeface="Times New Roman"/>
              </a:rPr>
              <a:t>曝</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知</a:t>
            </a:r>
            <a:r>
              <a:rPr lang="en-US" altLang="zh-CN" sz="2600" dirty="0">
                <a:latin typeface="Times New Roman"/>
                <a:ea typeface="华文细黑"/>
              </a:rPr>
              <a:t>(</a:t>
            </a:r>
            <a:r>
              <a:rPr lang="zh-CN" altLang="zh-CN" sz="2600" dirty="0">
                <a:latin typeface="Times New Roman"/>
                <a:ea typeface="华文细黑"/>
                <a:cs typeface="Times New Roman"/>
              </a:rPr>
              <a:t>智</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生</a:t>
            </a:r>
            <a:r>
              <a:rPr lang="en-US" altLang="zh-CN" sz="2600" dirty="0">
                <a:latin typeface="Times New Roman"/>
                <a:ea typeface="华文细黑"/>
              </a:rPr>
              <a:t>(</a:t>
            </a:r>
            <a:r>
              <a:rPr lang="zh-CN" altLang="zh-CN" sz="2600" dirty="0">
                <a:latin typeface="Times New Roman"/>
                <a:ea typeface="华文细黑"/>
                <a:cs typeface="Times New Roman"/>
              </a:rPr>
              <a:t>性</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等</a:t>
            </a:r>
            <a:r>
              <a:rPr lang="zh-CN" altLang="zh-CN" sz="2600" dirty="0" smtClean="0">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易写错冷僻难写字。如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pic>
        <p:nvPicPr>
          <p:cNvPr id="6" name="Picture 19" descr="F:\杨绘绘\幻灯片原文件\一轮语文（全国）\1s.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1424" y="2552700"/>
            <a:ext cx="328832" cy="32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2778" y="1472580"/>
            <a:ext cx="8512738" cy="2653034"/>
          </a:xfrm>
          <a:prstGeom prst="rect">
            <a:avLst/>
          </a:prstGeom>
        </p:spPr>
        <p:txBody>
          <a:bodyPr>
            <a:spAutoFit/>
          </a:bodyPr>
          <a:lstStyle/>
          <a:p>
            <a:pPr algn="just">
              <a:lnSpc>
                <a:spcPct val="160000"/>
              </a:lnSpc>
              <a:spcAft>
                <a:spcPts val="0"/>
              </a:spcAft>
            </a:pPr>
            <a:r>
              <a:rPr lang="en-US" altLang="zh-CN" sz="2600" b="1" kern="100" dirty="0">
                <a:solidFill>
                  <a:srgbClr val="E36C0A"/>
                </a:solidFill>
                <a:latin typeface="IPAPANNEW"/>
                <a:ea typeface="微软雅黑"/>
                <a:cs typeface="Times New Roman"/>
              </a:rPr>
              <a:t>[</a:t>
            </a:r>
            <a:r>
              <a:rPr lang="zh-CN" altLang="zh-CN" sz="2600" b="1" kern="100" dirty="0">
                <a:solidFill>
                  <a:srgbClr val="E36C0A"/>
                </a:solidFill>
                <a:latin typeface="IPAPANNEW"/>
                <a:ea typeface="微软雅黑"/>
                <a:cs typeface="Times New Roman"/>
              </a:rPr>
              <a:t>考点要求</a:t>
            </a:r>
            <a:r>
              <a:rPr lang="en-US" altLang="zh-CN" sz="2600" b="1" kern="100" dirty="0">
                <a:solidFill>
                  <a:srgbClr val="E36C0A"/>
                </a:solidFill>
                <a:latin typeface="IPAPANNEW"/>
                <a:ea typeface="微软雅黑"/>
                <a:cs typeface="Times New Roman"/>
              </a:rPr>
              <a:t>]</a:t>
            </a:r>
            <a:r>
              <a:rPr lang="zh-CN" altLang="zh-CN" sz="2600" kern="100" dirty="0">
                <a:latin typeface="Times New Roman"/>
                <a:ea typeface="华文细黑"/>
                <a:cs typeface="Times New Roman"/>
              </a:rPr>
              <a:t>　识记</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　默写常见的名句名篇</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6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补写出下列名篇名句中的空缺部分。</a:t>
            </a:r>
            <a:endParaRPr lang="zh-CN" altLang="zh-CN" sz="2600" kern="100" dirty="0">
              <a:latin typeface="宋体"/>
              <a:cs typeface="Courier New"/>
            </a:endParaRPr>
          </a:p>
          <a:p>
            <a:pPr>
              <a:lnSpc>
                <a:spcPct val="160000"/>
              </a:lnSpc>
            </a:pPr>
            <a:r>
              <a:rPr lang="en-US" altLang="zh-CN" sz="2600" dirty="0">
                <a:latin typeface="Times New Roman"/>
                <a:ea typeface="华文细黑"/>
              </a:rPr>
              <a:t>(1)</a:t>
            </a:r>
            <a:r>
              <a:rPr lang="zh-CN" altLang="zh-CN" sz="2600" dirty="0">
                <a:latin typeface="Times New Roman"/>
                <a:ea typeface="华文细黑"/>
                <a:cs typeface="Times New Roman"/>
              </a:rPr>
              <a:t>故木受绳则直，</a:t>
            </a:r>
            <a:r>
              <a:rPr lang="en-US" altLang="zh-CN" sz="2600" dirty="0" smtClean="0">
                <a:latin typeface="Times New Roman"/>
                <a:ea typeface="华文细黑"/>
              </a:rPr>
              <a:t>__________</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君子博学而日参省乎己，</a:t>
            </a:r>
            <a:r>
              <a:rPr lang="en-US" altLang="zh-CN" sz="2600" dirty="0" smtClean="0">
                <a:latin typeface="Times New Roman"/>
                <a:ea typeface="华文细黑"/>
              </a:rPr>
              <a:t>________________</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《荀子</a:t>
            </a:r>
            <a:r>
              <a:rPr lang="en-US" altLang="zh-CN" sz="2600" dirty="0">
                <a:latin typeface="Times New Roman"/>
                <a:ea typeface="华文细黑"/>
              </a:rPr>
              <a:t>·</a:t>
            </a:r>
            <a:r>
              <a:rPr lang="zh-CN" altLang="zh-CN" sz="2600" dirty="0">
                <a:latin typeface="Times New Roman"/>
                <a:ea typeface="华文细黑"/>
                <a:cs typeface="Times New Roman"/>
              </a:rPr>
              <a:t>劝学》</a:t>
            </a:r>
            <a:r>
              <a:rPr lang="en-US" altLang="zh-CN" sz="2600" dirty="0" smtClean="0">
                <a:latin typeface="Times New Roman"/>
                <a:ea typeface="华文细黑"/>
              </a:rPr>
              <a:t>)</a:t>
            </a:r>
          </a:p>
        </p:txBody>
      </p:sp>
      <p:sp>
        <p:nvSpPr>
          <p:cNvPr id="5" name="TextBox 20"/>
          <p:cNvSpPr txBox="1">
            <a:spLocks noChangeArrowheads="1"/>
          </p:cNvSpPr>
          <p:nvPr/>
        </p:nvSpPr>
        <p:spPr bwMode="auto">
          <a:xfrm>
            <a:off x="781714" y="3355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en-US" sz="2800" dirty="0">
                <a:solidFill>
                  <a:srgbClr val="FFFF00"/>
                </a:solidFill>
                <a:latin typeface="黑体" pitchFamily="2" charset="-122"/>
                <a:ea typeface="黑体" pitchFamily="2" charset="-122"/>
              </a:rPr>
              <a:t>　精做课标真题，把握复习方向</a:t>
            </a:r>
          </a:p>
        </p:txBody>
      </p:sp>
      <p:sp>
        <p:nvSpPr>
          <p:cNvPr id="3" name="矩形 2"/>
          <p:cNvSpPr/>
          <p:nvPr/>
        </p:nvSpPr>
        <p:spPr>
          <a:xfrm>
            <a:off x="3031257" y="2875587"/>
            <a:ext cx="1851789"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金就砺则利</a:t>
            </a:r>
            <a:endParaRPr lang="zh-CN" altLang="en-US" dirty="0"/>
          </a:p>
        </p:txBody>
      </p:sp>
      <p:sp>
        <p:nvSpPr>
          <p:cNvPr id="6" name="矩形 5"/>
          <p:cNvSpPr/>
          <p:nvPr/>
        </p:nvSpPr>
        <p:spPr>
          <a:xfrm>
            <a:off x="328861" y="3504609"/>
            <a:ext cx="2852063"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则知明而行无过矣</a:t>
            </a:r>
            <a:endParaRPr lang="zh-CN" altLang="en-US" dirty="0"/>
          </a:p>
        </p:txBody>
      </p:sp>
    </p:spTree>
    <p:extLst>
      <p:ext uri="{BB962C8B-B14F-4D97-AF65-F5344CB8AC3E}">
        <p14:creationId xmlns:p14="http://schemas.microsoft.com/office/powerpoint/2010/main" val="42436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261" y="896516"/>
            <a:ext cx="8682466" cy="241623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易丢掉语助词或混淆语助词。如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需要强化成语记忆的。成语是中华语言瑰宝，凡是必背篇目中含有成语的句子都很重要。如本文中的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锲而不舍，金石可镂</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6486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612" y="13370"/>
            <a:ext cx="8682466"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二、关键字的记忆与书写</a:t>
            </a:r>
            <a:endParaRPr lang="zh-CN" altLang="zh-CN" sz="1050" kern="100" dirty="0">
              <a:latin typeface="宋体"/>
              <a:cs typeface="Courier New"/>
            </a:endParaRPr>
          </a:p>
          <a:p>
            <a:pPr algn="just">
              <a:lnSpc>
                <a:spcPct val="14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要避免上述情形的发生，必须强化如下四个环节：</a:t>
            </a:r>
            <a:endParaRPr lang="zh-CN" altLang="zh-CN" sz="1050" kern="100" dirty="0">
              <a:solidFill>
                <a:srgbClr val="C00000"/>
              </a:solidFill>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领悟含义。对每一条名言名句，都要领悟其大致含义，特别是其中的关键字词，老师尤应适当点拨。如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为人性僻耽</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d</a:t>
            </a:r>
            <a:r>
              <a:rPr lang="en-US" altLang="zh-CN" sz="2600" kern="100" dirty="0" err="1">
                <a:latin typeface="黑体" pitchFamily="49" charset="-122"/>
                <a:ea typeface="黑体" pitchFamily="49" charset="-122"/>
                <a:cs typeface="Courier New"/>
              </a:rPr>
              <a:t>ā</a:t>
            </a:r>
            <a:r>
              <a:rPr lang="en-US" altLang="zh-CN" sz="2600" kern="100" dirty="0" err="1">
                <a:latin typeface="Times New Roman"/>
                <a:ea typeface="华文细黑"/>
                <a:cs typeface="Courier New"/>
              </a:rPr>
              <a:t>n</a:t>
            </a:r>
            <a:r>
              <a:rPr lang="zh-CN" altLang="zh-CN" sz="2600" kern="100" dirty="0">
                <a:latin typeface="Times New Roman"/>
                <a:ea typeface="华文细黑"/>
                <a:cs typeface="Times New Roman"/>
              </a:rPr>
              <a:t>，入迷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佳句，语不惊人死不休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圈点强记。对名言名句中的易混字、易错字，要用红笔圈点出来，以激起有意注意，重点把握。如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故不积跬步，无以至千里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一张一弛，文武之道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弛</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175" y="635198"/>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边诵边写。学生在记忆时，可边背诵，边用笔在草稿纸上写出上、下句或句子中的关键字；老师在检查时，不仅要抽查背诵，而且还要抽查板演或默写，以防止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口是手非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规范书写。学生在书写时，要做到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就是卷面清洁，字迹清楚，笔画清晰；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就是不写潦草字，不写繁体字和不规范的简化字，不添减笔画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639" y="152053"/>
            <a:ext cx="8682466" cy="4816896"/>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en-US"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en-US" sz="2600" kern="100" dirty="0">
                <a:solidFill>
                  <a:srgbClr val="C00000"/>
                </a:solidFill>
                <a:latin typeface="Times New Roman"/>
                <a:ea typeface="华文细黑"/>
                <a:cs typeface="Courier New"/>
              </a:rPr>
              <a:t>做名句名篇默写题常出现的三种问题是写错别字、丢字和倒序。为了避免上述问题的出现，需要在复习和应试中注意以下几个方面</a:t>
            </a:r>
            <a:r>
              <a:rPr lang="zh-CN" altLang="en-US" sz="2600" kern="100" dirty="0" smtClean="0">
                <a:solidFill>
                  <a:srgbClr val="C00000"/>
                </a:solidFill>
                <a:latin typeface="Times New Roman"/>
                <a:ea typeface="华文细黑"/>
                <a:cs typeface="Courier New"/>
              </a:rPr>
              <a:t>：</a:t>
            </a:r>
            <a:endParaRPr lang="en-US"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注意难写字、生僻字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从某种意义上说，背诵容易书写难，难就难在一些难写字和生僻字上。如《赤壁赋》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酾酒临江，横槊赋诗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都是生僻字。对于这些字，平时要多练，考时应留心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34" y="509925"/>
            <a:ext cx="8682466"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注意同音异义字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同音异义字，是命题人最得意的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设伏点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，也是考生写错字的主要所在。如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万里悲秋常作客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，常误写为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取之无禁，用之不竭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，常误写为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天生我材必有用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，常误写为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。这就要求考生应特别注意这些同音异义字，通过有意识的比较，既知其音，又知其义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163" y="47278"/>
            <a:ext cx="859650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辨别通假字</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文言文中存在着大量的通假字，在默写名句时考生容易误写成它的本字。</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注意散文句中的虚词，尤其是句末助词</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这些词在默写时容易丢掉。如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见贤思齐焉，见不贤而内自省也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两个助词，常被丢掉；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吾尝跂而望矣，不如登高之博见也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易丢，且易误写为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，而句末的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丢的次数更多。这就要求在背诵散文时，特别留心句中或句末的助词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460" y="361717"/>
            <a:ext cx="8511387"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留意词句顺序</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颠倒句子顺序的，如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勿以恶小而为之，勿以善小而不为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两句的顺序，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穷则独善其身，达则兼济天下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两句的顺序。之所以易颠倒，是因为这些句子多为并列句。</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颠倒词序的，如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见不贤而内自省也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易颠倒为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见不贤而自内省也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秋月春风等闲度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易颠倒为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春风秋月等闲度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。对此，最根本的办法是准确理解文意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26374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353" y="705898"/>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默写题可以提前先做。如果中间一时卡壳，不要在那里搜肠刮肚地想，那样会浪费时间。可以先将其搁置一旁，继续做其他的题目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预热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，也许就能想起来了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注意审题与答题</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默写的审题似乎很简单，但有两点要注意：</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看清要求。如命题是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任选</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个小题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，答题时应从最有把握的题做起，依次做三题就够了，最好不要全做</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3" name="TextBox 2"/>
          <p:cNvSpPr txBox="1"/>
          <p:nvPr/>
        </p:nvSpPr>
        <p:spPr>
          <a:xfrm>
            <a:off x="95929" y="152053"/>
            <a:ext cx="1909497" cy="523220"/>
          </a:xfrm>
          <a:prstGeom prst="rect">
            <a:avLst/>
          </a:prstGeom>
          <a:noFill/>
        </p:spPr>
        <p:txBody>
          <a:bodyPr wrap="none" rtlCol="0">
            <a:spAutoFit/>
          </a:bodyPr>
          <a:lstStyle/>
          <a:p>
            <a:pPr marL="285750" indent="-285750">
              <a:buFont typeface="Wingdings" pitchFamily="2" charset="2"/>
              <a:buChar char="Ø"/>
            </a:pPr>
            <a:r>
              <a:rPr lang="zh-CN" altLang="en-US" sz="2800" b="1" dirty="0" smtClean="0">
                <a:solidFill>
                  <a:srgbClr val="00B0F0"/>
                </a:solidFill>
                <a:latin typeface="微软雅黑" pitchFamily="34" charset="-122"/>
                <a:ea typeface="微软雅黑" pitchFamily="34" charset="-122"/>
              </a:rPr>
              <a:t>考场妙招</a:t>
            </a:r>
            <a:endParaRPr lang="zh-CN" altLang="en-US" sz="2800" b="1" dirty="0">
              <a:solidFill>
                <a:srgbClr val="00B0F0"/>
              </a:solidFill>
              <a:latin typeface="微软雅黑" pitchFamily="34" charset="-122"/>
              <a:ea typeface="微软雅黑" pitchFamily="34" charset="-122"/>
            </a:endParaRPr>
          </a:p>
        </p:txBody>
      </p:sp>
      <p:sp>
        <p:nvSpPr>
          <p:cNvPr id="5" name="TextBox 4"/>
          <p:cNvSpPr txBox="1"/>
          <p:nvPr/>
        </p:nvSpPr>
        <p:spPr>
          <a:xfrm>
            <a:off x="2662503" y="304453"/>
            <a:ext cx="3185487" cy="492443"/>
          </a:xfrm>
          <a:prstGeom prst="rect">
            <a:avLst/>
          </a:prstGeom>
          <a:noFill/>
        </p:spPr>
        <p:txBody>
          <a:bodyPr wrap="none" rtlCol="0">
            <a:spAutoFit/>
          </a:bodyPr>
          <a:lstStyle/>
          <a:p>
            <a:r>
              <a:rPr lang="zh-CN" altLang="en-US" sz="2600" kern="100" dirty="0">
                <a:solidFill>
                  <a:srgbClr val="C00000"/>
                </a:solidFill>
                <a:latin typeface="Times New Roman"/>
                <a:ea typeface="华文细黑"/>
                <a:cs typeface="Times New Roman"/>
              </a:rPr>
              <a:t>答默写题的临场技巧</a:t>
            </a:r>
          </a:p>
        </p:txBody>
      </p:sp>
    </p:spTree>
    <p:extLst>
      <p:ext uri="{BB962C8B-B14F-4D97-AF65-F5344CB8AC3E}">
        <p14:creationId xmlns:p14="http://schemas.microsoft.com/office/powerpoint/2010/main" val="699569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209" y="118482"/>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看清出处。有时出处不同，默写的内容也不同。如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三人行，必有我师焉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出自《论语》，到了韩愈《师说》中则引用成了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三人行，则必有我师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答题时，除注意关键字的书写外，最好使用楷体书写，因为笔画太潦草，阅卷老师易误判。如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，易辨认不清。</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答完题，一定要反复默念，包括引导句在内做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全程回放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，这样，语序不当和书写遗漏的问题，一般都可以发现并纠正</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90046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863" y="680492"/>
            <a:ext cx="8682466"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注意区分两种题型：</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单纯式填空题。这是默写的主要题型。看似简单，只要求写出前句或后句，其实，难点在于给出后句写出前句来。因为人们的阅读记忆和记忆规律是重后句而轻前句。遇到这种类型，考生记忆特别容易短路，除需要花大力气识记外，靠回忆整段内容来确定前句也是不错的方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03339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1995" y="748308"/>
            <a:ext cx="8647507" cy="3293209"/>
          </a:xfrm>
          <a:prstGeom prst="rect">
            <a:avLst/>
          </a:prstGeom>
        </p:spPr>
        <p:txBody>
          <a:bodyPr>
            <a:spAutoFit/>
          </a:bodyPr>
          <a:lstStyle/>
          <a:p>
            <a:pPr lvl="0">
              <a:lnSpc>
                <a:spcPct val="160000"/>
              </a:lnSpc>
            </a:pPr>
            <a:r>
              <a:rPr lang="en-US" altLang="zh-CN" sz="2600" dirty="0">
                <a:solidFill>
                  <a:prstClr val="black"/>
                </a:solidFill>
                <a:latin typeface="Times New Roman"/>
                <a:ea typeface="华文细黑"/>
              </a:rPr>
              <a:t>(2)</a:t>
            </a:r>
            <a:r>
              <a:rPr lang="zh-CN" altLang="zh-CN" sz="2600" dirty="0">
                <a:solidFill>
                  <a:prstClr val="black"/>
                </a:solidFill>
                <a:latin typeface="Times New Roman"/>
                <a:ea typeface="华文细黑"/>
                <a:cs typeface="Times New Roman"/>
              </a:rPr>
              <a:t>千里马常有，</a:t>
            </a:r>
            <a:r>
              <a:rPr lang="en-US" altLang="zh-CN" sz="2600" dirty="0" smtClean="0">
                <a:solidFill>
                  <a:prstClr val="black"/>
                </a:solidFill>
                <a:latin typeface="Times New Roman"/>
                <a:ea typeface="华文细黑"/>
              </a:rPr>
              <a:t>____________</a:t>
            </a:r>
            <a:r>
              <a:rPr lang="zh-CN" altLang="zh-CN" sz="2600" dirty="0" smtClean="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故虽有名马，只辱于奴隶人之手，</a:t>
            </a:r>
            <a:r>
              <a:rPr lang="en-US" altLang="zh-CN" sz="2600" dirty="0" smtClean="0">
                <a:solidFill>
                  <a:prstClr val="black"/>
                </a:solidFill>
                <a:latin typeface="Times New Roman"/>
                <a:ea typeface="华文细黑"/>
              </a:rPr>
              <a:t>______________</a:t>
            </a:r>
            <a:r>
              <a:rPr lang="zh-CN" altLang="zh-CN" sz="2600" dirty="0" smtClean="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不以千里称也</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nSpc>
                <a:spcPct val="160000"/>
              </a:lnSpc>
            </a:pPr>
            <a:r>
              <a:rPr lang="en-US" altLang="zh-CN" sz="2600" dirty="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cs typeface="Times New Roman"/>
              </a:rPr>
              <a:t>                                                                     </a:t>
            </a:r>
            <a:r>
              <a:rPr lang="en-US" altLang="zh-CN" sz="2600" dirty="0" smtClean="0">
                <a:solidFill>
                  <a:prstClr val="black"/>
                </a:solidFill>
                <a:latin typeface="IPAPANNEW"/>
                <a:ea typeface="华文细黑"/>
                <a:cs typeface="Times New Roman"/>
              </a:rPr>
              <a:t>[</a:t>
            </a:r>
            <a:r>
              <a:rPr lang="zh-CN" altLang="zh-CN" sz="2600" dirty="0">
                <a:solidFill>
                  <a:prstClr val="black"/>
                </a:solidFill>
                <a:latin typeface="IPAPANNEW"/>
                <a:ea typeface="华文细黑"/>
                <a:cs typeface="Times New Roman"/>
              </a:rPr>
              <a:t>韩愈《杂说</a:t>
            </a:r>
            <a:r>
              <a:rPr lang="en-US" altLang="zh-CN" sz="2600" dirty="0">
                <a:solidFill>
                  <a:prstClr val="black"/>
                </a:solidFill>
                <a:latin typeface="IPAPANNEW"/>
                <a:ea typeface="华文细黑"/>
                <a:cs typeface="Times New Roman"/>
              </a:rPr>
              <a:t>(</a:t>
            </a:r>
            <a:r>
              <a:rPr lang="zh-CN" altLang="zh-CN" sz="2600" dirty="0">
                <a:solidFill>
                  <a:prstClr val="black"/>
                </a:solidFill>
                <a:latin typeface="IPAPANNEW"/>
                <a:ea typeface="华文细黑"/>
                <a:cs typeface="Times New Roman"/>
              </a:rPr>
              <a:t>四</a:t>
            </a:r>
            <a:r>
              <a:rPr lang="en-US" altLang="zh-CN" sz="2600" dirty="0">
                <a:solidFill>
                  <a:prstClr val="black"/>
                </a:solidFill>
                <a:latin typeface="IPAPANNEW"/>
                <a:ea typeface="华文细黑"/>
                <a:cs typeface="Times New Roman"/>
              </a:rPr>
              <a:t>)</a:t>
            </a:r>
            <a:r>
              <a:rPr lang="zh-CN" altLang="zh-CN" sz="2600" dirty="0">
                <a:solidFill>
                  <a:prstClr val="black"/>
                </a:solidFill>
                <a:latin typeface="IPAPANNEW"/>
                <a:ea typeface="华文细黑"/>
                <a:cs typeface="Times New Roman"/>
              </a:rPr>
              <a:t>》</a:t>
            </a:r>
            <a:r>
              <a:rPr lang="en-US" altLang="zh-CN" sz="2600" dirty="0">
                <a:solidFill>
                  <a:prstClr val="black"/>
                </a:solidFill>
                <a:latin typeface="IPAPANNEW"/>
                <a:ea typeface="华文细黑"/>
                <a:cs typeface="Times New Roman"/>
              </a:rPr>
              <a:t>]</a:t>
            </a:r>
            <a:endParaRPr lang="zh-CN" altLang="zh-CN" sz="2600" kern="100" dirty="0">
              <a:solidFill>
                <a:prstClr val="black"/>
              </a:solidFill>
              <a:latin typeface="宋体"/>
              <a:cs typeface="Courier New"/>
            </a:endParaRPr>
          </a:p>
          <a:p>
            <a:pPr algn="just">
              <a:lnSpc>
                <a:spcPct val="160000"/>
              </a:lnSpc>
              <a:spcAft>
                <a:spcPts val="0"/>
              </a:spcAft>
            </a:pPr>
            <a:r>
              <a:rPr lang="en-US" altLang="zh-CN" sz="2600" dirty="0" smtClean="0">
                <a:latin typeface="Times New Roman"/>
                <a:ea typeface="华文细黑"/>
              </a:rPr>
              <a:t>(3)</a:t>
            </a:r>
            <a:r>
              <a:rPr lang="zh-CN" altLang="zh-CN" sz="2600" dirty="0" smtClean="0">
                <a:latin typeface="Times New Roman"/>
                <a:ea typeface="华文细黑"/>
                <a:cs typeface="Times New Roman"/>
              </a:rPr>
              <a:t>莫笑农家腊酒浑，</a:t>
            </a:r>
            <a:r>
              <a:rPr lang="en-US" altLang="zh-CN" sz="2600" dirty="0" smtClean="0">
                <a:latin typeface="Times New Roman"/>
                <a:ea typeface="华文细黑"/>
              </a:rPr>
              <a:t>______________</a:t>
            </a:r>
            <a:r>
              <a:rPr lang="zh-CN" altLang="zh-CN" sz="2600" dirty="0" smtClean="0">
                <a:latin typeface="Times New Roman"/>
                <a:ea typeface="华文细黑"/>
                <a:cs typeface="Times New Roman"/>
              </a:rPr>
              <a:t>。</a:t>
            </a:r>
            <a:r>
              <a:rPr lang="zh-CN" altLang="zh-CN" sz="2600" dirty="0" smtClean="0">
                <a:latin typeface="Times New Roman"/>
                <a:ea typeface="华文细黑"/>
                <a:cs typeface="Times New Roman"/>
              </a:rPr>
              <a:t>山重水复疑无路，</a:t>
            </a:r>
            <a:r>
              <a:rPr lang="en-US" altLang="zh-CN" sz="2600" dirty="0" smtClean="0">
                <a:latin typeface="Times New Roman"/>
                <a:ea typeface="华文细黑"/>
              </a:rPr>
              <a:t>______________</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smtClean="0">
                <a:latin typeface="Times New Roman"/>
                <a:ea typeface="华文细黑"/>
                <a:cs typeface="Times New Roman"/>
              </a:rPr>
              <a:t>陆游《游山西村》</a:t>
            </a:r>
            <a:r>
              <a:rPr lang="en-US" altLang="zh-CN" sz="2600" dirty="0" smtClean="0">
                <a:latin typeface="Times New Roman"/>
                <a:ea typeface="华文细黑"/>
              </a:rPr>
              <a:t>)</a:t>
            </a:r>
            <a:endParaRPr lang="zh-CN" altLang="zh-CN" sz="2600" kern="100" dirty="0">
              <a:latin typeface="宋体"/>
              <a:cs typeface="Courier New"/>
            </a:endParaRPr>
          </a:p>
        </p:txBody>
      </p:sp>
      <p:sp>
        <p:nvSpPr>
          <p:cNvPr id="3" name="矩形 2"/>
          <p:cNvSpPr/>
          <p:nvPr/>
        </p:nvSpPr>
        <p:spPr>
          <a:xfrm>
            <a:off x="2621860" y="864696"/>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而伯乐不常有</a:t>
            </a:r>
            <a:endParaRPr lang="zh-CN" altLang="en-US" dirty="0"/>
          </a:p>
        </p:txBody>
      </p:sp>
      <p:sp>
        <p:nvSpPr>
          <p:cNvPr id="6" name="矩形 5"/>
          <p:cNvSpPr/>
          <p:nvPr/>
        </p:nvSpPr>
        <p:spPr>
          <a:xfrm>
            <a:off x="1570906" y="1510680"/>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骈死于槽枥之间</a:t>
            </a:r>
            <a:endParaRPr lang="zh-CN" altLang="en-US" dirty="0"/>
          </a:p>
        </p:txBody>
      </p:sp>
      <p:sp>
        <p:nvSpPr>
          <p:cNvPr id="8" name="矩形 7"/>
          <p:cNvSpPr/>
          <p:nvPr/>
        </p:nvSpPr>
        <p:spPr>
          <a:xfrm>
            <a:off x="3328814" y="2780337"/>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丰年留客足鸡豚</a:t>
            </a:r>
            <a:endParaRPr lang="zh-CN" altLang="en-US" dirty="0"/>
          </a:p>
        </p:txBody>
      </p:sp>
      <p:sp>
        <p:nvSpPr>
          <p:cNvPr id="10" name="矩形 9"/>
          <p:cNvSpPr/>
          <p:nvPr/>
        </p:nvSpPr>
        <p:spPr>
          <a:xfrm>
            <a:off x="251520" y="3408218"/>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柳暗花明又一村</a:t>
            </a:r>
            <a:endParaRPr lang="zh-CN" altLang="en-US" dirty="0"/>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114" y="94099"/>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不妨一试</a:t>
            </a:r>
            <a:r>
              <a:rPr lang="en-US" altLang="zh-CN" sz="2600" kern="100" dirty="0">
                <a:solidFill>
                  <a:srgbClr val="E46C0A"/>
                </a:solidFill>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执手相看泪眼，</a:t>
            </a:r>
            <a:r>
              <a:rPr lang="en-US" altLang="zh-CN" sz="2600" kern="100" dirty="0" smtClean="0">
                <a:latin typeface="Times New Roman"/>
                <a:ea typeface="华文细黑"/>
                <a:cs typeface="Courier New"/>
              </a:rPr>
              <a:t>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念去去</a:t>
            </a:r>
            <a:r>
              <a:rPr lang="zh-CN" altLang="zh-CN" sz="2600" kern="100" dirty="0" smtClean="0">
                <a:latin typeface="Times New Roman"/>
                <a:ea typeface="华文细黑"/>
                <a:cs typeface="Times New Roman"/>
              </a:rPr>
              <a:t>，千</a:t>
            </a:r>
            <a:r>
              <a:rPr lang="zh-CN" altLang="zh-CN" sz="2600" kern="100" dirty="0">
                <a:latin typeface="Times New Roman"/>
                <a:ea typeface="华文细黑"/>
                <a:cs typeface="Times New Roman"/>
              </a:rPr>
              <a:t>里烟波</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柳永《雨霖铃》</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故木受绳则</a:t>
            </a:r>
            <a:r>
              <a:rPr lang="zh-CN" altLang="zh-CN" sz="2600" kern="100" dirty="0" smtClean="0">
                <a:latin typeface="Times New Roman"/>
                <a:ea typeface="华文细黑"/>
                <a:cs typeface="Times New Roman"/>
              </a:rPr>
              <a:t>直，金</a:t>
            </a:r>
            <a:r>
              <a:rPr lang="zh-CN" altLang="zh-CN" sz="2600" kern="100" dirty="0">
                <a:latin typeface="Times New Roman"/>
                <a:ea typeface="华文细黑"/>
                <a:cs typeface="Times New Roman"/>
              </a:rPr>
              <a:t>就砺则利。</a:t>
            </a:r>
            <a:r>
              <a:rPr lang="en-US" altLang="zh-CN" sz="2600" kern="100" dirty="0" smtClean="0">
                <a:latin typeface="Times New Roman"/>
                <a:ea typeface="华文细黑"/>
                <a:cs typeface="Courier New"/>
              </a:rPr>
              <a:t>____________________</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《荀子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劝学》</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smtClean="0">
                <a:latin typeface="Times New Roman"/>
                <a:ea typeface="华文细黑"/>
                <a:cs typeface="Courier New"/>
              </a:rPr>
              <a:t>)_______________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蓝田日暖玉生烟。此情可待成追忆，</a:t>
            </a:r>
            <a:r>
              <a:rPr lang="en-US" altLang="zh-CN" sz="2600" kern="100" dirty="0" smtClean="0">
                <a:latin typeface="Times New Roman"/>
                <a:ea typeface="华文细黑"/>
                <a:cs typeface="Courier New"/>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李商隐《锦瑟》</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8" name="矩形 7"/>
          <p:cNvSpPr/>
          <p:nvPr/>
        </p:nvSpPr>
        <p:spPr>
          <a:xfrm>
            <a:off x="3011066" y="1376189"/>
            <a:ext cx="1851789"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竟无语凝噎</a:t>
            </a:r>
            <a:endParaRPr lang="zh-CN" altLang="en-US" sz="2600" dirty="0"/>
          </a:p>
        </p:txBody>
      </p:sp>
      <p:sp>
        <p:nvSpPr>
          <p:cNvPr id="10" name="矩形 9"/>
          <p:cNvSpPr/>
          <p:nvPr/>
        </p:nvSpPr>
        <p:spPr>
          <a:xfrm>
            <a:off x="243637" y="1976636"/>
            <a:ext cx="2518638"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暮霭沉沉楚天阔</a:t>
            </a:r>
            <a:endParaRPr lang="zh-CN" altLang="en-US" sz="2600" dirty="0">
              <a:solidFill>
                <a:srgbClr val="E46C0A"/>
              </a:solidFill>
              <a:latin typeface="Times New Roman"/>
              <a:ea typeface="华文细黑"/>
              <a:cs typeface="Times New Roman"/>
            </a:endParaRPr>
          </a:p>
        </p:txBody>
      </p:sp>
      <p:sp>
        <p:nvSpPr>
          <p:cNvPr id="12" name="矩形 11"/>
          <p:cNvSpPr/>
          <p:nvPr/>
        </p:nvSpPr>
        <p:spPr>
          <a:xfrm>
            <a:off x="5100439" y="2564313"/>
            <a:ext cx="3518912"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君子博学而日参省乎己</a:t>
            </a:r>
            <a:endParaRPr lang="zh-CN" altLang="en-US" sz="2600" dirty="0">
              <a:solidFill>
                <a:srgbClr val="E46C0A"/>
              </a:solidFill>
              <a:latin typeface="Times New Roman"/>
              <a:ea typeface="华文细黑"/>
              <a:cs typeface="Times New Roman"/>
            </a:endParaRPr>
          </a:p>
        </p:txBody>
      </p:sp>
      <p:sp>
        <p:nvSpPr>
          <p:cNvPr id="14" name="矩形 13"/>
          <p:cNvSpPr/>
          <p:nvPr/>
        </p:nvSpPr>
        <p:spPr>
          <a:xfrm>
            <a:off x="247328" y="3168952"/>
            <a:ext cx="2852063"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则知明而行无过矣</a:t>
            </a:r>
            <a:endParaRPr lang="zh-CN" altLang="en-US" sz="2600" dirty="0">
              <a:solidFill>
                <a:srgbClr val="E46C0A"/>
              </a:solidFill>
              <a:latin typeface="Times New Roman"/>
              <a:ea typeface="华文细黑"/>
              <a:cs typeface="Times New Roman"/>
            </a:endParaRPr>
          </a:p>
        </p:txBody>
      </p:sp>
      <p:sp>
        <p:nvSpPr>
          <p:cNvPr id="16" name="矩形 15"/>
          <p:cNvSpPr/>
          <p:nvPr/>
        </p:nvSpPr>
        <p:spPr>
          <a:xfrm>
            <a:off x="716335" y="3764066"/>
            <a:ext cx="2518638"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沧海月明珠有泪</a:t>
            </a:r>
            <a:endParaRPr lang="zh-CN" altLang="en-US" sz="2600" dirty="0">
              <a:solidFill>
                <a:srgbClr val="E46C0A"/>
              </a:solidFill>
              <a:latin typeface="Times New Roman"/>
              <a:ea typeface="华文细黑"/>
              <a:cs typeface="Times New Roman"/>
            </a:endParaRPr>
          </a:p>
        </p:txBody>
      </p:sp>
      <p:sp>
        <p:nvSpPr>
          <p:cNvPr id="18" name="矩形 17"/>
          <p:cNvSpPr/>
          <p:nvPr/>
        </p:nvSpPr>
        <p:spPr>
          <a:xfrm>
            <a:off x="255712" y="4374038"/>
            <a:ext cx="2518638"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只是当时已惘然</a:t>
            </a:r>
            <a:endParaRPr lang="zh-CN" altLang="en-US" sz="2600" dirty="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69643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49" y="315119"/>
            <a:ext cx="8945554"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情境式填空题。这是新课标卷</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年采用的题型。其特点是把理解与背诵结合起来。默写时要特别看清题干提示。</a:t>
            </a:r>
            <a:endParaRPr lang="zh-CN" altLang="zh-CN" sz="260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不妨一试</a:t>
            </a:r>
            <a:r>
              <a:rPr lang="en-US" altLang="zh-CN" sz="2600" kern="100" dirty="0">
                <a:solidFill>
                  <a:srgbClr val="E46C0A"/>
                </a:solidFill>
                <a:latin typeface="Times New Roman"/>
                <a:ea typeface="华文细黑"/>
                <a:cs typeface="Courier New"/>
              </a:rPr>
              <a:t>2</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补写出下列句子中的空缺部分。</a:t>
            </a:r>
            <a:endParaRPr lang="zh-CN" altLang="zh-CN" sz="260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陆游《游山西村》中</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a:t>
            </a:r>
            <a:r>
              <a:rPr lang="en-US" altLang="zh-CN" sz="2600" kern="100" dirty="0" smtClean="0">
                <a:latin typeface="宋体"/>
                <a:ea typeface="华文细黑"/>
                <a:cs typeface="Times New Roman"/>
              </a:rPr>
              <a:t> </a:t>
            </a:r>
            <a:r>
              <a:rPr lang="en-US" altLang="zh-CN" sz="2600" kern="100" dirty="0">
                <a:latin typeface="宋体"/>
                <a:ea typeface="华文细黑"/>
                <a:cs typeface="Times New Roman"/>
              </a:rPr>
              <a:t>”</a:t>
            </a:r>
            <a:endParaRPr lang="en-US" altLang="zh-CN" sz="2600" kern="100" dirty="0" smtClean="0">
              <a:latin typeface="Times New Roman"/>
              <a:ea typeface="华文细黑"/>
              <a:cs typeface="Courier New"/>
            </a:endParaRPr>
          </a:p>
          <a:p>
            <a:pPr>
              <a:lnSpc>
                <a:spcPct val="150000"/>
              </a:lnSpc>
              <a:spcAft>
                <a:spcPts val="0"/>
              </a:spcAft>
            </a:pP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句写出了所游之村周边的路疑无而实有，景似绝又复现的情境</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11" name="矩形 10"/>
          <p:cNvSpPr/>
          <p:nvPr/>
        </p:nvSpPr>
        <p:spPr>
          <a:xfrm>
            <a:off x="3805436" y="2794054"/>
            <a:ext cx="2518638" cy="492443"/>
          </a:xfrm>
          <a:prstGeom prst="rect">
            <a:avLst/>
          </a:prstGeom>
        </p:spPr>
        <p:txBody>
          <a:bodyPr wrap="none">
            <a:spAutoFit/>
          </a:bodyPr>
          <a:lstStyle/>
          <a:p>
            <a:r>
              <a:rPr lang="zh-CN" altLang="zh-CN" sz="2600" spc="-100" dirty="0">
                <a:solidFill>
                  <a:srgbClr val="E46C0A"/>
                </a:solidFill>
                <a:latin typeface="Times New Roman"/>
                <a:ea typeface="华文细黑"/>
                <a:cs typeface="Times New Roman"/>
              </a:rPr>
              <a:t>山重水复疑无路</a:t>
            </a:r>
            <a:endParaRPr lang="zh-CN" altLang="en-US" sz="2600" spc="-100" dirty="0">
              <a:solidFill>
                <a:srgbClr val="E46C0A"/>
              </a:solidFill>
              <a:latin typeface="Times New Roman"/>
              <a:ea typeface="华文细黑"/>
              <a:cs typeface="Times New Roman"/>
            </a:endParaRPr>
          </a:p>
        </p:txBody>
      </p:sp>
      <p:sp>
        <p:nvSpPr>
          <p:cNvPr id="12" name="矩形 11"/>
          <p:cNvSpPr/>
          <p:nvPr/>
        </p:nvSpPr>
        <p:spPr>
          <a:xfrm>
            <a:off x="6387559" y="2775004"/>
            <a:ext cx="2518638" cy="492443"/>
          </a:xfrm>
          <a:prstGeom prst="rect">
            <a:avLst/>
          </a:prstGeom>
        </p:spPr>
        <p:txBody>
          <a:bodyPr wrap="none">
            <a:spAutoFit/>
          </a:bodyPr>
          <a:lstStyle/>
          <a:p>
            <a:r>
              <a:rPr lang="zh-CN" altLang="zh-CN" sz="2600" spc="-100" dirty="0">
                <a:solidFill>
                  <a:srgbClr val="E46C0A"/>
                </a:solidFill>
                <a:latin typeface="Times New Roman"/>
                <a:ea typeface="华文细黑"/>
                <a:cs typeface="Times New Roman"/>
              </a:rPr>
              <a:t>柳暗花明又一村</a:t>
            </a:r>
            <a:endParaRPr lang="zh-CN" altLang="en-US" sz="2600" spc="-100" dirty="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4354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924" y="755407"/>
            <a:ext cx="8997204" cy="2492990"/>
          </a:xfrm>
          <a:prstGeom prst="rect">
            <a:avLst/>
          </a:prstGeom>
          <a:noFill/>
        </p:spPr>
        <p:txBody>
          <a:bodyPr wrap="square" rtlCol="0">
            <a:spAutoFit/>
          </a:bodyPr>
          <a:lstStyle/>
          <a:p>
            <a:pPr>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辛弃疾《永遇乐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京口北固亭怀古》中写古代英雄豪杰叱咤风云、驰骋疆场的名句是</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白居易《琵琶行》中描写琵琶女在犹豫不决中出场的诗句是</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1" name="矩形 10"/>
          <p:cNvSpPr/>
          <p:nvPr/>
        </p:nvSpPr>
        <p:spPr>
          <a:xfrm>
            <a:off x="4086994" y="1453247"/>
            <a:ext cx="1467068" cy="492443"/>
          </a:xfrm>
          <a:prstGeom prst="rect">
            <a:avLst/>
          </a:prstGeom>
        </p:spPr>
        <p:txBody>
          <a:bodyPr wrap="none">
            <a:spAutoFit/>
          </a:bodyPr>
          <a:lstStyle/>
          <a:p>
            <a:r>
              <a:rPr lang="zh-CN" altLang="zh-CN" sz="2600" spc="-100" dirty="0">
                <a:solidFill>
                  <a:srgbClr val="E46C0A"/>
                </a:solidFill>
                <a:latin typeface="Times New Roman"/>
                <a:ea typeface="华文细黑"/>
                <a:cs typeface="Times New Roman"/>
              </a:rPr>
              <a:t>金戈铁马</a:t>
            </a:r>
            <a:endParaRPr lang="zh-CN" altLang="en-US" sz="2600" spc="-100" dirty="0">
              <a:solidFill>
                <a:srgbClr val="E46C0A"/>
              </a:solidFill>
              <a:latin typeface="Times New Roman"/>
              <a:ea typeface="华文细黑"/>
              <a:cs typeface="Times New Roman"/>
            </a:endParaRPr>
          </a:p>
        </p:txBody>
      </p:sp>
      <p:sp>
        <p:nvSpPr>
          <p:cNvPr id="13" name="矩形 12"/>
          <p:cNvSpPr/>
          <p:nvPr/>
        </p:nvSpPr>
        <p:spPr>
          <a:xfrm>
            <a:off x="5742191" y="1443722"/>
            <a:ext cx="2108269" cy="492443"/>
          </a:xfrm>
          <a:prstGeom prst="rect">
            <a:avLst/>
          </a:prstGeom>
        </p:spPr>
        <p:txBody>
          <a:bodyPr wrap="none">
            <a:spAutoFit/>
          </a:bodyPr>
          <a:lstStyle/>
          <a:p>
            <a:r>
              <a:rPr lang="zh-CN" altLang="zh-CN" sz="2600" spc="-100" dirty="0">
                <a:solidFill>
                  <a:srgbClr val="E46C0A"/>
                </a:solidFill>
                <a:latin typeface="Times New Roman"/>
                <a:ea typeface="华文细黑"/>
                <a:cs typeface="Times New Roman"/>
              </a:rPr>
              <a:t>气吞万里如虎</a:t>
            </a:r>
            <a:endParaRPr lang="zh-CN" altLang="en-US" sz="2600" spc="-100" dirty="0">
              <a:solidFill>
                <a:srgbClr val="E46C0A"/>
              </a:solidFill>
              <a:latin typeface="Times New Roman"/>
              <a:ea typeface="华文细黑"/>
              <a:cs typeface="Times New Roman"/>
            </a:endParaRPr>
          </a:p>
        </p:txBody>
      </p:sp>
      <p:sp>
        <p:nvSpPr>
          <p:cNvPr id="15" name="矩形 14"/>
          <p:cNvSpPr/>
          <p:nvPr/>
        </p:nvSpPr>
        <p:spPr>
          <a:xfrm>
            <a:off x="760120" y="2636038"/>
            <a:ext cx="2428870" cy="492443"/>
          </a:xfrm>
          <a:prstGeom prst="rect">
            <a:avLst/>
          </a:prstGeom>
        </p:spPr>
        <p:txBody>
          <a:bodyPr wrap="none">
            <a:spAutoFit/>
          </a:bodyPr>
          <a:lstStyle/>
          <a:p>
            <a:r>
              <a:rPr lang="zh-CN" altLang="zh-CN" sz="2600" spc="-100" dirty="0">
                <a:solidFill>
                  <a:srgbClr val="E46C0A"/>
                </a:solidFill>
                <a:latin typeface="Times New Roman"/>
                <a:ea typeface="华文细黑"/>
                <a:cs typeface="Times New Roman"/>
              </a:rPr>
              <a:t>千呼万唤始出来</a:t>
            </a:r>
            <a:endParaRPr lang="zh-CN" altLang="en-US" sz="2600" spc="-100" dirty="0">
              <a:solidFill>
                <a:srgbClr val="E46C0A"/>
              </a:solidFill>
              <a:latin typeface="Times New Roman"/>
              <a:ea typeface="华文细黑"/>
              <a:cs typeface="Times New Roman"/>
            </a:endParaRPr>
          </a:p>
        </p:txBody>
      </p:sp>
      <p:sp>
        <p:nvSpPr>
          <p:cNvPr id="16" name="矩形 15"/>
          <p:cNvSpPr/>
          <p:nvPr/>
        </p:nvSpPr>
        <p:spPr>
          <a:xfrm>
            <a:off x="3383414" y="2633950"/>
            <a:ext cx="2518638"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犹抱琵琶半遮面</a:t>
            </a:r>
            <a:endParaRPr lang="zh-CN" altLang="en-US" sz="2600" spc="-100" dirty="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6762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851670"/>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8898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8615" y="665634"/>
            <a:ext cx="8477117"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等字的写法，不要多字、漏字</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3" name="矩形 2"/>
          <p:cNvSpPr/>
          <p:nvPr/>
        </p:nvSpPr>
        <p:spPr>
          <a:xfrm>
            <a:off x="251520" y="1831767"/>
            <a:ext cx="8647507" cy="2015936"/>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该题从篇目分布看，高中一句，初中两句。易写错的字有：第</a:t>
            </a:r>
            <a:r>
              <a:rPr lang="en-US" altLang="zh-CN" sz="2600" dirty="0">
                <a:latin typeface="Times New Roman"/>
                <a:ea typeface="华文细黑"/>
              </a:rPr>
              <a:t>(1)</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砺</a:t>
            </a:r>
            <a:r>
              <a:rPr lang="en-US" altLang="zh-CN" sz="2600" dirty="0">
                <a:latin typeface="宋体"/>
                <a:ea typeface="华文细黑"/>
                <a:cs typeface="Times New Roman"/>
              </a:rPr>
              <a:t>”“</a:t>
            </a:r>
            <a:r>
              <a:rPr lang="zh-CN" altLang="zh-CN" sz="2600" dirty="0">
                <a:latin typeface="Times New Roman"/>
                <a:ea typeface="华文细黑"/>
                <a:cs typeface="Times New Roman"/>
              </a:rPr>
              <a:t>知</a:t>
            </a:r>
            <a:r>
              <a:rPr lang="en-US" altLang="zh-CN" sz="2600" dirty="0">
                <a:latin typeface="宋体"/>
                <a:ea typeface="华文细黑"/>
                <a:cs typeface="Times New Roman"/>
              </a:rPr>
              <a:t>”“</a:t>
            </a:r>
            <a:r>
              <a:rPr lang="zh-CN" altLang="zh-CN" sz="2600" dirty="0">
                <a:latin typeface="Times New Roman"/>
                <a:ea typeface="华文细黑"/>
                <a:cs typeface="Times New Roman"/>
              </a:rPr>
              <a:t>矣</a:t>
            </a:r>
            <a:r>
              <a:rPr lang="en-US" altLang="zh-CN" sz="2600" dirty="0">
                <a:latin typeface="宋体"/>
                <a:ea typeface="华文细黑"/>
                <a:cs typeface="Times New Roman"/>
              </a:rPr>
              <a:t>”</a:t>
            </a:r>
            <a:r>
              <a:rPr lang="zh-CN" altLang="zh-CN" sz="2600" dirty="0">
                <a:latin typeface="Times New Roman"/>
                <a:ea typeface="华文细黑"/>
                <a:cs typeface="Times New Roman"/>
              </a:rPr>
              <a:t>，第</a:t>
            </a:r>
            <a:r>
              <a:rPr lang="en-US" altLang="zh-CN" sz="2600" dirty="0">
                <a:latin typeface="Times New Roman"/>
                <a:ea typeface="华文细黑"/>
              </a:rPr>
              <a:t>(2)</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骈</a:t>
            </a:r>
            <a:r>
              <a:rPr lang="en-US" altLang="zh-CN" sz="2600" dirty="0">
                <a:latin typeface="宋体"/>
                <a:ea typeface="华文细黑"/>
                <a:cs typeface="Times New Roman"/>
              </a:rPr>
              <a:t>”“</a:t>
            </a:r>
            <a:r>
              <a:rPr lang="zh-CN" altLang="zh-CN" sz="2600" dirty="0">
                <a:latin typeface="Times New Roman"/>
                <a:ea typeface="华文细黑"/>
                <a:cs typeface="Times New Roman"/>
              </a:rPr>
              <a:t>枥</a:t>
            </a:r>
            <a:r>
              <a:rPr lang="en-US" altLang="zh-CN" sz="2600" dirty="0">
                <a:latin typeface="宋体"/>
                <a:ea typeface="华文细黑"/>
                <a:cs typeface="Times New Roman"/>
              </a:rPr>
              <a:t>”</a:t>
            </a:r>
            <a:r>
              <a:rPr lang="zh-CN" altLang="zh-CN" sz="2600" dirty="0">
                <a:latin typeface="Times New Roman"/>
                <a:ea typeface="华文细黑"/>
                <a:cs typeface="Times New Roman"/>
              </a:rPr>
              <a:t>，第</a:t>
            </a:r>
            <a:r>
              <a:rPr lang="en-US" altLang="zh-CN" sz="2600" dirty="0">
                <a:latin typeface="Times New Roman"/>
                <a:ea typeface="华文细黑"/>
              </a:rPr>
              <a:t>(3)</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豚</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7223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45" y="339502"/>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子曰：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三人行，</a:t>
            </a:r>
            <a:r>
              <a:rPr lang="en-US" altLang="zh-CN" sz="2600" kern="100" dirty="0" smtClean="0">
                <a:latin typeface="Times New Roman"/>
                <a:ea typeface="华文细黑"/>
                <a:cs typeface="Courier New"/>
              </a:rPr>
              <a:t>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择其善者而从之</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a:t>
            </a:r>
            <a:endParaRPr lang="en-US" altLang="zh-CN" sz="2600" kern="100" dirty="0">
              <a:latin typeface="Times New Roman"/>
              <a:ea typeface="华文细黑"/>
              <a:cs typeface="Times New Roman"/>
            </a:endParaRPr>
          </a:p>
          <a:p>
            <a:pPr>
              <a:lnSpc>
                <a:spcPct val="150000"/>
              </a:lnSpc>
              <a:spcAft>
                <a:spcPts val="0"/>
              </a:spcAft>
            </a:pPr>
            <a:r>
              <a:rPr lang="en-US" altLang="zh-CN" sz="2600" kern="100" dirty="0" smtClean="0">
                <a:latin typeface="Times New Roman"/>
                <a:ea typeface="华文细黑"/>
                <a:cs typeface="Courier New"/>
              </a:rPr>
              <a:t>__________</a:t>
            </a:r>
            <a:r>
              <a:rPr lang="zh-CN" altLang="zh-CN" sz="2600" kern="100" dirty="0">
                <a:latin typeface="Times New Roman"/>
                <a:ea typeface="华文细黑"/>
                <a:cs typeface="Times New Roman"/>
              </a:rPr>
              <a:t>。</a:t>
            </a: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《论语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述而》</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西当太白有鸟道，</a:t>
            </a:r>
            <a:r>
              <a:rPr lang="en-US" altLang="zh-CN" sz="2600" kern="100" dirty="0" smtClean="0">
                <a:latin typeface="Times New Roman"/>
                <a:ea typeface="华文细黑"/>
                <a:cs typeface="Courier New"/>
              </a:rPr>
              <a:t>______________</a:t>
            </a:r>
            <a:r>
              <a:rPr lang="zh-CN" altLang="zh-CN" sz="2600" kern="100" dirty="0">
                <a:latin typeface="Times New Roman"/>
                <a:ea typeface="华文细黑"/>
                <a:cs typeface="Times New Roman"/>
              </a:rPr>
              <a:t>。地崩山摧壮士死，</a:t>
            </a:r>
            <a:r>
              <a:rPr lang="en-US" altLang="zh-CN" sz="2600" kern="100" dirty="0" smtClean="0">
                <a:latin typeface="Times New Roman"/>
                <a:ea typeface="华文细黑"/>
                <a:cs typeface="Courier New"/>
              </a:rPr>
              <a:t>___________________</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李白《蜀道难》</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若夫日出而林霏开，</a:t>
            </a:r>
            <a:r>
              <a:rPr lang="en-US" altLang="zh-CN" sz="2600" dirty="0" smtClean="0">
                <a:latin typeface="Times New Roman"/>
                <a:ea typeface="华文细黑"/>
              </a:rPr>
              <a:t>____________</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晦明变化者，</a:t>
            </a:r>
            <a:r>
              <a:rPr lang="en-US" altLang="zh-CN" sz="2600" dirty="0" smtClean="0">
                <a:latin typeface="Times New Roman"/>
                <a:ea typeface="华文细黑"/>
              </a:rPr>
              <a:t>____________</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欧阳修《醉翁亭记》</a:t>
            </a:r>
            <a:r>
              <a:rPr lang="en-US" altLang="zh-CN" sz="2600" dirty="0" smtClean="0">
                <a:latin typeface="Times New Roman"/>
                <a:ea typeface="华文细黑"/>
              </a:rPr>
              <a:t>)</a:t>
            </a:r>
          </a:p>
        </p:txBody>
      </p:sp>
      <p:sp>
        <p:nvSpPr>
          <p:cNvPr id="3" name="矩形 2"/>
          <p:cNvSpPr/>
          <p:nvPr/>
        </p:nvSpPr>
        <p:spPr>
          <a:xfrm>
            <a:off x="3353425" y="1031007"/>
            <a:ext cx="1851789"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必有我师焉</a:t>
            </a:r>
            <a:endParaRPr lang="zh-CN" altLang="en-US" dirty="0"/>
          </a:p>
        </p:txBody>
      </p:sp>
      <p:sp>
        <p:nvSpPr>
          <p:cNvPr id="6" name="矩形 5"/>
          <p:cNvSpPr/>
          <p:nvPr/>
        </p:nvSpPr>
        <p:spPr>
          <a:xfrm>
            <a:off x="217612" y="1626121"/>
            <a:ext cx="1851789" cy="492443"/>
          </a:xfrm>
          <a:prstGeom prst="rect">
            <a:avLst/>
          </a:prstGeom>
        </p:spPr>
        <p:txBody>
          <a:bodyPr wrap="none">
            <a:spAutoFit/>
          </a:bodyPr>
          <a:lstStyle/>
          <a:p>
            <a:r>
              <a:rPr lang="zh-CN" altLang="zh-CN" sz="2600" kern="100" dirty="0" smtClean="0">
                <a:solidFill>
                  <a:srgbClr val="E46C0A"/>
                </a:solidFill>
                <a:latin typeface="Times New Roman"/>
                <a:ea typeface="华文细黑"/>
                <a:cs typeface="Times New Roman"/>
              </a:rPr>
              <a:t>善</a:t>
            </a:r>
            <a:r>
              <a:rPr lang="zh-CN" altLang="zh-CN" sz="2600" kern="100" dirty="0">
                <a:solidFill>
                  <a:srgbClr val="E46C0A"/>
                </a:solidFill>
                <a:latin typeface="Times New Roman"/>
                <a:ea typeface="华文细黑"/>
                <a:cs typeface="Times New Roman"/>
              </a:rPr>
              <a:t>者而改之</a:t>
            </a:r>
            <a:endParaRPr lang="zh-CN" altLang="en-US" dirty="0"/>
          </a:p>
        </p:txBody>
      </p:sp>
      <p:sp>
        <p:nvSpPr>
          <p:cNvPr id="8" name="矩形 7"/>
          <p:cNvSpPr/>
          <p:nvPr/>
        </p:nvSpPr>
        <p:spPr>
          <a:xfrm>
            <a:off x="8066484" y="1042620"/>
            <a:ext cx="851515"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其不</a:t>
            </a:r>
            <a:endParaRPr lang="zh-CN" altLang="en-US" dirty="0"/>
          </a:p>
        </p:txBody>
      </p:sp>
      <p:sp>
        <p:nvSpPr>
          <p:cNvPr id="10" name="矩形 9"/>
          <p:cNvSpPr/>
          <p:nvPr/>
        </p:nvSpPr>
        <p:spPr>
          <a:xfrm>
            <a:off x="3290714" y="2208465"/>
            <a:ext cx="2518638"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可以横绝峨眉巅</a:t>
            </a:r>
            <a:endParaRPr lang="zh-CN" altLang="en-US" dirty="0"/>
          </a:p>
        </p:txBody>
      </p:sp>
      <p:sp>
        <p:nvSpPr>
          <p:cNvPr id="11" name="矩形 10"/>
          <p:cNvSpPr/>
          <p:nvPr/>
        </p:nvSpPr>
        <p:spPr>
          <a:xfrm>
            <a:off x="270570" y="2808912"/>
            <a:ext cx="3185487"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然后天梯石栈相钩连</a:t>
            </a:r>
            <a:endParaRPr lang="zh-CN" altLang="en-US" dirty="0"/>
          </a:p>
        </p:txBody>
      </p:sp>
      <p:sp>
        <p:nvSpPr>
          <p:cNvPr id="13" name="矩形 12"/>
          <p:cNvSpPr/>
          <p:nvPr/>
        </p:nvSpPr>
        <p:spPr>
          <a:xfrm>
            <a:off x="4048303" y="3413551"/>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云归而岩穴暝</a:t>
            </a:r>
            <a:endParaRPr lang="zh-CN" altLang="en-US" dirty="0"/>
          </a:p>
        </p:txBody>
      </p:sp>
      <p:sp>
        <p:nvSpPr>
          <p:cNvPr id="15" name="矩形 14"/>
          <p:cNvSpPr/>
          <p:nvPr/>
        </p:nvSpPr>
        <p:spPr>
          <a:xfrm>
            <a:off x="232470" y="4004473"/>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山间之朝暮也</a:t>
            </a:r>
            <a:endParaRPr lang="zh-CN" altLang="en-US" dirty="0"/>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1"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485" y="654824"/>
            <a:ext cx="8511387" cy="620426"/>
          </a:xfrm>
          <a:prstGeom prst="rect">
            <a:avLst/>
          </a:prstGeom>
          <a:noFill/>
        </p:spPr>
        <p:txBody>
          <a:bodyPr wrap="square" rtlCol="0">
            <a:spAutoFit/>
          </a:bodyPr>
          <a:lstStyle/>
          <a:p>
            <a:pPr algn="just">
              <a:lnSpc>
                <a:spcPct val="1500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名篇名句的默写，平时要注意容易写错的字</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3" name="TextBox 2"/>
          <p:cNvSpPr txBox="1"/>
          <p:nvPr/>
        </p:nvSpPr>
        <p:spPr>
          <a:xfrm>
            <a:off x="190973" y="1270585"/>
            <a:ext cx="8596501"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该题与</a:t>
            </a:r>
            <a:r>
              <a:rPr lang="en-US" altLang="zh-CN" sz="2600" dirty="0">
                <a:latin typeface="Times New Roman"/>
                <a:ea typeface="华文细黑"/>
              </a:rPr>
              <a:t>2010</a:t>
            </a:r>
            <a:r>
              <a:rPr lang="zh-CN" altLang="zh-CN" sz="2600" dirty="0">
                <a:latin typeface="Times New Roman"/>
                <a:ea typeface="华文细黑"/>
                <a:cs typeface="Times New Roman"/>
              </a:rPr>
              <a:t>年保持不变，也是高中一句，初中两句。易写错的字有：第</a:t>
            </a:r>
            <a:r>
              <a:rPr lang="en-US" altLang="zh-CN" sz="2600" dirty="0">
                <a:latin typeface="Times New Roman"/>
                <a:ea typeface="华文细黑"/>
              </a:rPr>
              <a:t>(2)</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峨眉</a:t>
            </a:r>
            <a:r>
              <a:rPr lang="en-US" altLang="zh-CN" sz="2600" dirty="0">
                <a:latin typeface="宋体"/>
                <a:ea typeface="华文细黑"/>
                <a:cs typeface="Times New Roman"/>
              </a:rPr>
              <a:t>”“</a:t>
            </a:r>
            <a:r>
              <a:rPr lang="zh-CN" altLang="zh-CN" sz="2600" dirty="0">
                <a:latin typeface="Times New Roman"/>
                <a:ea typeface="华文细黑"/>
                <a:cs typeface="Times New Roman"/>
              </a:rPr>
              <a:t>钩</a:t>
            </a:r>
            <a:r>
              <a:rPr lang="en-US" altLang="zh-CN" sz="2600" dirty="0">
                <a:latin typeface="宋体"/>
                <a:ea typeface="华文细黑"/>
                <a:cs typeface="Times New Roman"/>
              </a:rPr>
              <a:t>”</a:t>
            </a:r>
            <a:r>
              <a:rPr lang="zh-CN" altLang="zh-CN" sz="2600" dirty="0">
                <a:latin typeface="Times New Roman"/>
                <a:ea typeface="华文细黑"/>
                <a:cs typeface="Times New Roman"/>
              </a:rPr>
              <a:t>，第</a:t>
            </a:r>
            <a:r>
              <a:rPr lang="en-US" altLang="zh-CN" sz="2600" dirty="0">
                <a:latin typeface="Times New Roman"/>
                <a:ea typeface="华文细黑"/>
              </a:rPr>
              <a:t>(3)</a:t>
            </a:r>
            <a:r>
              <a:rPr lang="zh-CN" altLang="zh-CN" sz="2600" dirty="0">
                <a:latin typeface="Times New Roman"/>
                <a:ea typeface="华文细黑"/>
                <a:cs typeface="Times New Roman"/>
              </a:rPr>
              <a:t>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暝</a:t>
            </a:r>
            <a:r>
              <a:rPr lang="en-US" altLang="zh-CN" sz="2600" dirty="0">
                <a:latin typeface="宋体"/>
                <a:ea typeface="华文细黑"/>
                <a:cs typeface="Times New Roman"/>
              </a:rPr>
              <a:t>”</a:t>
            </a:r>
            <a:r>
              <a:rPr lang="zh-CN" altLang="zh-CN" sz="2600" dirty="0">
                <a:latin typeface="Times New Roman"/>
                <a:ea typeface="华文细黑"/>
                <a:cs typeface="Times New Roman"/>
              </a:rPr>
              <a:t>。第</a:t>
            </a:r>
            <a:r>
              <a:rPr lang="en-US" altLang="zh-CN" sz="2600" dirty="0">
                <a:latin typeface="Times New Roman"/>
                <a:ea typeface="华文细黑"/>
              </a:rPr>
              <a:t>(1)</a:t>
            </a:r>
            <a:r>
              <a:rPr lang="zh-CN" altLang="zh-CN" sz="2600" dirty="0">
                <a:latin typeface="Times New Roman"/>
                <a:ea typeface="华文细黑"/>
                <a:cs typeface="Times New Roman"/>
              </a:rPr>
              <a:t>句中考生容易将</a:t>
            </a:r>
            <a:r>
              <a:rPr lang="en-US" altLang="zh-CN" sz="2600" dirty="0">
                <a:latin typeface="宋体"/>
                <a:ea typeface="华文细黑"/>
                <a:cs typeface="Times New Roman"/>
              </a:rPr>
              <a:t>“</a:t>
            </a:r>
            <a:r>
              <a:rPr lang="zh-CN" altLang="zh-CN" sz="2600" dirty="0">
                <a:latin typeface="Times New Roman"/>
                <a:ea typeface="华文细黑"/>
                <a:cs typeface="Times New Roman"/>
              </a:rPr>
              <a:t>必有我师焉</a:t>
            </a:r>
            <a:r>
              <a:rPr lang="en-US" altLang="zh-CN" sz="2600" dirty="0">
                <a:latin typeface="宋体"/>
                <a:ea typeface="华文细黑"/>
                <a:cs typeface="Times New Roman"/>
              </a:rPr>
              <a:t>”</a:t>
            </a:r>
            <a:r>
              <a:rPr lang="zh-CN" altLang="zh-CN" sz="2600" dirty="0">
                <a:latin typeface="Times New Roman"/>
                <a:ea typeface="华文细黑"/>
                <a:cs typeface="Times New Roman"/>
              </a:rPr>
              <a:t>与《师说》中的</a:t>
            </a:r>
            <a:r>
              <a:rPr lang="en-US" altLang="zh-CN" sz="2600" dirty="0">
                <a:latin typeface="宋体"/>
                <a:ea typeface="华文细黑"/>
                <a:cs typeface="Times New Roman"/>
              </a:rPr>
              <a:t>“</a:t>
            </a:r>
            <a:r>
              <a:rPr lang="zh-CN" altLang="zh-CN" sz="2600" dirty="0">
                <a:latin typeface="Times New Roman"/>
                <a:ea typeface="华文细黑"/>
                <a:cs typeface="Times New Roman"/>
              </a:rPr>
              <a:t>则必有我师</a:t>
            </a:r>
            <a:r>
              <a:rPr lang="en-US" altLang="zh-CN" sz="2600" dirty="0">
                <a:latin typeface="宋体"/>
                <a:ea typeface="华文细黑"/>
                <a:cs typeface="Times New Roman"/>
              </a:rPr>
              <a:t>”</a:t>
            </a:r>
            <a:r>
              <a:rPr lang="zh-CN" altLang="zh-CN" sz="2600" dirty="0">
                <a:latin typeface="Times New Roman"/>
                <a:ea typeface="华文细黑"/>
                <a:cs typeface="Times New Roman"/>
              </a:rPr>
              <a:t>弄混，下半句可能会多写</a:t>
            </a:r>
            <a:r>
              <a:rPr lang="en-US" altLang="zh-CN" sz="2600" dirty="0">
                <a:latin typeface="宋体"/>
                <a:ea typeface="华文细黑"/>
                <a:cs typeface="Times New Roman"/>
              </a:rPr>
              <a:t>“</a:t>
            </a:r>
            <a:r>
              <a:rPr lang="zh-CN" altLang="zh-CN" sz="2600" dirty="0">
                <a:latin typeface="Times New Roman"/>
                <a:ea typeface="华文细黑"/>
                <a:cs typeface="Times New Roman"/>
              </a:rPr>
              <a:t>择</a:t>
            </a:r>
            <a:r>
              <a:rPr lang="en-US" altLang="zh-CN" sz="2600" dirty="0">
                <a:latin typeface="宋体"/>
                <a:ea typeface="华文细黑"/>
                <a:cs typeface="Times New Roman"/>
              </a:rPr>
              <a:t>”</a:t>
            </a:r>
            <a:r>
              <a:rPr lang="zh-CN" altLang="zh-CN" sz="2600" dirty="0">
                <a:latin typeface="Times New Roman"/>
                <a:ea typeface="华文细黑"/>
                <a:cs typeface="Times New Roman"/>
              </a:rPr>
              <a:t>字。</a:t>
            </a:r>
            <a:endParaRPr lang="zh-CN" altLang="zh-CN" sz="1050" kern="100" dirty="0">
              <a:latin typeface="宋体"/>
              <a:cs typeface="Courier New"/>
            </a:endParaRPr>
          </a:p>
        </p:txBody>
      </p:sp>
    </p:spTree>
    <p:extLst>
      <p:ext uri="{BB962C8B-B14F-4D97-AF65-F5344CB8AC3E}">
        <p14:creationId xmlns:p14="http://schemas.microsoft.com/office/powerpoint/2010/main" val="230954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114" y="363885"/>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补写出下列名篇名句中的空缺部分。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是故所欲有甚于生者，所恶有甚于死者。</a:t>
            </a:r>
            <a:r>
              <a:rPr lang="en-US" altLang="zh-CN" sz="2600" kern="100" dirty="0" smtClean="0">
                <a:latin typeface="Times New Roman"/>
                <a:ea typeface="华文细黑"/>
                <a:cs typeface="Courier New"/>
              </a:rPr>
              <a:t>________________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人皆有之，</a:t>
            </a:r>
            <a:r>
              <a:rPr lang="en-US" altLang="zh-CN" sz="2600" kern="100" dirty="0">
                <a:latin typeface="Times New Roman"/>
                <a:ea typeface="华文细黑"/>
                <a:cs typeface="Courier New"/>
              </a:rPr>
              <a:t>____________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《孟子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告子上》</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呜呼！师道之不复，可知矣。</a:t>
            </a:r>
            <a:r>
              <a:rPr lang="en-US" altLang="zh-CN" sz="2600" kern="100" dirty="0" smtClean="0">
                <a:latin typeface="Times New Roman"/>
                <a:ea typeface="华文细黑"/>
                <a:cs typeface="Courier New"/>
              </a:rPr>
              <a:t>________________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君子不齿，</a:t>
            </a:r>
            <a:r>
              <a:rPr lang="en-US" altLang="zh-CN" sz="2600" kern="100" dirty="0" smtClean="0">
                <a:latin typeface="Times New Roman"/>
                <a:ea typeface="华文细黑"/>
                <a:cs typeface="Courier New"/>
              </a:rPr>
              <a:t>________________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其可怪也欤</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韩愈《师说》</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3" name="矩形 2"/>
          <p:cNvSpPr/>
          <p:nvPr/>
        </p:nvSpPr>
        <p:spPr>
          <a:xfrm>
            <a:off x="246187" y="1654696"/>
            <a:ext cx="2852063"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非独贤者有是心也</a:t>
            </a:r>
            <a:endParaRPr lang="zh-CN" altLang="en-US" dirty="0"/>
          </a:p>
        </p:txBody>
      </p:sp>
      <p:sp>
        <p:nvSpPr>
          <p:cNvPr id="6" name="矩形 5"/>
          <p:cNvSpPr/>
          <p:nvPr/>
        </p:nvSpPr>
        <p:spPr>
          <a:xfrm>
            <a:off x="4886875" y="1660029"/>
            <a:ext cx="218521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贤者能勿丧耳</a:t>
            </a:r>
            <a:endParaRPr lang="zh-CN" altLang="en-US" dirty="0"/>
          </a:p>
        </p:txBody>
      </p:sp>
      <p:sp>
        <p:nvSpPr>
          <p:cNvPr id="8" name="矩形 7"/>
          <p:cNvSpPr/>
          <p:nvPr/>
        </p:nvSpPr>
        <p:spPr>
          <a:xfrm>
            <a:off x="4946898" y="2852345"/>
            <a:ext cx="2945037"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巫医乐师百工之</a:t>
            </a:r>
            <a:r>
              <a:rPr lang="zh-CN" altLang="zh-CN" sz="2600" kern="100" dirty="0" smtClean="0">
                <a:solidFill>
                  <a:srgbClr val="E46C0A"/>
                </a:solidFill>
                <a:latin typeface="Times New Roman"/>
                <a:ea typeface="华文细黑"/>
                <a:cs typeface="Times New Roman"/>
              </a:rPr>
              <a:t>人</a:t>
            </a:r>
            <a:endParaRPr lang="zh-CN" altLang="en-US" dirty="0"/>
          </a:p>
        </p:txBody>
      </p:sp>
      <p:sp>
        <p:nvSpPr>
          <p:cNvPr id="10" name="矩形 9"/>
          <p:cNvSpPr/>
          <p:nvPr/>
        </p:nvSpPr>
        <p:spPr>
          <a:xfrm>
            <a:off x="1235249" y="3454896"/>
            <a:ext cx="2852063"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今其智乃反不能及</a:t>
            </a:r>
            <a:endParaRPr lang="zh-CN" altLang="en-US" dirty="0"/>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113" y="2313654"/>
            <a:ext cx="8596501"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本题考查较难记忆的课内重点文章和诗句。这三个小题中的句子较难记忆，需借助语境记忆</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3" name="矩形 2"/>
          <p:cNvSpPr/>
          <p:nvPr/>
        </p:nvSpPr>
        <p:spPr>
          <a:xfrm>
            <a:off x="248247" y="906041"/>
            <a:ext cx="8647507" cy="1292662"/>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四十三年，</a:t>
            </a:r>
            <a:r>
              <a:rPr lang="en-US" altLang="zh-CN" sz="2600" kern="100" dirty="0" smtClean="0">
                <a:solidFill>
                  <a:prstClr val="black"/>
                </a:solidFill>
                <a:latin typeface="Times New Roman"/>
                <a:ea typeface="华文细黑"/>
                <a:cs typeface="Courier New"/>
              </a:rPr>
              <a:t>________</a:t>
            </a:r>
            <a:r>
              <a:rPr lang="zh-CN" altLang="zh-CN" sz="2600" kern="100" dirty="0" smtClean="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烽火扬州路。可堪回首，</a:t>
            </a:r>
            <a:r>
              <a:rPr lang="en-US" altLang="zh-CN" sz="2600" kern="100" dirty="0" smtClean="0">
                <a:solidFill>
                  <a:prstClr val="black"/>
                </a:solidFill>
                <a:latin typeface="Times New Roman"/>
                <a:ea typeface="华文细黑"/>
                <a:cs typeface="Courier New"/>
              </a:rPr>
              <a:t>________</a:t>
            </a:r>
            <a:r>
              <a:rPr lang="zh-CN" altLang="zh-CN" sz="2600" kern="100" dirty="0" smtClean="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一片神鸦社鼓！</a:t>
            </a:r>
            <a:r>
              <a:rPr lang="en-US" altLang="zh-CN" sz="2600" kern="100" dirty="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辛弃疾《永遇乐》</a:t>
            </a:r>
            <a:r>
              <a:rPr lang="en-US" altLang="zh-CN" sz="2600" kern="100" dirty="0" smtClean="0">
                <a:solidFill>
                  <a:prstClr val="black"/>
                </a:solidFill>
                <a:latin typeface="Times New Roman"/>
                <a:ea typeface="华文细黑"/>
                <a:cs typeface="Courier New"/>
              </a:rPr>
              <a:t>)</a:t>
            </a:r>
          </a:p>
        </p:txBody>
      </p:sp>
      <p:sp>
        <p:nvSpPr>
          <p:cNvPr id="6" name="矩形 5"/>
          <p:cNvSpPr/>
          <p:nvPr/>
        </p:nvSpPr>
        <p:spPr>
          <a:xfrm>
            <a:off x="2682930" y="1010500"/>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望中犹记</a:t>
            </a:r>
            <a:endParaRPr lang="zh-CN" altLang="en-US" dirty="0"/>
          </a:p>
        </p:txBody>
      </p:sp>
      <p:sp>
        <p:nvSpPr>
          <p:cNvPr id="8" name="矩形 7"/>
          <p:cNvSpPr/>
          <p:nvPr/>
        </p:nvSpPr>
        <p:spPr>
          <a:xfrm>
            <a:off x="246187" y="1589809"/>
            <a:ext cx="1518364" cy="492443"/>
          </a:xfrm>
          <a:prstGeom prst="rect">
            <a:avLst/>
          </a:prstGeom>
        </p:spPr>
        <p:txBody>
          <a:bodyPr wrap="none">
            <a:spAutoFit/>
          </a:bodyPr>
          <a:lstStyle/>
          <a:p>
            <a:r>
              <a:rPr lang="zh-CN" altLang="zh-CN" sz="2600" kern="100" dirty="0">
                <a:solidFill>
                  <a:srgbClr val="E46C0A"/>
                </a:solidFill>
                <a:latin typeface="Times New Roman"/>
                <a:ea typeface="华文细黑"/>
                <a:cs typeface="Times New Roman"/>
              </a:rPr>
              <a:t>佛狸祠下</a:t>
            </a:r>
            <a:endParaRPr lang="zh-CN" altLang="en-US" dirty="0"/>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4087</TotalTime>
  <Words>2484</Words>
  <Application>Microsoft Office PowerPoint</Application>
  <PresentationFormat>全屏显示(16:9)</PresentationFormat>
  <Paragraphs>170</Paragraphs>
  <Slides>43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325</cp:revision>
  <dcterms:created xsi:type="dcterms:W3CDTF">2014-12-15T01:46:29Z</dcterms:created>
  <dcterms:modified xsi:type="dcterms:W3CDTF">2015-04-17T01:45:32Z</dcterms:modified>
</cp:coreProperties>
</file>