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04" r:id="rId4"/>
    <p:sldId id="314" r:id="rId5"/>
    <p:sldId id="313" r:id="rId6"/>
    <p:sldId id="312" r:id="rId7"/>
    <p:sldId id="310" r:id="rId8"/>
    <p:sldId id="316" r:id="rId9"/>
    <p:sldId id="311" r:id="rId10"/>
    <p:sldId id="315" r:id="rId11"/>
    <p:sldId id="309" r:id="rId12"/>
    <p:sldId id="318" r:id="rId13"/>
    <p:sldId id="308" r:id="rId14"/>
    <p:sldId id="317" r:id="rId15"/>
    <p:sldId id="320" r:id="rId16"/>
    <p:sldId id="307" r:id="rId17"/>
    <p:sldId id="319" r:id="rId18"/>
    <p:sldId id="259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66FF"/>
    <a:srgbClr val="16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3078" autoAdjust="0"/>
  </p:normalViewPr>
  <p:slideViewPr>
    <p:cSldViewPr>
      <p:cViewPr varScale="1">
        <p:scale>
          <a:sx n="137" d="100"/>
          <a:sy n="137" d="100"/>
        </p:scale>
        <p:origin x="-18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31656-3FA7-435B-93ED-105595AEF80E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B2DD-8641-4B61-91D2-C470757F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267494"/>
            <a:ext cx="232377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输入主题词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64288" y="2211710"/>
            <a:ext cx="138767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文章题材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004048" y="2787774"/>
            <a:ext cx="3619922" cy="648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此处输入课文标题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224" y="3651870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课文作者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 hasCustomPrompt="1"/>
          </p:nvPr>
        </p:nvSpPr>
        <p:spPr>
          <a:xfrm>
            <a:off x="611188" y="987425"/>
            <a:ext cx="3960812" cy="3097213"/>
          </a:xfrm>
          <a:prstGeom prst="roundRect">
            <a:avLst>
              <a:gd name="adj" fmla="val 299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>
              <a:defRPr sz="20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插入主题意境图片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753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267494"/>
            <a:ext cx="1728192" cy="360040"/>
          </a:xfrm>
          <a:prstGeom prst="round2DiagRect">
            <a:avLst>
              <a:gd name="adj1" fmla="val 42945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7161" y="627534"/>
            <a:ext cx="5858371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6411" y="242093"/>
            <a:ext cx="1728192" cy="360040"/>
          </a:xfrm>
          <a:prstGeom prst="round2DiagRect">
            <a:avLst>
              <a:gd name="adj1" fmla="val 21781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1" name="圆角矩形 10"/>
          <p:cNvSpPr/>
          <p:nvPr userDrawn="1"/>
        </p:nvSpPr>
        <p:spPr>
          <a:xfrm>
            <a:off x="5884334" y="339502"/>
            <a:ext cx="3153056" cy="4219763"/>
          </a:xfrm>
          <a:prstGeom prst="roundRect">
            <a:avLst>
              <a:gd name="adj" fmla="val 379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9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081453" y="149163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27920" y="242773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欢迎您继续在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淘课网学习下一节或其他内容，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淘课网为你奉献完美的微课大餐！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79930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Picture 2" descr="D:\TDDOWNLOAD\My Documents\Downloads\QQ2012JayXon\Users\907868260\FileRecv\91淘课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9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860032" y="2499742"/>
            <a:ext cx="3547913" cy="64807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谈中国诗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6300192" y="3291830"/>
            <a:ext cx="2016224" cy="3600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作者：钱钟书</a:t>
            </a:r>
            <a:endParaRPr lang="zh-CN" altLang="en-US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3" descr="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" t="6116" r="2578" b="3084"/>
          <a:stretch/>
        </p:blipFill>
        <p:spPr bwMode="auto">
          <a:xfrm>
            <a:off x="827584" y="915566"/>
            <a:ext cx="475252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3448" y="1563638"/>
            <a:ext cx="8217024" cy="283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    </a:t>
            </a:r>
            <a:r>
              <a:rPr lang="zh-CN" altLang="en-US" sz="2800" b="1" dirty="0" smtClean="0">
                <a:latin typeface="+mn-ea"/>
              </a:rPr>
              <a:t>中国人</a:t>
            </a:r>
            <a:r>
              <a:rPr lang="zh-CN" altLang="en-US" sz="2800" b="1" dirty="0">
                <a:latin typeface="+mn-ea"/>
              </a:rPr>
              <a:t>的心地里，没有地心吸力那回事，一跳就高升上去。梵文的</a:t>
            </a:r>
            <a:r>
              <a:rPr lang="en-US" altLang="zh-CN" sz="2800" b="1" dirty="0">
                <a:latin typeface="+mn-ea"/>
              </a:rPr>
              <a:t>《</a:t>
            </a:r>
            <a:r>
              <a:rPr lang="zh-CN" altLang="en-US" sz="2800" b="1" dirty="0">
                <a:latin typeface="+mn-ea"/>
              </a:rPr>
              <a:t>百喻经</a:t>
            </a:r>
            <a:r>
              <a:rPr lang="en-US" altLang="zh-CN" sz="2800" b="1" dirty="0">
                <a:latin typeface="+mn-ea"/>
              </a:rPr>
              <a:t>》</a:t>
            </a:r>
            <a:r>
              <a:rPr lang="zh-CN" altLang="en-US" sz="2800" b="1" dirty="0">
                <a:latin typeface="+mn-ea"/>
              </a:rPr>
              <a:t>说一个印度愚人要住三层楼而不许匠人造底下两层，中国的艺术和思想体构，往往是飘飘凌云的空中楼阁，这因为中国人聪明，流毒无穷的聪明。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121496" y="968410"/>
            <a:ext cx="2386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如何理解？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精彩赏读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82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27584" y="1059582"/>
            <a:ext cx="7632848" cy="310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+mn-ea"/>
              </a:rPr>
              <a:t>    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一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是借梵文的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百喻经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》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阐释中国的艺术和思想体构上的缺欠，旨在批评；</a:t>
            </a:r>
          </a:p>
          <a:p>
            <a:pPr>
              <a:lnSpc>
                <a:spcPts val="45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二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是点明造成这种缺欠的根本原因，中国的艺术和思想体构缺乏严密的逻辑性，没有坚实的基础，影响艺术的健康、稳定地发展。</a:t>
            </a:r>
          </a:p>
        </p:txBody>
      </p:sp>
    </p:spTree>
    <p:extLst>
      <p:ext uri="{BB962C8B-B14F-4D97-AF65-F5344CB8AC3E}">
        <p14:creationId xmlns:p14="http://schemas.microsoft.com/office/powerpoint/2010/main" val="12245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86680" y="1512236"/>
            <a:ext cx="8305800" cy="156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    </a:t>
            </a:r>
            <a:r>
              <a:rPr lang="zh-CN" altLang="en-US" sz="2800" b="1" dirty="0" smtClean="0">
                <a:latin typeface="+mn-ea"/>
              </a:rPr>
              <a:t>问</a:t>
            </a:r>
            <a:r>
              <a:rPr lang="zh-CN" altLang="en-US" sz="2800" b="1" dirty="0">
                <a:latin typeface="+mn-ea"/>
              </a:rPr>
              <a:t>而不答，以问为答，给你一个回肠荡气的没有下落，吞言咽理的没有下文。</a:t>
            </a:r>
            <a:r>
              <a:rPr lang="en-US" altLang="zh-CN" sz="2800" b="1" dirty="0">
                <a:latin typeface="+mn-ea"/>
              </a:rPr>
              <a:t>……</a:t>
            </a:r>
            <a:r>
              <a:rPr lang="zh-CN" altLang="en-US" sz="2800" b="1" dirty="0">
                <a:latin typeface="+mn-ea"/>
              </a:rPr>
              <a:t>余下的只是静默</a:t>
            </a:r>
            <a:r>
              <a:rPr lang="en-US" altLang="zh-CN" sz="2800" b="1" dirty="0">
                <a:latin typeface="+mn-ea"/>
              </a:rPr>
              <a:t>——</a:t>
            </a:r>
            <a:r>
              <a:rPr lang="zh-CN" altLang="en-US" sz="2800" b="1" dirty="0">
                <a:latin typeface="+mn-ea"/>
              </a:rPr>
              <a:t>深挚于涕泪和叹息的静默。 </a:t>
            </a:r>
            <a:endParaRPr lang="zh-CN" altLang="en-US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131840" y="896402"/>
            <a:ext cx="24482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如何理解？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58688" y="3147814"/>
            <a:ext cx="8305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此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句意在说中国诗的意蕴很悠远，但其表达风格却十分平和。</a:t>
            </a:r>
          </a:p>
        </p:txBody>
      </p:sp>
    </p:spTree>
    <p:extLst>
      <p:ext uri="{BB962C8B-B14F-4D97-AF65-F5344CB8AC3E}">
        <p14:creationId xmlns:p14="http://schemas.microsoft.com/office/powerpoint/2010/main" val="409532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0584" y="1347614"/>
            <a:ext cx="8409888" cy="234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ct val="50000"/>
              </a:spcBef>
            </a:pPr>
            <a:r>
              <a:rPr lang="en-US" altLang="zh-CN" sz="2800" dirty="0">
                <a:latin typeface="+mn-ea"/>
              </a:rPr>
              <a:t>    </a:t>
            </a:r>
            <a:r>
              <a:rPr lang="zh-CN" altLang="en-US" sz="2800" b="1" dirty="0" smtClean="0">
                <a:latin typeface="+mn-ea"/>
              </a:rPr>
              <a:t>有</a:t>
            </a:r>
            <a:r>
              <a:rPr lang="zh-CN" altLang="en-US" sz="2800" b="1" dirty="0">
                <a:latin typeface="+mn-ea"/>
              </a:rPr>
              <a:t>种卷毛凹鼻子的哈巴狗儿，你们叫它“北京狗”，我们叫它“西洋狗”。</a:t>
            </a:r>
            <a:r>
              <a:rPr lang="en-US" altLang="zh-CN" sz="2800" b="1" dirty="0">
                <a:latin typeface="+mn-ea"/>
              </a:rPr>
              <a:t>《</a:t>
            </a:r>
            <a:r>
              <a:rPr lang="zh-CN" altLang="en-US" sz="2800" b="1" dirty="0">
                <a:latin typeface="+mn-ea"/>
              </a:rPr>
              <a:t>红楼梦</a:t>
            </a:r>
            <a:r>
              <a:rPr lang="en-US" altLang="zh-CN" sz="2800" b="1" dirty="0">
                <a:latin typeface="+mn-ea"/>
              </a:rPr>
              <a:t>》</a:t>
            </a:r>
            <a:r>
              <a:rPr lang="zh-CN" altLang="en-US" sz="2800" b="1" dirty="0">
                <a:latin typeface="+mn-ea"/>
              </a:rPr>
              <a:t>的“西洋花点子哈巴狗儿”。这只在西洋就充中国而在中国又算西洋的小畜生，该磨快牙齿，咬那些谈中西本位文化的人。</a:t>
            </a:r>
            <a:r>
              <a:rPr lang="zh-CN" altLang="en-US" sz="2800" dirty="0">
                <a:latin typeface="+mn-ea"/>
              </a:rPr>
              <a:t> </a:t>
            </a:r>
            <a:endParaRPr lang="zh-CN" altLang="en-US" sz="28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209768" y="824394"/>
            <a:ext cx="23703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如何理解？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1911" y="3867894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本句隐讽那些不懂西方文化却装懂的人。</a:t>
            </a:r>
            <a:r>
              <a:rPr lang="zh-CN" altLang="en-US" sz="2800" b="1" dirty="0">
                <a:latin typeface="+mn-ea"/>
              </a:rPr>
              <a:t> </a:t>
            </a:r>
            <a:endParaRPr lang="zh-CN" altLang="en-US" sz="2800" b="1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939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HWOCRTEMP_ROC10"/>
          <p:cNvPicPr>
            <a:picLocks noChangeArrowheads="1"/>
          </p:cNvPicPr>
          <p:nvPr/>
        </p:nvPicPr>
        <p:blipFill>
          <a:blip r:embed="rId2">
            <a:lum bright="-6000" contras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8" t="18619" r="10574" b="9381"/>
          <a:stretch>
            <a:fillRect/>
          </a:stretch>
        </p:blipFill>
        <p:spPr>
          <a:xfrm>
            <a:off x="0" y="699542"/>
            <a:ext cx="9144000" cy="44439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问题探究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59832" y="116731"/>
            <a:ext cx="4067944" cy="582811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dirty="0" smtClean="0">
                <a:ea typeface="楷体_GB2312" pitchFamily="49" charset="-122"/>
              </a:rPr>
              <a:t>中西</a:t>
            </a:r>
            <a:r>
              <a:rPr lang="zh-CN" altLang="en-US" sz="2800" b="1" dirty="0">
                <a:ea typeface="楷体_GB2312" pitchFamily="49" charset="-122"/>
              </a:rPr>
              <a:t>诗有什么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异同点</a:t>
            </a:r>
            <a:r>
              <a:rPr lang="zh-CN" altLang="en-US" sz="2800" b="1" dirty="0" smtClean="0">
                <a:ea typeface="楷体_GB2312" pitchFamily="49" charset="-122"/>
              </a:rPr>
              <a:t>？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25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写作特点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528" y="972666"/>
            <a:ext cx="8842375" cy="3543300"/>
          </a:xfrm>
          <a:prstGeom prst="rect">
            <a:avLst/>
          </a:prstGeo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、对比综合，观点明确，结构圆通灵活。</a:t>
            </a:r>
          </a:p>
          <a:p>
            <a:pPr>
              <a:buFont typeface="Wingdings 2" pitchFamily="18" charset="2"/>
              <a:buNone/>
            </a:pPr>
            <a:r>
              <a:rPr lang="zh-CN" altLang="en-US" sz="2800" b="1" dirty="0">
                <a:latin typeface="+mn-ea"/>
              </a:rPr>
              <a:t>   </a:t>
            </a:r>
            <a:r>
              <a:rPr lang="zh-CN" altLang="en-US" sz="2800" b="1" dirty="0" smtClean="0">
                <a:latin typeface="+mn-ea"/>
              </a:rPr>
              <a:t>把</a:t>
            </a:r>
            <a:r>
              <a:rPr lang="zh-CN" altLang="en-US" sz="2800" b="1" dirty="0">
                <a:latin typeface="+mn-ea"/>
              </a:rPr>
              <a:t>中外诗歌作对比，在诸多材料中综合中国诗的</a:t>
            </a:r>
            <a:r>
              <a:rPr lang="zh-CN" altLang="en-US" sz="2800" b="1" dirty="0" smtClean="0">
                <a:latin typeface="+mn-ea"/>
              </a:rPr>
              <a:t>特 </a:t>
            </a:r>
            <a:endParaRPr lang="en-US" altLang="zh-CN" sz="2800" b="1" dirty="0" smtClean="0">
              <a:latin typeface="+mn-ea"/>
            </a:endParaRPr>
          </a:p>
          <a:p>
            <a:pPr>
              <a:buFont typeface="Wingdings 2" pitchFamily="18" charset="2"/>
              <a:buNone/>
            </a:pP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dirty="0" smtClean="0">
                <a:latin typeface="+mn-ea"/>
              </a:rPr>
              <a:t>  </a:t>
            </a:r>
            <a:r>
              <a:rPr lang="zh-CN" altLang="en-US" sz="2800" b="1" dirty="0" smtClean="0">
                <a:latin typeface="+mn-ea"/>
              </a:rPr>
              <a:t>点</a:t>
            </a:r>
            <a:r>
              <a:rPr lang="zh-CN" altLang="en-US" sz="2800" b="1" dirty="0">
                <a:latin typeface="+mn-ea"/>
              </a:rPr>
              <a:t>。观点明确，结尾充满机巧。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、化深奥为通俗，化复杂为单纯。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、居高临下，征古今引中外，有较强的知识性。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、讲道理，发议论，幽默风趣。</a:t>
            </a:r>
          </a:p>
          <a:p>
            <a:pPr>
              <a:buFont typeface="Wingdings 2" pitchFamily="18" charset="2"/>
              <a:buNone/>
            </a:pPr>
            <a:r>
              <a:rPr lang="zh-CN" altLang="en-US" sz="2800" b="1" dirty="0">
                <a:latin typeface="+mn-ea"/>
              </a:rPr>
              <a:t>   </a:t>
            </a:r>
            <a:r>
              <a:rPr lang="zh-CN" altLang="en-US" sz="2800" b="1" dirty="0" smtClean="0">
                <a:latin typeface="+mn-ea"/>
              </a:rPr>
              <a:t>后</a:t>
            </a:r>
            <a:r>
              <a:rPr lang="zh-CN" altLang="en-US" sz="2800" b="1" dirty="0">
                <a:latin typeface="+mn-ea"/>
              </a:rPr>
              <a:t>三点也是文化随笔的特点。</a:t>
            </a:r>
          </a:p>
        </p:txBody>
      </p:sp>
    </p:spTree>
    <p:extLst>
      <p:ext uri="{BB962C8B-B14F-4D97-AF65-F5344CB8AC3E}">
        <p14:creationId xmlns:p14="http://schemas.microsoft.com/office/powerpoint/2010/main" val="329407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拓展训练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539552" y="915566"/>
            <a:ext cx="8424862" cy="5833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0000CC"/>
                </a:solidFill>
                <a:latin typeface="+mn-ea"/>
                <a:ea typeface="+mn-ea"/>
              </a:rPr>
              <a:t>中国诗富于暗示，请结合下面的诗句作简要分析。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99592" y="1779662"/>
            <a:ext cx="7056784" cy="2880320"/>
          </a:xfrm>
          <a:prstGeom prst="rect">
            <a:avLst/>
          </a:prstGeo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zh-CN" altLang="en-US" sz="2800" b="1" dirty="0">
                <a:latin typeface="+mn-ea"/>
              </a:rPr>
              <a:t>登岳阳楼  </a:t>
            </a:r>
            <a:r>
              <a:rPr lang="zh-CN" altLang="en-US" sz="2800" b="1" dirty="0" smtClean="0">
                <a:latin typeface="+mn-ea"/>
              </a:rPr>
              <a:t> 杜甫</a:t>
            </a:r>
            <a:endParaRPr lang="zh-CN" altLang="en-US" sz="2800" b="1" dirty="0">
              <a:latin typeface="+mn-ea"/>
            </a:endParaRPr>
          </a:p>
          <a:p>
            <a:pPr marL="0" indent="0" algn="ctr">
              <a:buNone/>
            </a:pPr>
            <a:r>
              <a:rPr lang="zh-CN" altLang="en-US" sz="2800" b="1" dirty="0">
                <a:latin typeface="+mn-ea"/>
              </a:rPr>
              <a:t>昔闻洞庭</a:t>
            </a:r>
            <a:r>
              <a:rPr lang="zh-CN" altLang="en-US" sz="2800" b="1" dirty="0" smtClean="0">
                <a:latin typeface="+mn-ea"/>
              </a:rPr>
              <a:t>水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zh-CN" altLang="en-US" sz="2800" b="1" dirty="0" smtClean="0">
                <a:latin typeface="+mn-ea"/>
              </a:rPr>
              <a:t>今</a:t>
            </a:r>
            <a:r>
              <a:rPr lang="zh-CN" altLang="en-US" sz="2800" b="1" dirty="0">
                <a:latin typeface="+mn-ea"/>
              </a:rPr>
              <a:t>上岳阳楼。</a:t>
            </a:r>
          </a:p>
          <a:p>
            <a:pPr marL="0" indent="0" algn="ctr">
              <a:buNone/>
            </a:pPr>
            <a:r>
              <a:rPr lang="zh-CN" altLang="en-US" sz="2800" b="1" dirty="0">
                <a:latin typeface="+mn-ea"/>
              </a:rPr>
              <a:t>吴楚东南坼</a:t>
            </a:r>
            <a:r>
              <a:rPr lang="zh-CN" altLang="en-US" sz="2800" b="1" dirty="0" smtClean="0">
                <a:latin typeface="+mn-ea"/>
              </a:rPr>
              <a:t>，乾坤</a:t>
            </a:r>
            <a:r>
              <a:rPr lang="zh-CN" altLang="en-US" sz="2800" b="1" dirty="0">
                <a:latin typeface="+mn-ea"/>
              </a:rPr>
              <a:t>日夜浮。</a:t>
            </a:r>
          </a:p>
          <a:p>
            <a:pPr marL="0" indent="0" algn="ctr">
              <a:buNone/>
            </a:pPr>
            <a:r>
              <a:rPr lang="zh-CN" altLang="en-US" sz="2800" b="1" dirty="0">
                <a:latin typeface="+mn-ea"/>
              </a:rPr>
              <a:t>亲朋无一字</a:t>
            </a:r>
            <a:r>
              <a:rPr lang="zh-CN" altLang="en-US" sz="2800" b="1" dirty="0" smtClean="0">
                <a:latin typeface="+mn-ea"/>
              </a:rPr>
              <a:t>，老病</a:t>
            </a:r>
            <a:r>
              <a:rPr lang="zh-CN" altLang="en-US" sz="2800" b="1" dirty="0">
                <a:latin typeface="+mn-ea"/>
              </a:rPr>
              <a:t>有孤舟。</a:t>
            </a:r>
          </a:p>
          <a:p>
            <a:pPr marL="0" indent="0" algn="ctr">
              <a:buNone/>
            </a:pPr>
            <a:r>
              <a:rPr lang="zh-CN" altLang="en-US" sz="2800" b="1" dirty="0">
                <a:latin typeface="+mn-ea"/>
              </a:rPr>
              <a:t>戌马关山北</a:t>
            </a:r>
            <a:r>
              <a:rPr lang="zh-CN" altLang="en-US" sz="2800" b="1" dirty="0" smtClean="0">
                <a:latin typeface="+mn-ea"/>
              </a:rPr>
              <a:t>，凭</a:t>
            </a:r>
            <a:r>
              <a:rPr lang="zh-CN" altLang="en-US" sz="2800" b="1" dirty="0">
                <a:latin typeface="+mn-ea"/>
              </a:rPr>
              <a:t>轩涕泗流。 </a:t>
            </a:r>
          </a:p>
        </p:txBody>
      </p:sp>
    </p:spTree>
    <p:extLst>
      <p:ext uri="{BB962C8B-B14F-4D97-AF65-F5344CB8AC3E}">
        <p14:creationId xmlns:p14="http://schemas.microsoft.com/office/powerpoint/2010/main" val="347233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-108520" y="771550"/>
            <a:ext cx="9217024" cy="3960440"/>
          </a:xfrm>
          <a:prstGeom prst="rect">
            <a:avLst/>
          </a:prstGeom>
        </p:spPr>
        <p:txBody>
          <a:bodyPr/>
          <a:lstStyle/>
          <a:p>
            <a:pPr indent="0">
              <a:buFont typeface="Wingdings 2" pitchFamily="18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举例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：“昔闻洞庭水，今上岳阳楼”这两句诗是全诗首联，从表面上看，意境看上去很简单：诗人若干年前就听得人家说洞庭湖这一名胜，今天居然能够登上岳阳楼。但仅这样理解领会杜诗意境显然太浅薄了。我们知道，杜甫当时的政治生活是坎坷的，但他从来没有放弃崇高的抱负，哪想竟一事无成。昔日的抱负，今朝都成了泡影，诗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里“今”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“昔”二字所暗示的含意表现了诗人晚年漂泊怀才不遇的诸多感慨，有着深深的沉郁之感。 </a:t>
            </a:r>
          </a:p>
        </p:txBody>
      </p:sp>
    </p:spTree>
    <p:extLst>
      <p:ext uri="{BB962C8B-B14F-4D97-AF65-F5344CB8AC3E}">
        <p14:creationId xmlns:p14="http://schemas.microsoft.com/office/powerpoint/2010/main" val="309457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TDDOWNLOAD\My Documents\Downloads\QQ2012JayXon\Users\907868260\FileRecv\91淘课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作者简介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pic>
        <p:nvPicPr>
          <p:cNvPr id="3" name="Picture 2" descr="钱钟书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1690" r="1133" b="1433"/>
          <a:stretch/>
        </p:blipFill>
        <p:spPr bwMode="auto">
          <a:xfrm>
            <a:off x="105365" y="755735"/>
            <a:ext cx="4322619" cy="397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836418" y="855720"/>
            <a:ext cx="4056062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+mn-ea"/>
              </a:rPr>
              <a:t>钱钟书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800" dirty="0">
                <a:solidFill>
                  <a:srgbClr val="FF0066"/>
                </a:solidFill>
                <a:latin typeface="+mn-ea"/>
              </a:rPr>
              <a:t>    </a:t>
            </a:r>
            <a:r>
              <a:rPr lang="zh-CN" altLang="en-US" sz="2800" b="1" dirty="0" smtClean="0">
                <a:solidFill>
                  <a:srgbClr val="3333FF"/>
                </a:solidFill>
                <a:latin typeface="+mn-ea"/>
              </a:rPr>
              <a:t>现代</a:t>
            </a:r>
            <a:r>
              <a:rPr lang="zh-CN" altLang="en-US" sz="2800" b="1" dirty="0">
                <a:solidFill>
                  <a:srgbClr val="3333FF"/>
                </a:solidFill>
                <a:latin typeface="+mn-ea"/>
              </a:rPr>
              <a:t>文学研究家、作家，字默存，号槐聚，曾用笔名中书</a:t>
            </a:r>
            <a:r>
              <a:rPr lang="zh-CN" altLang="en-US" sz="2800" b="1" dirty="0" smtClean="0">
                <a:solidFill>
                  <a:srgbClr val="3333FF"/>
                </a:solidFill>
                <a:latin typeface="+mn-ea"/>
              </a:rPr>
              <a:t>君。</a:t>
            </a:r>
            <a:r>
              <a:rPr lang="zh-CN" altLang="en-US" sz="2800" b="1" dirty="0">
                <a:solidFill>
                  <a:srgbClr val="3333FF"/>
                </a:solidFill>
                <a:latin typeface="+mn-ea"/>
              </a:rPr>
              <a:t>代表作是长篇小说</a:t>
            </a:r>
            <a:r>
              <a:rPr lang="en-US" altLang="zh-CN" sz="2800" b="1" dirty="0">
                <a:solidFill>
                  <a:srgbClr val="3333FF"/>
                </a:solidFill>
                <a:latin typeface="+mn-ea"/>
              </a:rPr>
              <a:t>《</a:t>
            </a:r>
            <a:r>
              <a:rPr lang="zh-CN" altLang="en-US" sz="2800" b="1" dirty="0">
                <a:solidFill>
                  <a:srgbClr val="3333FF"/>
                </a:solidFill>
                <a:latin typeface="+mn-ea"/>
              </a:rPr>
              <a:t>围城</a:t>
            </a:r>
            <a:r>
              <a:rPr lang="en-US" altLang="zh-CN" sz="2800" b="1" dirty="0">
                <a:solidFill>
                  <a:srgbClr val="3333FF"/>
                </a:solidFill>
                <a:latin typeface="+mn-ea"/>
              </a:rPr>
              <a:t>》</a:t>
            </a:r>
            <a:r>
              <a:rPr lang="zh-CN" altLang="en-US" sz="2800" b="1" dirty="0">
                <a:solidFill>
                  <a:srgbClr val="3333FF"/>
                </a:solidFill>
                <a:latin typeface="+mn-ea"/>
              </a:rPr>
              <a:t>。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+mn-ea"/>
              </a:rPr>
              <a:t>    </a:t>
            </a:r>
            <a:r>
              <a:rPr lang="zh-CN" altLang="en-US" sz="2800" b="1" dirty="0" smtClean="0">
                <a:solidFill>
                  <a:srgbClr val="3333FF"/>
                </a:solidFill>
                <a:latin typeface="+mn-ea"/>
              </a:rPr>
              <a:t>无论</a:t>
            </a:r>
            <a:r>
              <a:rPr lang="zh-CN" altLang="en-US" sz="2800" b="1" dirty="0">
                <a:solidFill>
                  <a:srgbClr val="3333FF"/>
                </a:solidFill>
                <a:latin typeface="+mn-ea"/>
              </a:rPr>
              <a:t>他的小说或散文，都具有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机智隽永</a:t>
            </a:r>
            <a:r>
              <a:rPr lang="zh-CN" altLang="en-US" sz="2800" b="1" dirty="0">
                <a:solidFill>
                  <a:srgbClr val="3333FF"/>
                </a:solidFill>
                <a:latin typeface="+mn-ea"/>
              </a:rPr>
              <a:t>的特点。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72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331640" y="904528"/>
            <a:ext cx="669607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著作书目</a:t>
            </a:r>
          </a:p>
          <a:p>
            <a:endParaRPr lang="zh-CN" altLang="en-US" sz="2800" b="1" dirty="0">
              <a:solidFill>
                <a:srgbClr val="FFFF00"/>
              </a:solidFill>
              <a:latin typeface="+mn-ea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写在人生边上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》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散文集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;       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人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·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兽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·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鬼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》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短篇小说集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; </a:t>
            </a: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 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围城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》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长篇小说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; </a:t>
            </a: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  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谈艺录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》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诗话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; </a:t>
            </a: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     </a:t>
            </a:r>
          </a:p>
          <a:p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管锥编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》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文论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;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七缀集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》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文论集。</a:t>
            </a:r>
          </a:p>
        </p:txBody>
      </p:sp>
    </p:spTree>
    <p:extLst>
      <p:ext uri="{BB962C8B-B14F-4D97-AF65-F5344CB8AC3E}">
        <p14:creationId xmlns:p14="http://schemas.microsoft.com/office/powerpoint/2010/main" val="23253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412553"/>
            <a:ext cx="8784976" cy="3103413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ts val="3600"/>
              </a:lnSpc>
              <a:buFont typeface="Wingdings 2" pitchFamily="18" charset="2"/>
              <a:buNone/>
            </a:pP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、事实上，一个人的缺点正像猴子的尾巴，猴子蹲在地面的时候，尾巴是看不见的，直到它向树上爬，就把后部供大众瞻仰，可是这红臀长尾巴本来就有，并非地位爬高了的标识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zh-CN" altLang="en-US" sz="2400" b="1" dirty="0">
              <a:latin typeface="+mn-ea"/>
            </a:endParaRPr>
          </a:p>
          <a:p>
            <a:pPr marL="457200" indent="-457200">
              <a:lnSpc>
                <a:spcPts val="3600"/>
              </a:lnSpc>
              <a:buFont typeface="Wingdings 2" pitchFamily="18" charset="2"/>
              <a:buNone/>
            </a:pP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、那时苏小姐把自己的爱情看得太名贵了，不肯随便施与。现在呢，宛如做了好衣服，舍不得穿，锁在箱里，过一两年忽然发现这衣服的样子和花色都不时髦了，有些自怅自悔。 </a:t>
            </a:r>
            <a:br>
              <a:rPr lang="zh-CN" altLang="en-US" sz="2400" b="1" dirty="0">
                <a:latin typeface="+mn-ea"/>
              </a:rPr>
            </a:br>
            <a:endParaRPr lang="zh-CN" altLang="en-US" sz="2400" b="1" dirty="0">
              <a:latin typeface="+mn-ea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2555776" y="848122"/>
            <a:ext cx="3239591" cy="571500"/>
          </a:xfrm>
          <a:prstGeom prst="rect">
            <a:avLst/>
          </a:prstGeom>
          <a:noFill/>
          <a:ln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</a:rPr>
              <a:t>《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围城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</a:rPr>
              <a:t>》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中的譬喻</a:t>
            </a:r>
            <a:endParaRPr lang="zh-CN" altLang="en-US" sz="2800" b="1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6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56545" y="771550"/>
            <a:ext cx="3455615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《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围城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》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中的譬喻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330" y="1341438"/>
            <a:ext cx="8820150" cy="3246536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ts val="2800"/>
              </a:lnSpc>
              <a:buFontTx/>
              <a:buNone/>
            </a:pPr>
            <a:r>
              <a:rPr lang="en-US" altLang="zh-CN" sz="2400" b="1" dirty="0" smtClean="0">
                <a:latin typeface="+mn-ea"/>
              </a:rPr>
              <a:t> 3</a:t>
            </a:r>
            <a:r>
              <a:rPr lang="zh-CN" altLang="en-US" sz="2400" b="1" dirty="0">
                <a:latin typeface="+mn-ea"/>
              </a:rPr>
              <a:t>、天下有两种人。譬如一串葡萄到手，一种人挑最好的先</a:t>
            </a:r>
            <a:r>
              <a:rPr lang="zh-CN" altLang="en-US" sz="2400" b="1" dirty="0" smtClean="0">
                <a:latin typeface="+mn-ea"/>
              </a:rPr>
              <a:t>吃，另</a:t>
            </a:r>
            <a:r>
              <a:rPr lang="zh-CN" altLang="en-US" sz="2400" b="1" dirty="0">
                <a:latin typeface="+mn-ea"/>
              </a:rPr>
              <a:t>一种人把最好的留在最后吃。照例第一种人应该乐观，因为他每吃一颗都是吃剩的葡萄里最好的；第二种应该悲观，因为他每吃一颗都是吃剩的葡萄里最坏的。不过事实上适得其反，缘故是第二种人还有希望，第一种人只有回忆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zh-CN" altLang="en-US" sz="2400" b="1" dirty="0">
              <a:latin typeface="+mn-ea"/>
            </a:endParaRPr>
          </a:p>
          <a:p>
            <a:pPr marL="609600" indent="-609600">
              <a:lnSpc>
                <a:spcPts val="2800"/>
              </a:lnSpc>
              <a:buFontTx/>
              <a:buNone/>
            </a:pPr>
            <a:r>
              <a:rPr lang="en-US" altLang="zh-CN" sz="2400" b="1" dirty="0" smtClean="0">
                <a:latin typeface="+mn-ea"/>
              </a:rPr>
              <a:t> 4</a:t>
            </a:r>
            <a:r>
              <a:rPr lang="zh-CN" altLang="en-US" sz="2400" b="1" dirty="0">
                <a:latin typeface="+mn-ea"/>
              </a:rPr>
              <a:t>、三闾大学校长高松年是位老科学家。这“老”字的位置非常为难，可以形容科学，也可以形容科学家。不幸的是，科学家跟科学不大相同；科学家像酒，愈老愈可贵，而科学像女人，老了便不值钱。</a:t>
            </a:r>
          </a:p>
        </p:txBody>
      </p:sp>
    </p:spTree>
    <p:extLst>
      <p:ext uri="{BB962C8B-B14F-4D97-AF65-F5344CB8AC3E}">
        <p14:creationId xmlns:p14="http://schemas.microsoft.com/office/powerpoint/2010/main" val="16245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39552" y="2211710"/>
            <a:ext cx="835292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、作者论诗的根本立场是什么？（１）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、中国诗的一般发展特点及其规律是什么？（２）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、中国诗的具体特点是什么？（３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—7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）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、作者的结论是什么？（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8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）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412157" y="1544474"/>
            <a:ext cx="38880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阅读文章，思考问题：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771105" y="834968"/>
            <a:ext cx="2448967" cy="583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理清文章思路</a:t>
            </a:r>
          </a:p>
        </p:txBody>
      </p:sp>
    </p:spTree>
    <p:extLst>
      <p:ext uri="{BB962C8B-B14F-4D97-AF65-F5344CB8AC3E}">
        <p14:creationId xmlns:p14="http://schemas.microsoft.com/office/powerpoint/2010/main" val="42149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3814" y="915566"/>
            <a:ext cx="7272932" cy="654323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、作者论诗的根本立场是什么？（１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）</a:t>
            </a:r>
            <a:endParaRPr lang="zh-CN" altLang="en-US" sz="28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9304" y="3003798"/>
            <a:ext cx="8281168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　  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 中国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诗讲求抒情性并一蹴而至崇高的境界，以后就缺乏变化，而且逐渐腐化。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71600" y="1563638"/>
            <a:ext cx="22327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比较文学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65062" y="2355726"/>
            <a:ext cx="8281168" cy="72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、中国诗的一般发展特点及其规律是什么？（２）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841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84537" y="1422616"/>
            <a:ext cx="8460432" cy="61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）讲求篇幅短小，“诗体”配适“诗心”的需要；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23850" y="856595"/>
            <a:ext cx="69844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、中国诗的具体特点是什么？（３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—7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）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79616" y="1880847"/>
            <a:ext cx="3816077" cy="51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）富于暗示性；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84537" y="2380101"/>
            <a:ext cx="5796136" cy="5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）笔力轻淡，词气安和；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80864" y="2938768"/>
            <a:ext cx="6660232" cy="58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）社交诗特别多，宗教诗几乎没有。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3507854"/>
            <a:ext cx="8507892" cy="545785"/>
          </a:xfrm>
          <a:prstGeom prst="rect">
            <a:avLst/>
          </a:prstGeom>
          <a:noFill/>
          <a:ln/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、作者通过比较中西诗的异同，结论是什么？（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8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）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67544" y="4011910"/>
            <a:ext cx="7129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中国诗没有特别“中国”的地方。</a:t>
            </a:r>
          </a:p>
        </p:txBody>
      </p:sp>
    </p:spTree>
    <p:extLst>
      <p:ext uri="{BB962C8B-B14F-4D97-AF65-F5344CB8AC3E}">
        <p14:creationId xmlns:p14="http://schemas.microsoft.com/office/powerpoint/2010/main" val="353449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文章思路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02047" y="1985752"/>
            <a:ext cx="615553" cy="159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中国诗</a:t>
            </a:r>
          </a:p>
        </p:txBody>
      </p:sp>
      <p:sp>
        <p:nvSpPr>
          <p:cNvPr id="5" name="AutoShape 9"/>
          <p:cNvSpPr>
            <a:spLocks/>
          </p:cNvSpPr>
          <p:nvPr/>
        </p:nvSpPr>
        <p:spPr bwMode="auto">
          <a:xfrm>
            <a:off x="1187450" y="1628775"/>
            <a:ext cx="180181" cy="2527151"/>
          </a:xfrm>
          <a:prstGeom prst="leftBrace">
            <a:avLst>
              <a:gd name="adj1" fmla="val 103230"/>
              <a:gd name="adj2" fmla="val 50000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583668" y="1367165"/>
            <a:ext cx="60499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根本立场：比较文学（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530351" y="2205858"/>
            <a:ext cx="5057874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一般发展特点及其规律（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）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583668" y="3053628"/>
            <a:ext cx="46085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具体特点（３</a:t>
            </a:r>
            <a:r>
              <a:rPr lang="en-US" altLang="zh-CN" sz="2800" b="1" dirty="0">
                <a:latin typeface="+mn-ea"/>
              </a:rPr>
              <a:t>—7</a:t>
            </a:r>
            <a:r>
              <a:rPr lang="zh-CN" altLang="en-US" sz="2800" b="1" dirty="0">
                <a:latin typeface="+mn-ea"/>
              </a:rPr>
              <a:t>）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523383" y="3830488"/>
            <a:ext cx="73453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结论：没有特别“中国”的地方（</a:t>
            </a:r>
            <a:r>
              <a:rPr lang="en-US" altLang="zh-CN" sz="2800" b="1" dirty="0">
                <a:latin typeface="+mn-ea"/>
              </a:rPr>
              <a:t>8</a:t>
            </a:r>
            <a:r>
              <a:rPr lang="zh-CN" altLang="en-US" sz="2800" b="1" dirty="0"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571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1155</Words>
  <Application>Microsoft Office PowerPoint</Application>
  <PresentationFormat>全屏显示(16:9)</PresentationFormat>
  <Paragraphs>72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</cp:lastModifiedBy>
  <cp:revision>64</cp:revision>
  <dcterms:created xsi:type="dcterms:W3CDTF">2014-07-03T05:31:53Z</dcterms:created>
  <dcterms:modified xsi:type="dcterms:W3CDTF">2014-12-17T07:55:53Z</dcterms:modified>
</cp:coreProperties>
</file>