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96" r:id="rId3"/>
    <p:sldId id="305" r:id="rId4"/>
    <p:sldId id="304" r:id="rId5"/>
    <p:sldId id="303" r:id="rId6"/>
    <p:sldId id="302" r:id="rId7"/>
    <p:sldId id="301" r:id="rId8"/>
    <p:sldId id="300" r:id="rId9"/>
    <p:sldId id="299" r:id="rId10"/>
    <p:sldId id="307" r:id="rId11"/>
    <p:sldId id="298" r:id="rId12"/>
    <p:sldId id="306" r:id="rId13"/>
    <p:sldId id="297" r:id="rId14"/>
    <p:sldId id="312" r:id="rId15"/>
    <p:sldId id="311" r:id="rId16"/>
    <p:sldId id="310" r:id="rId17"/>
    <p:sldId id="309" r:id="rId18"/>
    <p:sldId id="308" r:id="rId19"/>
    <p:sldId id="314" r:id="rId20"/>
    <p:sldId id="313" r:id="rId21"/>
    <p:sldId id="315" r:id="rId22"/>
    <p:sldId id="259" r:id="rId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16AE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3078" autoAdjust="0"/>
  </p:normalViewPr>
  <p:slideViewPr>
    <p:cSldViewPr>
      <p:cViewPr varScale="1">
        <p:scale>
          <a:sx n="137" d="100"/>
          <a:sy n="137" d="100"/>
        </p:scale>
        <p:origin x="-186" y="-7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F31656-3FA7-435B-93ED-105595AEF80E}" type="datetimeFigureOut">
              <a:rPr lang="zh-CN" altLang="en-US" smtClean="0"/>
              <a:t>2014/12/17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23B2DD-8641-4B61-91D2-C470757F2D53}" type="slidenum">
              <a:rPr lang="zh-CN" altLang="en-US" smtClean="0"/>
              <a:t>‹#›</a:t>
            </a:fld>
            <a:endParaRPr lang="zh-CN" altLang="en-US"/>
          </a:p>
        </p:txBody>
      </p:sp>
    </p:spTree>
    <p:extLst>
      <p:ext uri="{BB962C8B-B14F-4D97-AF65-F5344CB8AC3E}">
        <p14:creationId xmlns:p14="http://schemas.microsoft.com/office/powerpoint/2010/main" val="1705076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文本占位符 7"/>
          <p:cNvSpPr>
            <a:spLocks noGrp="1"/>
          </p:cNvSpPr>
          <p:nvPr>
            <p:ph type="body" sz="quarter" idx="10" hasCustomPrompt="1"/>
          </p:nvPr>
        </p:nvSpPr>
        <p:spPr>
          <a:xfrm>
            <a:off x="683568" y="267494"/>
            <a:ext cx="2323778" cy="432048"/>
          </a:xfrm>
          <a:prstGeom prst="rect">
            <a:avLst/>
          </a:prstGeom>
        </p:spPr>
        <p:txBody>
          <a:bodyPr/>
          <a:lstStyle>
            <a:lvl1pPr marL="0" indent="0">
              <a:buNone/>
              <a:defRPr sz="2800" b="1">
                <a:solidFill>
                  <a:srgbClr val="00B0F0"/>
                </a:solidFill>
                <a:latin typeface="微软雅黑" pitchFamily="34" charset="-122"/>
                <a:ea typeface="微软雅黑" pitchFamily="34" charset="-122"/>
              </a:defRPr>
            </a:lvl1pPr>
          </a:lstStyle>
          <a:p>
            <a:pPr lvl="0"/>
            <a:r>
              <a:rPr lang="zh-CN" altLang="en-US" dirty="0" smtClean="0"/>
              <a:t>输入主题词</a:t>
            </a:r>
            <a:endParaRPr lang="zh-CN" altLang="en-US" dirty="0"/>
          </a:p>
        </p:txBody>
      </p:sp>
      <p:sp>
        <p:nvSpPr>
          <p:cNvPr id="11" name="文本占位符 7"/>
          <p:cNvSpPr>
            <a:spLocks noGrp="1"/>
          </p:cNvSpPr>
          <p:nvPr>
            <p:ph type="body" sz="quarter" idx="11" hasCustomPrompt="1"/>
          </p:nvPr>
        </p:nvSpPr>
        <p:spPr>
          <a:xfrm>
            <a:off x="7164288" y="2211710"/>
            <a:ext cx="1387674" cy="360040"/>
          </a:xfrm>
          <a:prstGeom prst="rect">
            <a:avLst/>
          </a:prstGeom>
        </p:spPr>
        <p:txBody>
          <a:bodyPr/>
          <a:lstStyle>
            <a:lvl1pPr marL="0" indent="0" algn="r">
              <a:buNone/>
              <a:defRPr sz="1800" b="1">
                <a:solidFill>
                  <a:schemeClr val="bg2">
                    <a:lumMod val="25000"/>
                  </a:schemeClr>
                </a:solidFill>
                <a:latin typeface="幼圆" pitchFamily="49" charset="-122"/>
                <a:ea typeface="幼圆" pitchFamily="49" charset="-122"/>
              </a:defRPr>
            </a:lvl1pPr>
          </a:lstStyle>
          <a:p>
            <a:pPr lvl="0"/>
            <a:r>
              <a:rPr lang="zh-CN" altLang="en-US" dirty="0" smtClean="0"/>
              <a:t>文章题材</a:t>
            </a:r>
            <a:endParaRPr lang="zh-CN" altLang="en-US" dirty="0"/>
          </a:p>
        </p:txBody>
      </p:sp>
      <p:sp>
        <p:nvSpPr>
          <p:cNvPr id="12" name="文本占位符 7"/>
          <p:cNvSpPr>
            <a:spLocks noGrp="1"/>
          </p:cNvSpPr>
          <p:nvPr>
            <p:ph type="body" sz="quarter" idx="12" hasCustomPrompt="1"/>
          </p:nvPr>
        </p:nvSpPr>
        <p:spPr>
          <a:xfrm>
            <a:off x="5004048" y="2787774"/>
            <a:ext cx="3619922" cy="648072"/>
          </a:xfrm>
          <a:prstGeom prst="rect">
            <a:avLst/>
          </a:prstGeom>
        </p:spPr>
        <p:txBody>
          <a:bodyPr/>
          <a:lstStyle>
            <a:lvl1pPr marL="0" indent="0" algn="r">
              <a:buNone/>
              <a:defRPr sz="3200" b="1">
                <a:solidFill>
                  <a:schemeClr val="bg1">
                    <a:lumMod val="50000"/>
                  </a:schemeClr>
                </a:solidFill>
                <a:latin typeface="微软雅黑" pitchFamily="34" charset="-122"/>
                <a:ea typeface="微软雅黑" pitchFamily="34" charset="-122"/>
              </a:defRPr>
            </a:lvl1pPr>
          </a:lstStyle>
          <a:p>
            <a:pPr lvl="0"/>
            <a:r>
              <a:rPr lang="zh-CN" altLang="en-US" dirty="0" smtClean="0"/>
              <a:t>此处输入课文标题</a:t>
            </a:r>
            <a:endParaRPr lang="zh-CN" altLang="en-US" dirty="0"/>
          </a:p>
        </p:txBody>
      </p:sp>
      <p:sp>
        <p:nvSpPr>
          <p:cNvPr id="13" name="文本占位符 7"/>
          <p:cNvSpPr>
            <a:spLocks noGrp="1"/>
          </p:cNvSpPr>
          <p:nvPr>
            <p:ph type="body" sz="quarter" idx="13" hasCustomPrompt="1"/>
          </p:nvPr>
        </p:nvSpPr>
        <p:spPr>
          <a:xfrm>
            <a:off x="6588224" y="3651870"/>
            <a:ext cx="2016224" cy="360040"/>
          </a:xfrm>
          <a:prstGeom prst="rect">
            <a:avLst/>
          </a:prstGeom>
        </p:spPr>
        <p:txBody>
          <a:bodyPr/>
          <a:lstStyle>
            <a:lvl1pPr marL="0" indent="0" algn="r">
              <a:buNone/>
              <a:defRPr sz="1800" b="1">
                <a:solidFill>
                  <a:schemeClr val="bg2">
                    <a:lumMod val="25000"/>
                  </a:schemeClr>
                </a:solidFill>
                <a:latin typeface="幼圆" pitchFamily="49" charset="-122"/>
                <a:ea typeface="幼圆" pitchFamily="49" charset="-122"/>
              </a:defRPr>
            </a:lvl1pPr>
          </a:lstStyle>
          <a:p>
            <a:pPr lvl="0"/>
            <a:r>
              <a:rPr lang="zh-CN" altLang="en-US" dirty="0" smtClean="0"/>
              <a:t>课文作者</a:t>
            </a:r>
            <a:endParaRPr lang="zh-CN" altLang="en-US" dirty="0"/>
          </a:p>
        </p:txBody>
      </p:sp>
      <p:sp>
        <p:nvSpPr>
          <p:cNvPr id="14" name="图片占位符 13"/>
          <p:cNvSpPr>
            <a:spLocks noGrp="1"/>
          </p:cNvSpPr>
          <p:nvPr>
            <p:ph type="pic" sz="quarter" idx="14" hasCustomPrompt="1"/>
          </p:nvPr>
        </p:nvSpPr>
        <p:spPr>
          <a:xfrm>
            <a:off x="611188" y="987425"/>
            <a:ext cx="3960812" cy="3097213"/>
          </a:xfrm>
          <a:prstGeom prst="roundRect">
            <a:avLst>
              <a:gd name="adj" fmla="val 2999"/>
            </a:avLst>
          </a:prstGeom>
          <a:effectLst>
            <a:outerShdw blurRad="50800" dist="38100" dir="18900000" algn="bl" rotWithShape="0">
              <a:prstClr val="black">
                <a:alpha val="40000"/>
              </a:prstClr>
            </a:outerShdw>
            <a:softEdge rad="63500"/>
          </a:effectLst>
        </p:spPr>
        <p:txBody>
          <a:bodyPr/>
          <a:lstStyle>
            <a:lvl1pPr>
              <a:defRPr sz="2000">
                <a:latin typeface="幼圆" pitchFamily="49" charset="-122"/>
                <a:ea typeface="幼圆" pitchFamily="49" charset="-122"/>
              </a:defRPr>
            </a:lvl1pPr>
          </a:lstStyle>
          <a:p>
            <a:r>
              <a:rPr lang="zh-CN" altLang="en-US" dirty="0" smtClean="0"/>
              <a:t>插入主题意境图片</a:t>
            </a:r>
            <a:endParaRPr lang="zh-CN" altLang="en-US" dirty="0"/>
          </a:p>
        </p:txBody>
      </p:sp>
    </p:spTree>
    <p:extLst>
      <p:ext uri="{BB962C8B-B14F-4D97-AF65-F5344CB8AC3E}">
        <p14:creationId xmlns:p14="http://schemas.microsoft.com/office/powerpoint/2010/main" val="247113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2014/12/17</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294485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2014/12/17</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1922339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690795" y="123478"/>
            <a:ext cx="1728192" cy="432048"/>
          </a:xfrm>
          <a:prstGeom prst="rect">
            <a:avLst/>
          </a:prstGeom>
        </p:spPr>
        <p:txBody>
          <a:bodyPr/>
          <a:lstStyle>
            <a:lvl1pPr marL="0" indent="0">
              <a:buNone/>
              <a:defRPr sz="2800" b="0">
                <a:solidFill>
                  <a:srgbClr val="00B0F0"/>
                </a:solidFill>
                <a:latin typeface="微软雅黑" pitchFamily="34" charset="-122"/>
                <a:ea typeface="微软雅黑" pitchFamily="34" charset="-122"/>
              </a:defRPr>
            </a:lvl1pPr>
          </a:lstStyle>
          <a:p>
            <a:pPr lvl="0"/>
            <a:r>
              <a:rPr lang="zh-CN" altLang="en-US" dirty="0" smtClean="0"/>
              <a:t>页面标题</a:t>
            </a:r>
            <a:endParaRPr lang="zh-CN" altLang="en-US" dirty="0"/>
          </a:p>
        </p:txBody>
      </p:sp>
      <p:sp>
        <p:nvSpPr>
          <p:cNvPr id="8" name="矩形 7"/>
          <p:cNvSpPr/>
          <p:nvPr userDrawn="1"/>
        </p:nvSpPr>
        <p:spPr>
          <a:xfrm>
            <a:off x="0" y="627534"/>
            <a:ext cx="9144000" cy="767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sp>
        <p:nvSpPr>
          <p:cNvPr id="9" name="矩形 8"/>
          <p:cNvSpPr/>
          <p:nvPr userDrawn="1"/>
        </p:nvSpPr>
        <p:spPr>
          <a:xfrm>
            <a:off x="683568" y="627534"/>
            <a:ext cx="1800200" cy="767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占位符 7"/>
          <p:cNvSpPr>
            <a:spLocks noGrp="1"/>
          </p:cNvSpPr>
          <p:nvPr>
            <p:ph type="body" sz="quarter" idx="11" hasCustomPrompt="1"/>
          </p:nvPr>
        </p:nvSpPr>
        <p:spPr>
          <a:xfrm>
            <a:off x="6732240" y="267494"/>
            <a:ext cx="1728192" cy="360040"/>
          </a:xfrm>
          <a:prstGeom prst="round2DiagRect">
            <a:avLst>
              <a:gd name="adj1" fmla="val 42945"/>
              <a:gd name="adj2" fmla="val 0"/>
            </a:avLst>
          </a:prstGeom>
          <a:solidFill>
            <a:srgbClr val="FFC000"/>
          </a:solidFill>
        </p:spPr>
        <p:txBody>
          <a:bodyPr anchor="b"/>
          <a:lstStyle>
            <a:lvl1pPr marL="0" indent="0" algn="r">
              <a:buNone/>
              <a:defRPr sz="1800" b="0">
                <a:solidFill>
                  <a:schemeClr val="bg1"/>
                </a:solidFill>
                <a:latin typeface="幼圆" pitchFamily="49" charset="-122"/>
                <a:ea typeface="幼圆" pitchFamily="49" charset="-122"/>
              </a:defRPr>
            </a:lvl1pPr>
          </a:lstStyle>
          <a:p>
            <a:pPr lvl="0"/>
            <a:r>
              <a:rPr lang="zh-CN" altLang="en-US" dirty="0" smtClean="0"/>
              <a:t>添加副标题</a:t>
            </a:r>
            <a:endParaRPr lang="zh-CN" altLang="en-US" dirty="0"/>
          </a:p>
        </p:txBody>
      </p:sp>
    </p:spTree>
    <p:extLst>
      <p:ext uri="{BB962C8B-B14F-4D97-AF65-F5344CB8AC3E}">
        <p14:creationId xmlns:p14="http://schemas.microsoft.com/office/powerpoint/2010/main" val="23993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690795" y="123478"/>
            <a:ext cx="1728192" cy="432048"/>
          </a:xfrm>
          <a:prstGeom prst="rect">
            <a:avLst/>
          </a:prstGeom>
        </p:spPr>
        <p:txBody>
          <a:bodyPr/>
          <a:lstStyle>
            <a:lvl1pPr marL="0" indent="0">
              <a:buNone/>
              <a:defRPr sz="2800" b="0">
                <a:solidFill>
                  <a:srgbClr val="00B0F0"/>
                </a:solidFill>
                <a:latin typeface="微软雅黑" pitchFamily="34" charset="-122"/>
                <a:ea typeface="微软雅黑" pitchFamily="34" charset="-122"/>
              </a:defRPr>
            </a:lvl1pPr>
          </a:lstStyle>
          <a:p>
            <a:pPr lvl="0"/>
            <a:r>
              <a:rPr lang="zh-CN" altLang="en-US" dirty="0" smtClean="0"/>
              <a:t>页面标题</a:t>
            </a:r>
            <a:endParaRPr lang="zh-CN" altLang="en-US" dirty="0"/>
          </a:p>
        </p:txBody>
      </p:sp>
      <p:sp>
        <p:nvSpPr>
          <p:cNvPr id="8" name="矩形 7"/>
          <p:cNvSpPr/>
          <p:nvPr userDrawn="1"/>
        </p:nvSpPr>
        <p:spPr>
          <a:xfrm>
            <a:off x="-7161" y="627534"/>
            <a:ext cx="5858371" cy="767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sp>
        <p:nvSpPr>
          <p:cNvPr id="9" name="矩形 8"/>
          <p:cNvSpPr/>
          <p:nvPr userDrawn="1"/>
        </p:nvSpPr>
        <p:spPr>
          <a:xfrm>
            <a:off x="683568" y="627534"/>
            <a:ext cx="1800200" cy="767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7"/>
          <p:cNvSpPr>
            <a:spLocks noGrp="1"/>
          </p:cNvSpPr>
          <p:nvPr>
            <p:ph type="body" sz="quarter" idx="11" hasCustomPrompt="1"/>
          </p:nvPr>
        </p:nvSpPr>
        <p:spPr>
          <a:xfrm>
            <a:off x="4076411" y="242093"/>
            <a:ext cx="1728192" cy="360040"/>
          </a:xfrm>
          <a:prstGeom prst="round2DiagRect">
            <a:avLst>
              <a:gd name="adj1" fmla="val 21781"/>
              <a:gd name="adj2" fmla="val 0"/>
            </a:avLst>
          </a:prstGeom>
          <a:solidFill>
            <a:srgbClr val="FFC000"/>
          </a:solidFill>
        </p:spPr>
        <p:txBody>
          <a:bodyPr anchor="b"/>
          <a:lstStyle>
            <a:lvl1pPr marL="0" indent="0" algn="r">
              <a:buNone/>
              <a:defRPr sz="1800" b="0">
                <a:solidFill>
                  <a:schemeClr val="bg1"/>
                </a:solidFill>
                <a:latin typeface="幼圆" pitchFamily="49" charset="-122"/>
                <a:ea typeface="幼圆" pitchFamily="49" charset="-122"/>
              </a:defRPr>
            </a:lvl1pPr>
          </a:lstStyle>
          <a:p>
            <a:pPr lvl="0"/>
            <a:r>
              <a:rPr lang="zh-CN" altLang="en-US" dirty="0" smtClean="0"/>
              <a:t>添加副标题</a:t>
            </a:r>
            <a:endParaRPr lang="zh-CN" altLang="en-US" dirty="0"/>
          </a:p>
        </p:txBody>
      </p:sp>
      <p:sp>
        <p:nvSpPr>
          <p:cNvPr id="11" name="圆角矩形 10"/>
          <p:cNvSpPr/>
          <p:nvPr userDrawn="1"/>
        </p:nvSpPr>
        <p:spPr>
          <a:xfrm>
            <a:off x="5884334" y="339502"/>
            <a:ext cx="3153056" cy="4219763"/>
          </a:xfrm>
          <a:prstGeom prst="roundRect">
            <a:avLst>
              <a:gd name="adj" fmla="val 379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3200" dirty="0">
              <a:latin typeface="微软雅黑" pitchFamily="34" charset="-122"/>
              <a:ea typeface="微软雅黑" pitchFamily="34" charset="-122"/>
            </a:endParaRPr>
          </a:p>
        </p:txBody>
      </p:sp>
    </p:spTree>
    <p:extLst>
      <p:ext uri="{BB962C8B-B14F-4D97-AF65-F5344CB8AC3E}">
        <p14:creationId xmlns:p14="http://schemas.microsoft.com/office/powerpoint/2010/main" val="2265930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8" name="TextBox 7"/>
          <p:cNvSpPr txBox="1"/>
          <p:nvPr userDrawn="1"/>
        </p:nvSpPr>
        <p:spPr>
          <a:xfrm>
            <a:off x="3081453" y="1491630"/>
            <a:ext cx="2664296" cy="769441"/>
          </a:xfrm>
          <a:prstGeom prst="rect">
            <a:avLst/>
          </a:prstGeom>
          <a:noFill/>
        </p:spPr>
        <p:txBody>
          <a:bodyPr wrap="square" rtlCol="0">
            <a:spAutoFit/>
          </a:bodyPr>
          <a:lstStyle/>
          <a:p>
            <a:pPr algn="ctr"/>
            <a:r>
              <a:rPr lang="zh-CN" altLang="en-US" sz="4400" dirty="0" smtClean="0">
                <a:solidFill>
                  <a:srgbClr val="00B0F0"/>
                </a:solidFill>
                <a:latin typeface="微软雅黑" pitchFamily="34" charset="-122"/>
                <a:ea typeface="微软雅黑" pitchFamily="34" charset="-122"/>
              </a:rPr>
              <a:t>谢谢观看</a:t>
            </a:r>
            <a:endParaRPr lang="zh-CN" altLang="en-US" sz="4400" dirty="0">
              <a:solidFill>
                <a:srgbClr val="00B0F0"/>
              </a:solidFill>
              <a:latin typeface="微软雅黑" pitchFamily="34" charset="-122"/>
              <a:ea typeface="微软雅黑" pitchFamily="34" charset="-122"/>
            </a:endParaRPr>
          </a:p>
        </p:txBody>
      </p:sp>
      <p:sp>
        <p:nvSpPr>
          <p:cNvPr id="9" name="TextBox 8"/>
          <p:cNvSpPr txBox="1"/>
          <p:nvPr userDrawn="1"/>
        </p:nvSpPr>
        <p:spPr>
          <a:xfrm>
            <a:off x="2327920" y="2427734"/>
            <a:ext cx="4968552" cy="646331"/>
          </a:xfrm>
          <a:prstGeom prst="rect">
            <a:avLst/>
          </a:prstGeom>
          <a:noFill/>
        </p:spPr>
        <p:txBody>
          <a:bodyPr wrap="square" rtlCol="0">
            <a:spAutoFit/>
          </a:bodyPr>
          <a:lstStyle/>
          <a:p>
            <a:pPr algn="ctr"/>
            <a:r>
              <a:rPr lang="zh-CN" altLang="en-US" dirty="0" smtClean="0">
                <a:solidFill>
                  <a:schemeClr val="bg1">
                    <a:lumMod val="50000"/>
                  </a:schemeClr>
                </a:solidFill>
                <a:latin typeface="微软雅黑" pitchFamily="34" charset="-122"/>
                <a:ea typeface="微软雅黑" pitchFamily="34" charset="-122"/>
              </a:rPr>
              <a:t>欢迎您继续在</a:t>
            </a:r>
            <a:r>
              <a:rPr lang="en-US" altLang="zh-CN" dirty="0" smtClean="0">
                <a:solidFill>
                  <a:schemeClr val="bg1">
                    <a:lumMod val="50000"/>
                  </a:schemeClr>
                </a:solidFill>
                <a:latin typeface="微软雅黑" pitchFamily="34" charset="-122"/>
                <a:ea typeface="微软雅黑" pitchFamily="34" charset="-122"/>
              </a:rPr>
              <a:t>91</a:t>
            </a:r>
            <a:r>
              <a:rPr lang="zh-CN" altLang="en-US" dirty="0" smtClean="0">
                <a:solidFill>
                  <a:schemeClr val="bg1">
                    <a:lumMod val="50000"/>
                  </a:schemeClr>
                </a:solidFill>
                <a:latin typeface="微软雅黑" pitchFamily="34" charset="-122"/>
                <a:ea typeface="微软雅黑" pitchFamily="34" charset="-122"/>
              </a:rPr>
              <a:t>淘课网学习下一节或其他内容，</a:t>
            </a:r>
            <a:endParaRPr lang="en-US" altLang="zh-CN" dirty="0" smtClean="0">
              <a:solidFill>
                <a:schemeClr val="bg1">
                  <a:lumMod val="50000"/>
                </a:schemeClr>
              </a:solidFill>
              <a:latin typeface="微软雅黑" pitchFamily="34" charset="-122"/>
              <a:ea typeface="微软雅黑" pitchFamily="34" charset="-122"/>
            </a:endParaRPr>
          </a:p>
          <a:p>
            <a:pPr algn="ctr"/>
            <a:r>
              <a:rPr lang="en-US" altLang="zh-CN" dirty="0" smtClean="0">
                <a:solidFill>
                  <a:schemeClr val="bg1">
                    <a:lumMod val="50000"/>
                  </a:schemeClr>
                </a:solidFill>
                <a:latin typeface="微软雅黑" pitchFamily="34" charset="-122"/>
                <a:ea typeface="微软雅黑" pitchFamily="34" charset="-122"/>
              </a:rPr>
              <a:t>91</a:t>
            </a:r>
            <a:r>
              <a:rPr lang="zh-CN" altLang="en-US" dirty="0" smtClean="0">
                <a:solidFill>
                  <a:schemeClr val="bg1">
                    <a:lumMod val="50000"/>
                  </a:schemeClr>
                </a:solidFill>
                <a:latin typeface="微软雅黑" pitchFamily="34" charset="-122"/>
                <a:ea typeface="微软雅黑" pitchFamily="34" charset="-122"/>
              </a:rPr>
              <a:t>淘课网为你奉献完美的微课大餐！</a:t>
            </a:r>
            <a:endParaRPr lang="zh-CN" altLang="en-US"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4759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2014/12/17</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119462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2014/12/17</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174251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2014/12/17</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39687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2014/12/17</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222169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2014/12/17</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263651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矩形 9"/>
          <p:cNvSpPr/>
          <p:nvPr userDrawn="1"/>
        </p:nvSpPr>
        <p:spPr>
          <a:xfrm>
            <a:off x="0" y="4799304"/>
            <a:ext cx="9144000" cy="767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pic>
        <p:nvPicPr>
          <p:cNvPr id="11" name="Picture 2" descr="D:\TDDOWNLOAD\My Documents\Downloads\QQ2012JayXon\Users\907868260\FileRecv\91淘课logo.png"/>
          <p:cNvPicPr>
            <a:picLocks noChangeAspect="1" noChangeArrowheads="1"/>
          </p:cNvPicPr>
          <p:nvPr userDrawn="1"/>
        </p:nvPicPr>
        <p:blipFill>
          <a:blip r:embed="rId13" cstate="print"/>
          <a:srcRect/>
          <a:stretch>
            <a:fillRect/>
          </a:stretch>
        </p:blipFill>
        <p:spPr bwMode="auto">
          <a:xfrm>
            <a:off x="7592764" y="4574229"/>
            <a:ext cx="985276" cy="494262"/>
          </a:xfrm>
          <a:prstGeom prst="rect">
            <a:avLst/>
          </a:prstGeom>
          <a:solidFill>
            <a:schemeClr val="bg1">
              <a:lumMod val="95000"/>
            </a:schemeClr>
          </a:solidFill>
        </p:spPr>
      </p:pic>
    </p:spTree>
    <p:extLst>
      <p:ext uri="{BB962C8B-B14F-4D97-AF65-F5344CB8AC3E}">
        <p14:creationId xmlns:p14="http://schemas.microsoft.com/office/powerpoint/2010/main" val="4192947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Rot="1" noChangeArrowheads="1"/>
          </p:cNvSpPr>
          <p:nvPr/>
        </p:nvSpPr>
        <p:spPr>
          <a:xfrm>
            <a:off x="3131840" y="660474"/>
            <a:ext cx="2087910" cy="65419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solidFill>
                  <a:srgbClr val="FF0000"/>
                </a:solidFill>
                <a:latin typeface="+mn-ea"/>
                <a:ea typeface="+mn-ea"/>
              </a:rPr>
              <a:t>谈中国诗</a:t>
            </a:r>
            <a:endParaRPr lang="zh-CN" altLang="en-US" sz="2800" b="1" dirty="0">
              <a:solidFill>
                <a:srgbClr val="FF0000"/>
              </a:solidFill>
              <a:latin typeface="+mn-ea"/>
              <a:ea typeface="+mn-ea"/>
            </a:endParaRPr>
          </a:p>
        </p:txBody>
      </p:sp>
      <p:sp>
        <p:nvSpPr>
          <p:cNvPr id="4" name="Rectangle 3"/>
          <p:cNvSpPr txBox="1">
            <a:spLocks noRot="1" noChangeArrowheads="1"/>
          </p:cNvSpPr>
          <p:nvPr/>
        </p:nvSpPr>
        <p:spPr>
          <a:xfrm>
            <a:off x="3419872" y="1131590"/>
            <a:ext cx="1944315"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b="1" dirty="0" smtClean="0">
                <a:latin typeface="+mn-ea"/>
              </a:rPr>
              <a:t>钱钟书</a:t>
            </a:r>
            <a:endParaRPr lang="zh-CN" altLang="en-US" sz="2400" b="1" dirty="0">
              <a:latin typeface="+mn-ea"/>
            </a:endParaRPr>
          </a:p>
        </p:txBody>
      </p:sp>
      <p:pic>
        <p:nvPicPr>
          <p:cNvPr id="5" name="Picture 4" descr="20043261936259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63638"/>
            <a:ext cx="9144000" cy="3579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21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linds(horizontal)">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1979712" y="771550"/>
            <a:ext cx="4824214" cy="67289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smtClean="0">
                <a:latin typeface="+mn-ea"/>
                <a:ea typeface="+mn-ea"/>
              </a:rPr>
              <a:t>《</a:t>
            </a:r>
            <a:r>
              <a:rPr lang="zh-CN" altLang="en-US" sz="2800" b="1" dirty="0" smtClean="0">
                <a:latin typeface="+mn-ea"/>
                <a:ea typeface="+mn-ea"/>
              </a:rPr>
              <a:t>围城</a:t>
            </a:r>
            <a:r>
              <a:rPr lang="en-US" altLang="zh-CN" sz="2800" b="1" dirty="0" smtClean="0">
                <a:latin typeface="+mn-ea"/>
                <a:ea typeface="+mn-ea"/>
              </a:rPr>
              <a:t>》</a:t>
            </a:r>
            <a:r>
              <a:rPr lang="zh-CN" altLang="en-US" sz="2800" b="1" dirty="0" smtClean="0">
                <a:latin typeface="+mn-ea"/>
                <a:ea typeface="+mn-ea"/>
              </a:rPr>
              <a:t>妙喻</a:t>
            </a:r>
            <a:endParaRPr lang="zh-CN" altLang="en-US" sz="2800" b="1" dirty="0">
              <a:latin typeface="+mn-ea"/>
              <a:ea typeface="+mn-ea"/>
            </a:endParaRPr>
          </a:p>
        </p:txBody>
      </p:sp>
      <p:sp>
        <p:nvSpPr>
          <p:cNvPr id="3" name="Rectangle 3"/>
          <p:cNvSpPr>
            <a:spLocks noGrp="1" noRot="1" noChangeArrowheads="1"/>
          </p:cNvSpPr>
          <p:nvPr>
            <p:ph type="body" idx="4294967295"/>
          </p:nvPr>
        </p:nvSpPr>
        <p:spPr>
          <a:xfrm>
            <a:off x="-252536" y="1347614"/>
            <a:ext cx="9145016" cy="3096344"/>
          </a:xfrm>
          <a:prstGeom prst="rect">
            <a:avLst/>
          </a:prstGeom>
        </p:spPr>
        <p:txBody>
          <a:bodyPr/>
          <a:lstStyle/>
          <a:p>
            <a:pPr marL="609600" indent="-609600">
              <a:lnSpc>
                <a:spcPts val="3800"/>
              </a:lnSpc>
              <a:buFont typeface="Wingdings 2" pitchFamily="18" charset="2"/>
              <a:buNone/>
            </a:pPr>
            <a:r>
              <a:rPr lang="en-US" altLang="zh-CN" sz="2800" b="1" dirty="0">
                <a:solidFill>
                  <a:schemeClr val="hlink"/>
                </a:solidFill>
                <a:latin typeface="+mn-ea"/>
              </a:rPr>
              <a:t>   </a:t>
            </a:r>
            <a:r>
              <a:rPr lang="en-US" altLang="zh-CN" sz="2800" b="1" dirty="0" smtClean="0">
                <a:solidFill>
                  <a:schemeClr val="hlink"/>
                </a:solidFill>
                <a:latin typeface="+mn-ea"/>
              </a:rPr>
              <a:t> 3</a:t>
            </a:r>
            <a:r>
              <a:rPr lang="zh-CN" altLang="en-US" sz="2800" b="1" dirty="0">
                <a:solidFill>
                  <a:schemeClr val="hlink"/>
                </a:solidFill>
                <a:latin typeface="+mn-ea"/>
              </a:rPr>
              <a:t>、天下只有两种人。譬如一串葡萄到手，一种人挑最好的先吃，另一种人把最好的留在最后吃。照例第一种人应该乐观，因为他每吃一颗都是吃剩的葡萄里最好的；第二种应该悲观，因为他每吃一颗都是吃剩的葡萄里最坏的。不过事实上适得其反，缘故是第二种人还有希望，第一种人只有回忆。</a:t>
            </a:r>
          </a:p>
        </p:txBody>
      </p:sp>
    </p:spTree>
    <p:extLst>
      <p:ext uri="{BB962C8B-B14F-4D97-AF65-F5344CB8AC3E}">
        <p14:creationId xmlns:p14="http://schemas.microsoft.com/office/powerpoint/2010/main" val="3918328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273635" y="699542"/>
            <a:ext cx="1534071" cy="5715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solidFill>
                  <a:srgbClr val="FF0000"/>
                </a:solidFill>
                <a:latin typeface="+mn-ea"/>
                <a:ea typeface="+mn-ea"/>
              </a:rPr>
              <a:t>思考：</a:t>
            </a:r>
            <a:endParaRPr lang="zh-CN" altLang="en-US" sz="2800" b="1" dirty="0">
              <a:solidFill>
                <a:srgbClr val="FF0000"/>
              </a:solidFill>
              <a:latin typeface="+mn-ea"/>
              <a:ea typeface="+mn-ea"/>
            </a:endParaRPr>
          </a:p>
        </p:txBody>
      </p:sp>
      <p:sp>
        <p:nvSpPr>
          <p:cNvPr id="3" name="Rectangle 3"/>
          <p:cNvSpPr>
            <a:spLocks noGrp="1" noRot="1" noChangeArrowheads="1"/>
          </p:cNvSpPr>
          <p:nvPr>
            <p:ph type="body" idx="4294967295"/>
          </p:nvPr>
        </p:nvSpPr>
        <p:spPr>
          <a:xfrm>
            <a:off x="351730" y="1275606"/>
            <a:ext cx="8540750" cy="3203798"/>
          </a:xfrm>
          <a:prstGeom prst="rect">
            <a:avLst/>
          </a:prstGeom>
        </p:spPr>
        <p:txBody>
          <a:bodyPr/>
          <a:lstStyle/>
          <a:p>
            <a:pPr>
              <a:lnSpc>
                <a:spcPct val="90000"/>
              </a:lnSpc>
              <a:buFont typeface="Wingdings 2" pitchFamily="18" charset="2"/>
              <a:buNone/>
            </a:pPr>
            <a:r>
              <a:rPr lang="en-US" altLang="zh-CN" sz="2800" b="1" dirty="0">
                <a:latin typeface="+mn-ea"/>
              </a:rPr>
              <a:t>1</a:t>
            </a:r>
            <a:r>
              <a:rPr lang="zh-CN" altLang="en-US" sz="2800" b="1" dirty="0">
                <a:latin typeface="+mn-ea"/>
              </a:rPr>
              <a:t>、第一段中作者提出的谈中国诗的方法是什么</a:t>
            </a:r>
            <a:r>
              <a:rPr lang="zh-CN" altLang="en-US" sz="2800" b="1" dirty="0" smtClean="0">
                <a:latin typeface="+mn-ea"/>
              </a:rPr>
              <a:t>？</a:t>
            </a:r>
            <a:r>
              <a:rPr lang="en-US" altLang="zh-CN" sz="2800" b="1" dirty="0" smtClean="0">
                <a:latin typeface="+mn-ea"/>
              </a:rPr>
              <a:t> </a:t>
            </a:r>
            <a:endParaRPr lang="en-US" altLang="zh-CN" sz="2800" b="1" dirty="0">
              <a:latin typeface="+mn-ea"/>
            </a:endParaRPr>
          </a:p>
          <a:p>
            <a:pPr>
              <a:lnSpc>
                <a:spcPct val="90000"/>
              </a:lnSpc>
              <a:buFont typeface="Wingdings 2" pitchFamily="18" charset="2"/>
              <a:buNone/>
            </a:pPr>
            <a:r>
              <a:rPr lang="en-US" altLang="zh-CN" sz="2800" b="1" dirty="0">
                <a:solidFill>
                  <a:srgbClr val="FF0000"/>
                </a:solidFill>
                <a:latin typeface="+mn-ea"/>
              </a:rPr>
              <a:t>   </a:t>
            </a:r>
            <a:r>
              <a:rPr lang="zh-CN" altLang="en-US" sz="2800" b="1" dirty="0" smtClean="0">
                <a:solidFill>
                  <a:srgbClr val="FF0000"/>
                </a:solidFill>
                <a:latin typeface="+mn-ea"/>
              </a:rPr>
              <a:t>用</a:t>
            </a:r>
            <a:r>
              <a:rPr lang="zh-CN" altLang="en-US" sz="2800" b="1" dirty="0">
                <a:solidFill>
                  <a:srgbClr val="FF0000"/>
                </a:solidFill>
                <a:latin typeface="+mn-ea"/>
              </a:rPr>
              <a:t>比较文学的方法</a:t>
            </a:r>
          </a:p>
          <a:p>
            <a:pPr>
              <a:lnSpc>
                <a:spcPct val="90000"/>
              </a:lnSpc>
              <a:buFont typeface="Wingdings 2" pitchFamily="18" charset="2"/>
              <a:buNone/>
            </a:pPr>
            <a:r>
              <a:rPr lang="en-US" altLang="zh-CN" sz="2800" b="1" dirty="0">
                <a:latin typeface="+mn-ea"/>
              </a:rPr>
              <a:t>2</a:t>
            </a:r>
            <a:r>
              <a:rPr lang="zh-CN" altLang="en-US" sz="2800" b="1" dirty="0">
                <a:latin typeface="+mn-ea"/>
              </a:rPr>
              <a:t>、从第二段中可以看出中国诗歌发展的规律和</a:t>
            </a:r>
            <a:r>
              <a:rPr lang="zh-CN" altLang="en-US" sz="2800" b="1" dirty="0" smtClean="0">
                <a:latin typeface="+mn-ea"/>
              </a:rPr>
              <a:t>特点 </a:t>
            </a:r>
            <a:endParaRPr lang="en-US" altLang="zh-CN" sz="2800" b="1" dirty="0" smtClean="0">
              <a:latin typeface="+mn-ea"/>
            </a:endParaRPr>
          </a:p>
          <a:p>
            <a:pPr>
              <a:lnSpc>
                <a:spcPct val="90000"/>
              </a:lnSpc>
              <a:buFont typeface="Wingdings 2" pitchFamily="18" charset="2"/>
              <a:buNone/>
            </a:pPr>
            <a:r>
              <a:rPr lang="en-US" altLang="zh-CN" sz="2800" b="1" dirty="0">
                <a:latin typeface="+mn-ea"/>
              </a:rPr>
              <a:t> </a:t>
            </a:r>
            <a:r>
              <a:rPr lang="en-US" altLang="zh-CN" sz="2800" b="1" dirty="0" smtClean="0">
                <a:latin typeface="+mn-ea"/>
              </a:rPr>
              <a:t>  </a:t>
            </a:r>
            <a:r>
              <a:rPr lang="zh-CN" altLang="en-US" sz="2800" b="1" dirty="0" smtClean="0">
                <a:latin typeface="+mn-ea"/>
              </a:rPr>
              <a:t>是</a:t>
            </a:r>
            <a:r>
              <a:rPr lang="zh-CN" altLang="en-US" sz="2800" b="1" dirty="0">
                <a:latin typeface="+mn-ea"/>
              </a:rPr>
              <a:t>什么</a:t>
            </a:r>
            <a:r>
              <a:rPr lang="zh-CN" altLang="en-US" sz="2800" b="1" dirty="0" smtClean="0">
                <a:latin typeface="+mn-ea"/>
              </a:rPr>
              <a:t>？</a:t>
            </a:r>
            <a:r>
              <a:rPr lang="en-US" altLang="zh-CN" sz="2800" b="1" dirty="0" smtClean="0">
                <a:latin typeface="+mn-ea"/>
              </a:rPr>
              <a:t> </a:t>
            </a:r>
            <a:endParaRPr lang="zh-CN" altLang="en-US" sz="2800" b="1" dirty="0">
              <a:latin typeface="+mn-ea"/>
            </a:endParaRPr>
          </a:p>
          <a:p>
            <a:pPr>
              <a:lnSpc>
                <a:spcPct val="90000"/>
              </a:lnSpc>
              <a:buFont typeface="Wingdings 2" pitchFamily="18" charset="2"/>
              <a:buNone/>
            </a:pPr>
            <a:r>
              <a:rPr lang="zh-CN" altLang="en-US" sz="2800" b="1" dirty="0" smtClean="0">
                <a:solidFill>
                  <a:srgbClr val="FF0000"/>
                </a:solidFill>
                <a:latin typeface="+mn-ea"/>
              </a:rPr>
              <a:t>   规律</a:t>
            </a:r>
            <a:r>
              <a:rPr lang="zh-CN" altLang="en-US" sz="2800" b="1" dirty="0">
                <a:solidFill>
                  <a:srgbClr val="FF0000"/>
                </a:solidFill>
                <a:latin typeface="+mn-ea"/>
              </a:rPr>
              <a:t>：先有抒情诗，再有戏剧诗，没有史诗。</a:t>
            </a:r>
          </a:p>
          <a:p>
            <a:pPr>
              <a:lnSpc>
                <a:spcPct val="90000"/>
              </a:lnSpc>
              <a:buFont typeface="Wingdings 2" pitchFamily="18" charset="2"/>
              <a:buNone/>
            </a:pPr>
            <a:r>
              <a:rPr lang="zh-CN" altLang="en-US" sz="2800" b="1" dirty="0" smtClean="0">
                <a:solidFill>
                  <a:srgbClr val="FF0000"/>
                </a:solidFill>
                <a:latin typeface="+mn-ea"/>
              </a:rPr>
              <a:t>   特点</a:t>
            </a:r>
            <a:r>
              <a:rPr lang="zh-CN" altLang="en-US" sz="2800" b="1" dirty="0">
                <a:solidFill>
                  <a:srgbClr val="FF0000"/>
                </a:solidFill>
                <a:latin typeface="+mn-ea"/>
              </a:rPr>
              <a:t>： 中国诗是早熟的，以后就缺乏变化，</a:t>
            </a:r>
            <a:r>
              <a:rPr lang="zh-CN" altLang="en-US" sz="2800" b="1" dirty="0" smtClean="0">
                <a:solidFill>
                  <a:srgbClr val="FF0000"/>
                </a:solidFill>
                <a:latin typeface="+mn-ea"/>
              </a:rPr>
              <a:t>而且 </a:t>
            </a:r>
            <a:endParaRPr lang="en-US" altLang="zh-CN" sz="2800" b="1" dirty="0" smtClean="0">
              <a:solidFill>
                <a:srgbClr val="FF0000"/>
              </a:solidFill>
              <a:latin typeface="+mn-ea"/>
            </a:endParaRPr>
          </a:p>
          <a:p>
            <a:pPr>
              <a:lnSpc>
                <a:spcPct val="90000"/>
              </a:lnSpc>
              <a:buFont typeface="Wingdings 2" pitchFamily="18" charset="2"/>
              <a:buNone/>
            </a:pPr>
            <a:r>
              <a:rPr lang="en-US" altLang="zh-CN" sz="2800" b="1" dirty="0">
                <a:solidFill>
                  <a:srgbClr val="FF0000"/>
                </a:solidFill>
                <a:latin typeface="+mn-ea"/>
              </a:rPr>
              <a:t> </a:t>
            </a:r>
            <a:r>
              <a:rPr lang="en-US" altLang="zh-CN" sz="2800" b="1" dirty="0" smtClean="0">
                <a:solidFill>
                  <a:srgbClr val="FF0000"/>
                </a:solidFill>
                <a:latin typeface="+mn-ea"/>
              </a:rPr>
              <a:t>  </a:t>
            </a:r>
            <a:r>
              <a:rPr lang="zh-CN" altLang="en-US" sz="2800" b="1" dirty="0" smtClean="0">
                <a:solidFill>
                  <a:srgbClr val="FF0000"/>
                </a:solidFill>
                <a:latin typeface="+mn-ea"/>
              </a:rPr>
              <a:t>逐渐</a:t>
            </a:r>
            <a:r>
              <a:rPr lang="zh-CN" altLang="en-US" sz="2800" b="1" dirty="0">
                <a:solidFill>
                  <a:srgbClr val="FF0000"/>
                </a:solidFill>
                <a:latin typeface="+mn-ea"/>
              </a:rPr>
              <a:t>腐化。</a:t>
            </a:r>
          </a:p>
        </p:txBody>
      </p:sp>
      <p:sp>
        <p:nvSpPr>
          <p:cNvPr id="4"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整体梳理</a:t>
            </a:r>
            <a:endParaRPr lang="zh-CN" altLang="en-US" sz="2800" dirty="0">
              <a:solidFill>
                <a:srgbClr val="FF0000"/>
              </a:solidFill>
              <a:ea typeface="黑体" pitchFamily="2" charset="-122"/>
            </a:endParaRPr>
          </a:p>
        </p:txBody>
      </p:sp>
    </p:spTree>
    <p:extLst>
      <p:ext uri="{BB962C8B-B14F-4D97-AF65-F5344CB8AC3E}">
        <p14:creationId xmlns:p14="http://schemas.microsoft.com/office/powerpoint/2010/main" val="217999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ox(i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ox(in)">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ox(in)">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box(in)">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ox(in)">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467544" y="771550"/>
            <a:ext cx="8208144" cy="3970318"/>
          </a:xfrm>
          <a:prstGeom prst="rect">
            <a:avLst/>
          </a:prstGeom>
          <a:noFill/>
          <a:ln>
            <a:noFill/>
          </a:ln>
          <a:effectLst/>
        </p:spPr>
        <p:txBody>
          <a:bodyPr wrap="square">
            <a:spAutoFit/>
          </a:bodyPr>
          <a:lstStyle/>
          <a:p>
            <a:pPr>
              <a:spcBef>
                <a:spcPct val="0"/>
              </a:spcBef>
              <a:buClrTx/>
              <a:buSzTx/>
              <a:buFontTx/>
              <a:buNone/>
            </a:pPr>
            <a:r>
              <a:rPr lang="en-US" altLang="zh-CN" sz="2800" b="1" dirty="0" smtClean="0">
                <a:solidFill>
                  <a:schemeClr val="tx1"/>
                </a:solidFill>
                <a:latin typeface="+mn-ea"/>
              </a:rPr>
              <a:t>3</a:t>
            </a:r>
            <a:r>
              <a:rPr lang="zh-CN" altLang="en-US" sz="2800" b="1" dirty="0">
                <a:solidFill>
                  <a:schemeClr val="tx1"/>
                </a:solidFill>
                <a:latin typeface="+mn-ea"/>
              </a:rPr>
              <a:t>、中国诗的特征是什么</a:t>
            </a:r>
            <a:r>
              <a:rPr lang="en-US" altLang="zh-CN" sz="2800" b="1" dirty="0" smtClean="0">
                <a:solidFill>
                  <a:schemeClr val="tx1"/>
                </a:solidFill>
                <a:latin typeface="+mn-ea"/>
              </a:rPr>
              <a:t>? </a:t>
            </a:r>
            <a:endParaRPr lang="zh-CN" altLang="en-US" sz="2800" b="1" dirty="0">
              <a:solidFill>
                <a:schemeClr val="tx1"/>
              </a:solidFill>
              <a:latin typeface="+mn-ea"/>
            </a:endParaRPr>
          </a:p>
          <a:p>
            <a:pPr>
              <a:spcBef>
                <a:spcPct val="0"/>
              </a:spcBef>
              <a:buClrTx/>
              <a:buSzTx/>
              <a:buFontTx/>
              <a:buNone/>
            </a:pPr>
            <a:r>
              <a:rPr lang="zh-CN" altLang="en-US" sz="2800" b="1" dirty="0">
                <a:solidFill>
                  <a:srgbClr val="FF0000"/>
                </a:solidFill>
                <a:latin typeface="+mn-ea"/>
              </a:rPr>
              <a:t>第一，中国诗是早熟的。（发展上）</a:t>
            </a:r>
          </a:p>
          <a:p>
            <a:pPr>
              <a:spcBef>
                <a:spcPct val="0"/>
              </a:spcBef>
              <a:buClrTx/>
              <a:buSzTx/>
              <a:buFontTx/>
              <a:buNone/>
            </a:pPr>
            <a:r>
              <a:rPr lang="zh-CN" altLang="en-US" sz="2800" b="1" dirty="0">
                <a:solidFill>
                  <a:srgbClr val="FF0000"/>
                </a:solidFill>
                <a:latin typeface="+mn-ea"/>
              </a:rPr>
              <a:t>第二，中国诗讲求篇幅短小，“诗体”配适“诗心”的需要。（形式上）</a:t>
            </a:r>
          </a:p>
          <a:p>
            <a:pPr>
              <a:spcBef>
                <a:spcPct val="0"/>
              </a:spcBef>
              <a:buClrTx/>
              <a:buSzTx/>
              <a:buFontTx/>
              <a:buNone/>
            </a:pPr>
            <a:r>
              <a:rPr lang="zh-CN" altLang="en-US" sz="2800" b="1" dirty="0">
                <a:solidFill>
                  <a:srgbClr val="FF0000"/>
                </a:solidFill>
                <a:latin typeface="+mn-ea"/>
              </a:rPr>
              <a:t>第三，中国诗富于暗示性。（讲究静默）</a:t>
            </a:r>
          </a:p>
          <a:p>
            <a:pPr>
              <a:spcBef>
                <a:spcPct val="0"/>
              </a:spcBef>
              <a:buClrTx/>
              <a:buSzTx/>
              <a:buFontTx/>
              <a:buNone/>
            </a:pPr>
            <a:r>
              <a:rPr lang="zh-CN" altLang="en-US" sz="2800" b="1" dirty="0">
                <a:solidFill>
                  <a:srgbClr val="FF0000"/>
                </a:solidFill>
                <a:latin typeface="+mn-ea"/>
              </a:rPr>
              <a:t>（技巧上）</a:t>
            </a:r>
          </a:p>
          <a:p>
            <a:pPr>
              <a:spcBef>
                <a:spcPct val="0"/>
              </a:spcBef>
              <a:buClrTx/>
              <a:buSzTx/>
              <a:buFontTx/>
              <a:buNone/>
            </a:pPr>
            <a:r>
              <a:rPr lang="zh-CN" altLang="en-US" sz="2800" b="1" dirty="0">
                <a:solidFill>
                  <a:srgbClr val="FF0000"/>
                </a:solidFill>
                <a:latin typeface="+mn-ea"/>
              </a:rPr>
              <a:t>第四，中国诗笔力轻淡，词气安和。（语言上）</a:t>
            </a:r>
          </a:p>
          <a:p>
            <a:pPr>
              <a:spcBef>
                <a:spcPct val="0"/>
              </a:spcBef>
              <a:buClrTx/>
              <a:buSzTx/>
              <a:buFontTx/>
              <a:buNone/>
            </a:pPr>
            <a:r>
              <a:rPr lang="zh-CN" altLang="en-US" sz="2800" b="1" dirty="0">
                <a:solidFill>
                  <a:srgbClr val="FF0000"/>
                </a:solidFill>
                <a:latin typeface="+mn-ea"/>
              </a:rPr>
              <a:t>第五，中国社交诗特别多，宗教诗几乎没有。（内容上）</a:t>
            </a:r>
          </a:p>
        </p:txBody>
      </p:sp>
    </p:spTree>
    <p:extLst>
      <p:ext uri="{BB962C8B-B14F-4D97-AF65-F5344CB8AC3E}">
        <p14:creationId xmlns:p14="http://schemas.microsoft.com/office/powerpoint/2010/main" val="74953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slide(fromBottom)">
                                      <p:cBhvr>
                                        <p:cTn id="19" dur="500"/>
                                        <p:tgtEl>
                                          <p:spTgt spid="2">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slide(fromBottom)">
                                      <p:cBhvr>
                                        <p:cTn id="24" dur="500"/>
                                        <p:tgtEl>
                                          <p:spTgt spid="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slide(fromBottom)">
                                      <p:cBhvr>
                                        <p:cTn id="29" dur="500"/>
                                        <p:tgtEl>
                                          <p:spTgt spid="2">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slide(fromBottom)">
                                      <p:cBhvr>
                                        <p:cTn id="3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128714" y="718264"/>
            <a:ext cx="8907782" cy="4085734"/>
          </a:xfrm>
          <a:prstGeom prst="rect">
            <a:avLst/>
          </a:prstGeom>
          <a:noFill/>
          <a:ln>
            <a:noFill/>
          </a:ln>
          <a:effectLst/>
        </p:spPr>
        <p:txBody>
          <a:bodyPr wrap="square">
            <a:spAutoFit/>
          </a:bodyPr>
          <a:lstStyle/>
          <a:p>
            <a:pPr>
              <a:lnSpc>
                <a:spcPts val="2700"/>
              </a:lnSpc>
              <a:spcBef>
                <a:spcPct val="50000"/>
              </a:spcBef>
              <a:buClrTx/>
              <a:buSzTx/>
              <a:buFontTx/>
              <a:buNone/>
            </a:pPr>
            <a:r>
              <a:rPr lang="en-US" altLang="zh-CN" sz="2400" b="1" dirty="0">
                <a:solidFill>
                  <a:schemeClr val="tx1"/>
                </a:solidFill>
                <a:latin typeface="+mn-ea"/>
              </a:rPr>
              <a:t>4</a:t>
            </a:r>
            <a:r>
              <a:rPr lang="zh-CN" altLang="en-US" sz="2400" b="1" dirty="0">
                <a:solidFill>
                  <a:schemeClr val="tx1"/>
                </a:solidFill>
                <a:latin typeface="+mn-ea"/>
              </a:rPr>
              <a:t>、梵文的</a:t>
            </a:r>
            <a:r>
              <a:rPr lang="en-US" altLang="zh-CN" sz="2400" b="1" dirty="0">
                <a:solidFill>
                  <a:schemeClr val="tx1"/>
                </a:solidFill>
                <a:latin typeface="+mn-ea"/>
              </a:rPr>
              <a:t>《</a:t>
            </a:r>
            <a:r>
              <a:rPr lang="zh-CN" altLang="en-US" sz="2400" b="1" dirty="0">
                <a:solidFill>
                  <a:schemeClr val="tx1"/>
                </a:solidFill>
                <a:latin typeface="+mn-ea"/>
              </a:rPr>
              <a:t>百喻经</a:t>
            </a:r>
            <a:r>
              <a:rPr lang="en-US" altLang="zh-CN" sz="2400" b="1" dirty="0">
                <a:solidFill>
                  <a:schemeClr val="tx1"/>
                </a:solidFill>
                <a:latin typeface="+mn-ea"/>
              </a:rPr>
              <a:t>》</a:t>
            </a:r>
            <a:r>
              <a:rPr lang="zh-CN" altLang="en-US" sz="2400" b="1" dirty="0">
                <a:solidFill>
                  <a:schemeClr val="tx1"/>
                </a:solidFill>
                <a:latin typeface="+mn-ea"/>
              </a:rPr>
              <a:t>说一个印度愚人要住三层楼而不许匠人造底下两层，中国的艺术和思想体构，往往是飘飘凌云的空中楼阁，这因为中国人聪明，流毒无穷地聪明</a:t>
            </a:r>
            <a:r>
              <a:rPr lang="en-US" altLang="zh-CN" sz="2400" b="1" dirty="0" smtClean="0">
                <a:solidFill>
                  <a:schemeClr val="tx1"/>
                </a:solidFill>
                <a:latin typeface="+mn-ea"/>
              </a:rPr>
              <a:t>? </a:t>
            </a:r>
            <a:endParaRPr lang="zh-CN" altLang="en-US" sz="2400" b="1" dirty="0">
              <a:solidFill>
                <a:schemeClr val="tx1"/>
              </a:solidFill>
              <a:latin typeface="+mn-ea"/>
            </a:endParaRPr>
          </a:p>
          <a:p>
            <a:pPr>
              <a:lnSpc>
                <a:spcPts val="2700"/>
              </a:lnSpc>
              <a:spcBef>
                <a:spcPct val="50000"/>
              </a:spcBef>
              <a:buClrTx/>
              <a:buSzTx/>
              <a:buFontTx/>
              <a:buNone/>
            </a:pPr>
            <a:r>
              <a:rPr lang="zh-CN" altLang="en-US" sz="2400" b="1" dirty="0">
                <a:solidFill>
                  <a:srgbClr val="FF0000"/>
                </a:solidFill>
                <a:latin typeface="+mn-ea"/>
              </a:rPr>
              <a:t>作者以此作喻，批评中国的艺术和思想体构缺乏严密的逻辑性，</a:t>
            </a:r>
            <a:r>
              <a:rPr lang="zh-CN" altLang="en-US" sz="2400" b="1" u="sng" dirty="0">
                <a:solidFill>
                  <a:srgbClr val="FF0000"/>
                </a:solidFill>
                <a:latin typeface="+mn-ea"/>
              </a:rPr>
              <a:t>往往脱离客观实际，没有坚实的基础，其结果必定影响艺术的健康、稳定地发展。</a:t>
            </a:r>
            <a:r>
              <a:rPr lang="zh-CN" altLang="en-US" sz="2400" b="1" dirty="0">
                <a:solidFill>
                  <a:srgbClr val="FF0000"/>
                </a:solidFill>
                <a:latin typeface="+mn-ea"/>
              </a:rPr>
              <a:t>这个批评是相当尖锐的，比喻中透出了强烈的讽刺意味。句中“聪明”一词是反语，是没有掌握艺术创作规律只凭臆断从事的思想方法。</a:t>
            </a:r>
            <a:r>
              <a:rPr lang="zh-CN" altLang="en-US" sz="2400" b="1" u="sng" dirty="0">
                <a:solidFill>
                  <a:srgbClr val="FF0000"/>
                </a:solidFill>
                <a:latin typeface="+mn-ea"/>
              </a:rPr>
              <a:t>所渭的“聪明”不过是自欺欺人</a:t>
            </a:r>
            <a:r>
              <a:rPr lang="zh-CN" altLang="en-US" sz="2400" b="1" dirty="0">
                <a:solidFill>
                  <a:srgbClr val="FF0000"/>
                </a:solidFill>
                <a:latin typeface="+mn-ea"/>
              </a:rPr>
              <a:t>。“流毒无穷地聪明”，一针见血地指出了上述思想方法的危害一一错误的东西长期得不到批评、抵制，反倒堂而皇之地沿传下去，贻害无穷。</a:t>
            </a:r>
          </a:p>
        </p:txBody>
      </p:sp>
    </p:spTree>
    <p:extLst>
      <p:ext uri="{BB962C8B-B14F-4D97-AF65-F5344CB8AC3E}">
        <p14:creationId xmlns:p14="http://schemas.microsoft.com/office/powerpoint/2010/main" val="418333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amond(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amond(in)">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222448" y="848122"/>
            <a:ext cx="8382000" cy="5715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b="1" dirty="0" smtClean="0">
                <a:latin typeface="+mn-ea"/>
                <a:ea typeface="+mn-ea"/>
              </a:rPr>
              <a:t>5</a:t>
            </a:r>
            <a:r>
              <a:rPr lang="zh-CN" altLang="en-US" sz="2400" b="1" dirty="0" smtClean="0">
                <a:latin typeface="+mn-ea"/>
                <a:ea typeface="+mn-ea"/>
              </a:rPr>
              <a:t>、什么是暗示？暗示有哪几种表现形式</a:t>
            </a:r>
            <a:r>
              <a:rPr lang="en-US" altLang="zh-CN" sz="2400" b="1" dirty="0" smtClean="0">
                <a:latin typeface="+mn-ea"/>
                <a:ea typeface="+mn-ea"/>
              </a:rPr>
              <a:t>?</a:t>
            </a:r>
            <a:r>
              <a:rPr lang="zh-CN" altLang="en-US" sz="2400" b="1" dirty="0" smtClean="0">
                <a:latin typeface="+mn-ea"/>
                <a:ea typeface="+mn-ea"/>
              </a:rPr>
              <a:t>请用原文语句</a:t>
            </a:r>
            <a:r>
              <a:rPr lang="zh-CN" altLang="en-US" sz="2400" b="1" dirty="0" smtClean="0">
                <a:latin typeface="+mn-ea"/>
                <a:ea typeface="+mn-ea"/>
              </a:rPr>
              <a:t>作答</a:t>
            </a:r>
            <a:r>
              <a:rPr lang="zh-CN" altLang="en-US" sz="2400" b="1" dirty="0">
                <a:latin typeface="+mn-ea"/>
                <a:ea typeface="+mn-ea"/>
              </a:rPr>
              <a:t>。</a:t>
            </a:r>
            <a:endParaRPr lang="zh-CN" altLang="en-US" sz="2400" b="1" dirty="0">
              <a:latin typeface="+mn-ea"/>
              <a:ea typeface="+mn-ea"/>
            </a:endParaRPr>
          </a:p>
        </p:txBody>
      </p:sp>
      <p:sp>
        <p:nvSpPr>
          <p:cNvPr id="3" name="Rectangle 3"/>
          <p:cNvSpPr>
            <a:spLocks noGrp="1" noRot="1" noChangeArrowheads="1"/>
          </p:cNvSpPr>
          <p:nvPr>
            <p:ph type="body" idx="4294967295"/>
          </p:nvPr>
        </p:nvSpPr>
        <p:spPr>
          <a:xfrm>
            <a:off x="179512" y="1340743"/>
            <a:ext cx="8856984" cy="3031207"/>
          </a:xfrm>
          <a:prstGeom prst="rect">
            <a:avLst/>
          </a:prstGeom>
        </p:spPr>
        <p:txBody>
          <a:bodyPr/>
          <a:lstStyle/>
          <a:p>
            <a:pPr marL="0" indent="0">
              <a:buNone/>
            </a:pPr>
            <a:r>
              <a:rPr lang="zh-CN" altLang="en-US" sz="2400" b="1" dirty="0">
                <a:solidFill>
                  <a:srgbClr val="FF0000"/>
                </a:solidFill>
                <a:latin typeface="+mn-ea"/>
              </a:rPr>
              <a:t>答：（一）用最精细确定的形式来逗出不可名言难于凑泊的境界。</a:t>
            </a:r>
          </a:p>
          <a:p>
            <a:pPr marL="0" indent="0">
              <a:buNone/>
            </a:pPr>
            <a:r>
              <a:rPr lang="zh-CN" altLang="en-US" sz="2400" b="1" dirty="0">
                <a:solidFill>
                  <a:srgbClr val="FF0000"/>
                </a:solidFill>
                <a:latin typeface="+mn-ea"/>
              </a:rPr>
              <a:t>（二）</a:t>
            </a:r>
          </a:p>
          <a:p>
            <a:pPr marL="0" indent="0">
              <a:buNone/>
            </a:pPr>
            <a:r>
              <a:rPr lang="zh-CN" altLang="en-US" sz="2400" b="1" dirty="0" smtClean="0">
                <a:solidFill>
                  <a:srgbClr val="FF0000"/>
                </a:solidFill>
                <a:latin typeface="+mn-ea"/>
              </a:rPr>
              <a:t>（</a:t>
            </a:r>
            <a:r>
              <a:rPr lang="en-US" altLang="zh-CN" sz="2400" b="1" dirty="0" smtClean="0">
                <a:solidFill>
                  <a:srgbClr val="FF0000"/>
                </a:solidFill>
                <a:latin typeface="+mn-ea"/>
              </a:rPr>
              <a:t>1</a:t>
            </a:r>
            <a:r>
              <a:rPr lang="zh-CN" altLang="en-US" sz="2400" b="1" dirty="0">
                <a:solidFill>
                  <a:srgbClr val="FF0000"/>
                </a:solidFill>
                <a:latin typeface="+mn-ea"/>
              </a:rPr>
              <a:t>）</a:t>
            </a:r>
            <a:r>
              <a:rPr lang="zh-CN" altLang="en-US" sz="2400" b="1" dirty="0" smtClean="0">
                <a:solidFill>
                  <a:srgbClr val="FF0000"/>
                </a:solidFill>
                <a:latin typeface="+mn-ea"/>
              </a:rPr>
              <a:t>有时</a:t>
            </a:r>
            <a:r>
              <a:rPr lang="zh-CN" altLang="en-US" sz="2400" b="1" dirty="0">
                <a:solidFill>
                  <a:srgbClr val="FF0000"/>
                </a:solidFill>
                <a:latin typeface="+mn-ea"/>
              </a:rPr>
              <a:t>他引诱你到语言文字的穷边涯际</a:t>
            </a:r>
            <a:r>
              <a:rPr lang="en-US" altLang="zh-CN" sz="2400" b="1" dirty="0">
                <a:solidFill>
                  <a:srgbClr val="FF0000"/>
                </a:solidFill>
                <a:latin typeface="+mn-ea"/>
              </a:rPr>
              <a:t>,</a:t>
            </a:r>
            <a:r>
              <a:rPr lang="zh-CN" altLang="en-US" sz="2400" b="1" dirty="0">
                <a:solidFill>
                  <a:srgbClr val="FF0000"/>
                </a:solidFill>
                <a:latin typeface="+mn-ea"/>
              </a:rPr>
              <a:t>下面是深秘的静默。（无限美妙）</a:t>
            </a:r>
          </a:p>
          <a:p>
            <a:pPr marL="0" indent="0">
              <a:buNone/>
            </a:pPr>
            <a:r>
              <a:rPr lang="zh-CN" altLang="en-US" sz="2400" b="1" dirty="0" smtClean="0">
                <a:solidFill>
                  <a:srgbClr val="FF0000"/>
                </a:solidFill>
                <a:latin typeface="+mn-ea"/>
              </a:rPr>
              <a:t>（</a:t>
            </a:r>
            <a:r>
              <a:rPr lang="en-US" altLang="zh-CN" sz="2400" b="1" dirty="0" smtClean="0">
                <a:solidFill>
                  <a:srgbClr val="FF0000"/>
                </a:solidFill>
                <a:latin typeface="+mn-ea"/>
              </a:rPr>
              <a:t>2</a:t>
            </a:r>
            <a:r>
              <a:rPr lang="zh-CN" altLang="en-US" sz="2400" b="1" dirty="0">
                <a:solidFill>
                  <a:srgbClr val="FF0000"/>
                </a:solidFill>
                <a:latin typeface="+mn-ea"/>
              </a:rPr>
              <a:t>）</a:t>
            </a:r>
            <a:r>
              <a:rPr lang="zh-CN" altLang="en-US" sz="2400" b="1" dirty="0" smtClean="0">
                <a:solidFill>
                  <a:srgbClr val="FF0000"/>
                </a:solidFill>
                <a:latin typeface="+mn-ea"/>
              </a:rPr>
              <a:t>有时</a:t>
            </a:r>
            <a:r>
              <a:rPr lang="zh-CN" altLang="en-US" sz="2400" b="1" dirty="0">
                <a:solidFill>
                  <a:srgbClr val="FF0000"/>
                </a:solidFill>
                <a:latin typeface="+mn-ea"/>
              </a:rPr>
              <a:t>他不了了之</a:t>
            </a:r>
            <a:r>
              <a:rPr lang="en-US" altLang="zh-CN" sz="2400" b="1" dirty="0">
                <a:solidFill>
                  <a:srgbClr val="FF0000"/>
                </a:solidFill>
                <a:latin typeface="+mn-ea"/>
              </a:rPr>
              <a:t>,</a:t>
            </a:r>
            <a:r>
              <a:rPr lang="zh-CN" altLang="en-US" sz="2400" b="1" dirty="0">
                <a:solidFill>
                  <a:srgbClr val="FF0000"/>
                </a:solidFill>
                <a:latin typeface="+mn-ea"/>
              </a:rPr>
              <a:t>引得你遥思远怅。（无限想象）</a:t>
            </a:r>
          </a:p>
          <a:p>
            <a:pPr marL="0" indent="0">
              <a:buNone/>
            </a:pPr>
            <a:r>
              <a:rPr lang="zh-CN" altLang="en-US" sz="2400" b="1" dirty="0" smtClean="0">
                <a:solidFill>
                  <a:srgbClr val="FF0000"/>
                </a:solidFill>
                <a:latin typeface="+mn-ea"/>
              </a:rPr>
              <a:t>（</a:t>
            </a:r>
            <a:r>
              <a:rPr lang="en-US" altLang="zh-CN" sz="2400" b="1" dirty="0" smtClean="0">
                <a:solidFill>
                  <a:srgbClr val="FF0000"/>
                </a:solidFill>
                <a:latin typeface="+mn-ea"/>
              </a:rPr>
              <a:t>3</a:t>
            </a:r>
            <a:r>
              <a:rPr lang="zh-CN" altLang="en-US" sz="2400" b="1" dirty="0">
                <a:solidFill>
                  <a:srgbClr val="FF0000"/>
                </a:solidFill>
                <a:latin typeface="+mn-ea"/>
              </a:rPr>
              <a:t>）问而不答</a:t>
            </a:r>
            <a:r>
              <a:rPr lang="en-US" altLang="zh-CN" sz="2400" b="1" dirty="0">
                <a:solidFill>
                  <a:srgbClr val="FF0000"/>
                </a:solidFill>
                <a:latin typeface="+mn-ea"/>
              </a:rPr>
              <a:t>,</a:t>
            </a:r>
            <a:r>
              <a:rPr lang="zh-CN" altLang="en-US" sz="2400" b="1" dirty="0">
                <a:solidFill>
                  <a:srgbClr val="FF0000"/>
                </a:solidFill>
                <a:latin typeface="+mn-ea"/>
              </a:rPr>
              <a:t>以问为答</a:t>
            </a:r>
            <a:r>
              <a:rPr lang="en-US" altLang="zh-CN" sz="2400" b="1" dirty="0">
                <a:solidFill>
                  <a:srgbClr val="FF0000"/>
                </a:solidFill>
                <a:latin typeface="+mn-ea"/>
              </a:rPr>
              <a:t>,</a:t>
            </a:r>
            <a:r>
              <a:rPr lang="zh-CN" altLang="en-US" sz="2400" b="1" dirty="0">
                <a:solidFill>
                  <a:srgbClr val="FF0000"/>
                </a:solidFill>
                <a:latin typeface="+mn-ea"/>
              </a:rPr>
              <a:t>给你一个回肠荡气的没有下落</a:t>
            </a:r>
            <a:r>
              <a:rPr lang="en-US" altLang="zh-CN" sz="2400" b="1" dirty="0">
                <a:solidFill>
                  <a:srgbClr val="FF0000"/>
                </a:solidFill>
                <a:latin typeface="+mn-ea"/>
              </a:rPr>
              <a:t>,</a:t>
            </a:r>
            <a:r>
              <a:rPr lang="zh-CN" altLang="en-US" sz="2400" b="1" dirty="0">
                <a:solidFill>
                  <a:srgbClr val="FF0000"/>
                </a:solidFill>
                <a:latin typeface="+mn-ea"/>
              </a:rPr>
              <a:t>吞言咽理的没有下文。（无限回味）</a:t>
            </a:r>
          </a:p>
        </p:txBody>
      </p:sp>
    </p:spTree>
    <p:extLst>
      <p:ext uri="{BB962C8B-B14F-4D97-AF65-F5344CB8AC3E}">
        <p14:creationId xmlns:p14="http://schemas.microsoft.com/office/powerpoint/2010/main" val="71422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395288" y="852686"/>
            <a:ext cx="854075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en-US" altLang="zh-CN" sz="2800" b="1" dirty="0" smtClean="0">
                <a:latin typeface="+mn-ea"/>
                <a:ea typeface="+mn-ea"/>
              </a:rPr>
              <a:t>6</a:t>
            </a:r>
            <a:r>
              <a:rPr lang="zh-CN" altLang="en-US" sz="2800" b="1" dirty="0" smtClean="0">
                <a:latin typeface="+mn-ea"/>
                <a:ea typeface="+mn-ea"/>
              </a:rPr>
              <a:t>、作者认为“中国诗笔力轻淡，词气安和”，与哪两点原因有关</a:t>
            </a:r>
            <a:r>
              <a:rPr lang="zh-CN" altLang="en-US" sz="2800" dirty="0" smtClean="0">
                <a:latin typeface="+mn-ea"/>
                <a:ea typeface="+mn-ea"/>
              </a:rPr>
              <a:t>？</a:t>
            </a:r>
            <a:r>
              <a:rPr lang="en-US" altLang="zh-CN" sz="2800" dirty="0" smtClean="0">
                <a:latin typeface="+mn-ea"/>
                <a:ea typeface="+mn-ea"/>
              </a:rPr>
              <a:t> </a:t>
            </a:r>
            <a:endParaRPr lang="zh-CN" altLang="en-US" sz="2800" dirty="0">
              <a:latin typeface="+mn-ea"/>
              <a:ea typeface="+mn-ea"/>
            </a:endParaRPr>
          </a:p>
        </p:txBody>
      </p:sp>
      <p:sp>
        <p:nvSpPr>
          <p:cNvPr id="3" name="Rectangle 3"/>
          <p:cNvSpPr>
            <a:spLocks noGrp="1" noRot="1" noChangeArrowheads="1"/>
          </p:cNvSpPr>
          <p:nvPr>
            <p:ph type="body" idx="4294967295"/>
          </p:nvPr>
        </p:nvSpPr>
        <p:spPr>
          <a:xfrm>
            <a:off x="468313" y="1923678"/>
            <a:ext cx="8540750" cy="1879004"/>
          </a:xfrm>
          <a:prstGeom prst="rect">
            <a:avLst/>
          </a:prstGeom>
        </p:spPr>
        <p:txBody>
          <a:bodyPr/>
          <a:lstStyle/>
          <a:p>
            <a:pPr algn="just"/>
            <a:endParaRPr lang="en-US" altLang="zh-CN" sz="2800" dirty="0">
              <a:solidFill>
                <a:srgbClr val="FF0000"/>
              </a:solidFill>
              <a:latin typeface="+mn-ea"/>
            </a:endParaRPr>
          </a:p>
          <a:p>
            <a:pPr marL="0" indent="0" algn="just">
              <a:lnSpc>
                <a:spcPct val="150000"/>
              </a:lnSpc>
              <a:buNone/>
            </a:pPr>
            <a:r>
              <a:rPr lang="zh-CN" altLang="en-US" sz="2800" b="1" dirty="0">
                <a:solidFill>
                  <a:srgbClr val="FF0000"/>
                </a:solidFill>
                <a:latin typeface="+mn-ea"/>
              </a:rPr>
              <a:t>答：（</a:t>
            </a:r>
            <a:r>
              <a:rPr lang="en-US" altLang="zh-CN" sz="2800" b="1" dirty="0">
                <a:solidFill>
                  <a:srgbClr val="FF0000"/>
                </a:solidFill>
                <a:latin typeface="+mn-ea"/>
              </a:rPr>
              <a:t>1</a:t>
            </a:r>
            <a:r>
              <a:rPr lang="zh-CN" altLang="en-US" sz="2800" b="1" dirty="0">
                <a:solidFill>
                  <a:srgbClr val="FF0000"/>
                </a:solidFill>
                <a:latin typeface="+mn-ea"/>
              </a:rPr>
              <a:t>）跟语言的本质有关。</a:t>
            </a:r>
          </a:p>
          <a:p>
            <a:pPr marL="0" indent="0" algn="just">
              <a:lnSpc>
                <a:spcPct val="150000"/>
              </a:lnSpc>
              <a:buNone/>
            </a:pPr>
            <a:r>
              <a:rPr lang="zh-CN" altLang="en-US" sz="2800" b="1" dirty="0">
                <a:solidFill>
                  <a:srgbClr val="FF0000"/>
                </a:solidFill>
                <a:latin typeface="+mn-ea"/>
              </a:rPr>
              <a:t>    </a:t>
            </a:r>
            <a:r>
              <a:rPr lang="zh-CN" altLang="en-US" sz="2800" b="1" dirty="0" smtClean="0">
                <a:solidFill>
                  <a:srgbClr val="FF0000"/>
                </a:solidFill>
                <a:latin typeface="+mn-ea"/>
              </a:rPr>
              <a:t>（</a:t>
            </a:r>
            <a:r>
              <a:rPr lang="en-US" altLang="zh-CN" sz="2800" b="1" dirty="0">
                <a:solidFill>
                  <a:srgbClr val="FF0000"/>
                </a:solidFill>
                <a:latin typeface="+mn-ea"/>
              </a:rPr>
              <a:t>2</a:t>
            </a:r>
            <a:r>
              <a:rPr lang="zh-CN" altLang="en-US" sz="2800" b="1" dirty="0">
                <a:solidFill>
                  <a:srgbClr val="FF0000"/>
                </a:solidFill>
                <a:latin typeface="+mn-ea"/>
              </a:rPr>
              <a:t>）中国诗人对于叫嚣和呐喊素来视为低品。</a:t>
            </a:r>
          </a:p>
        </p:txBody>
      </p:sp>
    </p:spTree>
    <p:extLst>
      <p:ext uri="{BB962C8B-B14F-4D97-AF65-F5344CB8AC3E}">
        <p14:creationId xmlns:p14="http://schemas.microsoft.com/office/powerpoint/2010/main" val="207207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314807" y="1059582"/>
            <a:ext cx="8540750" cy="61952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latin typeface="+mn-ea"/>
                <a:ea typeface="+mn-ea"/>
              </a:rPr>
              <a:t>7</a:t>
            </a:r>
            <a:r>
              <a:rPr lang="zh-CN" altLang="en-US" sz="2800" b="1" dirty="0" smtClean="0">
                <a:latin typeface="+mn-ea"/>
                <a:ea typeface="+mn-ea"/>
              </a:rPr>
              <a:t>、为什么说中国诗并没有特特别别“中国”的地方？</a:t>
            </a:r>
            <a:r>
              <a:rPr lang="zh-CN" altLang="en-US" sz="2800" dirty="0" smtClean="0">
                <a:latin typeface="+mn-ea"/>
                <a:ea typeface="+mn-ea"/>
              </a:rPr>
              <a:t> </a:t>
            </a:r>
            <a:endParaRPr lang="zh-CN" altLang="en-US" sz="2800" dirty="0">
              <a:latin typeface="+mn-ea"/>
              <a:ea typeface="+mn-ea"/>
            </a:endParaRPr>
          </a:p>
        </p:txBody>
      </p:sp>
      <p:sp>
        <p:nvSpPr>
          <p:cNvPr id="3" name="Rectangle 3"/>
          <p:cNvSpPr>
            <a:spLocks noGrp="1" noRot="1" noChangeArrowheads="1"/>
          </p:cNvSpPr>
          <p:nvPr>
            <p:ph type="body" idx="4294967295"/>
          </p:nvPr>
        </p:nvSpPr>
        <p:spPr>
          <a:xfrm>
            <a:off x="323528" y="1960240"/>
            <a:ext cx="8540750" cy="1763638"/>
          </a:xfrm>
          <a:prstGeom prst="rect">
            <a:avLst/>
          </a:prstGeom>
        </p:spPr>
        <p:txBody>
          <a:bodyPr/>
          <a:lstStyle/>
          <a:p>
            <a:pPr marL="0" indent="0" algn="just">
              <a:buNone/>
            </a:pPr>
            <a:r>
              <a:rPr lang="zh-CN" altLang="en-US" sz="2800" b="1" dirty="0">
                <a:solidFill>
                  <a:srgbClr val="FF0000"/>
                </a:solidFill>
                <a:latin typeface="+mn-ea"/>
              </a:rPr>
              <a:t>答：（</a:t>
            </a:r>
            <a:r>
              <a:rPr lang="en-US" altLang="zh-CN" sz="2800" b="1" dirty="0">
                <a:solidFill>
                  <a:srgbClr val="FF0000"/>
                </a:solidFill>
                <a:latin typeface="+mn-ea"/>
              </a:rPr>
              <a:t>1</a:t>
            </a:r>
            <a:r>
              <a:rPr lang="zh-CN" altLang="en-US" sz="2800" b="1" dirty="0">
                <a:solidFill>
                  <a:srgbClr val="FF0000"/>
                </a:solidFill>
                <a:latin typeface="+mn-ea"/>
              </a:rPr>
              <a:t>）因为是诗最为重要，诗有诗自己的特质。</a:t>
            </a:r>
          </a:p>
          <a:p>
            <a:pPr marL="0" indent="0">
              <a:buNone/>
            </a:pPr>
            <a:r>
              <a:rPr lang="zh-CN" altLang="en-US" sz="2800" b="1" dirty="0">
                <a:solidFill>
                  <a:srgbClr val="FF0000"/>
                </a:solidFill>
                <a:latin typeface="+mn-ea"/>
              </a:rPr>
              <a:t>    </a:t>
            </a:r>
            <a:r>
              <a:rPr lang="zh-CN" altLang="en-US" sz="2800" b="1" dirty="0" smtClean="0">
                <a:solidFill>
                  <a:srgbClr val="FF0000"/>
                </a:solidFill>
                <a:latin typeface="+mn-ea"/>
              </a:rPr>
              <a:t>（</a:t>
            </a:r>
            <a:r>
              <a:rPr lang="en-US" altLang="zh-CN" sz="2800" b="1" dirty="0">
                <a:solidFill>
                  <a:srgbClr val="FF0000"/>
                </a:solidFill>
                <a:latin typeface="+mn-ea"/>
              </a:rPr>
              <a:t>2</a:t>
            </a:r>
            <a:r>
              <a:rPr lang="zh-CN" altLang="en-US" sz="2800" b="1" dirty="0">
                <a:solidFill>
                  <a:srgbClr val="FF0000"/>
                </a:solidFill>
                <a:latin typeface="+mn-ea"/>
              </a:rPr>
              <a:t>）中国诗里有所谓“西洋的”品质，西洋诗里也有所谓“中国”的成分。 </a:t>
            </a:r>
          </a:p>
        </p:txBody>
      </p:sp>
    </p:spTree>
    <p:extLst>
      <p:ext uri="{BB962C8B-B14F-4D97-AF65-F5344CB8AC3E}">
        <p14:creationId xmlns:p14="http://schemas.microsoft.com/office/powerpoint/2010/main" val="116856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noChangeArrowheads="1"/>
          </p:cNvSpPr>
          <p:nvPr>
            <p:ph type="body" idx="4294967295"/>
          </p:nvPr>
        </p:nvSpPr>
        <p:spPr>
          <a:xfrm>
            <a:off x="-108520" y="915566"/>
            <a:ext cx="9001000" cy="3888432"/>
          </a:xfrm>
          <a:prstGeom prst="rect">
            <a:avLst/>
          </a:prstGeom>
        </p:spPr>
        <p:txBody>
          <a:bodyPr/>
          <a:lstStyle/>
          <a:p>
            <a:pPr indent="0">
              <a:lnSpc>
                <a:spcPts val="3500"/>
              </a:lnSpc>
              <a:buFont typeface="Wingdings 2" pitchFamily="18" charset="2"/>
              <a:buNone/>
            </a:pPr>
            <a:r>
              <a:rPr lang="en-US" altLang="zh-CN" sz="2800" b="1" dirty="0">
                <a:latin typeface="+mn-ea"/>
              </a:rPr>
              <a:t>    </a:t>
            </a:r>
            <a:r>
              <a:rPr lang="zh-CN" altLang="en-US" sz="2800" b="1" dirty="0" smtClean="0">
                <a:latin typeface="+mn-ea"/>
              </a:rPr>
              <a:t>本文</a:t>
            </a:r>
            <a:r>
              <a:rPr lang="zh-CN" altLang="en-US" sz="2800" b="1" dirty="0">
                <a:latin typeface="+mn-ea"/>
              </a:rPr>
              <a:t>运用比较文学的方法，旁征博引，在比较中外诗歌的异同中，阐释中国诗的特征。观点鲜明，材料丰富，语言生动，富于说服力和感染力。</a:t>
            </a:r>
          </a:p>
          <a:p>
            <a:pPr indent="0">
              <a:lnSpc>
                <a:spcPts val="3500"/>
              </a:lnSpc>
              <a:buFont typeface="Wingdings 2" pitchFamily="18" charset="2"/>
              <a:buNone/>
            </a:pPr>
            <a:r>
              <a:rPr lang="zh-CN" altLang="en-US" sz="2800" b="1" dirty="0">
                <a:latin typeface="+mn-ea"/>
              </a:rPr>
              <a:t>    </a:t>
            </a:r>
            <a:r>
              <a:rPr lang="zh-CN" altLang="en-US" sz="2800" b="1" dirty="0" smtClean="0">
                <a:latin typeface="+mn-ea"/>
              </a:rPr>
              <a:t>本文</a:t>
            </a:r>
            <a:r>
              <a:rPr lang="zh-CN" altLang="en-US" sz="2800" b="1" dirty="0">
                <a:latin typeface="+mn-ea"/>
              </a:rPr>
              <a:t>发表于</a:t>
            </a:r>
            <a:r>
              <a:rPr lang="en-US" altLang="zh-CN" sz="2800" b="1" dirty="0">
                <a:latin typeface="+mn-ea"/>
              </a:rPr>
              <a:t>1945</a:t>
            </a:r>
            <a:r>
              <a:rPr lang="zh-CN" altLang="en-US" sz="2800" b="1" dirty="0">
                <a:latin typeface="+mn-ea"/>
              </a:rPr>
              <a:t>年</a:t>
            </a:r>
            <a:r>
              <a:rPr lang="en-US" altLang="zh-CN" sz="2800" b="1" dirty="0">
                <a:latin typeface="+mn-ea"/>
              </a:rPr>
              <a:t>12</a:t>
            </a:r>
            <a:r>
              <a:rPr lang="zh-CN" altLang="en-US" sz="2800" b="1" dirty="0">
                <a:latin typeface="+mn-ea"/>
              </a:rPr>
              <a:t>月，收入</a:t>
            </a:r>
            <a:r>
              <a:rPr lang="en-US" altLang="zh-CN" sz="2800" b="1" dirty="0">
                <a:latin typeface="+mn-ea"/>
              </a:rPr>
              <a:t>《</a:t>
            </a:r>
            <a:r>
              <a:rPr lang="zh-CN" altLang="en-US" sz="2800" b="1" dirty="0">
                <a:latin typeface="+mn-ea"/>
              </a:rPr>
              <a:t>钱钟书散文</a:t>
            </a:r>
            <a:r>
              <a:rPr lang="en-US" altLang="zh-CN" sz="2800" b="1" dirty="0">
                <a:latin typeface="+mn-ea"/>
              </a:rPr>
              <a:t>》</a:t>
            </a:r>
            <a:r>
              <a:rPr lang="zh-CN" altLang="en-US" sz="2800" b="1" dirty="0">
                <a:latin typeface="+mn-ea"/>
              </a:rPr>
              <a:t>（浙江文艺出版社 </a:t>
            </a:r>
            <a:r>
              <a:rPr lang="en-US" altLang="zh-CN" sz="2800" b="1" dirty="0">
                <a:latin typeface="+mn-ea"/>
              </a:rPr>
              <a:t>1997</a:t>
            </a:r>
            <a:r>
              <a:rPr lang="zh-CN" altLang="en-US" sz="2800" b="1" dirty="0">
                <a:latin typeface="+mn-ea"/>
              </a:rPr>
              <a:t>年版）。原稿为英文，是他</a:t>
            </a:r>
            <a:r>
              <a:rPr lang="en-US" altLang="zh-CN" sz="2800" b="1" dirty="0">
                <a:latin typeface="+mn-ea"/>
              </a:rPr>
              <a:t>1945</a:t>
            </a:r>
            <a:r>
              <a:rPr lang="zh-CN" altLang="en-US" sz="2800" b="1" dirty="0">
                <a:latin typeface="+mn-ea"/>
              </a:rPr>
              <a:t>年</a:t>
            </a:r>
            <a:r>
              <a:rPr lang="en-US" altLang="zh-CN" sz="2800" b="1" dirty="0">
                <a:latin typeface="+mn-ea"/>
              </a:rPr>
              <a:t>12</a:t>
            </a:r>
            <a:r>
              <a:rPr lang="zh-CN" altLang="en-US" sz="2800" b="1" dirty="0">
                <a:latin typeface="+mn-ea"/>
              </a:rPr>
              <a:t>月</a:t>
            </a:r>
            <a:r>
              <a:rPr lang="en-US" altLang="zh-CN" sz="2800" b="1" dirty="0">
                <a:latin typeface="+mn-ea"/>
              </a:rPr>
              <a:t>6</a:t>
            </a:r>
            <a:r>
              <a:rPr lang="zh-CN" altLang="en-US" sz="2800" b="1" dirty="0">
                <a:latin typeface="+mn-ea"/>
              </a:rPr>
              <a:t>日在上海对美国人的演讲，当时有人认为中国诗没有特别“中国”的地方，钱钟书针对这一观点，从文学研究的角度阐述了对中国诗的见解。</a:t>
            </a:r>
          </a:p>
        </p:txBody>
      </p:sp>
      <p:sp>
        <p:nvSpPr>
          <p:cNvPr id="4"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总        结</a:t>
            </a:r>
            <a:endParaRPr lang="zh-CN" altLang="en-US" sz="2800" dirty="0">
              <a:solidFill>
                <a:srgbClr val="FF0000"/>
              </a:solidFill>
              <a:ea typeface="黑体" pitchFamily="2" charset="-122"/>
            </a:endParaRPr>
          </a:p>
        </p:txBody>
      </p:sp>
    </p:spTree>
    <p:extLst>
      <p:ext uri="{BB962C8B-B14F-4D97-AF65-F5344CB8AC3E}">
        <p14:creationId xmlns:p14="http://schemas.microsoft.com/office/powerpoint/2010/main" val="1362276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补充注释</a:t>
            </a:r>
            <a:endParaRPr lang="zh-CN" altLang="en-US" sz="2800" dirty="0">
              <a:solidFill>
                <a:srgbClr val="FF0000"/>
              </a:solidFill>
              <a:ea typeface="黑体" pitchFamily="2" charset="-122"/>
            </a:endParaRPr>
          </a:p>
        </p:txBody>
      </p:sp>
      <p:sp>
        <p:nvSpPr>
          <p:cNvPr id="3" name="Rectangle 2"/>
          <p:cNvSpPr>
            <a:spLocks noChangeArrowheads="1"/>
          </p:cNvSpPr>
          <p:nvPr/>
        </p:nvSpPr>
        <p:spPr bwMode="auto">
          <a:xfrm>
            <a:off x="467544" y="987574"/>
            <a:ext cx="80645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buFontTx/>
              <a:buNone/>
            </a:pPr>
            <a:r>
              <a:rPr lang="en-US" altLang="zh-CN" sz="2800" b="1" dirty="0" smtClean="0">
                <a:solidFill>
                  <a:srgbClr val="FF0000"/>
                </a:solidFill>
                <a:latin typeface="+mn-ea"/>
              </a:rPr>
              <a:t> </a:t>
            </a:r>
            <a:r>
              <a:rPr lang="en-US" altLang="zh-CN" sz="2800" b="1" dirty="0">
                <a:solidFill>
                  <a:srgbClr val="FF0000"/>
                </a:solidFill>
                <a:latin typeface="+mn-ea"/>
              </a:rPr>
              <a:t>1</a:t>
            </a:r>
            <a:r>
              <a:rPr lang="zh-CN" altLang="en-US" sz="2800" b="1" dirty="0">
                <a:solidFill>
                  <a:srgbClr val="FF0000"/>
                </a:solidFill>
                <a:latin typeface="+mn-ea"/>
              </a:rPr>
              <a:t>、轻鸢剪掠：像轻盈的老鹰掠过天空。文中说中国诗跟西洋诗相比显得简短轻灵。 </a:t>
            </a:r>
          </a:p>
          <a:p>
            <a:pPr>
              <a:spcBef>
                <a:spcPct val="0"/>
              </a:spcBef>
              <a:buClrTx/>
              <a:buSzTx/>
              <a:buFontTx/>
              <a:buNone/>
            </a:pPr>
            <a:r>
              <a:rPr lang="zh-CN" altLang="en-US" sz="2800" b="1" dirty="0">
                <a:solidFill>
                  <a:srgbClr val="FF0000"/>
                </a:solidFill>
                <a:latin typeface="+mn-ea"/>
              </a:rPr>
              <a:t> </a:t>
            </a:r>
            <a:r>
              <a:rPr lang="en-US" altLang="zh-CN" sz="2800" b="1" dirty="0">
                <a:solidFill>
                  <a:srgbClr val="FF0000"/>
                </a:solidFill>
                <a:latin typeface="+mn-ea"/>
              </a:rPr>
              <a:t>2</a:t>
            </a:r>
            <a:r>
              <a:rPr lang="zh-CN" altLang="en-US" sz="2800" b="1" dirty="0">
                <a:solidFill>
                  <a:srgbClr val="FF0000"/>
                </a:solidFill>
                <a:latin typeface="+mn-ea"/>
              </a:rPr>
              <a:t>、穷边涯际：文中指语言文字的边际、深处。      穷，尽头。 </a:t>
            </a:r>
          </a:p>
          <a:p>
            <a:pPr>
              <a:spcBef>
                <a:spcPct val="0"/>
              </a:spcBef>
              <a:buClrTx/>
              <a:buSzTx/>
              <a:buFontTx/>
              <a:buNone/>
            </a:pPr>
            <a:r>
              <a:rPr lang="zh-CN" altLang="en-US" sz="2800" b="1" dirty="0">
                <a:solidFill>
                  <a:srgbClr val="FF0000"/>
                </a:solidFill>
                <a:latin typeface="+mn-ea"/>
              </a:rPr>
              <a:t> </a:t>
            </a:r>
            <a:r>
              <a:rPr lang="en-US" altLang="zh-CN" sz="2800" b="1" dirty="0">
                <a:solidFill>
                  <a:srgbClr val="FF0000"/>
                </a:solidFill>
                <a:latin typeface="+mn-ea"/>
              </a:rPr>
              <a:t>3</a:t>
            </a:r>
            <a:r>
              <a:rPr lang="zh-CN" altLang="en-US" sz="2800" b="1" dirty="0">
                <a:solidFill>
                  <a:srgbClr val="FF0000"/>
                </a:solidFill>
                <a:latin typeface="+mn-ea"/>
              </a:rPr>
              <a:t>、吞言咽理：文中形容受感动而说不出话语和道理的情形。咽，吞咽。 </a:t>
            </a:r>
          </a:p>
          <a:p>
            <a:pPr>
              <a:spcBef>
                <a:spcPct val="0"/>
              </a:spcBef>
              <a:buClrTx/>
              <a:buSzTx/>
              <a:buFontTx/>
              <a:buNone/>
            </a:pPr>
            <a:r>
              <a:rPr lang="zh-CN" altLang="en-US" sz="2800" b="1" dirty="0">
                <a:solidFill>
                  <a:srgbClr val="FF0000"/>
                </a:solidFill>
                <a:latin typeface="+mn-ea"/>
              </a:rPr>
              <a:t> </a:t>
            </a:r>
            <a:r>
              <a:rPr lang="en-US" altLang="zh-CN" sz="2800" b="1" dirty="0">
                <a:solidFill>
                  <a:srgbClr val="FF0000"/>
                </a:solidFill>
                <a:latin typeface="+mn-ea"/>
              </a:rPr>
              <a:t>4</a:t>
            </a:r>
            <a:r>
              <a:rPr lang="zh-CN" altLang="en-US" sz="2800" b="1" dirty="0">
                <a:solidFill>
                  <a:srgbClr val="FF0000"/>
                </a:solidFill>
                <a:latin typeface="+mn-ea"/>
              </a:rPr>
              <a:t>、拔木转石：使树木连根拔起，使大石头转动，形容威力大。 </a:t>
            </a:r>
          </a:p>
        </p:txBody>
      </p:sp>
    </p:spTree>
    <p:extLst>
      <p:ext uri="{BB962C8B-B14F-4D97-AF65-F5344CB8AC3E}">
        <p14:creationId xmlns:p14="http://schemas.microsoft.com/office/powerpoint/2010/main" val="1676246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73224" y="848122"/>
            <a:ext cx="4546848" cy="5715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rgbClr val="0000FF"/>
                </a:solidFill>
              </a:rPr>
              <a:t>下列红色字注音全正确的一项是：</a:t>
            </a:r>
            <a:endParaRPr lang="zh-CN" altLang="en-US" sz="2400" b="1" dirty="0">
              <a:solidFill>
                <a:srgbClr val="0000FF"/>
              </a:solidFill>
            </a:endParaRPr>
          </a:p>
        </p:txBody>
      </p:sp>
      <p:sp>
        <p:nvSpPr>
          <p:cNvPr id="3" name="Rectangle 3"/>
          <p:cNvSpPr>
            <a:spLocks noGrp="1" noChangeArrowheads="1"/>
          </p:cNvSpPr>
          <p:nvPr>
            <p:ph type="body" idx="4294967295"/>
          </p:nvPr>
        </p:nvSpPr>
        <p:spPr>
          <a:xfrm>
            <a:off x="590872" y="1347614"/>
            <a:ext cx="8229600" cy="3672408"/>
          </a:xfrm>
          <a:prstGeom prst="rect">
            <a:avLst/>
          </a:prstGeom>
        </p:spPr>
        <p:txBody>
          <a:bodyPr/>
          <a:lstStyle/>
          <a:p>
            <a:pPr>
              <a:lnSpc>
                <a:spcPts val="2700"/>
              </a:lnSpc>
              <a:buFontTx/>
              <a:buNone/>
            </a:pPr>
            <a:r>
              <a:rPr lang="en-US" altLang="zh-CN" sz="2400" b="1" dirty="0">
                <a:latin typeface="+mn-ea"/>
              </a:rPr>
              <a:t> </a:t>
            </a:r>
            <a:r>
              <a:rPr lang="en-US" altLang="zh-CN" sz="2400" b="1" dirty="0" smtClean="0">
                <a:solidFill>
                  <a:srgbClr val="0000FF"/>
                </a:solidFill>
                <a:latin typeface="+mn-ea"/>
              </a:rPr>
              <a:t>A</a:t>
            </a:r>
            <a:r>
              <a:rPr lang="zh-CN" altLang="en-US" sz="2400" b="1" dirty="0">
                <a:latin typeface="+mn-ea"/>
              </a:rPr>
              <a:t>、</a:t>
            </a:r>
            <a:r>
              <a:rPr lang="zh-CN" altLang="en-US" sz="2400" b="1" dirty="0">
                <a:solidFill>
                  <a:srgbClr val="FF0000"/>
                </a:solidFill>
                <a:latin typeface="+mn-ea"/>
              </a:rPr>
              <a:t>梵</a:t>
            </a:r>
            <a:r>
              <a:rPr lang="zh-CN" altLang="en-US" sz="2400" b="1" dirty="0">
                <a:latin typeface="+mn-ea"/>
              </a:rPr>
              <a:t>（</a:t>
            </a:r>
            <a:r>
              <a:rPr lang="en-US" altLang="zh-CN" sz="2400" b="1" dirty="0" err="1">
                <a:latin typeface="+mn-ea"/>
              </a:rPr>
              <a:t>fàn</a:t>
            </a:r>
            <a:r>
              <a:rPr lang="zh-CN" altLang="en-US" sz="2400" b="1" dirty="0">
                <a:latin typeface="+mn-ea"/>
              </a:rPr>
              <a:t>）文 </a:t>
            </a:r>
            <a:r>
              <a:rPr lang="zh-CN" altLang="en-US" sz="2400" b="1" dirty="0">
                <a:latin typeface="+mn-ea"/>
              </a:rPr>
              <a:t> </a:t>
            </a:r>
            <a:r>
              <a:rPr lang="zh-CN" altLang="en-US" sz="2400" b="1" dirty="0" smtClean="0">
                <a:latin typeface="+mn-ea"/>
              </a:rPr>
              <a:t>        </a:t>
            </a:r>
            <a:r>
              <a:rPr lang="zh-CN" altLang="en-US" sz="2400" b="1" dirty="0" smtClean="0">
                <a:latin typeface="+mn-ea"/>
              </a:rPr>
              <a:t>倾</a:t>
            </a:r>
            <a:r>
              <a:rPr lang="zh-CN" altLang="en-US" sz="2400" b="1" dirty="0" smtClean="0">
                <a:solidFill>
                  <a:srgbClr val="FF0000"/>
                </a:solidFill>
                <a:latin typeface="+mn-ea"/>
              </a:rPr>
              <a:t>轧</a:t>
            </a:r>
            <a:r>
              <a:rPr lang="zh-CN" altLang="en-US" sz="2400" b="1" dirty="0">
                <a:latin typeface="+mn-ea"/>
              </a:rPr>
              <a:t>（</a:t>
            </a:r>
            <a:r>
              <a:rPr lang="en-US" altLang="zh-CN" sz="2400" b="1" dirty="0" err="1">
                <a:latin typeface="+mn-ea"/>
              </a:rPr>
              <a:t>yà</a:t>
            </a:r>
            <a:r>
              <a:rPr lang="zh-CN" altLang="en-US" sz="2400" b="1" dirty="0">
                <a:latin typeface="+mn-ea"/>
              </a:rPr>
              <a:t>）　　 </a:t>
            </a:r>
          </a:p>
          <a:p>
            <a:pPr>
              <a:lnSpc>
                <a:spcPts val="2700"/>
              </a:lnSpc>
              <a:buFontTx/>
              <a:buNone/>
            </a:pPr>
            <a:r>
              <a:rPr lang="zh-CN" altLang="en-US" sz="2400" b="1" dirty="0">
                <a:latin typeface="+mn-ea"/>
              </a:rPr>
              <a:t>   </a:t>
            </a:r>
            <a:r>
              <a:rPr lang="zh-CN" altLang="en-US" sz="2400" b="1" dirty="0" smtClean="0">
                <a:latin typeface="+mn-ea"/>
              </a:rPr>
              <a:t> 轻</a:t>
            </a:r>
            <a:r>
              <a:rPr lang="zh-CN" altLang="en-US" sz="2400" b="1" dirty="0">
                <a:solidFill>
                  <a:srgbClr val="FF0000"/>
                </a:solidFill>
                <a:latin typeface="+mn-ea"/>
              </a:rPr>
              <a:t>鸢</a:t>
            </a:r>
            <a:r>
              <a:rPr lang="zh-CN" altLang="en-US" sz="2400" b="1" dirty="0">
                <a:latin typeface="+mn-ea"/>
              </a:rPr>
              <a:t>（</a:t>
            </a:r>
            <a:r>
              <a:rPr lang="en-US" altLang="zh-CN" sz="2400" b="1" dirty="0" err="1">
                <a:latin typeface="+mn-ea"/>
              </a:rPr>
              <a:t>yuān</a:t>
            </a:r>
            <a:r>
              <a:rPr lang="zh-CN" altLang="en-US" sz="2400" b="1" dirty="0">
                <a:latin typeface="+mn-ea"/>
              </a:rPr>
              <a:t>）剪掠 　　引</a:t>
            </a:r>
            <a:r>
              <a:rPr lang="zh-CN" altLang="en-US" sz="2400" b="1" dirty="0">
                <a:solidFill>
                  <a:srgbClr val="FF0000"/>
                </a:solidFill>
                <a:latin typeface="+mn-ea"/>
              </a:rPr>
              <a:t>吭</a:t>
            </a:r>
            <a:r>
              <a:rPr lang="zh-CN" altLang="en-US" sz="2400" b="1" dirty="0">
                <a:latin typeface="+mn-ea"/>
              </a:rPr>
              <a:t>（</a:t>
            </a:r>
            <a:r>
              <a:rPr lang="en-US" altLang="zh-CN" sz="2400" b="1" dirty="0" err="1">
                <a:latin typeface="+mn-ea"/>
              </a:rPr>
              <a:t>kàng</a:t>
            </a:r>
            <a:r>
              <a:rPr lang="zh-CN" altLang="en-US" sz="2400" b="1" dirty="0">
                <a:latin typeface="+mn-ea"/>
              </a:rPr>
              <a:t>）</a:t>
            </a:r>
            <a:r>
              <a:rPr lang="zh-CN" altLang="en-US" sz="2400" b="1" dirty="0" smtClean="0">
                <a:latin typeface="+mn-ea"/>
              </a:rPr>
              <a:t>高歌</a:t>
            </a:r>
            <a:endParaRPr lang="en-US" altLang="zh-CN" sz="2400" b="1" dirty="0">
              <a:latin typeface="+mn-ea"/>
            </a:endParaRPr>
          </a:p>
          <a:p>
            <a:pPr>
              <a:lnSpc>
                <a:spcPts val="2700"/>
              </a:lnSpc>
              <a:buFontTx/>
              <a:buNone/>
            </a:pPr>
            <a:r>
              <a:rPr lang="en-US" altLang="zh-CN" sz="2400" b="1" dirty="0">
                <a:solidFill>
                  <a:srgbClr val="0000FF"/>
                </a:solidFill>
                <a:latin typeface="+mn-ea"/>
              </a:rPr>
              <a:t> </a:t>
            </a:r>
            <a:r>
              <a:rPr lang="en-US" altLang="zh-CN" sz="2400" b="1" dirty="0" smtClean="0">
                <a:solidFill>
                  <a:srgbClr val="0000FF"/>
                </a:solidFill>
                <a:latin typeface="+mn-ea"/>
              </a:rPr>
              <a:t>B</a:t>
            </a:r>
            <a:r>
              <a:rPr lang="zh-CN" altLang="en-US" sz="2400" b="1" dirty="0">
                <a:latin typeface="+mn-ea"/>
              </a:rPr>
              <a:t>、</a:t>
            </a:r>
            <a:r>
              <a:rPr lang="zh-CN" altLang="en-US" sz="2400" b="1" dirty="0">
                <a:solidFill>
                  <a:srgbClr val="FF0000"/>
                </a:solidFill>
                <a:latin typeface="+mn-ea"/>
              </a:rPr>
              <a:t>颦蹙</a:t>
            </a:r>
            <a:r>
              <a:rPr lang="zh-CN" altLang="en-US" sz="2400" b="1" dirty="0">
                <a:latin typeface="+mn-ea"/>
              </a:rPr>
              <a:t>（</a:t>
            </a:r>
            <a:r>
              <a:rPr lang="en-US" altLang="zh-CN" sz="2400" b="1" dirty="0" err="1">
                <a:latin typeface="+mn-ea"/>
              </a:rPr>
              <a:t>píncù</a:t>
            </a:r>
            <a:r>
              <a:rPr lang="zh-CN" altLang="en-US" sz="2400" b="1" dirty="0">
                <a:latin typeface="+mn-ea"/>
              </a:rPr>
              <a:t>）　   </a:t>
            </a:r>
            <a:r>
              <a:rPr lang="zh-CN" altLang="en-US" sz="2400" b="1" dirty="0" smtClean="0">
                <a:latin typeface="+mn-ea"/>
              </a:rPr>
              <a:t>   </a:t>
            </a:r>
            <a:r>
              <a:rPr lang="zh-CN" altLang="en-US" sz="2400" b="1" dirty="0" smtClean="0">
                <a:solidFill>
                  <a:srgbClr val="FF0000"/>
                </a:solidFill>
                <a:latin typeface="+mn-ea"/>
              </a:rPr>
              <a:t>给</a:t>
            </a:r>
            <a:r>
              <a:rPr lang="zh-CN" altLang="en-US" sz="2400" b="1" dirty="0">
                <a:latin typeface="+mn-ea"/>
              </a:rPr>
              <a:t>（</a:t>
            </a:r>
            <a:r>
              <a:rPr lang="en-US" altLang="zh-CN" sz="2400" b="1" dirty="0" err="1">
                <a:latin typeface="+mn-ea"/>
              </a:rPr>
              <a:t>jǐ</a:t>
            </a:r>
            <a:r>
              <a:rPr lang="zh-CN" altLang="en-US" sz="2400" b="1" dirty="0">
                <a:latin typeface="+mn-ea"/>
              </a:rPr>
              <a:t>）予　　 </a:t>
            </a:r>
          </a:p>
          <a:p>
            <a:pPr>
              <a:lnSpc>
                <a:spcPts val="2700"/>
              </a:lnSpc>
              <a:buFontTx/>
              <a:buNone/>
            </a:pPr>
            <a:r>
              <a:rPr lang="zh-CN" altLang="en-US" sz="2400" b="1" dirty="0">
                <a:latin typeface="+mn-ea"/>
              </a:rPr>
              <a:t>    </a:t>
            </a:r>
            <a:r>
              <a:rPr lang="zh-CN" altLang="en-US" sz="2400" b="1" dirty="0" smtClean="0">
                <a:latin typeface="+mn-ea"/>
              </a:rPr>
              <a:t>吞声</a:t>
            </a:r>
            <a:r>
              <a:rPr lang="zh-CN" altLang="en-US" sz="2400" b="1" dirty="0">
                <a:solidFill>
                  <a:srgbClr val="FF0000"/>
                </a:solidFill>
                <a:latin typeface="+mn-ea"/>
              </a:rPr>
              <a:t>咽</a:t>
            </a:r>
            <a:r>
              <a:rPr lang="zh-CN" altLang="en-US" sz="2400" b="1" dirty="0">
                <a:latin typeface="+mn-ea"/>
              </a:rPr>
              <a:t>（</a:t>
            </a:r>
            <a:r>
              <a:rPr lang="en-US" altLang="zh-CN" sz="2400" b="1" dirty="0" err="1">
                <a:latin typeface="+mn-ea"/>
              </a:rPr>
              <a:t>yàn</a:t>
            </a:r>
            <a:r>
              <a:rPr lang="zh-CN" altLang="en-US" sz="2400" b="1" dirty="0">
                <a:latin typeface="+mn-ea"/>
              </a:rPr>
              <a:t>）理　　　</a:t>
            </a:r>
            <a:r>
              <a:rPr lang="zh-CN" altLang="en-US" sz="2400" b="1" dirty="0">
                <a:solidFill>
                  <a:srgbClr val="FF0000"/>
                </a:solidFill>
                <a:latin typeface="+mn-ea"/>
              </a:rPr>
              <a:t>应</a:t>
            </a:r>
            <a:r>
              <a:rPr lang="zh-CN" altLang="en-US" sz="2400" b="1" dirty="0">
                <a:latin typeface="+mn-ea"/>
              </a:rPr>
              <a:t>（</a:t>
            </a:r>
            <a:r>
              <a:rPr lang="en-US" altLang="zh-CN" sz="2400" b="1" dirty="0" err="1">
                <a:latin typeface="+mn-ea"/>
              </a:rPr>
              <a:t>yìng</a:t>
            </a:r>
            <a:r>
              <a:rPr lang="zh-CN" altLang="en-US" sz="2400" b="1" dirty="0">
                <a:latin typeface="+mn-ea"/>
              </a:rPr>
              <a:t>）运而</a:t>
            </a:r>
            <a:r>
              <a:rPr lang="zh-CN" altLang="en-US" sz="2400" b="1" dirty="0" smtClean="0">
                <a:latin typeface="+mn-ea"/>
              </a:rPr>
              <a:t>生</a:t>
            </a:r>
            <a:endParaRPr lang="en-US" altLang="zh-CN" sz="2400" b="1" dirty="0">
              <a:latin typeface="+mn-ea"/>
            </a:endParaRPr>
          </a:p>
          <a:p>
            <a:pPr>
              <a:lnSpc>
                <a:spcPts val="2700"/>
              </a:lnSpc>
              <a:buFontTx/>
              <a:buNone/>
            </a:pPr>
            <a:r>
              <a:rPr lang="en-US" altLang="zh-CN" sz="2400" b="1" dirty="0">
                <a:solidFill>
                  <a:srgbClr val="0000FF"/>
                </a:solidFill>
                <a:latin typeface="+mn-ea"/>
              </a:rPr>
              <a:t> </a:t>
            </a:r>
            <a:r>
              <a:rPr lang="en-US" altLang="zh-CN" sz="2400" b="1" dirty="0" smtClean="0">
                <a:solidFill>
                  <a:srgbClr val="0000FF"/>
                </a:solidFill>
                <a:latin typeface="+mn-ea"/>
              </a:rPr>
              <a:t>C</a:t>
            </a:r>
            <a:r>
              <a:rPr lang="zh-CN" altLang="en-US" sz="2400" b="1" dirty="0">
                <a:latin typeface="+mn-ea"/>
              </a:rPr>
              <a:t>、</a:t>
            </a:r>
            <a:r>
              <a:rPr lang="zh-CN" altLang="en-US" sz="2400" b="1" dirty="0">
                <a:solidFill>
                  <a:srgbClr val="FF0000"/>
                </a:solidFill>
                <a:latin typeface="+mn-ea"/>
              </a:rPr>
              <a:t>缄</a:t>
            </a:r>
            <a:r>
              <a:rPr lang="zh-CN" altLang="en-US" sz="2400" b="1" dirty="0">
                <a:latin typeface="+mn-ea"/>
              </a:rPr>
              <a:t>（</a:t>
            </a:r>
            <a:r>
              <a:rPr lang="en-US" altLang="zh-CN" sz="2400" b="1" dirty="0" err="1">
                <a:latin typeface="+mn-ea"/>
              </a:rPr>
              <a:t>qiān</a:t>
            </a:r>
            <a:r>
              <a:rPr lang="zh-CN" altLang="en-US" sz="2400" b="1" dirty="0">
                <a:latin typeface="+mn-ea"/>
              </a:rPr>
              <a:t>）默　　   </a:t>
            </a:r>
            <a:r>
              <a:rPr lang="zh-CN" altLang="en-US" sz="2400" b="1" dirty="0" smtClean="0">
                <a:latin typeface="+mn-ea"/>
              </a:rPr>
              <a:t>  </a:t>
            </a:r>
            <a:r>
              <a:rPr lang="zh-CN" altLang="en-US" sz="2400" b="1" dirty="0">
                <a:latin typeface="+mn-ea"/>
              </a:rPr>
              <a:t>精</a:t>
            </a:r>
            <a:r>
              <a:rPr lang="zh-CN" altLang="en-US" sz="2400" b="1" dirty="0">
                <a:solidFill>
                  <a:srgbClr val="FF0000"/>
                </a:solidFill>
                <a:latin typeface="+mn-ea"/>
              </a:rPr>
              <a:t>髓</a:t>
            </a:r>
            <a:r>
              <a:rPr lang="zh-CN" altLang="en-US" sz="2400" b="1" dirty="0">
                <a:latin typeface="+mn-ea"/>
              </a:rPr>
              <a:t>（</a:t>
            </a:r>
            <a:r>
              <a:rPr lang="en-US" altLang="zh-CN" sz="2400" b="1" dirty="0" err="1">
                <a:latin typeface="+mn-ea"/>
              </a:rPr>
              <a:t>suǐ</a:t>
            </a:r>
            <a:r>
              <a:rPr lang="zh-CN" altLang="en-US" sz="2400" b="1" dirty="0">
                <a:latin typeface="+mn-ea"/>
              </a:rPr>
              <a:t>）　　</a:t>
            </a:r>
          </a:p>
          <a:p>
            <a:pPr>
              <a:lnSpc>
                <a:spcPts val="2700"/>
              </a:lnSpc>
              <a:buFontTx/>
              <a:buNone/>
            </a:pPr>
            <a:r>
              <a:rPr lang="zh-CN" altLang="en-US" sz="2400" b="1" dirty="0">
                <a:latin typeface="+mn-ea"/>
              </a:rPr>
              <a:t>    </a:t>
            </a:r>
            <a:r>
              <a:rPr lang="zh-CN" altLang="en-US" sz="2400" b="1" dirty="0" smtClean="0">
                <a:solidFill>
                  <a:srgbClr val="FF0000"/>
                </a:solidFill>
                <a:latin typeface="+mn-ea"/>
              </a:rPr>
              <a:t>呶呶</a:t>
            </a:r>
            <a:r>
              <a:rPr lang="zh-CN" altLang="en-US" sz="2400" b="1" dirty="0">
                <a:latin typeface="+mn-ea"/>
              </a:rPr>
              <a:t>（</a:t>
            </a:r>
            <a:r>
              <a:rPr lang="en-US" altLang="zh-CN" sz="2400" b="1" dirty="0" err="1">
                <a:latin typeface="+mn-ea"/>
              </a:rPr>
              <a:t>náo</a:t>
            </a:r>
            <a:r>
              <a:rPr lang="zh-CN" altLang="en-US" sz="2400" b="1" dirty="0">
                <a:latin typeface="+mn-ea"/>
              </a:rPr>
              <a:t>）不休　　</a:t>
            </a:r>
            <a:r>
              <a:rPr lang="zh-CN" altLang="en-US" sz="2400" b="1" dirty="0" smtClean="0">
                <a:latin typeface="+mn-ea"/>
              </a:rPr>
              <a:t>  </a:t>
            </a:r>
            <a:r>
              <a:rPr lang="zh-CN" altLang="en-US" sz="2400" b="1" dirty="0" smtClean="0">
                <a:solidFill>
                  <a:srgbClr val="FF0000"/>
                </a:solidFill>
                <a:latin typeface="+mn-ea"/>
              </a:rPr>
              <a:t>数</a:t>
            </a:r>
            <a:r>
              <a:rPr lang="zh-CN" altLang="en-US" sz="2400" b="1" dirty="0">
                <a:latin typeface="+mn-ea"/>
              </a:rPr>
              <a:t>（</a:t>
            </a:r>
            <a:r>
              <a:rPr lang="en-US" altLang="zh-CN" sz="2400" b="1" dirty="0" err="1">
                <a:latin typeface="+mn-ea"/>
              </a:rPr>
              <a:t>shuò</a:t>
            </a:r>
            <a:r>
              <a:rPr lang="zh-CN" altLang="en-US" sz="2400" b="1" dirty="0">
                <a:latin typeface="+mn-ea"/>
              </a:rPr>
              <a:t>）见不</a:t>
            </a:r>
            <a:r>
              <a:rPr lang="zh-CN" altLang="en-US" sz="2400" b="1" dirty="0" smtClean="0">
                <a:latin typeface="+mn-ea"/>
              </a:rPr>
              <a:t>鲜</a:t>
            </a:r>
            <a:endParaRPr lang="en-US" altLang="zh-CN" sz="2400" b="1" dirty="0">
              <a:latin typeface="+mn-ea"/>
            </a:endParaRPr>
          </a:p>
          <a:p>
            <a:pPr>
              <a:lnSpc>
                <a:spcPts val="2700"/>
              </a:lnSpc>
              <a:buFontTx/>
              <a:buNone/>
            </a:pPr>
            <a:r>
              <a:rPr lang="en-US" altLang="zh-CN" sz="2400" b="1" dirty="0">
                <a:solidFill>
                  <a:srgbClr val="0000FF"/>
                </a:solidFill>
                <a:latin typeface="+mn-ea"/>
              </a:rPr>
              <a:t> </a:t>
            </a:r>
            <a:r>
              <a:rPr lang="en-US" altLang="zh-CN" sz="2400" b="1" dirty="0" smtClean="0">
                <a:solidFill>
                  <a:srgbClr val="0000FF"/>
                </a:solidFill>
                <a:latin typeface="+mn-ea"/>
              </a:rPr>
              <a:t>D</a:t>
            </a:r>
            <a:r>
              <a:rPr lang="zh-CN" altLang="en-US" sz="2400" b="1" dirty="0">
                <a:latin typeface="+mn-ea"/>
              </a:rPr>
              <a:t>、叫</a:t>
            </a:r>
            <a:r>
              <a:rPr lang="zh-CN" altLang="en-US" sz="2400" b="1" dirty="0">
                <a:solidFill>
                  <a:srgbClr val="FF0000"/>
                </a:solidFill>
                <a:latin typeface="+mn-ea"/>
              </a:rPr>
              <a:t>嚣</a:t>
            </a:r>
            <a:r>
              <a:rPr lang="zh-CN" altLang="en-US" sz="2400" b="1" dirty="0">
                <a:latin typeface="+mn-ea"/>
              </a:rPr>
              <a:t>（</a:t>
            </a:r>
            <a:r>
              <a:rPr lang="en-US" altLang="zh-CN" sz="2400" b="1" dirty="0" err="1">
                <a:latin typeface="+mn-ea"/>
              </a:rPr>
              <a:t>xiāo</a:t>
            </a:r>
            <a:r>
              <a:rPr lang="zh-CN" altLang="en-US" sz="2400" b="1" dirty="0">
                <a:latin typeface="+mn-ea"/>
              </a:rPr>
              <a:t>）　　    </a:t>
            </a:r>
            <a:r>
              <a:rPr lang="zh-CN" altLang="en-US" sz="2400" b="1" dirty="0" smtClean="0">
                <a:latin typeface="+mn-ea"/>
              </a:rPr>
              <a:t> </a:t>
            </a:r>
            <a:r>
              <a:rPr lang="zh-CN" altLang="en-US" sz="2400" b="1" dirty="0" smtClean="0">
                <a:solidFill>
                  <a:srgbClr val="FF0000"/>
                </a:solidFill>
                <a:latin typeface="+mn-ea"/>
              </a:rPr>
              <a:t>熨</a:t>
            </a:r>
            <a:r>
              <a:rPr lang="zh-CN" altLang="en-US" sz="2400" b="1" dirty="0">
                <a:latin typeface="+mn-ea"/>
              </a:rPr>
              <a:t>（</a:t>
            </a:r>
            <a:r>
              <a:rPr lang="en-US" altLang="zh-CN" sz="2400" b="1" dirty="0" err="1">
                <a:latin typeface="+mn-ea"/>
              </a:rPr>
              <a:t>yù</a:t>
            </a:r>
            <a:r>
              <a:rPr lang="zh-CN" altLang="en-US" sz="2400" b="1" dirty="0">
                <a:latin typeface="+mn-ea"/>
              </a:rPr>
              <a:t>）帖　　</a:t>
            </a:r>
          </a:p>
          <a:p>
            <a:pPr>
              <a:lnSpc>
                <a:spcPts val="2700"/>
              </a:lnSpc>
              <a:buFontTx/>
              <a:buNone/>
            </a:pPr>
            <a:r>
              <a:rPr lang="zh-CN" altLang="en-US" sz="2400" b="1" dirty="0">
                <a:latin typeface="+mn-ea"/>
              </a:rPr>
              <a:t>    </a:t>
            </a:r>
            <a:r>
              <a:rPr lang="zh-CN" altLang="en-US" sz="2400" b="1" dirty="0" smtClean="0">
                <a:solidFill>
                  <a:srgbClr val="FF0000"/>
                </a:solidFill>
                <a:latin typeface="+mn-ea"/>
              </a:rPr>
              <a:t>了</a:t>
            </a:r>
            <a:r>
              <a:rPr lang="zh-CN" altLang="en-US" sz="2400" b="1" dirty="0">
                <a:latin typeface="+mn-ea"/>
              </a:rPr>
              <a:t>（</a:t>
            </a:r>
            <a:r>
              <a:rPr lang="en-US" altLang="zh-CN" sz="2400" b="1" dirty="0" err="1">
                <a:latin typeface="+mn-ea"/>
              </a:rPr>
              <a:t>liǎo</a:t>
            </a:r>
            <a:r>
              <a:rPr lang="zh-CN" altLang="en-US" sz="2400" b="1" dirty="0">
                <a:latin typeface="+mn-ea"/>
              </a:rPr>
              <a:t>）不足奇　　 </a:t>
            </a:r>
            <a:r>
              <a:rPr lang="zh-CN" altLang="en-US" sz="2400" b="1" dirty="0" smtClean="0">
                <a:latin typeface="+mn-ea"/>
              </a:rPr>
              <a:t>一</a:t>
            </a:r>
            <a:r>
              <a:rPr lang="zh-CN" altLang="en-US" sz="2400" b="1" dirty="0">
                <a:solidFill>
                  <a:srgbClr val="FF0000"/>
                </a:solidFill>
                <a:latin typeface="+mn-ea"/>
              </a:rPr>
              <a:t>蹴</a:t>
            </a:r>
            <a:r>
              <a:rPr lang="zh-CN" altLang="en-US" sz="2400" b="1" dirty="0">
                <a:latin typeface="+mn-ea"/>
              </a:rPr>
              <a:t>（</a:t>
            </a:r>
            <a:r>
              <a:rPr lang="en-US" altLang="zh-CN" sz="2400" b="1" dirty="0" err="1">
                <a:latin typeface="+mn-ea"/>
              </a:rPr>
              <a:t>cù</a:t>
            </a:r>
            <a:r>
              <a:rPr lang="zh-CN" altLang="en-US" sz="2400" b="1" dirty="0">
                <a:latin typeface="+mn-ea"/>
              </a:rPr>
              <a:t>）而就</a:t>
            </a:r>
            <a:br>
              <a:rPr lang="zh-CN" altLang="en-US" sz="2400" b="1" dirty="0">
                <a:latin typeface="+mn-ea"/>
              </a:rPr>
            </a:br>
            <a:r>
              <a:rPr lang="zh-CN" altLang="en-US" sz="2400" b="1" dirty="0">
                <a:latin typeface="+mn-ea"/>
              </a:rPr>
              <a:t/>
            </a:r>
            <a:br>
              <a:rPr lang="zh-CN" altLang="en-US" sz="2400" b="1" dirty="0">
                <a:latin typeface="+mn-ea"/>
              </a:rPr>
            </a:br>
            <a:r>
              <a:rPr lang="zh-CN" altLang="en-US" sz="2400" b="1" dirty="0">
                <a:latin typeface="+mn-ea"/>
              </a:rPr>
              <a:t>　</a:t>
            </a:r>
            <a:br>
              <a:rPr lang="zh-CN" altLang="en-US" sz="2400" b="1" dirty="0">
                <a:latin typeface="+mn-ea"/>
              </a:rPr>
            </a:br>
            <a:r>
              <a:rPr lang="zh-CN" altLang="en-US" sz="2400" b="1" dirty="0">
                <a:latin typeface="+mn-ea"/>
              </a:rPr>
              <a:t/>
            </a:r>
            <a:br>
              <a:rPr lang="zh-CN" altLang="en-US" sz="2400" b="1" dirty="0">
                <a:latin typeface="+mn-ea"/>
              </a:rPr>
            </a:br>
            <a:endParaRPr lang="zh-CN" altLang="en-US" sz="2400" b="1" dirty="0">
              <a:latin typeface="+mn-ea"/>
            </a:endParaRPr>
          </a:p>
        </p:txBody>
      </p:sp>
      <p:sp>
        <p:nvSpPr>
          <p:cNvPr id="4" name="Text Box 4"/>
          <p:cNvSpPr txBox="1">
            <a:spLocks noChangeArrowheads="1"/>
          </p:cNvSpPr>
          <p:nvPr/>
        </p:nvSpPr>
        <p:spPr bwMode="auto">
          <a:xfrm>
            <a:off x="5436096" y="771550"/>
            <a:ext cx="7200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dirty="0" smtClean="0">
                <a:solidFill>
                  <a:srgbClr val="FF0000"/>
                </a:solidFill>
              </a:rPr>
              <a:t>B</a:t>
            </a:r>
            <a:endParaRPr lang="en-US" altLang="zh-CN" sz="3200" b="1" dirty="0">
              <a:solidFill>
                <a:srgbClr val="FF0000"/>
              </a:solidFill>
            </a:endParaRPr>
          </a:p>
        </p:txBody>
      </p:sp>
      <p:sp>
        <p:nvSpPr>
          <p:cNvPr id="5"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拓展训练</a:t>
            </a:r>
            <a:endParaRPr lang="zh-CN" altLang="en-US" sz="2800" dirty="0">
              <a:solidFill>
                <a:srgbClr val="FF0000"/>
              </a:solidFill>
              <a:ea typeface="黑体" pitchFamily="2" charset="-122"/>
            </a:endParaRPr>
          </a:p>
        </p:txBody>
      </p:sp>
    </p:spTree>
    <p:extLst>
      <p:ext uri="{BB962C8B-B14F-4D97-AF65-F5344CB8AC3E}">
        <p14:creationId xmlns:p14="http://schemas.microsoft.com/office/powerpoint/2010/main" val="12243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作者简介</a:t>
            </a:r>
            <a:endParaRPr lang="zh-CN" altLang="en-US" sz="2800" dirty="0">
              <a:solidFill>
                <a:srgbClr val="FF0000"/>
              </a:solidFill>
              <a:ea typeface="黑体" pitchFamily="2" charset="-122"/>
            </a:endParaRPr>
          </a:p>
        </p:txBody>
      </p:sp>
      <p:pic>
        <p:nvPicPr>
          <p:cNvPr id="5" name="Picture 4" descr="qsc_2"/>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539552" y="771550"/>
            <a:ext cx="3024336" cy="40090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descr="qsc_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741104"/>
            <a:ext cx="3112766" cy="403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1331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397524" y="915566"/>
            <a:ext cx="8424862" cy="65534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solidFill>
                  <a:srgbClr val="FF0000"/>
                </a:solidFill>
              </a:rPr>
              <a:t> 中国诗富于暗示，请结合下面的诗句作简要分析。</a:t>
            </a:r>
            <a:endParaRPr lang="zh-CN" altLang="en-US" sz="2800" b="1" dirty="0">
              <a:solidFill>
                <a:srgbClr val="FF0000"/>
              </a:solidFill>
            </a:endParaRPr>
          </a:p>
        </p:txBody>
      </p:sp>
      <p:sp>
        <p:nvSpPr>
          <p:cNvPr id="3" name="Rectangle 3"/>
          <p:cNvSpPr>
            <a:spLocks noGrp="1" noRot="1" noChangeArrowheads="1"/>
          </p:cNvSpPr>
          <p:nvPr>
            <p:ph type="body" idx="4294967295"/>
          </p:nvPr>
        </p:nvSpPr>
        <p:spPr>
          <a:xfrm>
            <a:off x="1411566" y="1635646"/>
            <a:ext cx="5752722" cy="2880320"/>
          </a:xfrm>
          <a:prstGeom prst="rect">
            <a:avLst/>
          </a:prstGeom>
        </p:spPr>
        <p:txBody>
          <a:bodyPr/>
          <a:lstStyle/>
          <a:p>
            <a:pPr algn="ctr">
              <a:buFont typeface="Wingdings 2" pitchFamily="18" charset="2"/>
              <a:buNone/>
            </a:pPr>
            <a:r>
              <a:rPr lang="zh-CN" altLang="en-US" sz="2800" b="1" dirty="0"/>
              <a:t>登岳阳楼       </a:t>
            </a:r>
            <a:r>
              <a:rPr lang="zh-CN" altLang="en-US" sz="2800" b="1" dirty="0" smtClean="0"/>
              <a:t>杜甫</a:t>
            </a:r>
            <a:endParaRPr lang="zh-CN" altLang="en-US" sz="2800" b="1" dirty="0"/>
          </a:p>
          <a:p>
            <a:pPr marL="0" indent="0" algn="ctr">
              <a:buNone/>
            </a:pPr>
            <a:r>
              <a:rPr lang="zh-CN" altLang="en-US" sz="2800" b="1" dirty="0"/>
              <a:t>昔闻洞庭水</a:t>
            </a:r>
            <a:r>
              <a:rPr lang="zh-CN" altLang="en-US" sz="2800" b="1" dirty="0" smtClean="0"/>
              <a:t>，今</a:t>
            </a:r>
            <a:r>
              <a:rPr lang="zh-CN" altLang="en-US" sz="2800" b="1" dirty="0"/>
              <a:t>上岳阳楼。</a:t>
            </a:r>
          </a:p>
          <a:p>
            <a:pPr marL="0" indent="0" algn="ctr">
              <a:buNone/>
            </a:pPr>
            <a:r>
              <a:rPr lang="zh-CN" altLang="en-US" sz="2800" b="1" dirty="0"/>
              <a:t>吴楚东南坼</a:t>
            </a:r>
            <a:r>
              <a:rPr lang="zh-CN" altLang="en-US" sz="2800" b="1" dirty="0" smtClean="0"/>
              <a:t>，乾坤</a:t>
            </a:r>
            <a:r>
              <a:rPr lang="zh-CN" altLang="en-US" sz="2800" b="1" dirty="0"/>
              <a:t>日夜浮。</a:t>
            </a:r>
          </a:p>
          <a:p>
            <a:pPr marL="0" indent="0" algn="ctr">
              <a:buNone/>
            </a:pPr>
            <a:r>
              <a:rPr lang="zh-CN" altLang="en-US" sz="2800" b="1" dirty="0"/>
              <a:t>亲朋无一字</a:t>
            </a:r>
            <a:r>
              <a:rPr lang="zh-CN" altLang="en-US" sz="2800" b="1" dirty="0" smtClean="0"/>
              <a:t>，老病</a:t>
            </a:r>
            <a:r>
              <a:rPr lang="zh-CN" altLang="en-US" sz="2800" b="1" dirty="0"/>
              <a:t>有孤舟。</a:t>
            </a:r>
          </a:p>
          <a:p>
            <a:pPr marL="0" indent="0" algn="ctr">
              <a:buNone/>
            </a:pPr>
            <a:r>
              <a:rPr lang="zh-CN" altLang="en-US" sz="2800" b="1" dirty="0"/>
              <a:t>戌马关山北</a:t>
            </a:r>
            <a:r>
              <a:rPr lang="zh-CN" altLang="en-US" sz="2800" b="1" dirty="0" smtClean="0"/>
              <a:t>，凭</a:t>
            </a:r>
            <a:r>
              <a:rPr lang="zh-CN" altLang="en-US" sz="2800" b="1" dirty="0"/>
              <a:t>轩涕泗流。 </a:t>
            </a:r>
          </a:p>
        </p:txBody>
      </p:sp>
    </p:spTree>
    <p:extLst>
      <p:ext uri="{BB962C8B-B14F-4D97-AF65-F5344CB8AC3E}">
        <p14:creationId xmlns:p14="http://schemas.microsoft.com/office/powerpoint/2010/main" val="339599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rrowheads="1"/>
          </p:cNvSpPr>
          <p:nvPr>
            <p:ph type="body" idx="4294967295"/>
          </p:nvPr>
        </p:nvSpPr>
        <p:spPr>
          <a:xfrm>
            <a:off x="35247" y="771550"/>
            <a:ext cx="8785225" cy="3888432"/>
          </a:xfrm>
          <a:prstGeom prst="rect">
            <a:avLst/>
          </a:prstGeom>
        </p:spPr>
        <p:txBody>
          <a:bodyPr/>
          <a:lstStyle/>
          <a:p>
            <a:pPr indent="0">
              <a:buFont typeface="Wingdings 2" pitchFamily="18" charset="2"/>
              <a:buNone/>
            </a:pPr>
            <a:r>
              <a:rPr lang="zh-CN" altLang="en-US" sz="2800" b="1" dirty="0" smtClean="0">
                <a:latin typeface="+mn-ea"/>
              </a:rPr>
              <a:t>举例</a:t>
            </a:r>
            <a:r>
              <a:rPr lang="zh-CN" altLang="en-US" sz="2800" b="1" dirty="0">
                <a:latin typeface="+mn-ea"/>
              </a:rPr>
              <a:t>：“昔闻洞庭水，今上岳阳楼”这两句诗是全诗首联，从表面上看，意境看上去很简单：诗人若干年前就听得人家说洞庭湖这一名胜，今天居然能够登上岳阳楼。但仅这样理解领会杜诗意境显然太浅薄了。我们知道，杜甫当时的政治生活是坎坷的，但他从来没有放弃崇高的抱负，哪想竟一事无成。昔日的抱负，今朝都成了泡影，诗里“今”“昔”二字所暗示的含意表现了诗人晚年漂泊怀才不遇的诸多感慨，有着深深的沉郁之感。 </a:t>
            </a:r>
          </a:p>
        </p:txBody>
      </p:sp>
    </p:spTree>
    <p:extLst>
      <p:ext uri="{BB962C8B-B14F-4D97-AF65-F5344CB8AC3E}">
        <p14:creationId xmlns:p14="http://schemas.microsoft.com/office/powerpoint/2010/main" val="278310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TDDOWNLOAD\My Documents\Downloads\QQ2012JayXon\Users\907868260\FileRecv\91淘课logo.png"/>
          <p:cNvPicPr>
            <a:picLocks noChangeAspect="1" noChangeArrowheads="1"/>
          </p:cNvPicPr>
          <p:nvPr/>
        </p:nvPicPr>
        <p:blipFill>
          <a:blip r:embed="rId2" cstate="print"/>
          <a:srcRect/>
          <a:stretch>
            <a:fillRect/>
          </a:stretch>
        </p:blipFill>
        <p:spPr bwMode="auto">
          <a:xfrm>
            <a:off x="7592764" y="4574229"/>
            <a:ext cx="985276" cy="494262"/>
          </a:xfrm>
          <a:prstGeom prst="rect">
            <a:avLst/>
          </a:prstGeom>
          <a:solidFill>
            <a:schemeClr val="bg1">
              <a:lumMod val="95000"/>
            </a:schemeClr>
          </a:solidFill>
        </p:spPr>
      </p:pic>
    </p:spTree>
    <p:extLst>
      <p:ext uri="{BB962C8B-B14F-4D97-AF65-F5344CB8AC3E}">
        <p14:creationId xmlns:p14="http://schemas.microsoft.com/office/powerpoint/2010/main" val="37824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4499992" y="761672"/>
            <a:ext cx="405606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2800" b="1" dirty="0">
                <a:solidFill>
                  <a:srgbClr val="FF0000"/>
                </a:solidFill>
                <a:latin typeface="+mn-ea"/>
              </a:rPr>
              <a:t>钱钟书</a:t>
            </a:r>
            <a:r>
              <a:rPr lang="zh-CN" altLang="en-US" sz="2800" b="1" dirty="0">
                <a:solidFill>
                  <a:srgbClr val="3333FF"/>
                </a:solidFill>
                <a:latin typeface="+mn-ea"/>
              </a:rPr>
              <a:t>现代文学研究家、作家，字默存，号槐聚，曾用笔名中书君 。代表作是长篇小说</a:t>
            </a:r>
            <a:r>
              <a:rPr lang="en-US" altLang="zh-CN" sz="2800" b="1" dirty="0">
                <a:solidFill>
                  <a:srgbClr val="3333FF"/>
                </a:solidFill>
                <a:latin typeface="+mn-ea"/>
              </a:rPr>
              <a:t>《</a:t>
            </a:r>
            <a:r>
              <a:rPr lang="zh-CN" altLang="en-US" sz="2800" b="1" dirty="0">
                <a:solidFill>
                  <a:srgbClr val="3333FF"/>
                </a:solidFill>
                <a:latin typeface="+mn-ea"/>
              </a:rPr>
              <a:t>围城</a:t>
            </a:r>
            <a:r>
              <a:rPr lang="en-US" altLang="zh-CN" sz="2800" b="1" dirty="0">
                <a:solidFill>
                  <a:srgbClr val="3333FF"/>
                </a:solidFill>
                <a:latin typeface="+mn-ea"/>
              </a:rPr>
              <a:t>》</a:t>
            </a:r>
            <a:r>
              <a:rPr lang="zh-CN" altLang="en-US" sz="2800" b="1" dirty="0">
                <a:solidFill>
                  <a:srgbClr val="3333FF"/>
                </a:solidFill>
                <a:latin typeface="+mn-ea"/>
              </a:rPr>
              <a:t>。</a:t>
            </a:r>
          </a:p>
          <a:p>
            <a:pPr>
              <a:lnSpc>
                <a:spcPct val="150000"/>
              </a:lnSpc>
            </a:pPr>
            <a:r>
              <a:rPr lang="zh-CN" altLang="en-US" sz="2800" b="1" dirty="0">
                <a:solidFill>
                  <a:srgbClr val="3333FF"/>
                </a:solidFill>
                <a:latin typeface="+mn-ea"/>
              </a:rPr>
              <a:t>  无论他的小说或散文，都具有</a:t>
            </a:r>
            <a:r>
              <a:rPr lang="zh-CN" altLang="en-US" sz="2800" b="1" dirty="0">
                <a:solidFill>
                  <a:srgbClr val="FF0000"/>
                </a:solidFill>
                <a:latin typeface="+mn-ea"/>
              </a:rPr>
              <a:t>机智隽永</a:t>
            </a:r>
            <a:r>
              <a:rPr lang="zh-CN" altLang="en-US" sz="2800" b="1" dirty="0">
                <a:solidFill>
                  <a:srgbClr val="3333FF"/>
                </a:solidFill>
                <a:latin typeface="+mn-ea"/>
              </a:rPr>
              <a:t>的特点</a:t>
            </a:r>
            <a:r>
              <a:rPr lang="zh-CN" altLang="en-US" sz="2800" b="1" dirty="0" smtClean="0">
                <a:solidFill>
                  <a:srgbClr val="3333FF"/>
                </a:solidFill>
                <a:latin typeface="+mn-ea"/>
              </a:rPr>
              <a:t>。</a:t>
            </a:r>
            <a:endParaRPr lang="zh-CN" altLang="en-US" sz="2800" b="1" dirty="0">
              <a:solidFill>
                <a:srgbClr val="3333FF"/>
              </a:solidFill>
              <a:latin typeface="+mn-ea"/>
            </a:endParaRPr>
          </a:p>
        </p:txBody>
      </p:sp>
      <p:pic>
        <p:nvPicPr>
          <p:cNvPr id="4" name="Picture 3" descr="钱钟书"/>
          <p:cNvPicPr>
            <a:picLocks noChangeAspect="1" noChangeArrowheads="1"/>
          </p:cNvPicPr>
          <p:nvPr/>
        </p:nvPicPr>
        <p:blipFill rotWithShape="1">
          <a:blip r:embed="rId2">
            <a:extLst>
              <a:ext uri="{28A0092B-C50C-407E-A947-70E740481C1C}">
                <a14:useLocalDpi xmlns:a14="http://schemas.microsoft.com/office/drawing/2010/main" val="0"/>
              </a:ext>
            </a:extLst>
          </a:blip>
          <a:srcRect l="1590" t="1750" r="1361" b="1750"/>
          <a:stretch/>
        </p:blipFill>
        <p:spPr bwMode="auto">
          <a:xfrm>
            <a:off x="122134" y="761672"/>
            <a:ext cx="4017818" cy="3970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647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Rot="1" noChangeArrowheads="1"/>
          </p:cNvSpPr>
          <p:nvPr>
            <p:ph type="body" idx="4294967295"/>
          </p:nvPr>
        </p:nvSpPr>
        <p:spPr>
          <a:xfrm>
            <a:off x="178902" y="822777"/>
            <a:ext cx="8785586" cy="3888432"/>
          </a:xfrm>
          <a:prstGeom prst="rect">
            <a:avLst/>
          </a:prstGeom>
        </p:spPr>
        <p:txBody>
          <a:bodyPr/>
          <a:lstStyle/>
          <a:p>
            <a:pPr marL="0" indent="0">
              <a:lnSpc>
                <a:spcPts val="3000"/>
              </a:lnSpc>
              <a:buNone/>
            </a:pPr>
            <a:r>
              <a:rPr lang="zh-CN" altLang="en-US" sz="2400" b="1" dirty="0">
                <a:latin typeface="+mn-ea"/>
              </a:rPr>
              <a:t>钱钟书</a:t>
            </a:r>
            <a:r>
              <a:rPr lang="en-US" altLang="zh-CN" sz="2400" b="1" dirty="0">
                <a:latin typeface="+mn-ea"/>
              </a:rPr>
              <a:t>(1910—1998)</a:t>
            </a:r>
            <a:r>
              <a:rPr lang="zh-CN" altLang="en-US" sz="2400" b="1" dirty="0">
                <a:latin typeface="+mn-ea"/>
              </a:rPr>
              <a:t>，出生于诗书世家，自幼受到良好传统教育，报考清华大学时，数学仅得</a:t>
            </a:r>
            <a:r>
              <a:rPr lang="en-US" altLang="zh-CN" sz="2400" b="1" dirty="0">
                <a:latin typeface="+mn-ea"/>
              </a:rPr>
              <a:t>15</a:t>
            </a:r>
            <a:r>
              <a:rPr lang="zh-CN" altLang="en-US" sz="2400" b="1" dirty="0">
                <a:latin typeface="+mn-ea"/>
              </a:rPr>
              <a:t>分，但因国文、英文成绩突出，于</a:t>
            </a:r>
            <a:r>
              <a:rPr lang="en-US" altLang="zh-CN" sz="2400" b="1" dirty="0">
                <a:latin typeface="+mn-ea"/>
              </a:rPr>
              <a:t>1929</a:t>
            </a:r>
            <a:r>
              <a:rPr lang="zh-CN" altLang="en-US" sz="2400" b="1" dirty="0">
                <a:latin typeface="+mn-ea"/>
              </a:rPr>
              <a:t>年被</a:t>
            </a:r>
            <a:r>
              <a:rPr lang="zh-CN" altLang="en-US" sz="2400" b="1" u="sng" dirty="0">
                <a:latin typeface="+mn-ea"/>
              </a:rPr>
              <a:t>清华大学外文系破格录取</a:t>
            </a:r>
            <a:r>
              <a:rPr lang="zh-CN" altLang="en-US" sz="2400" b="1" dirty="0">
                <a:latin typeface="+mn-ea"/>
              </a:rPr>
              <a:t>。在这一时期，他刻苦学习，广泛接触世界各国的文化学术成果。</a:t>
            </a:r>
            <a:r>
              <a:rPr lang="en-US" altLang="zh-CN" sz="2400" b="1" dirty="0">
                <a:latin typeface="+mn-ea"/>
              </a:rPr>
              <a:t>1935</a:t>
            </a:r>
            <a:r>
              <a:rPr lang="zh-CN" altLang="en-US" sz="2400" b="1" dirty="0">
                <a:latin typeface="+mn-ea"/>
              </a:rPr>
              <a:t>年和</a:t>
            </a:r>
            <a:r>
              <a:rPr lang="zh-CN" altLang="en-US" sz="2400" b="1" u="sng" dirty="0">
                <a:latin typeface="+mn-ea"/>
              </a:rPr>
              <a:t>作家、翻译家杨绛结婚。</a:t>
            </a:r>
            <a:r>
              <a:rPr lang="zh-CN" altLang="en-US" sz="2400" b="1" dirty="0">
                <a:latin typeface="+mn-ea"/>
              </a:rPr>
              <a:t>同年考取公费留学生资格，在牛津大学英文系攻读两年，又到法国巴黎大学进修法国文学一年，他精通五国语言，１９３８年，被清华 大学破例聘为教授，次年转赴国立蓝田师范学院任英文 系主任，并开始了</a:t>
            </a:r>
            <a:r>
              <a:rPr lang="en-US" altLang="zh-CN" sz="2400" b="1" dirty="0">
                <a:latin typeface="+mn-ea"/>
              </a:rPr>
              <a:t>《</a:t>
            </a:r>
            <a:r>
              <a:rPr lang="zh-CN" altLang="en-US" sz="2400" b="1" dirty="0">
                <a:latin typeface="+mn-ea"/>
              </a:rPr>
              <a:t>谈艺录</a:t>
            </a:r>
            <a:r>
              <a:rPr lang="en-US" altLang="zh-CN" sz="2400" b="1" dirty="0">
                <a:latin typeface="+mn-ea"/>
              </a:rPr>
              <a:t>》</a:t>
            </a:r>
            <a:r>
              <a:rPr lang="zh-CN" altLang="en-US" sz="2400" b="1" dirty="0">
                <a:latin typeface="+mn-ea"/>
              </a:rPr>
              <a:t>的写作</a:t>
            </a:r>
            <a:r>
              <a:rPr lang="zh-CN" altLang="en-US" sz="2400" b="1" dirty="0" smtClean="0">
                <a:latin typeface="+mn-ea"/>
              </a:rPr>
              <a:t>。</a:t>
            </a:r>
            <a:r>
              <a:rPr lang="en-US" altLang="zh-CN" sz="2400" b="1" dirty="0" smtClean="0">
                <a:latin typeface="+mn-ea"/>
              </a:rPr>
              <a:t>1941</a:t>
            </a:r>
            <a:r>
              <a:rPr lang="zh-CN" altLang="en-US" sz="2400" b="1" dirty="0" smtClean="0">
                <a:latin typeface="+mn-ea"/>
              </a:rPr>
              <a:t>年</a:t>
            </a:r>
            <a:r>
              <a:rPr lang="zh-CN" altLang="en-US" sz="2400" b="1" dirty="0">
                <a:latin typeface="+mn-ea"/>
              </a:rPr>
              <a:t>，</a:t>
            </a:r>
            <a:r>
              <a:rPr lang="zh-CN" altLang="en-US" sz="2400" b="1" dirty="0" smtClean="0">
                <a:latin typeface="+mn-ea"/>
              </a:rPr>
              <a:t>珍珠港</a:t>
            </a:r>
            <a:r>
              <a:rPr lang="zh-CN" altLang="en-US" sz="2400" b="1" dirty="0">
                <a:latin typeface="+mn-ea"/>
              </a:rPr>
              <a:t>事件爆发，先生被困上海，任教于震旦女子文理</a:t>
            </a:r>
            <a:r>
              <a:rPr lang="zh-CN" altLang="en-US" sz="2400" b="1" dirty="0" smtClean="0">
                <a:latin typeface="+mn-ea"/>
              </a:rPr>
              <a:t>学校</a:t>
            </a:r>
            <a:r>
              <a:rPr lang="zh-CN" altLang="en-US" sz="2400" b="1" dirty="0">
                <a:latin typeface="+mn-ea"/>
              </a:rPr>
              <a:t>，其间完成了</a:t>
            </a:r>
            <a:r>
              <a:rPr lang="en-US" altLang="zh-CN" sz="2400" b="1" dirty="0">
                <a:latin typeface="+mn-ea"/>
              </a:rPr>
              <a:t>《</a:t>
            </a:r>
            <a:r>
              <a:rPr lang="zh-CN" altLang="en-US" sz="2400" b="1" dirty="0">
                <a:latin typeface="+mn-ea"/>
              </a:rPr>
              <a:t>谈艺录</a:t>
            </a:r>
            <a:r>
              <a:rPr lang="en-US" altLang="zh-CN" sz="2400" b="1" dirty="0">
                <a:latin typeface="+mn-ea"/>
              </a:rPr>
              <a:t>》</a:t>
            </a:r>
            <a:r>
              <a:rPr lang="zh-CN" altLang="en-US" sz="2400" b="1" dirty="0">
                <a:latin typeface="+mn-ea"/>
              </a:rPr>
              <a:t>、</a:t>
            </a:r>
            <a:r>
              <a:rPr lang="en-US" altLang="zh-CN" sz="2400" b="1" dirty="0">
                <a:latin typeface="+mn-ea"/>
              </a:rPr>
              <a:t>《</a:t>
            </a:r>
            <a:r>
              <a:rPr lang="zh-CN" altLang="en-US" sz="2400" b="1" dirty="0">
                <a:latin typeface="+mn-ea"/>
              </a:rPr>
              <a:t>写在人生边上</a:t>
            </a:r>
            <a:r>
              <a:rPr lang="en-US" altLang="zh-CN" sz="2400" b="1" dirty="0">
                <a:latin typeface="+mn-ea"/>
              </a:rPr>
              <a:t>》</a:t>
            </a:r>
            <a:r>
              <a:rPr lang="zh-CN" altLang="en-US" sz="2400" b="1" dirty="0">
                <a:latin typeface="+mn-ea"/>
              </a:rPr>
              <a:t>的写作 。</a:t>
            </a:r>
          </a:p>
        </p:txBody>
      </p:sp>
    </p:spTree>
    <p:extLst>
      <p:ext uri="{BB962C8B-B14F-4D97-AF65-F5344CB8AC3E}">
        <p14:creationId xmlns:p14="http://schemas.microsoft.com/office/powerpoint/2010/main" val="1293219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noChangeArrowheads="1"/>
          </p:cNvSpPr>
          <p:nvPr>
            <p:ph type="body" idx="4294967295"/>
          </p:nvPr>
        </p:nvSpPr>
        <p:spPr>
          <a:xfrm>
            <a:off x="-108520" y="809079"/>
            <a:ext cx="9073008" cy="4498975"/>
          </a:xfrm>
          <a:prstGeom prst="rect">
            <a:avLst/>
          </a:prstGeom>
        </p:spPr>
        <p:txBody>
          <a:bodyPr/>
          <a:lstStyle/>
          <a:p>
            <a:pPr>
              <a:lnSpc>
                <a:spcPts val="3700"/>
              </a:lnSpc>
              <a:buFont typeface="Wingdings 2" pitchFamily="18" charset="2"/>
              <a:buNone/>
            </a:pPr>
            <a:r>
              <a:rPr lang="en-US" altLang="zh-CN" sz="2800" b="1" dirty="0">
                <a:solidFill>
                  <a:schemeClr val="bg1"/>
                </a:solidFill>
                <a:latin typeface="+mn-ea"/>
              </a:rPr>
              <a:t>      </a:t>
            </a:r>
            <a:r>
              <a:rPr lang="zh-CN" altLang="en-US" sz="2800" b="1" dirty="0" smtClean="0">
                <a:solidFill>
                  <a:srgbClr val="FF0000"/>
                </a:solidFill>
                <a:latin typeface="+mn-ea"/>
              </a:rPr>
              <a:t>抗战</a:t>
            </a:r>
            <a:r>
              <a:rPr lang="zh-CN" altLang="en-US" sz="2800" b="1" dirty="0">
                <a:solidFill>
                  <a:srgbClr val="FF0000"/>
                </a:solidFill>
                <a:latin typeface="+mn-ea"/>
              </a:rPr>
              <a:t>结束后，先生任上海暨南大学外文系教授兼</a:t>
            </a:r>
            <a:r>
              <a:rPr lang="zh-CN" altLang="en-US" sz="2800" b="1" dirty="0" smtClean="0">
                <a:solidFill>
                  <a:srgbClr val="FF0000"/>
                </a:solidFill>
                <a:latin typeface="+mn-ea"/>
              </a:rPr>
              <a:t>南京中央图书馆英文馆</a:t>
            </a:r>
            <a:r>
              <a:rPr lang="zh-CN" altLang="en-US" sz="2800" b="1" dirty="0">
                <a:solidFill>
                  <a:srgbClr val="FF0000"/>
                </a:solidFill>
                <a:latin typeface="+mn-ea"/>
              </a:rPr>
              <a:t>刊</a:t>
            </a:r>
            <a:r>
              <a:rPr lang="en-US" altLang="zh-CN" sz="2800" b="1" dirty="0">
                <a:solidFill>
                  <a:srgbClr val="FF0000"/>
                </a:solidFill>
                <a:latin typeface="+mn-ea"/>
              </a:rPr>
              <a:t>《</a:t>
            </a:r>
            <a:r>
              <a:rPr lang="zh-CN" altLang="en-US" sz="2800" b="1" dirty="0">
                <a:solidFill>
                  <a:srgbClr val="FF0000"/>
                </a:solidFill>
                <a:latin typeface="+mn-ea"/>
              </a:rPr>
              <a:t>书林季刊</a:t>
            </a:r>
            <a:r>
              <a:rPr lang="en-US" altLang="zh-CN" sz="2800" b="1" dirty="0">
                <a:solidFill>
                  <a:srgbClr val="FF0000"/>
                </a:solidFill>
                <a:latin typeface="+mn-ea"/>
              </a:rPr>
              <a:t>》</a:t>
            </a:r>
            <a:r>
              <a:rPr lang="zh-CN" altLang="en-US" sz="2800" b="1" dirty="0">
                <a:solidFill>
                  <a:srgbClr val="FF0000"/>
                </a:solidFill>
                <a:latin typeface="+mn-ea"/>
              </a:rPr>
              <a:t>编辑。在其后的三 年中，其作品集</a:t>
            </a:r>
            <a:r>
              <a:rPr lang="en-US" altLang="zh-CN" sz="2800" b="1" dirty="0">
                <a:solidFill>
                  <a:srgbClr val="FF0000"/>
                </a:solidFill>
                <a:latin typeface="+mn-ea"/>
              </a:rPr>
              <a:t>《</a:t>
            </a:r>
            <a:r>
              <a:rPr lang="zh-CN" altLang="en-US" sz="2800" b="1" dirty="0">
                <a:solidFill>
                  <a:srgbClr val="FF0000"/>
                </a:solidFill>
                <a:latin typeface="+mn-ea"/>
              </a:rPr>
              <a:t>人兽鬼</a:t>
            </a:r>
            <a:r>
              <a:rPr lang="en-US" altLang="zh-CN" sz="2800" b="1" dirty="0">
                <a:solidFill>
                  <a:srgbClr val="FF0000"/>
                </a:solidFill>
                <a:latin typeface="+mn-ea"/>
              </a:rPr>
              <a:t>》</a:t>
            </a:r>
            <a:r>
              <a:rPr lang="zh-CN" altLang="en-US" sz="2800" b="1" dirty="0">
                <a:solidFill>
                  <a:srgbClr val="FF0000"/>
                </a:solidFill>
                <a:latin typeface="+mn-ea"/>
              </a:rPr>
              <a:t>、小说</a:t>
            </a:r>
            <a:r>
              <a:rPr lang="en-US" altLang="zh-CN" sz="2800" b="1" dirty="0">
                <a:solidFill>
                  <a:srgbClr val="FF0000"/>
                </a:solidFill>
                <a:latin typeface="+mn-ea"/>
              </a:rPr>
              <a:t>《</a:t>
            </a:r>
            <a:r>
              <a:rPr lang="zh-CN" altLang="en-US" sz="2800" b="1" dirty="0">
                <a:solidFill>
                  <a:srgbClr val="FF0000"/>
                </a:solidFill>
                <a:latin typeface="+mn-ea"/>
              </a:rPr>
              <a:t>围城</a:t>
            </a:r>
            <a:r>
              <a:rPr lang="en-US" altLang="zh-CN" sz="2800" b="1" dirty="0">
                <a:solidFill>
                  <a:srgbClr val="FF0000"/>
                </a:solidFill>
                <a:latin typeface="+mn-ea"/>
              </a:rPr>
              <a:t>》</a:t>
            </a:r>
            <a:r>
              <a:rPr lang="zh-CN" altLang="en-US" sz="2800" b="1" dirty="0">
                <a:solidFill>
                  <a:srgbClr val="FF0000"/>
                </a:solidFill>
                <a:latin typeface="+mn-ea"/>
              </a:rPr>
              <a:t>、诗论</a:t>
            </a:r>
            <a:r>
              <a:rPr lang="en-US" altLang="zh-CN" sz="2800" b="1" dirty="0">
                <a:solidFill>
                  <a:srgbClr val="FF0000"/>
                </a:solidFill>
                <a:latin typeface="+mn-ea"/>
              </a:rPr>
              <a:t>《</a:t>
            </a:r>
            <a:r>
              <a:rPr lang="zh-CN" altLang="en-US" sz="2800" b="1" dirty="0">
                <a:solidFill>
                  <a:srgbClr val="FF0000"/>
                </a:solidFill>
                <a:latin typeface="+mn-ea"/>
              </a:rPr>
              <a:t>谈 艺录</a:t>
            </a:r>
            <a:r>
              <a:rPr lang="en-US" altLang="zh-CN" sz="2800" b="1" dirty="0">
                <a:solidFill>
                  <a:srgbClr val="FF0000"/>
                </a:solidFill>
                <a:latin typeface="+mn-ea"/>
              </a:rPr>
              <a:t>》</a:t>
            </a:r>
            <a:r>
              <a:rPr lang="zh-CN" altLang="en-US" sz="2800" b="1" dirty="0">
                <a:solidFill>
                  <a:srgbClr val="FF0000"/>
                </a:solidFill>
                <a:latin typeface="+mn-ea"/>
              </a:rPr>
              <a:t>得以相继出版，在学术界引起巨大反响。</a:t>
            </a:r>
          </a:p>
          <a:p>
            <a:pPr>
              <a:lnSpc>
                <a:spcPts val="3700"/>
              </a:lnSpc>
              <a:buFont typeface="Wingdings 2" pitchFamily="18" charset="2"/>
              <a:buNone/>
            </a:pPr>
            <a:r>
              <a:rPr lang="zh-CN" altLang="en-US" sz="2800" b="1" dirty="0">
                <a:solidFill>
                  <a:srgbClr val="FF0000"/>
                </a:solidFill>
                <a:latin typeface="+mn-ea"/>
              </a:rPr>
              <a:t>　　</a:t>
            </a:r>
            <a:r>
              <a:rPr lang="zh-CN" altLang="en-US" sz="2800" b="1" dirty="0" smtClean="0">
                <a:solidFill>
                  <a:srgbClr val="FF0000"/>
                </a:solidFill>
                <a:latin typeface="+mn-ea"/>
              </a:rPr>
              <a:t>  </a:t>
            </a:r>
            <a:r>
              <a:rPr lang="en-US" altLang="zh-CN" sz="2800" b="1" dirty="0" smtClean="0">
                <a:solidFill>
                  <a:srgbClr val="FF0000"/>
                </a:solidFill>
                <a:latin typeface="+mn-ea"/>
              </a:rPr>
              <a:t>1949</a:t>
            </a:r>
            <a:r>
              <a:rPr lang="zh-CN" altLang="en-US" sz="2800" b="1" dirty="0" smtClean="0">
                <a:solidFill>
                  <a:srgbClr val="FF0000"/>
                </a:solidFill>
                <a:latin typeface="+mn-ea"/>
              </a:rPr>
              <a:t>年</a:t>
            </a:r>
            <a:r>
              <a:rPr lang="zh-CN" altLang="en-US" sz="2800" b="1" dirty="0">
                <a:solidFill>
                  <a:srgbClr val="FF0000"/>
                </a:solidFill>
                <a:latin typeface="+mn-ea"/>
              </a:rPr>
              <a:t>，先生回到清华任教</a:t>
            </a:r>
            <a:r>
              <a:rPr lang="zh-CN" altLang="en-US" sz="2800" b="1" dirty="0" smtClean="0">
                <a:solidFill>
                  <a:srgbClr val="FF0000"/>
                </a:solidFill>
                <a:latin typeface="+mn-ea"/>
              </a:rPr>
              <a:t>；</a:t>
            </a:r>
            <a:r>
              <a:rPr lang="en-US" altLang="zh-CN" sz="2800" b="1" dirty="0" smtClean="0">
                <a:solidFill>
                  <a:srgbClr val="FF0000"/>
                </a:solidFill>
                <a:latin typeface="+mn-ea"/>
              </a:rPr>
              <a:t>1953</a:t>
            </a:r>
            <a:r>
              <a:rPr lang="zh-CN" altLang="en-US" sz="2800" b="1" dirty="0" smtClean="0">
                <a:solidFill>
                  <a:srgbClr val="FF0000"/>
                </a:solidFill>
                <a:latin typeface="+mn-ea"/>
              </a:rPr>
              <a:t>年</a:t>
            </a:r>
            <a:r>
              <a:rPr lang="zh-CN" altLang="en-US" sz="2800" b="1" dirty="0">
                <a:solidFill>
                  <a:srgbClr val="FF0000"/>
                </a:solidFill>
                <a:latin typeface="+mn-ea"/>
              </a:rPr>
              <a:t>调</a:t>
            </a:r>
            <a:r>
              <a:rPr lang="zh-CN" altLang="en-US" sz="2800" b="1" dirty="0" smtClean="0">
                <a:solidFill>
                  <a:srgbClr val="FF0000"/>
                </a:solidFill>
                <a:latin typeface="+mn-ea"/>
              </a:rPr>
              <a:t>到文学</a:t>
            </a:r>
            <a:r>
              <a:rPr lang="zh-CN" altLang="en-US" sz="2800" b="1" dirty="0">
                <a:solidFill>
                  <a:srgbClr val="FF0000"/>
                </a:solidFill>
                <a:latin typeface="+mn-ea"/>
              </a:rPr>
              <a:t>研究所，其间完成</a:t>
            </a:r>
            <a:r>
              <a:rPr lang="en-US" altLang="zh-CN" sz="2800" b="1" dirty="0">
                <a:solidFill>
                  <a:srgbClr val="FF0000"/>
                </a:solidFill>
                <a:latin typeface="+mn-ea"/>
              </a:rPr>
              <a:t>《</a:t>
            </a:r>
            <a:r>
              <a:rPr lang="zh-CN" altLang="en-US" sz="2800" b="1" dirty="0">
                <a:solidFill>
                  <a:srgbClr val="FF0000"/>
                </a:solidFill>
                <a:latin typeface="+mn-ea"/>
              </a:rPr>
              <a:t>宋诗选注</a:t>
            </a:r>
            <a:r>
              <a:rPr lang="en-US" altLang="zh-CN" sz="2800" b="1" dirty="0">
                <a:solidFill>
                  <a:srgbClr val="FF0000"/>
                </a:solidFill>
                <a:latin typeface="+mn-ea"/>
              </a:rPr>
              <a:t>》</a:t>
            </a:r>
            <a:r>
              <a:rPr lang="zh-CN" altLang="en-US" sz="2800" b="1" dirty="0">
                <a:solidFill>
                  <a:srgbClr val="FF0000"/>
                </a:solidFill>
                <a:latin typeface="+mn-ea"/>
              </a:rPr>
              <a:t>，并参加了</a:t>
            </a:r>
            <a:r>
              <a:rPr lang="en-US" altLang="zh-CN" sz="2800" b="1" dirty="0">
                <a:solidFill>
                  <a:srgbClr val="FF0000"/>
                </a:solidFill>
                <a:latin typeface="+mn-ea"/>
              </a:rPr>
              <a:t>《</a:t>
            </a:r>
            <a:r>
              <a:rPr lang="zh-CN" altLang="en-US" sz="2800" b="1" dirty="0">
                <a:solidFill>
                  <a:srgbClr val="FF0000"/>
                </a:solidFill>
                <a:latin typeface="+mn-ea"/>
              </a:rPr>
              <a:t>唐诗 选</a:t>
            </a:r>
            <a:r>
              <a:rPr lang="en-US" altLang="zh-CN" sz="2800" b="1" dirty="0">
                <a:solidFill>
                  <a:srgbClr val="FF0000"/>
                </a:solidFill>
                <a:latin typeface="+mn-ea"/>
              </a:rPr>
              <a:t>》</a:t>
            </a:r>
            <a:r>
              <a:rPr lang="zh-CN" altLang="en-US" sz="2800" b="1" dirty="0">
                <a:solidFill>
                  <a:srgbClr val="FF0000"/>
                </a:solidFill>
                <a:latin typeface="+mn-ea"/>
              </a:rPr>
              <a:t>、</a:t>
            </a:r>
            <a:r>
              <a:rPr lang="en-US" altLang="zh-CN" sz="2800" b="1" dirty="0">
                <a:solidFill>
                  <a:srgbClr val="FF0000"/>
                </a:solidFill>
                <a:latin typeface="+mn-ea"/>
              </a:rPr>
              <a:t>《</a:t>
            </a:r>
            <a:r>
              <a:rPr lang="zh-CN" altLang="en-US" sz="2800" b="1" dirty="0">
                <a:solidFill>
                  <a:srgbClr val="FF0000"/>
                </a:solidFill>
                <a:latin typeface="+mn-ea"/>
              </a:rPr>
              <a:t>中国文学史</a:t>
            </a:r>
            <a:r>
              <a:rPr lang="en-US" altLang="zh-CN" sz="2800" b="1" dirty="0">
                <a:solidFill>
                  <a:srgbClr val="FF0000"/>
                </a:solidFill>
                <a:latin typeface="+mn-ea"/>
              </a:rPr>
              <a:t>》</a:t>
            </a:r>
            <a:r>
              <a:rPr lang="zh-CN" altLang="en-US" sz="2800" b="1" dirty="0">
                <a:solidFill>
                  <a:srgbClr val="FF0000"/>
                </a:solidFill>
                <a:latin typeface="+mn-ea"/>
              </a:rPr>
              <a:t>（唐宋部分）的编写工作。</a:t>
            </a:r>
            <a:r>
              <a:rPr lang="zh-CN" altLang="en-US" sz="2800" b="1" dirty="0">
                <a:solidFill>
                  <a:srgbClr val="0000FF"/>
                </a:solidFill>
                <a:latin typeface="+mn-ea"/>
              </a:rPr>
              <a:t>曾任</a:t>
            </a:r>
            <a:r>
              <a:rPr lang="zh-CN" altLang="en-US" sz="2800" b="1" dirty="0">
                <a:solidFill>
                  <a:srgbClr val="FF3300"/>
                </a:solidFill>
                <a:latin typeface="+mn-ea"/>
              </a:rPr>
              <a:t>中国社会科学院副院长</a:t>
            </a:r>
            <a:r>
              <a:rPr lang="zh-CN" altLang="en-US" sz="2800" b="1" dirty="0">
                <a:solidFill>
                  <a:srgbClr val="0000FF"/>
                </a:solidFill>
                <a:latin typeface="+mn-ea"/>
              </a:rPr>
              <a:t>。</a:t>
            </a:r>
            <a:r>
              <a:rPr lang="zh-CN" altLang="en-US" sz="2800" dirty="0">
                <a:latin typeface="+mn-ea"/>
              </a:rPr>
              <a:t> </a:t>
            </a:r>
          </a:p>
        </p:txBody>
      </p:sp>
    </p:spTree>
    <p:extLst>
      <p:ext uri="{BB962C8B-B14F-4D97-AF65-F5344CB8AC3E}">
        <p14:creationId xmlns:p14="http://schemas.microsoft.com/office/powerpoint/2010/main" val="177961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Rot="1" noChangeArrowheads="1"/>
          </p:cNvSpPr>
          <p:nvPr>
            <p:ph type="body" idx="4294967295"/>
          </p:nvPr>
        </p:nvSpPr>
        <p:spPr>
          <a:xfrm>
            <a:off x="179512" y="771550"/>
            <a:ext cx="8856984" cy="3960440"/>
          </a:xfrm>
          <a:prstGeom prst="rect">
            <a:avLst/>
          </a:prstGeom>
        </p:spPr>
        <p:txBody>
          <a:bodyPr/>
          <a:lstStyle/>
          <a:p>
            <a:pPr marL="0" indent="0">
              <a:lnSpc>
                <a:spcPts val="2900"/>
              </a:lnSpc>
              <a:buNone/>
            </a:pPr>
            <a:r>
              <a:rPr lang="en-US" altLang="zh-CN" sz="2400" b="1" dirty="0">
                <a:latin typeface="+mn-ea"/>
              </a:rPr>
              <a:t>1966</a:t>
            </a:r>
            <a:r>
              <a:rPr lang="zh-CN" altLang="en-US" sz="2400" b="1" dirty="0">
                <a:latin typeface="+mn-ea"/>
              </a:rPr>
              <a:t>年，“文化大革命”爆发。钱钟书、杨绛均被“揪出”作为“资产阶级学术权威”，经受了冲击。有人写大字报诬陷钱钟书轻蔑领袖著作，钱钟书、杨绛用事实澄清了诬陷。</a:t>
            </a:r>
          </a:p>
          <a:p>
            <a:pPr marL="0" indent="0">
              <a:lnSpc>
                <a:spcPts val="2900"/>
              </a:lnSpc>
              <a:buNone/>
            </a:pPr>
            <a:r>
              <a:rPr lang="en-US" altLang="zh-CN" sz="2400" b="1" dirty="0">
                <a:latin typeface="+mn-ea"/>
              </a:rPr>
              <a:t>1969</a:t>
            </a:r>
            <a:r>
              <a:rPr lang="zh-CN" altLang="en-US" sz="2400" b="1" dirty="0">
                <a:latin typeface="+mn-ea"/>
              </a:rPr>
              <a:t>年</a:t>
            </a:r>
            <a:r>
              <a:rPr lang="en-US" altLang="zh-CN" sz="2400" b="1" dirty="0">
                <a:latin typeface="+mn-ea"/>
              </a:rPr>
              <a:t>11</a:t>
            </a:r>
            <a:r>
              <a:rPr lang="zh-CN" altLang="en-US" sz="2400" b="1" dirty="0">
                <a:latin typeface="+mn-ea"/>
              </a:rPr>
              <a:t>月，钱钟书作为“先遣队”去河南省罗山县的“五七干校”。</a:t>
            </a:r>
            <a:r>
              <a:rPr lang="en-US" altLang="zh-CN" sz="2400" b="1" dirty="0">
                <a:latin typeface="+mn-ea"/>
              </a:rPr>
              <a:t>1970</a:t>
            </a:r>
            <a:r>
              <a:rPr lang="zh-CN" altLang="en-US" sz="2400" b="1" dirty="0">
                <a:latin typeface="+mn-ea"/>
              </a:rPr>
              <a:t>年</a:t>
            </a:r>
            <a:r>
              <a:rPr lang="en-US" altLang="zh-CN" sz="2400" b="1" dirty="0">
                <a:latin typeface="+mn-ea"/>
              </a:rPr>
              <a:t>6</a:t>
            </a:r>
            <a:r>
              <a:rPr lang="zh-CN" altLang="en-US" sz="2400" b="1" dirty="0">
                <a:latin typeface="+mn-ea"/>
              </a:rPr>
              <a:t>月，女婿王得一含冤自杀。</a:t>
            </a:r>
          </a:p>
          <a:p>
            <a:pPr marL="0" indent="0">
              <a:lnSpc>
                <a:spcPts val="2900"/>
              </a:lnSpc>
              <a:buNone/>
            </a:pPr>
            <a:r>
              <a:rPr lang="en-US" altLang="zh-CN" sz="2400" b="1" dirty="0">
                <a:latin typeface="+mn-ea"/>
              </a:rPr>
              <a:t>1991</a:t>
            </a:r>
            <a:r>
              <a:rPr lang="zh-CN" altLang="en-US" sz="2400" b="1" dirty="0">
                <a:latin typeface="+mn-ea"/>
              </a:rPr>
              <a:t>年，全国</a:t>
            </a:r>
            <a:r>
              <a:rPr lang="en-US" altLang="zh-CN" sz="2400" b="1" dirty="0">
                <a:latin typeface="+mn-ea"/>
              </a:rPr>
              <a:t>18</a:t>
            </a:r>
            <a:r>
              <a:rPr lang="zh-CN" altLang="en-US" sz="2400" b="1" dirty="0">
                <a:latin typeface="+mn-ea"/>
              </a:rPr>
              <a:t>家电视台拍摄</a:t>
            </a:r>
            <a:r>
              <a:rPr lang="en-US" altLang="zh-CN" sz="2400" b="1" dirty="0">
                <a:latin typeface="+mn-ea"/>
              </a:rPr>
              <a:t>《</a:t>
            </a:r>
            <a:r>
              <a:rPr lang="zh-CN" altLang="en-US" sz="2400" b="1" dirty="0">
                <a:latin typeface="+mn-ea"/>
              </a:rPr>
              <a:t>中国当代文化名人</a:t>
            </a:r>
            <a:r>
              <a:rPr lang="en-US" altLang="zh-CN" sz="2400" b="1" dirty="0">
                <a:latin typeface="+mn-ea"/>
              </a:rPr>
              <a:t>》</a:t>
            </a:r>
            <a:r>
              <a:rPr lang="zh-CN" altLang="en-US" sz="2400" b="1" dirty="0">
                <a:latin typeface="+mn-ea"/>
              </a:rPr>
              <a:t>，钱钟书为首批</a:t>
            </a:r>
            <a:r>
              <a:rPr lang="en-US" altLang="zh-CN" sz="2400" b="1" dirty="0">
                <a:latin typeface="+mn-ea"/>
              </a:rPr>
              <a:t>36</a:t>
            </a:r>
            <a:r>
              <a:rPr lang="zh-CN" altLang="en-US" sz="2400" b="1" dirty="0">
                <a:latin typeface="+mn-ea"/>
              </a:rPr>
              <a:t>人之一，但他谢绝拍摄。</a:t>
            </a:r>
          </a:p>
          <a:p>
            <a:pPr marL="0" indent="0">
              <a:lnSpc>
                <a:spcPts val="2900"/>
              </a:lnSpc>
              <a:buNone/>
            </a:pPr>
            <a:r>
              <a:rPr lang="en-US" altLang="zh-CN" sz="2400" b="1" dirty="0">
                <a:latin typeface="+mn-ea"/>
              </a:rPr>
              <a:t>1998</a:t>
            </a:r>
            <a:r>
              <a:rPr lang="zh-CN" altLang="en-US" sz="2400" b="1" dirty="0">
                <a:latin typeface="+mn-ea"/>
              </a:rPr>
              <a:t>年</a:t>
            </a:r>
            <a:r>
              <a:rPr lang="en-US" altLang="zh-CN" sz="2400" b="1" dirty="0">
                <a:latin typeface="+mn-ea"/>
              </a:rPr>
              <a:t>12</a:t>
            </a:r>
            <a:r>
              <a:rPr lang="zh-CN" altLang="en-US" sz="2400" b="1" dirty="0">
                <a:latin typeface="+mn-ea"/>
              </a:rPr>
              <a:t>月</a:t>
            </a:r>
            <a:r>
              <a:rPr lang="en-US" altLang="zh-CN" sz="2400" b="1" dirty="0">
                <a:latin typeface="+mn-ea"/>
              </a:rPr>
              <a:t>19</a:t>
            </a:r>
            <a:r>
              <a:rPr lang="zh-CN" altLang="en-US" sz="2400" b="1" dirty="0">
                <a:latin typeface="+mn-ea"/>
              </a:rPr>
              <a:t>日，因病在北京逝世。当晚，江泽民总书记亲自给钱先生的夫人杨绛打电话，对钱先生的逝世表示深切哀悼。在翌日新华社播出的新闻通稿中，出现“永垂不朽”字样</a:t>
            </a:r>
            <a:r>
              <a:rPr lang="zh-CN" altLang="en-US" sz="2400" b="1" dirty="0" smtClean="0">
                <a:latin typeface="+mn-ea"/>
              </a:rPr>
              <a:t>。</a:t>
            </a:r>
            <a:r>
              <a:rPr lang="zh-CN" altLang="en-US" sz="2400" dirty="0">
                <a:latin typeface="+mn-ea"/>
              </a:rPr>
              <a:t/>
            </a:r>
            <a:br>
              <a:rPr lang="zh-CN" altLang="en-US" sz="2400" dirty="0">
                <a:latin typeface="+mn-ea"/>
              </a:rPr>
            </a:br>
            <a:endParaRPr lang="zh-CN" altLang="en-US" sz="2400" dirty="0">
              <a:latin typeface="+mn-ea"/>
            </a:endParaRPr>
          </a:p>
        </p:txBody>
      </p:sp>
    </p:spTree>
    <p:extLst>
      <p:ext uri="{BB962C8B-B14F-4D97-AF65-F5344CB8AC3E}">
        <p14:creationId xmlns:p14="http://schemas.microsoft.com/office/powerpoint/2010/main" val="1984682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827410" y="900553"/>
            <a:ext cx="7993062" cy="361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4000"/>
              </a:lnSpc>
              <a:spcBef>
                <a:spcPct val="0"/>
              </a:spcBef>
              <a:buClrTx/>
              <a:buSzTx/>
              <a:buFontTx/>
              <a:buNone/>
            </a:pPr>
            <a:r>
              <a:rPr lang="en-US" altLang="zh-CN" sz="2800" b="1" dirty="0">
                <a:solidFill>
                  <a:srgbClr val="FF0066"/>
                </a:solidFill>
                <a:latin typeface="+mn-ea"/>
              </a:rPr>
              <a:t>              </a:t>
            </a:r>
            <a:r>
              <a:rPr lang="zh-CN" altLang="en-US" sz="2800" b="1" dirty="0">
                <a:solidFill>
                  <a:srgbClr val="FF0000"/>
                </a:solidFill>
                <a:latin typeface="+mn-ea"/>
              </a:rPr>
              <a:t>著作</a:t>
            </a:r>
            <a:r>
              <a:rPr lang="zh-CN" altLang="en-US" sz="2800" b="1" dirty="0" smtClean="0">
                <a:solidFill>
                  <a:srgbClr val="FF0000"/>
                </a:solidFill>
                <a:latin typeface="+mn-ea"/>
              </a:rPr>
              <a:t>书目</a:t>
            </a:r>
            <a:endParaRPr lang="zh-CN" altLang="en-US" sz="2800" b="1" dirty="0">
              <a:solidFill>
                <a:srgbClr val="FFFF00"/>
              </a:solidFill>
              <a:latin typeface="+mn-ea"/>
            </a:endParaRPr>
          </a:p>
          <a:p>
            <a:pPr>
              <a:lnSpc>
                <a:spcPts val="4000"/>
              </a:lnSpc>
              <a:spcBef>
                <a:spcPct val="0"/>
              </a:spcBef>
              <a:buClrTx/>
              <a:buSzTx/>
              <a:buFontTx/>
              <a:buNone/>
            </a:pPr>
            <a:r>
              <a:rPr lang="en-US" altLang="zh-CN" sz="2800" b="1" dirty="0">
                <a:solidFill>
                  <a:schemeClr val="hlink"/>
                </a:solidFill>
                <a:latin typeface="+mn-ea"/>
              </a:rPr>
              <a:t>《</a:t>
            </a:r>
            <a:r>
              <a:rPr lang="zh-CN" altLang="en-US" sz="2800" b="1" dirty="0">
                <a:solidFill>
                  <a:schemeClr val="hlink"/>
                </a:solidFill>
                <a:latin typeface="+mn-ea"/>
              </a:rPr>
              <a:t>写在人生边上</a:t>
            </a:r>
            <a:r>
              <a:rPr lang="en-US" altLang="zh-CN" sz="2800" b="1" dirty="0">
                <a:solidFill>
                  <a:schemeClr val="hlink"/>
                </a:solidFill>
                <a:latin typeface="+mn-ea"/>
              </a:rPr>
              <a:t>》(</a:t>
            </a:r>
            <a:r>
              <a:rPr lang="zh-CN" altLang="en-US" sz="2800" b="1" dirty="0">
                <a:solidFill>
                  <a:schemeClr val="hlink"/>
                </a:solidFill>
                <a:latin typeface="+mn-ea"/>
              </a:rPr>
              <a:t>散文集</a:t>
            </a:r>
            <a:r>
              <a:rPr lang="en-US" altLang="zh-CN" sz="2800" b="1" dirty="0">
                <a:solidFill>
                  <a:schemeClr val="hlink"/>
                </a:solidFill>
                <a:latin typeface="+mn-ea"/>
              </a:rPr>
              <a:t>)1941;       </a:t>
            </a:r>
          </a:p>
          <a:p>
            <a:pPr>
              <a:lnSpc>
                <a:spcPts val="4000"/>
              </a:lnSpc>
              <a:spcBef>
                <a:spcPct val="0"/>
              </a:spcBef>
              <a:buClrTx/>
              <a:buSzTx/>
              <a:buFontTx/>
              <a:buNone/>
            </a:pPr>
            <a:r>
              <a:rPr lang="en-US" altLang="zh-CN" sz="2800" b="1" dirty="0">
                <a:solidFill>
                  <a:schemeClr val="hlink"/>
                </a:solidFill>
                <a:latin typeface="+mn-ea"/>
              </a:rPr>
              <a:t>《</a:t>
            </a:r>
            <a:r>
              <a:rPr lang="zh-CN" altLang="en-US" sz="2800" b="1" dirty="0" smtClean="0">
                <a:solidFill>
                  <a:schemeClr val="hlink"/>
                </a:solidFill>
                <a:latin typeface="+mn-ea"/>
              </a:rPr>
              <a:t>人</a:t>
            </a:r>
            <a:r>
              <a:rPr lang="en-US" altLang="zh-CN" sz="2800" b="1" dirty="0">
                <a:solidFill>
                  <a:schemeClr val="hlink"/>
                </a:solidFill>
                <a:latin typeface="+mn-ea"/>
              </a:rPr>
              <a:t> </a:t>
            </a:r>
            <a:r>
              <a:rPr lang="zh-CN" altLang="en-US" sz="2800" b="1" dirty="0" smtClean="0">
                <a:solidFill>
                  <a:schemeClr val="hlink"/>
                </a:solidFill>
                <a:latin typeface="+mn-ea"/>
              </a:rPr>
              <a:t>兽</a:t>
            </a:r>
            <a:r>
              <a:rPr lang="en-US" altLang="zh-CN" sz="2800" b="1" dirty="0">
                <a:solidFill>
                  <a:schemeClr val="hlink"/>
                </a:solidFill>
                <a:latin typeface="+mn-ea"/>
              </a:rPr>
              <a:t> </a:t>
            </a:r>
            <a:r>
              <a:rPr lang="zh-CN" altLang="en-US" sz="2800" b="1" dirty="0" smtClean="0">
                <a:solidFill>
                  <a:schemeClr val="hlink"/>
                </a:solidFill>
                <a:latin typeface="+mn-ea"/>
              </a:rPr>
              <a:t>鬼</a:t>
            </a:r>
            <a:r>
              <a:rPr lang="en-US" altLang="zh-CN" sz="2800" b="1" dirty="0">
                <a:solidFill>
                  <a:schemeClr val="hlink"/>
                </a:solidFill>
                <a:latin typeface="+mn-ea"/>
              </a:rPr>
              <a:t>》(</a:t>
            </a:r>
            <a:r>
              <a:rPr lang="zh-CN" altLang="en-US" sz="2800" b="1" dirty="0">
                <a:solidFill>
                  <a:schemeClr val="hlink"/>
                </a:solidFill>
                <a:latin typeface="+mn-ea"/>
              </a:rPr>
              <a:t>短篇小说集</a:t>
            </a:r>
            <a:r>
              <a:rPr lang="en-US" altLang="zh-CN" sz="2800" b="1" dirty="0">
                <a:solidFill>
                  <a:schemeClr val="hlink"/>
                </a:solidFill>
                <a:latin typeface="+mn-ea"/>
              </a:rPr>
              <a:t>)1946;   </a:t>
            </a:r>
          </a:p>
          <a:p>
            <a:pPr>
              <a:lnSpc>
                <a:spcPts val="4000"/>
              </a:lnSpc>
              <a:spcBef>
                <a:spcPct val="0"/>
              </a:spcBef>
              <a:buClrTx/>
              <a:buSzTx/>
              <a:buFontTx/>
              <a:buNone/>
            </a:pPr>
            <a:r>
              <a:rPr lang="en-US" altLang="zh-CN" sz="2800" b="1" dirty="0">
                <a:solidFill>
                  <a:schemeClr val="hlink"/>
                </a:solidFill>
                <a:latin typeface="+mn-ea"/>
              </a:rPr>
              <a:t>《</a:t>
            </a:r>
            <a:r>
              <a:rPr lang="zh-CN" altLang="en-US" sz="2800" b="1" dirty="0">
                <a:solidFill>
                  <a:schemeClr val="hlink"/>
                </a:solidFill>
                <a:latin typeface="+mn-ea"/>
              </a:rPr>
              <a:t>围城</a:t>
            </a:r>
            <a:r>
              <a:rPr lang="en-US" altLang="zh-CN" sz="2800" b="1" dirty="0">
                <a:solidFill>
                  <a:schemeClr val="hlink"/>
                </a:solidFill>
                <a:latin typeface="+mn-ea"/>
              </a:rPr>
              <a:t>》(</a:t>
            </a:r>
            <a:r>
              <a:rPr lang="zh-CN" altLang="en-US" sz="2800" b="1" dirty="0">
                <a:solidFill>
                  <a:schemeClr val="hlink"/>
                </a:solidFill>
                <a:latin typeface="+mn-ea"/>
              </a:rPr>
              <a:t>长篇小说</a:t>
            </a:r>
            <a:r>
              <a:rPr lang="en-US" altLang="zh-CN" sz="2800" b="1" dirty="0">
                <a:solidFill>
                  <a:schemeClr val="hlink"/>
                </a:solidFill>
                <a:latin typeface="+mn-ea"/>
              </a:rPr>
              <a:t>)1947;  </a:t>
            </a:r>
            <a:r>
              <a:rPr lang="en-US" altLang="zh-CN" sz="2800" b="1" dirty="0" smtClean="0">
                <a:solidFill>
                  <a:schemeClr val="hlink"/>
                </a:solidFill>
                <a:latin typeface="+mn-ea"/>
              </a:rPr>
              <a:t>  </a:t>
            </a:r>
            <a:endParaRPr lang="en-US" altLang="zh-CN" sz="2800" b="1" dirty="0">
              <a:solidFill>
                <a:schemeClr val="hlink"/>
              </a:solidFill>
              <a:latin typeface="+mn-ea"/>
            </a:endParaRPr>
          </a:p>
          <a:p>
            <a:pPr>
              <a:lnSpc>
                <a:spcPts val="4000"/>
              </a:lnSpc>
              <a:spcBef>
                <a:spcPct val="0"/>
              </a:spcBef>
              <a:buClrTx/>
              <a:buSzTx/>
              <a:buFontTx/>
              <a:buNone/>
            </a:pPr>
            <a:r>
              <a:rPr lang="en-US" altLang="zh-CN" sz="2800" b="1" dirty="0">
                <a:solidFill>
                  <a:schemeClr val="hlink"/>
                </a:solidFill>
                <a:latin typeface="+mn-ea"/>
              </a:rPr>
              <a:t>《</a:t>
            </a:r>
            <a:r>
              <a:rPr lang="zh-CN" altLang="en-US" sz="2800" b="1" dirty="0">
                <a:solidFill>
                  <a:schemeClr val="hlink"/>
                </a:solidFill>
                <a:latin typeface="+mn-ea"/>
              </a:rPr>
              <a:t>谈艺录</a:t>
            </a:r>
            <a:r>
              <a:rPr lang="en-US" altLang="zh-CN" sz="2800" b="1" dirty="0">
                <a:solidFill>
                  <a:schemeClr val="hlink"/>
                </a:solidFill>
                <a:latin typeface="+mn-ea"/>
              </a:rPr>
              <a:t>》(</a:t>
            </a:r>
            <a:r>
              <a:rPr lang="zh-CN" altLang="en-US" sz="2800" b="1" dirty="0">
                <a:solidFill>
                  <a:schemeClr val="hlink"/>
                </a:solidFill>
                <a:latin typeface="+mn-ea"/>
              </a:rPr>
              <a:t>诗话</a:t>
            </a:r>
            <a:r>
              <a:rPr lang="en-US" altLang="zh-CN" sz="2800" b="1" dirty="0">
                <a:solidFill>
                  <a:schemeClr val="hlink"/>
                </a:solidFill>
                <a:latin typeface="+mn-ea"/>
              </a:rPr>
              <a:t>)</a:t>
            </a:r>
            <a:r>
              <a:rPr lang="en-US" altLang="zh-CN" sz="2800" b="1" dirty="0" smtClean="0">
                <a:solidFill>
                  <a:schemeClr val="hlink"/>
                </a:solidFill>
                <a:latin typeface="+mn-ea"/>
              </a:rPr>
              <a:t>1948</a:t>
            </a:r>
            <a:r>
              <a:rPr lang="zh-CN" altLang="en-US" sz="2800" b="1" dirty="0" smtClean="0">
                <a:solidFill>
                  <a:schemeClr val="hlink"/>
                </a:solidFill>
                <a:latin typeface="+mn-ea"/>
              </a:rPr>
              <a:t>；                           </a:t>
            </a:r>
            <a:r>
              <a:rPr lang="en-US" altLang="zh-CN" sz="2800" b="1" dirty="0">
                <a:solidFill>
                  <a:schemeClr val="hlink"/>
                </a:solidFill>
                <a:latin typeface="+mn-ea"/>
              </a:rPr>
              <a:t>《</a:t>
            </a:r>
            <a:r>
              <a:rPr lang="zh-CN" altLang="en-US" sz="2800" b="1" dirty="0">
                <a:solidFill>
                  <a:schemeClr val="hlink"/>
                </a:solidFill>
                <a:latin typeface="+mn-ea"/>
              </a:rPr>
              <a:t>管锥篇</a:t>
            </a:r>
            <a:r>
              <a:rPr lang="en-US" altLang="zh-CN" sz="2800" b="1" dirty="0">
                <a:solidFill>
                  <a:schemeClr val="hlink"/>
                </a:solidFill>
                <a:latin typeface="+mn-ea"/>
              </a:rPr>
              <a:t>》(1-4</a:t>
            </a:r>
            <a:r>
              <a:rPr lang="zh-CN" altLang="en-US" sz="2800" b="1" dirty="0">
                <a:solidFill>
                  <a:schemeClr val="hlink"/>
                </a:solidFill>
                <a:latin typeface="+mn-ea"/>
              </a:rPr>
              <a:t>册，文论</a:t>
            </a:r>
            <a:r>
              <a:rPr lang="en-US" altLang="zh-CN" sz="2800" b="1" dirty="0">
                <a:solidFill>
                  <a:schemeClr val="hlink"/>
                </a:solidFill>
                <a:latin typeface="+mn-ea"/>
              </a:rPr>
              <a:t>)1979</a:t>
            </a:r>
            <a:r>
              <a:rPr lang="zh-CN" altLang="en-US" sz="2800" b="1" dirty="0">
                <a:solidFill>
                  <a:schemeClr val="hlink"/>
                </a:solidFill>
                <a:latin typeface="+mn-ea"/>
              </a:rPr>
              <a:t>；</a:t>
            </a:r>
          </a:p>
          <a:p>
            <a:pPr>
              <a:lnSpc>
                <a:spcPts val="4000"/>
              </a:lnSpc>
              <a:spcBef>
                <a:spcPct val="0"/>
              </a:spcBef>
              <a:buClrTx/>
              <a:buSzTx/>
              <a:buFontTx/>
              <a:buNone/>
            </a:pPr>
            <a:r>
              <a:rPr lang="en-US" altLang="zh-CN" sz="2800" b="1" dirty="0">
                <a:solidFill>
                  <a:schemeClr val="hlink"/>
                </a:solidFill>
                <a:latin typeface="+mn-ea"/>
              </a:rPr>
              <a:t>《</a:t>
            </a:r>
            <a:r>
              <a:rPr lang="zh-CN" altLang="en-US" sz="2800" b="1" dirty="0">
                <a:solidFill>
                  <a:schemeClr val="hlink"/>
                </a:solidFill>
                <a:latin typeface="+mn-ea"/>
              </a:rPr>
              <a:t>七缀集</a:t>
            </a:r>
            <a:r>
              <a:rPr lang="en-US" altLang="zh-CN" sz="2800" b="1" dirty="0">
                <a:solidFill>
                  <a:schemeClr val="hlink"/>
                </a:solidFill>
                <a:latin typeface="+mn-ea"/>
              </a:rPr>
              <a:t>》(</a:t>
            </a:r>
            <a:r>
              <a:rPr lang="zh-CN" altLang="en-US" sz="2800" b="1" dirty="0">
                <a:solidFill>
                  <a:schemeClr val="hlink"/>
                </a:solidFill>
                <a:latin typeface="+mn-ea"/>
              </a:rPr>
              <a:t>文论集</a:t>
            </a:r>
            <a:r>
              <a:rPr lang="en-US" altLang="zh-CN" sz="2800" b="1" dirty="0">
                <a:solidFill>
                  <a:schemeClr val="hlink"/>
                </a:solidFill>
                <a:latin typeface="+mn-ea"/>
              </a:rPr>
              <a:t>)</a:t>
            </a:r>
            <a:r>
              <a:rPr lang="en-US" altLang="zh-CN" sz="2800" b="1" dirty="0" smtClean="0">
                <a:solidFill>
                  <a:schemeClr val="hlink"/>
                </a:solidFill>
                <a:latin typeface="+mn-ea"/>
              </a:rPr>
              <a:t>1985</a:t>
            </a:r>
            <a:r>
              <a:rPr lang="zh-CN" altLang="en-US" sz="2800" b="1" dirty="0" smtClean="0">
                <a:solidFill>
                  <a:schemeClr val="hlink"/>
                </a:solidFill>
                <a:latin typeface="+mn-ea"/>
              </a:rPr>
              <a:t>。</a:t>
            </a:r>
            <a:endParaRPr lang="zh-CN" altLang="en-US" sz="2800" b="1" dirty="0">
              <a:solidFill>
                <a:schemeClr val="hlink"/>
              </a:solidFill>
              <a:latin typeface="+mn-ea"/>
            </a:endParaRPr>
          </a:p>
        </p:txBody>
      </p:sp>
    </p:spTree>
    <p:extLst>
      <p:ext uri="{BB962C8B-B14F-4D97-AF65-F5344CB8AC3E}">
        <p14:creationId xmlns:p14="http://schemas.microsoft.com/office/powerpoint/2010/main" val="734981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Rot="1" noChangeArrowheads="1"/>
          </p:cNvSpPr>
          <p:nvPr>
            <p:ph type="body" idx="4294967295"/>
          </p:nvPr>
        </p:nvSpPr>
        <p:spPr>
          <a:xfrm>
            <a:off x="611560" y="836489"/>
            <a:ext cx="8352928" cy="3823493"/>
          </a:xfrm>
          <a:prstGeom prst="rect">
            <a:avLst/>
          </a:prstGeom>
        </p:spPr>
        <p:txBody>
          <a:bodyPr/>
          <a:lstStyle/>
          <a:p>
            <a:pPr marL="0" indent="0">
              <a:lnSpc>
                <a:spcPts val="3500"/>
              </a:lnSpc>
              <a:buNone/>
            </a:pPr>
            <a:r>
              <a:rPr lang="en-US" altLang="zh-CN" sz="2800" b="1" u="sng" dirty="0"/>
              <a:t>《</a:t>
            </a:r>
            <a:r>
              <a:rPr lang="zh-CN" altLang="en-US" sz="2800" b="1" u="sng" dirty="0"/>
              <a:t>围城</a:t>
            </a:r>
            <a:r>
              <a:rPr lang="en-US" altLang="zh-CN" sz="2800" b="1" u="sng" dirty="0"/>
              <a:t>》</a:t>
            </a:r>
            <a:r>
              <a:rPr lang="zh-CN" altLang="en-US" sz="2800" b="1" u="sng" dirty="0"/>
              <a:t>是中国近代文学最有趣和最用心经营的小说，也是最伟大的小说之一</a:t>
            </a:r>
            <a:r>
              <a:rPr lang="zh-CN" altLang="en-US" sz="2800" b="1" dirty="0"/>
              <a:t>。</a:t>
            </a:r>
          </a:p>
          <a:p>
            <a:pPr marL="0" indent="0">
              <a:lnSpc>
                <a:spcPts val="3500"/>
              </a:lnSpc>
              <a:buNone/>
            </a:pPr>
            <a:r>
              <a:rPr lang="zh-CN" altLang="en-US" sz="2800" b="1" dirty="0"/>
              <a:t>小说之优劣不能以主题的深刻来评价，最要紧的是这个主题是否得到适当处理。</a:t>
            </a:r>
          </a:p>
          <a:p>
            <a:pPr marL="0" indent="0">
              <a:lnSpc>
                <a:spcPts val="3500"/>
              </a:lnSpc>
              <a:buNone/>
            </a:pPr>
            <a:r>
              <a:rPr lang="en-US" altLang="zh-CN" sz="2800" b="1" u="sng" dirty="0"/>
              <a:t>《</a:t>
            </a:r>
            <a:r>
              <a:rPr lang="zh-CN" altLang="en-US" sz="2800" b="1" u="sng" dirty="0"/>
              <a:t>围城</a:t>
            </a:r>
            <a:r>
              <a:rPr lang="en-US" altLang="zh-CN" sz="2800" b="1" u="sng" dirty="0"/>
              <a:t>》</a:t>
            </a:r>
            <a:r>
              <a:rPr lang="zh-CN" altLang="en-US" sz="2800" b="1" u="sng" dirty="0"/>
              <a:t>是一部探讨人的孤立和彼此间无法沟通的小说。</a:t>
            </a:r>
          </a:p>
          <a:p>
            <a:pPr marL="0" indent="0">
              <a:lnSpc>
                <a:spcPts val="3500"/>
              </a:lnSpc>
              <a:buNone/>
            </a:pPr>
            <a:r>
              <a:rPr lang="zh-CN" altLang="en-US" sz="2800" b="1" dirty="0"/>
              <a:t>他的小说具有高度的智慧和素养，刻画出众生相，</a:t>
            </a:r>
            <a:r>
              <a:rPr lang="zh-CN" altLang="en-US" sz="2800" b="1" u="sng" dirty="0"/>
              <a:t>讽刺艺术在他的手里发挥到极致。</a:t>
            </a:r>
          </a:p>
        </p:txBody>
      </p:sp>
    </p:spTree>
    <p:extLst>
      <p:ext uri="{BB962C8B-B14F-4D97-AF65-F5344CB8AC3E}">
        <p14:creationId xmlns:p14="http://schemas.microsoft.com/office/powerpoint/2010/main" val="1630168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2123728" y="755129"/>
            <a:ext cx="3867466" cy="44846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smtClean="0">
                <a:latin typeface="+mn-ea"/>
                <a:ea typeface="+mn-ea"/>
              </a:rPr>
              <a:t>《</a:t>
            </a:r>
            <a:r>
              <a:rPr lang="zh-CN" altLang="en-US" sz="2800" b="1" dirty="0" smtClean="0">
                <a:latin typeface="+mn-ea"/>
                <a:ea typeface="+mn-ea"/>
              </a:rPr>
              <a:t>围城</a:t>
            </a:r>
            <a:r>
              <a:rPr lang="en-US" altLang="zh-CN" sz="2800" b="1" dirty="0" smtClean="0">
                <a:latin typeface="+mn-ea"/>
                <a:ea typeface="+mn-ea"/>
              </a:rPr>
              <a:t>》</a:t>
            </a:r>
            <a:r>
              <a:rPr lang="zh-CN" altLang="en-US" sz="2800" b="1" dirty="0" smtClean="0">
                <a:latin typeface="+mn-ea"/>
                <a:ea typeface="+mn-ea"/>
              </a:rPr>
              <a:t>妙喻</a:t>
            </a:r>
            <a:endParaRPr lang="zh-CN" altLang="en-US" sz="2800" b="1" dirty="0">
              <a:latin typeface="+mn-ea"/>
              <a:ea typeface="+mn-ea"/>
            </a:endParaRPr>
          </a:p>
        </p:txBody>
      </p:sp>
      <p:sp>
        <p:nvSpPr>
          <p:cNvPr id="3" name="Rectangle 3"/>
          <p:cNvSpPr>
            <a:spLocks noGrp="1" noRot="1" noChangeArrowheads="1"/>
          </p:cNvSpPr>
          <p:nvPr>
            <p:ph type="body" idx="4294967295"/>
          </p:nvPr>
        </p:nvSpPr>
        <p:spPr>
          <a:xfrm>
            <a:off x="323528" y="1340545"/>
            <a:ext cx="8639944" cy="3463453"/>
          </a:xfrm>
          <a:prstGeom prst="rect">
            <a:avLst/>
          </a:prstGeom>
        </p:spPr>
        <p:txBody>
          <a:bodyPr/>
          <a:lstStyle/>
          <a:p>
            <a:pPr marL="457200" indent="-457200">
              <a:lnSpc>
                <a:spcPts val="4000"/>
              </a:lnSpc>
              <a:buFont typeface="Wingdings 2" pitchFamily="18" charset="2"/>
              <a:buAutoNum type="arabicPeriod"/>
            </a:pPr>
            <a:r>
              <a:rPr lang="zh-CN" altLang="en-US" sz="2800" b="1" dirty="0">
                <a:solidFill>
                  <a:schemeClr val="hlink"/>
                </a:solidFill>
                <a:latin typeface="+mn-ea"/>
              </a:rPr>
              <a:t>忠厚老实人的恶毒，像饭里的沙砾或者出骨鱼片里未净的刺，给人一种不期待的伤痛</a:t>
            </a:r>
            <a:r>
              <a:rPr lang="zh-CN" altLang="en-US" sz="2800" b="1" dirty="0" smtClean="0">
                <a:solidFill>
                  <a:schemeClr val="hlink"/>
                </a:solidFill>
                <a:latin typeface="+mn-ea"/>
              </a:rPr>
              <a:t>。</a:t>
            </a:r>
            <a:endParaRPr lang="zh-CN" altLang="en-US" sz="2800" b="1" dirty="0">
              <a:solidFill>
                <a:schemeClr val="hlink"/>
              </a:solidFill>
              <a:latin typeface="+mn-ea"/>
            </a:endParaRPr>
          </a:p>
          <a:p>
            <a:pPr marL="457200" indent="-457200">
              <a:lnSpc>
                <a:spcPts val="4000"/>
              </a:lnSpc>
              <a:buFont typeface="Wingdings 2" pitchFamily="18" charset="2"/>
              <a:buNone/>
            </a:pPr>
            <a:r>
              <a:rPr lang="en-US" altLang="zh-CN" sz="2800" b="1" dirty="0">
                <a:solidFill>
                  <a:schemeClr val="hlink"/>
                </a:solidFill>
                <a:latin typeface="+mn-ea"/>
              </a:rPr>
              <a:t>2</a:t>
            </a:r>
            <a:r>
              <a:rPr lang="en-US" altLang="zh-CN" sz="2800" b="1" dirty="0" smtClean="0">
                <a:solidFill>
                  <a:schemeClr val="hlink"/>
                </a:solidFill>
                <a:latin typeface="+mn-ea"/>
              </a:rPr>
              <a:t>.</a:t>
            </a:r>
            <a:r>
              <a:rPr lang="zh-CN" altLang="en-US" sz="2800" b="1" dirty="0" smtClean="0">
                <a:solidFill>
                  <a:schemeClr val="hlink"/>
                </a:solidFill>
                <a:latin typeface="+mn-ea"/>
              </a:rPr>
              <a:t>事实上</a:t>
            </a:r>
            <a:r>
              <a:rPr lang="en-US" altLang="zh-CN" sz="2800" b="1" dirty="0">
                <a:solidFill>
                  <a:schemeClr val="hlink"/>
                </a:solidFill>
                <a:latin typeface="+mn-ea"/>
              </a:rPr>
              <a:t>,</a:t>
            </a:r>
            <a:r>
              <a:rPr lang="zh-CN" altLang="en-US" sz="2800" b="1" dirty="0">
                <a:solidFill>
                  <a:schemeClr val="hlink"/>
                </a:solidFill>
                <a:latin typeface="+mn-ea"/>
              </a:rPr>
              <a:t>一个人的缺点正像猴子的尾巴</a:t>
            </a:r>
            <a:r>
              <a:rPr lang="en-US" altLang="zh-CN" sz="2800" b="1" dirty="0">
                <a:solidFill>
                  <a:schemeClr val="hlink"/>
                </a:solidFill>
                <a:latin typeface="+mn-ea"/>
              </a:rPr>
              <a:t>,</a:t>
            </a:r>
            <a:r>
              <a:rPr lang="zh-CN" altLang="en-US" sz="2800" b="1" dirty="0">
                <a:solidFill>
                  <a:schemeClr val="hlink"/>
                </a:solidFill>
                <a:latin typeface="+mn-ea"/>
              </a:rPr>
              <a:t>猴子蹲在地面的时候</a:t>
            </a:r>
            <a:r>
              <a:rPr lang="en-US" altLang="zh-CN" sz="2800" b="1" dirty="0">
                <a:solidFill>
                  <a:schemeClr val="hlink"/>
                </a:solidFill>
                <a:latin typeface="+mn-ea"/>
              </a:rPr>
              <a:t>,</a:t>
            </a:r>
            <a:r>
              <a:rPr lang="zh-CN" altLang="en-US" sz="2800" b="1" dirty="0">
                <a:solidFill>
                  <a:schemeClr val="hlink"/>
                </a:solidFill>
                <a:latin typeface="+mn-ea"/>
              </a:rPr>
              <a:t>尾巴是看不见的</a:t>
            </a:r>
            <a:r>
              <a:rPr lang="en-US" altLang="zh-CN" sz="2800" b="1" dirty="0">
                <a:solidFill>
                  <a:schemeClr val="hlink"/>
                </a:solidFill>
                <a:latin typeface="+mn-ea"/>
              </a:rPr>
              <a:t>,</a:t>
            </a:r>
            <a:r>
              <a:rPr lang="zh-CN" altLang="en-US" sz="2800" b="1" dirty="0">
                <a:solidFill>
                  <a:schemeClr val="hlink"/>
                </a:solidFill>
                <a:latin typeface="+mn-ea"/>
              </a:rPr>
              <a:t>直到它向树上爬</a:t>
            </a:r>
            <a:r>
              <a:rPr lang="en-US" altLang="zh-CN" sz="2800" b="1" dirty="0">
                <a:solidFill>
                  <a:schemeClr val="hlink"/>
                </a:solidFill>
                <a:latin typeface="+mn-ea"/>
              </a:rPr>
              <a:t>,</a:t>
            </a:r>
            <a:r>
              <a:rPr lang="zh-CN" altLang="en-US" sz="2800" b="1" dirty="0">
                <a:solidFill>
                  <a:schemeClr val="hlink"/>
                </a:solidFill>
                <a:latin typeface="+mn-ea"/>
              </a:rPr>
              <a:t>就把后部供大众瞻仰</a:t>
            </a:r>
            <a:r>
              <a:rPr lang="en-US" altLang="zh-CN" sz="2800" b="1" dirty="0">
                <a:solidFill>
                  <a:schemeClr val="hlink"/>
                </a:solidFill>
                <a:latin typeface="+mn-ea"/>
              </a:rPr>
              <a:t>,</a:t>
            </a:r>
            <a:r>
              <a:rPr lang="zh-CN" altLang="en-US" sz="2800" b="1" dirty="0">
                <a:solidFill>
                  <a:schemeClr val="hlink"/>
                </a:solidFill>
                <a:latin typeface="+mn-ea"/>
              </a:rPr>
              <a:t>可是这红臀长尾巴本来就有</a:t>
            </a:r>
            <a:r>
              <a:rPr lang="en-US" altLang="zh-CN" sz="2800" b="1" dirty="0">
                <a:solidFill>
                  <a:schemeClr val="hlink"/>
                </a:solidFill>
                <a:latin typeface="+mn-ea"/>
              </a:rPr>
              <a:t>,</a:t>
            </a:r>
            <a:r>
              <a:rPr lang="zh-CN" altLang="en-US" sz="2800" b="1" dirty="0">
                <a:solidFill>
                  <a:schemeClr val="hlink"/>
                </a:solidFill>
                <a:latin typeface="+mn-ea"/>
              </a:rPr>
              <a:t>并非地位爬高了的标识。</a:t>
            </a:r>
          </a:p>
        </p:txBody>
      </p:sp>
    </p:spTree>
    <p:extLst>
      <p:ext uri="{BB962C8B-B14F-4D97-AF65-F5344CB8AC3E}">
        <p14:creationId xmlns:p14="http://schemas.microsoft.com/office/powerpoint/2010/main" val="1511174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TotalTime>
  <Words>1728</Words>
  <Application>Microsoft Office PowerPoint</Application>
  <PresentationFormat>全屏显示(16:9)</PresentationFormat>
  <Paragraphs>84</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admin</cp:lastModifiedBy>
  <cp:revision>68</cp:revision>
  <dcterms:created xsi:type="dcterms:W3CDTF">2014-07-03T05:31:53Z</dcterms:created>
  <dcterms:modified xsi:type="dcterms:W3CDTF">2014-12-17T08:20:34Z</dcterms:modified>
</cp:coreProperties>
</file>