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04" r:id="rId4"/>
    <p:sldId id="310" r:id="rId5"/>
    <p:sldId id="308" r:id="rId6"/>
    <p:sldId id="307" r:id="rId7"/>
    <p:sldId id="306" r:id="rId8"/>
    <p:sldId id="309" r:id="rId9"/>
    <p:sldId id="296" r:id="rId10"/>
    <p:sldId id="305" r:id="rId11"/>
    <p:sldId id="303" r:id="rId12"/>
    <p:sldId id="302" r:id="rId13"/>
    <p:sldId id="312" r:id="rId14"/>
    <p:sldId id="314" r:id="rId15"/>
    <p:sldId id="313" r:id="rId16"/>
    <p:sldId id="311" r:id="rId17"/>
    <p:sldId id="316" r:id="rId18"/>
    <p:sldId id="315" r:id="rId19"/>
    <p:sldId id="301" r:id="rId20"/>
    <p:sldId id="300" r:id="rId21"/>
    <p:sldId id="299" r:id="rId22"/>
    <p:sldId id="298" r:id="rId23"/>
    <p:sldId id="297" r:id="rId24"/>
    <p:sldId id="259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66FF"/>
    <a:srgbClr val="16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3078" autoAdjust="0"/>
  </p:normalViewPr>
  <p:slideViewPr>
    <p:cSldViewPr>
      <p:cViewPr varScale="1">
        <p:scale>
          <a:sx n="89" d="100"/>
          <a:sy n="89" d="100"/>
        </p:scale>
        <p:origin x="-83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31656-3FA7-435B-93ED-105595AEF80E}" type="datetimeFigureOut">
              <a:rPr lang="zh-CN" altLang="en-US" smtClean="0"/>
              <a:t>2014-9-13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B2DD-8641-4B61-91D2-C470757F2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83568" y="267494"/>
            <a:ext cx="232377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输入主题词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64288" y="2211710"/>
            <a:ext cx="138767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文章题材</a:t>
            </a:r>
            <a:endParaRPr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004048" y="2787774"/>
            <a:ext cx="3619922" cy="648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此处输入课文标题</a:t>
            </a:r>
            <a:endParaRPr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588224" y="3651870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="1">
                <a:solidFill>
                  <a:schemeClr val="bg2">
                    <a:lumMod val="25000"/>
                  </a:schemeClr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课文作者</a:t>
            </a:r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 hasCustomPrompt="1"/>
          </p:nvPr>
        </p:nvSpPr>
        <p:spPr>
          <a:xfrm>
            <a:off x="611188" y="987425"/>
            <a:ext cx="3960812" cy="3097213"/>
          </a:xfrm>
          <a:prstGeom prst="roundRect">
            <a:avLst>
              <a:gd name="adj" fmla="val 2999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>
            <a:lvl1pPr>
              <a:defRPr sz="20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插入主题意境图片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62753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267494"/>
            <a:ext cx="1728192" cy="360040"/>
          </a:xfrm>
          <a:prstGeom prst="round2DiagRect">
            <a:avLst>
              <a:gd name="adj1" fmla="val 42945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90795" y="123478"/>
            <a:ext cx="172819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页面标题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-7161" y="627534"/>
            <a:ext cx="5858371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568" y="627534"/>
            <a:ext cx="1800200" cy="76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6411" y="242093"/>
            <a:ext cx="1728192" cy="360040"/>
          </a:xfrm>
          <a:prstGeom prst="round2DiagRect">
            <a:avLst>
              <a:gd name="adj1" fmla="val 21781"/>
              <a:gd name="adj2" fmla="val 0"/>
            </a:avLst>
          </a:prstGeom>
          <a:solidFill>
            <a:srgbClr val="FFC000"/>
          </a:solidFill>
        </p:spPr>
        <p:txBody>
          <a:bodyPr anchor="b"/>
          <a:lstStyle>
            <a:lvl1pPr marL="0" indent="0" algn="r">
              <a:buNone/>
              <a:defRPr sz="1800" b="0">
                <a:solidFill>
                  <a:schemeClr val="bg1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1" name="圆角矩形 10"/>
          <p:cNvSpPr/>
          <p:nvPr userDrawn="1"/>
        </p:nvSpPr>
        <p:spPr>
          <a:xfrm>
            <a:off x="5884334" y="339502"/>
            <a:ext cx="3153056" cy="4219763"/>
          </a:xfrm>
          <a:prstGeom prst="roundRect">
            <a:avLst>
              <a:gd name="adj" fmla="val 379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9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081453" y="149163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27920" y="242773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欢迎您继续在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淘课网学习下一节或其他内容，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淘课网为你奉献完美的微课大餐！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59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2014-9-13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2014-9-13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2014-9-13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2014-9-13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507FB6-E8CE-499E-8E5D-E5283927F0DF}" type="datetimeFigureOut">
              <a:rPr lang="zh-CN" altLang="en-US" smtClean="0"/>
              <a:pPr/>
              <a:t>2014-9-13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57047D-459B-40ED-BF66-E3D2CF823A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1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4799304"/>
            <a:ext cx="9144000" cy="767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1" name="Picture 2" descr="D:\TDDOWNLOAD\My Documents\Downloads\QQ2012JayXon\Users\907868260\FileRecv\91淘课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2764" y="4574229"/>
            <a:ext cx="985276" cy="494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9294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淘课网\备课资源\必修五碎片资源\11、中国建筑的特征\图片资源\相关图片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0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5292080" y="411510"/>
            <a:ext cx="3547913" cy="648072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中国建筑的特征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6444208" y="3939902"/>
            <a:ext cx="2016224" cy="3600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作者：梁思成</a:t>
            </a:r>
            <a:endParaRPr lang="zh-CN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61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总        结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pic>
        <p:nvPicPr>
          <p:cNvPr id="3" name="Picture 2" descr="20064281714261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7774"/>
            <a:ext cx="9143999" cy="235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20064281714484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78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6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作者简介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pic>
        <p:nvPicPr>
          <p:cNvPr id="3" name="Picture 4" descr="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0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120460" y="1222376"/>
            <a:ext cx="615553" cy="2069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r>
              <a:rPr lang="zh-CN" altLang="en-US" sz="2800" b="1" dirty="0">
                <a:solidFill>
                  <a:srgbClr val="FFCC00"/>
                </a:solidFill>
              </a:rPr>
              <a:t>举折和举架</a:t>
            </a:r>
          </a:p>
        </p:txBody>
      </p:sp>
    </p:spTree>
    <p:extLst>
      <p:ext uri="{BB962C8B-B14F-4D97-AF65-F5344CB8AC3E}">
        <p14:creationId xmlns:p14="http://schemas.microsoft.com/office/powerpoint/2010/main" val="1779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故宫大屋顶大红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61259" y="4248150"/>
            <a:ext cx="25496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800" b="1" dirty="0">
                <a:solidFill>
                  <a:srgbClr val="66FF33"/>
                </a:solidFill>
              </a:rPr>
              <a:t>故宫建筑群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10875" y="77892"/>
            <a:ext cx="2685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屋顶的四面坡</a:t>
            </a:r>
          </a:p>
        </p:txBody>
      </p:sp>
    </p:spTree>
    <p:extLst>
      <p:ext uri="{BB962C8B-B14F-4D97-AF65-F5344CB8AC3E}">
        <p14:creationId xmlns:p14="http://schemas.microsoft.com/office/powerpoint/2010/main" val="198468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图片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1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308725" y="4032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180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00800" y="586581"/>
            <a:ext cx="1311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屋角</a:t>
            </a:r>
          </a:p>
        </p:txBody>
      </p:sp>
    </p:spTree>
    <p:extLst>
      <p:ext uri="{BB962C8B-B14F-4D97-AF65-F5344CB8AC3E}">
        <p14:creationId xmlns:p14="http://schemas.microsoft.com/office/powerpoint/2010/main" val="3045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图片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0" y="1"/>
            <a:ext cx="9120060" cy="480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492500" y="139700"/>
            <a:ext cx="1352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彩  绘</a:t>
            </a:r>
          </a:p>
        </p:txBody>
      </p:sp>
    </p:spTree>
    <p:extLst>
      <p:ext uri="{BB962C8B-B14F-4D97-AF65-F5344CB8AC3E}">
        <p14:creationId xmlns:p14="http://schemas.microsoft.com/office/powerpoint/2010/main" val="6445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图片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8025"/>
            <a:ext cx="9143999" cy="409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072632" y="2133600"/>
            <a:ext cx="1046440" cy="82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屋  脊</a:t>
            </a:r>
          </a:p>
        </p:txBody>
      </p:sp>
    </p:spTree>
    <p:extLst>
      <p:ext uri="{BB962C8B-B14F-4D97-AF65-F5344CB8AC3E}">
        <p14:creationId xmlns:p14="http://schemas.microsoft.com/office/powerpoint/2010/main" val="5657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图片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61"/>
            <a:ext cx="9144000" cy="479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186467" y="347808"/>
            <a:ext cx="615553" cy="2923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筒瓦、戗兽、脊吻</a:t>
            </a:r>
          </a:p>
        </p:txBody>
      </p:sp>
    </p:spTree>
    <p:extLst>
      <p:ext uri="{BB962C8B-B14F-4D97-AF65-F5344CB8AC3E}">
        <p14:creationId xmlns:p14="http://schemas.microsoft.com/office/powerpoint/2010/main" val="22140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0061017433535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15" y="654399"/>
            <a:ext cx="4427538" cy="414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四神瓦当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654399"/>
            <a:ext cx="4716462" cy="414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23928" y="226530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瓦当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818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body" sz="half" idx="4294967295"/>
          </p:nvPr>
        </p:nvSpPr>
        <p:spPr>
          <a:xfrm flipH="1">
            <a:off x="1547663" y="827221"/>
            <a:ext cx="2018593" cy="3920877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 dirty="0"/>
              <a:t>概说</a:t>
            </a:r>
          </a:p>
          <a:p>
            <a:pPr>
              <a:buFontTx/>
              <a:buNone/>
            </a:pPr>
            <a:endParaRPr lang="zh-CN" altLang="en-US" sz="2000" dirty="0"/>
          </a:p>
          <a:p>
            <a:pPr>
              <a:buFontTx/>
              <a:buNone/>
            </a:pPr>
            <a:endParaRPr lang="zh-CN" altLang="en-US" sz="2400" b="1" dirty="0"/>
          </a:p>
          <a:p>
            <a:pPr>
              <a:buFontTx/>
              <a:buNone/>
            </a:pPr>
            <a:r>
              <a:rPr lang="zh-CN" altLang="en-US" sz="2400" b="1" dirty="0"/>
              <a:t>九大特征</a:t>
            </a:r>
          </a:p>
          <a:p>
            <a:pPr>
              <a:buFontTx/>
              <a:buNone/>
            </a:pPr>
            <a:endParaRPr lang="zh-CN" altLang="en-US" sz="2000" dirty="0"/>
          </a:p>
          <a:p>
            <a:pPr>
              <a:buFontTx/>
              <a:buNone/>
            </a:pPr>
            <a:endParaRPr lang="zh-CN" altLang="en-US" sz="2000" dirty="0"/>
          </a:p>
          <a:p>
            <a:pPr>
              <a:buFontTx/>
              <a:buNone/>
            </a:pPr>
            <a:endParaRPr lang="zh-CN" altLang="en-US" sz="2000" dirty="0"/>
          </a:p>
          <a:p>
            <a:pPr>
              <a:buFontTx/>
              <a:buNone/>
            </a:pPr>
            <a:r>
              <a:rPr lang="zh-CN" altLang="en-US" sz="2400" b="1" dirty="0"/>
              <a:t>风格、手法</a:t>
            </a:r>
          </a:p>
          <a:p>
            <a:pPr>
              <a:buFontTx/>
              <a:buNone/>
            </a:pPr>
            <a:r>
              <a:rPr lang="zh-CN" altLang="en-US" sz="2400" b="1" dirty="0"/>
              <a:t>可译</a:t>
            </a:r>
            <a:r>
              <a:rPr lang="zh-CN" altLang="en-US" sz="2400" b="1" dirty="0" smtClean="0"/>
              <a:t>性</a:t>
            </a:r>
            <a:endParaRPr lang="zh-CN" altLang="en-US" sz="2400" b="1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02866" y="714644"/>
            <a:ext cx="1513384" cy="3664686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 dirty="0"/>
              <a:t>自成体系</a:t>
            </a:r>
          </a:p>
          <a:p>
            <a:pPr>
              <a:buFontTx/>
              <a:buNone/>
            </a:pPr>
            <a:r>
              <a:rPr lang="zh-CN" altLang="en-US" sz="2000" b="1" dirty="0"/>
              <a:t>个别建筑物</a:t>
            </a:r>
          </a:p>
          <a:p>
            <a:pPr>
              <a:buFontTx/>
              <a:buNone/>
            </a:pPr>
            <a:r>
              <a:rPr lang="zh-CN" altLang="en-US" sz="2000" b="1" dirty="0"/>
              <a:t>平面布置</a:t>
            </a:r>
          </a:p>
          <a:p>
            <a:pPr>
              <a:buFontTx/>
              <a:buNone/>
            </a:pPr>
            <a:endParaRPr lang="zh-CN" altLang="en-US" sz="2000" b="1" dirty="0"/>
          </a:p>
          <a:p>
            <a:pPr>
              <a:buFontTx/>
              <a:buNone/>
            </a:pPr>
            <a:r>
              <a:rPr lang="zh-CN" altLang="en-US" sz="2400" b="1" dirty="0"/>
              <a:t>结构</a:t>
            </a:r>
          </a:p>
          <a:p>
            <a:pPr>
              <a:buFontTx/>
              <a:buNone/>
            </a:pPr>
            <a:r>
              <a:rPr lang="zh-CN" altLang="en-US" sz="2400" b="1" dirty="0"/>
              <a:t>　</a:t>
            </a:r>
          </a:p>
          <a:p>
            <a:pPr>
              <a:buFontTx/>
              <a:buNone/>
            </a:pPr>
            <a:endParaRPr lang="zh-CN" altLang="en-US" sz="2400" b="1" dirty="0"/>
          </a:p>
          <a:p>
            <a:pPr>
              <a:buFontTx/>
              <a:buNone/>
            </a:pPr>
            <a:r>
              <a:rPr lang="zh-CN" altLang="en-US" sz="2400" b="1" dirty="0"/>
              <a:t>装饰</a:t>
            </a:r>
          </a:p>
          <a:p>
            <a:pPr>
              <a:buFontTx/>
              <a:buNone/>
            </a:pPr>
            <a:endParaRPr lang="zh-CN" altLang="en-US" b="1" dirty="0"/>
          </a:p>
          <a:p>
            <a:pPr>
              <a:buFontTx/>
              <a:buNone/>
            </a:pPr>
            <a:endParaRPr lang="zh-CN" altLang="en-US" sz="3600" dirty="0"/>
          </a:p>
          <a:p>
            <a:pPr>
              <a:buFontTx/>
              <a:buNone/>
            </a:pPr>
            <a:endParaRPr lang="en-US" altLang="zh-CN" sz="36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31751" y="1275606"/>
            <a:ext cx="615553" cy="2806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/>
              <a:t>中国建筑的特征</a:t>
            </a:r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1064421" y="843558"/>
            <a:ext cx="267219" cy="3593505"/>
          </a:xfrm>
          <a:prstGeom prst="leftBrace">
            <a:avLst>
              <a:gd name="adj1" fmla="val 666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0"/>
          <p:cNvSpPr>
            <a:spLocks/>
          </p:cNvSpPr>
          <p:nvPr/>
        </p:nvSpPr>
        <p:spPr bwMode="auto">
          <a:xfrm>
            <a:off x="3277332" y="810010"/>
            <a:ext cx="288925" cy="3078980"/>
          </a:xfrm>
          <a:prstGeom prst="leftBrace">
            <a:avLst>
              <a:gd name="adj1" fmla="val 8516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004048" y="1969292"/>
            <a:ext cx="1655762" cy="1192213"/>
            <a:chOff x="2835" y="1480"/>
            <a:chExt cx="1043" cy="751"/>
          </a:xfrm>
        </p:grpSpPr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2971" y="1480"/>
              <a:ext cx="907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/>
                <a:t>柱梁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1800" b="1" dirty="0"/>
                <a:t>斗拱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1800" b="1" dirty="0"/>
                <a:t>举折、举架</a:t>
              </a:r>
            </a:p>
          </p:txBody>
        </p:sp>
        <p:sp>
          <p:nvSpPr>
            <p:cNvPr id="9" name="AutoShape 13"/>
            <p:cNvSpPr>
              <a:spLocks/>
            </p:cNvSpPr>
            <p:nvPr/>
          </p:nvSpPr>
          <p:spPr bwMode="auto">
            <a:xfrm>
              <a:off x="2835" y="1616"/>
              <a:ext cx="90" cy="499"/>
            </a:xfrm>
            <a:prstGeom prst="leftBrace">
              <a:avLst>
                <a:gd name="adj1" fmla="val 462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4968082" y="3161505"/>
            <a:ext cx="2159000" cy="2017712"/>
            <a:chOff x="2835" y="2251"/>
            <a:chExt cx="1360" cy="1271"/>
          </a:xfrm>
        </p:grpSpPr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3061" y="2795"/>
              <a:ext cx="5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18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016" y="2251"/>
              <a:ext cx="1179" cy="1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/>
                <a:t>屋顶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1800" b="1" dirty="0"/>
                <a:t>朱红为主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1800" b="1" dirty="0"/>
                <a:t>外露构件加工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1800" b="1" dirty="0"/>
                <a:t>有色琉璃瓦</a:t>
              </a:r>
            </a:p>
            <a:p>
              <a:pPr>
                <a:spcBef>
                  <a:spcPct val="50000"/>
                </a:spcBef>
              </a:pPr>
              <a:endParaRPr lang="en-US" altLang="zh-CN" sz="1800" b="1" dirty="0"/>
            </a:p>
          </p:txBody>
        </p:sp>
        <p:sp>
          <p:nvSpPr>
            <p:cNvPr id="13" name="AutoShape 16"/>
            <p:cNvSpPr>
              <a:spLocks/>
            </p:cNvSpPr>
            <p:nvPr/>
          </p:nvSpPr>
          <p:spPr bwMode="auto">
            <a:xfrm>
              <a:off x="2835" y="2341"/>
              <a:ext cx="136" cy="862"/>
            </a:xfrm>
            <a:prstGeom prst="leftBrace">
              <a:avLst>
                <a:gd name="adj1" fmla="val 5281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结构梳理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16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275606"/>
            <a:ext cx="6564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中国建筑的九大特征是什么顺序展开的</a:t>
            </a:r>
            <a:r>
              <a:rPr lang="en-US" altLang="zh-CN" sz="2800" b="1" dirty="0">
                <a:solidFill>
                  <a:srgbClr val="FF0000"/>
                </a:solidFill>
              </a:rPr>
              <a:t>?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937850" y="2571750"/>
            <a:ext cx="5238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、由</a:t>
            </a:r>
            <a:r>
              <a:rPr lang="zh-CN" altLang="en-US" sz="2800" b="1" dirty="0"/>
              <a:t>整体</a:t>
            </a:r>
            <a:r>
              <a:rPr lang="zh-CN" altLang="en-US" sz="2800" b="1" dirty="0">
                <a:solidFill>
                  <a:srgbClr val="FF0000"/>
                </a:solidFill>
              </a:rPr>
              <a:t>到</a:t>
            </a:r>
            <a:r>
              <a:rPr lang="zh-CN" altLang="en-US" sz="2800" b="1" dirty="0"/>
              <a:t>局部</a:t>
            </a:r>
            <a:endParaRPr lang="zh-CN" altLang="en-US" sz="2800" b="1" dirty="0">
              <a:solidFill>
                <a:srgbClr val="FF0066"/>
              </a:solidFill>
            </a:endParaRP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、由</a:t>
            </a:r>
            <a:r>
              <a:rPr lang="zh-CN" altLang="en-US" sz="2800" b="1" dirty="0"/>
              <a:t>主</a:t>
            </a:r>
            <a:r>
              <a:rPr lang="zh-CN" altLang="en-US" sz="2800" b="1" dirty="0">
                <a:solidFill>
                  <a:srgbClr val="FF0000"/>
                </a:solidFill>
              </a:rPr>
              <a:t>（结构）到</a:t>
            </a:r>
            <a:r>
              <a:rPr lang="zh-CN" altLang="en-US" sz="2800" b="1" dirty="0"/>
              <a:t>次</a:t>
            </a:r>
            <a:r>
              <a:rPr lang="zh-CN" altLang="en-US" sz="2800" b="1" dirty="0">
                <a:solidFill>
                  <a:srgbClr val="FF0000"/>
                </a:solidFill>
              </a:rPr>
              <a:t>（装饰）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作者简介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187624" y="1211907"/>
            <a:ext cx="4465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梁思成（</a:t>
            </a:r>
            <a:r>
              <a:rPr lang="en-US" altLang="zh-CN" sz="2400" b="1" dirty="0">
                <a:solidFill>
                  <a:srgbClr val="FF0000"/>
                </a:solidFill>
              </a:rPr>
              <a:t>1901</a:t>
            </a:r>
            <a:r>
              <a:rPr lang="zh-CN" altLang="en-US" sz="2400" b="1" dirty="0">
                <a:solidFill>
                  <a:srgbClr val="FF0000"/>
                </a:solidFill>
              </a:rPr>
              <a:t>－</a:t>
            </a:r>
            <a:r>
              <a:rPr lang="en-US" altLang="zh-CN" sz="2400" b="1" dirty="0">
                <a:solidFill>
                  <a:srgbClr val="FF0000"/>
                </a:solidFill>
              </a:rPr>
              <a:t>1972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22321" y="2211710"/>
            <a:ext cx="5184179" cy="238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</a:rPr>
              <a:t>　　广东新会人，建筑学家。梁启超之长子，为其父逃亡日本时所生，十四岁入清华堂，对中国古建筑的研究情有独钟．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9632" y="1059582"/>
            <a:ext cx="6732240" cy="2304256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九大特征精要地概括了中国建筑的特点，既有形象生动的描述，也有理论层面上的解释，给读者一个明晰的印象。 </a:t>
            </a:r>
          </a:p>
        </p:txBody>
      </p:sp>
    </p:spTree>
    <p:extLst>
      <p:ext uri="{BB962C8B-B14F-4D97-AF65-F5344CB8AC3E}">
        <p14:creationId xmlns:p14="http://schemas.microsoft.com/office/powerpoint/2010/main" val="163016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91577" y="756068"/>
            <a:ext cx="7632526" cy="582637"/>
          </a:xfrm>
          <a:prstGeom prst="rect">
            <a:avLst/>
          </a:prstGeom>
          <a:noFill/>
          <a:ln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怎样理解作者提出的“中国建筑的‘文法’”？ 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1439"/>
            <a:ext cx="9144000" cy="324653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　  这是一种比喻的说法，借此说明中国建筑的风格和手法。</a:t>
            </a:r>
          </a:p>
          <a:p>
            <a:pPr>
              <a:buFontTx/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　  所谓</a:t>
            </a:r>
            <a:r>
              <a:rPr lang="zh-CN" altLang="en-US" sz="28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中国建筑的</a:t>
            </a:r>
            <a:r>
              <a:rPr lang="zh-CN" altLang="en-US" sz="2800" b="1" dirty="0">
                <a:latin typeface="Arial"/>
                <a:ea typeface="黑体" pitchFamily="2" charset="-122"/>
              </a:rPr>
              <a:t>‘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文法</a:t>
            </a:r>
            <a:r>
              <a:rPr lang="zh-CN" altLang="en-US" sz="2800" b="1" dirty="0">
                <a:latin typeface="Arial"/>
                <a:ea typeface="黑体" pitchFamily="2" charset="-122"/>
              </a:rPr>
              <a:t>’”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，是中国建筑几千年来形成并沿用的惯例法式，从建筑框架，到整体构成，从台基到屋顶，都有一定之规，有它的</a:t>
            </a:r>
            <a:r>
              <a:rPr lang="zh-CN" altLang="en-US" sz="28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拘束性</a:t>
            </a:r>
            <a:r>
              <a:rPr lang="zh-CN" altLang="en-US" sz="28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，但也有它的</a:t>
            </a:r>
            <a:r>
              <a:rPr lang="zh-CN" altLang="en-US" sz="28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灵活性</a:t>
            </a:r>
            <a:r>
              <a:rPr lang="zh-CN" altLang="en-US" sz="28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，体现在具体的建筑上，既表现出中国建筑的一贯风格，也具有独特的个性。 </a:t>
            </a:r>
          </a:p>
        </p:txBody>
      </p:sp>
    </p:spTree>
    <p:extLst>
      <p:ext uri="{BB962C8B-B14F-4D97-AF65-F5344CB8AC3E}">
        <p14:creationId xmlns:p14="http://schemas.microsoft.com/office/powerpoint/2010/main" val="151117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1520" y="843558"/>
            <a:ext cx="8243887" cy="510629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怎样理解作者提出的各民族建筑之间的“可译性”？ 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535" y="1851670"/>
            <a:ext cx="8604448" cy="2699742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　　这也是用</a:t>
            </a:r>
            <a:r>
              <a:rPr lang="zh-CN" altLang="en-US" sz="28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语言和文学</a:t>
            </a:r>
            <a:r>
              <a:rPr lang="zh-CN" altLang="en-US" sz="28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为喻。各民族建筑的功用或主要性能是一致的，有相通性，但表现出来的形式却有很大不同，恰似不同民族的语言，表达同一个意思，语言形式却不相同一样。所谓的</a:t>
            </a:r>
            <a:r>
              <a:rPr lang="zh-CN" altLang="en-US" sz="28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可译性</a:t>
            </a:r>
            <a:r>
              <a:rPr lang="zh-CN" altLang="en-US" sz="28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，是指各民族建筑在实质上有</a:t>
            </a:r>
            <a:r>
              <a:rPr lang="zh-CN" altLang="en-US" sz="2800" b="1" dirty="0">
                <a:latin typeface="Arial"/>
                <a:ea typeface="黑体" pitchFamily="2" charset="-122"/>
              </a:rPr>
              <a:t>“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同一性质</a:t>
            </a:r>
            <a:r>
              <a:rPr lang="zh-CN" altLang="en-US" sz="2800" b="1" dirty="0">
                <a:latin typeface="Arial"/>
                <a:ea typeface="黑体" pitchFamily="2" charset="-122"/>
              </a:rPr>
              <a:t>”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，可以透过其纷繁多样的表现形式解读出来。 </a:t>
            </a:r>
          </a:p>
        </p:txBody>
      </p:sp>
    </p:spTree>
    <p:extLst>
      <p:ext uri="{BB962C8B-B14F-4D97-AF65-F5344CB8AC3E}">
        <p14:creationId xmlns:p14="http://schemas.microsoft.com/office/powerpoint/2010/main" val="217999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31640" y="2139702"/>
            <a:ext cx="6192837" cy="161290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/>
              <a:t>     </a:t>
            </a:r>
            <a:r>
              <a:rPr lang="zh-CN" altLang="en-US" sz="2800" b="1" dirty="0"/>
              <a:t>　参观附近的典型建筑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抓住其建筑特征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写一篇短文</a:t>
            </a:r>
            <a:r>
              <a:rPr lang="en-US" altLang="zh-CN" sz="2800" b="1" dirty="0"/>
              <a:t>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拓展作业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3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53" y="843558"/>
            <a:ext cx="8892480" cy="3894931"/>
          </a:xfrm>
          <a:prstGeom prst="rect">
            <a:avLst/>
          </a:prstGeom>
          <a:ln>
            <a:solidFill>
              <a:srgbClr val="00FF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>
                <a:latin typeface="+mn-ea"/>
              </a:rPr>
              <a:t>    </a:t>
            </a:r>
            <a:r>
              <a:rPr lang="zh-CN" altLang="en-US" sz="2400" b="1" dirty="0">
                <a:latin typeface="+mn-ea"/>
              </a:rPr>
              <a:t>全文可分为四个部分：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+mn-ea"/>
              </a:rPr>
              <a:t>一、从地域分布和历史跨度方面说明中国建筑的影响，引论。（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－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）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+mn-ea"/>
              </a:rPr>
              <a:t>二、谈中国建筑的九大特征。（</a:t>
            </a:r>
            <a:r>
              <a:rPr lang="en-US" altLang="zh-CN" sz="2400" b="1" dirty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－</a:t>
            </a:r>
            <a:r>
              <a:rPr lang="en-US" altLang="zh-CN" sz="2400" b="1" dirty="0">
                <a:latin typeface="+mn-ea"/>
              </a:rPr>
              <a:t>13</a:t>
            </a:r>
            <a:r>
              <a:rPr lang="zh-CN" altLang="en-US" sz="2400" b="1" dirty="0">
                <a:latin typeface="+mn-ea"/>
              </a:rPr>
              <a:t>）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+mn-ea"/>
              </a:rPr>
              <a:t>三、探讨中国建筑的风格和手法（“文法”）。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+mn-ea"/>
              </a:rPr>
              <a:t>     （</a:t>
            </a:r>
            <a:r>
              <a:rPr lang="en-US" altLang="zh-CN" sz="2400" b="1" dirty="0">
                <a:latin typeface="+mn-ea"/>
              </a:rPr>
              <a:t>14</a:t>
            </a:r>
            <a:r>
              <a:rPr lang="zh-CN" altLang="en-US" sz="2400" b="1" dirty="0">
                <a:latin typeface="+mn-ea"/>
              </a:rPr>
              <a:t>－</a:t>
            </a:r>
            <a:r>
              <a:rPr lang="en-US" altLang="zh-CN" sz="2400" b="1" dirty="0">
                <a:latin typeface="+mn-ea"/>
              </a:rPr>
              <a:t>17</a:t>
            </a:r>
            <a:r>
              <a:rPr lang="zh-CN" altLang="en-US" sz="2400" b="1" dirty="0">
                <a:latin typeface="+mn-ea"/>
              </a:rPr>
              <a:t>）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+mn-ea"/>
              </a:rPr>
              <a:t>四、从古为今用的立场出发，提倡熟悉中国建筑的“文法”和“词汇”，在现代社会把我们民族优良的建筑传统发扬光大，结语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整体感知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21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图片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" y="697397"/>
            <a:ext cx="4409271" cy="410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图片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27063"/>
            <a:ext cx="4716016" cy="417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2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图片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9542"/>
            <a:ext cx="500404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图片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701768"/>
            <a:ext cx="4128700" cy="41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776" y="1599690"/>
            <a:ext cx="615553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滕王阁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34577" y="1594201"/>
            <a:ext cx="615553" cy="1355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鹳鹊楼</a:t>
            </a:r>
          </a:p>
        </p:txBody>
      </p:sp>
    </p:spTree>
    <p:extLst>
      <p:ext uri="{BB962C8B-B14F-4D97-AF65-F5344CB8AC3E}">
        <p14:creationId xmlns:p14="http://schemas.microsoft.com/office/powerpoint/2010/main" val="144642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图片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0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08125" y="625475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小布达拉宫</a:t>
            </a:r>
          </a:p>
        </p:txBody>
      </p:sp>
    </p:spTree>
    <p:extLst>
      <p:ext uri="{BB962C8B-B14F-4D97-AF65-F5344CB8AC3E}">
        <p14:creationId xmlns:p14="http://schemas.microsoft.com/office/powerpoint/2010/main" val="71329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gjd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90442" y="84816"/>
            <a:ext cx="615553" cy="101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</a:rPr>
              <a:t>天坛</a:t>
            </a:r>
          </a:p>
        </p:txBody>
      </p:sp>
      <p:pic>
        <p:nvPicPr>
          <p:cNvPr id="4" name="Picture 2" descr="20061011120217988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-1"/>
            <a:ext cx="4658366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860032" y="72677"/>
            <a:ext cx="72008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悬空寺</a:t>
            </a:r>
          </a:p>
        </p:txBody>
      </p:sp>
    </p:spTree>
    <p:extLst>
      <p:ext uri="{BB962C8B-B14F-4D97-AF65-F5344CB8AC3E}">
        <p14:creationId xmlns:p14="http://schemas.microsoft.com/office/powerpoint/2010/main" val="31966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中国古代建筑木结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90"/>
            <a:ext cx="9144000" cy="478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92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107107"/>
            <a:ext cx="1800200" cy="5115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2" charset="-122"/>
              </a:rPr>
              <a:t>整体梳理</a:t>
            </a:r>
            <a:endParaRPr lang="zh-CN" altLang="en-US" sz="2800" dirty="0">
              <a:solidFill>
                <a:srgbClr val="FF0000"/>
              </a:solidFill>
              <a:ea typeface="黑体" pitchFamily="2" charset="-122"/>
            </a:endParaRPr>
          </a:p>
        </p:txBody>
      </p:sp>
      <p:pic>
        <p:nvPicPr>
          <p:cNvPr id="3" name="Picture 4" descr="斗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14"/>
            <a:ext cx="9144000" cy="482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3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285</Words>
  <Application>Microsoft Office PowerPoint</Application>
  <PresentationFormat>全屏显示(16:9)</PresentationFormat>
  <Paragraphs>66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微软用户</cp:lastModifiedBy>
  <cp:revision>61</cp:revision>
  <dcterms:created xsi:type="dcterms:W3CDTF">2014-07-03T05:31:53Z</dcterms:created>
  <dcterms:modified xsi:type="dcterms:W3CDTF">2014-09-13T01:22:19Z</dcterms:modified>
</cp:coreProperties>
</file>