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04" r:id="rId4"/>
    <p:sldId id="296" r:id="rId5"/>
    <p:sldId id="309" r:id="rId6"/>
    <p:sldId id="308" r:id="rId7"/>
    <p:sldId id="311" r:id="rId8"/>
    <p:sldId id="310" r:id="rId9"/>
    <p:sldId id="305" r:id="rId10"/>
    <p:sldId id="306" r:id="rId11"/>
    <p:sldId id="303" r:id="rId12"/>
    <p:sldId id="300" r:id="rId13"/>
    <p:sldId id="312" r:id="rId14"/>
    <p:sldId id="313" r:id="rId15"/>
    <p:sldId id="259"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FF"/>
    <a:srgbClr val="16A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3078" autoAdjust="0"/>
  </p:normalViewPr>
  <p:slideViewPr>
    <p:cSldViewPr>
      <p:cViewPr varScale="1">
        <p:scale>
          <a:sx n="89" d="100"/>
          <a:sy n="89" d="100"/>
        </p:scale>
        <p:origin x="-834"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31656-3FA7-435B-93ED-105595AEF80E}" type="datetimeFigureOut">
              <a:rPr lang="zh-CN" altLang="en-US" smtClean="0"/>
              <a:t>2014-9-13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3B2DD-8641-4B61-91D2-C470757F2D53}" type="slidenum">
              <a:rPr lang="zh-CN" altLang="en-US" smtClean="0"/>
              <a:t>‹#›</a:t>
            </a:fld>
            <a:endParaRPr lang="zh-CN" altLang="en-US"/>
          </a:p>
        </p:txBody>
      </p:sp>
    </p:spTree>
    <p:extLst>
      <p:ext uri="{BB962C8B-B14F-4D97-AF65-F5344CB8AC3E}">
        <p14:creationId xmlns:p14="http://schemas.microsoft.com/office/powerpoint/2010/main" val="170507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683568" y="267494"/>
            <a:ext cx="2323778" cy="432048"/>
          </a:xfrm>
          <a:prstGeom prst="rect">
            <a:avLst/>
          </a:prstGeom>
        </p:spPr>
        <p:txBody>
          <a:bodyPr/>
          <a:lstStyle>
            <a:lvl1pPr marL="0" indent="0">
              <a:buNone/>
              <a:defRPr sz="2800" b="1">
                <a:solidFill>
                  <a:srgbClr val="00B0F0"/>
                </a:solidFill>
                <a:latin typeface="微软雅黑" pitchFamily="34" charset="-122"/>
                <a:ea typeface="微软雅黑" pitchFamily="34" charset="-122"/>
              </a:defRPr>
            </a:lvl1pPr>
          </a:lstStyle>
          <a:p>
            <a:pPr lvl="0"/>
            <a:r>
              <a:rPr lang="zh-CN" altLang="en-US" dirty="0" smtClean="0"/>
              <a:t>输入主题词</a:t>
            </a:r>
            <a:endParaRPr lang="zh-CN" altLang="en-US" dirty="0"/>
          </a:p>
        </p:txBody>
      </p:sp>
      <p:sp>
        <p:nvSpPr>
          <p:cNvPr id="11" name="文本占位符 7"/>
          <p:cNvSpPr>
            <a:spLocks noGrp="1"/>
          </p:cNvSpPr>
          <p:nvPr>
            <p:ph type="body" sz="quarter" idx="11" hasCustomPrompt="1"/>
          </p:nvPr>
        </p:nvSpPr>
        <p:spPr>
          <a:xfrm>
            <a:off x="7164288" y="2211710"/>
            <a:ext cx="138767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文章题材</a:t>
            </a:r>
            <a:endParaRPr lang="zh-CN" altLang="en-US" dirty="0"/>
          </a:p>
        </p:txBody>
      </p:sp>
      <p:sp>
        <p:nvSpPr>
          <p:cNvPr id="12" name="文本占位符 7"/>
          <p:cNvSpPr>
            <a:spLocks noGrp="1"/>
          </p:cNvSpPr>
          <p:nvPr>
            <p:ph type="body" sz="quarter" idx="12" hasCustomPrompt="1"/>
          </p:nvPr>
        </p:nvSpPr>
        <p:spPr>
          <a:xfrm>
            <a:off x="5004048" y="2787774"/>
            <a:ext cx="3619922" cy="648072"/>
          </a:xfrm>
          <a:prstGeom prst="rect">
            <a:avLst/>
          </a:prstGeom>
        </p:spPr>
        <p:txBody>
          <a:bodyPr/>
          <a:lstStyle>
            <a:lvl1pPr marL="0" indent="0" algn="r">
              <a:buNone/>
              <a:defRPr sz="3200" b="1">
                <a:solidFill>
                  <a:schemeClr val="bg1">
                    <a:lumMod val="50000"/>
                  </a:schemeClr>
                </a:solidFill>
                <a:latin typeface="微软雅黑" pitchFamily="34" charset="-122"/>
                <a:ea typeface="微软雅黑" pitchFamily="34" charset="-122"/>
              </a:defRPr>
            </a:lvl1pPr>
          </a:lstStyle>
          <a:p>
            <a:pPr lvl="0"/>
            <a:r>
              <a:rPr lang="zh-CN" altLang="en-US" dirty="0" smtClean="0"/>
              <a:t>此处输入课文标题</a:t>
            </a:r>
            <a:endParaRPr lang="zh-CN" altLang="en-US" dirty="0"/>
          </a:p>
        </p:txBody>
      </p:sp>
      <p:sp>
        <p:nvSpPr>
          <p:cNvPr id="13" name="文本占位符 7"/>
          <p:cNvSpPr>
            <a:spLocks noGrp="1"/>
          </p:cNvSpPr>
          <p:nvPr>
            <p:ph type="body" sz="quarter" idx="13" hasCustomPrompt="1"/>
          </p:nvPr>
        </p:nvSpPr>
        <p:spPr>
          <a:xfrm>
            <a:off x="6588224" y="3651870"/>
            <a:ext cx="2016224" cy="360040"/>
          </a:xfrm>
          <a:prstGeom prst="rect">
            <a:avLst/>
          </a:prstGeom>
        </p:spPr>
        <p:txBody>
          <a:bodyPr/>
          <a:lstStyle>
            <a:lvl1pPr marL="0" indent="0" algn="r">
              <a:buNone/>
              <a:defRPr sz="1800" b="1">
                <a:solidFill>
                  <a:schemeClr val="bg2">
                    <a:lumMod val="25000"/>
                  </a:schemeClr>
                </a:solidFill>
                <a:latin typeface="幼圆" pitchFamily="49" charset="-122"/>
                <a:ea typeface="幼圆" pitchFamily="49" charset="-122"/>
              </a:defRPr>
            </a:lvl1pPr>
          </a:lstStyle>
          <a:p>
            <a:pPr lvl="0"/>
            <a:r>
              <a:rPr lang="zh-CN" altLang="en-US" dirty="0" smtClean="0"/>
              <a:t>课文作者</a:t>
            </a:r>
            <a:endParaRPr lang="zh-CN" altLang="en-US" dirty="0"/>
          </a:p>
        </p:txBody>
      </p:sp>
      <p:sp>
        <p:nvSpPr>
          <p:cNvPr id="14" name="图片占位符 13"/>
          <p:cNvSpPr>
            <a:spLocks noGrp="1"/>
          </p:cNvSpPr>
          <p:nvPr>
            <p:ph type="pic" sz="quarter" idx="14" hasCustomPrompt="1"/>
          </p:nvPr>
        </p:nvSpPr>
        <p:spPr>
          <a:xfrm>
            <a:off x="611188" y="987425"/>
            <a:ext cx="3960812" cy="3097213"/>
          </a:xfrm>
          <a:prstGeom prst="roundRect">
            <a:avLst>
              <a:gd name="adj" fmla="val 2999"/>
            </a:avLst>
          </a:prstGeom>
          <a:effectLst>
            <a:outerShdw blurRad="50800" dist="38100" dir="18900000" algn="bl" rotWithShape="0">
              <a:prstClr val="black">
                <a:alpha val="40000"/>
              </a:prstClr>
            </a:outerShdw>
            <a:softEdge rad="63500"/>
          </a:effectLst>
        </p:spPr>
        <p:txBody>
          <a:bodyPr/>
          <a:lstStyle>
            <a:lvl1pPr>
              <a:defRPr sz="2000">
                <a:latin typeface="幼圆" pitchFamily="49" charset="-122"/>
                <a:ea typeface="幼圆" pitchFamily="49" charset="-122"/>
              </a:defRPr>
            </a:lvl1pPr>
          </a:lstStyle>
          <a:p>
            <a:r>
              <a:rPr lang="zh-CN" altLang="en-US" dirty="0" smtClean="0"/>
              <a:t>插入主题意境图片</a:t>
            </a:r>
            <a:endParaRPr lang="zh-CN" altLang="en-US" dirty="0"/>
          </a:p>
        </p:txBody>
      </p:sp>
    </p:spTree>
    <p:extLst>
      <p:ext uri="{BB962C8B-B14F-4D97-AF65-F5344CB8AC3E}">
        <p14:creationId xmlns:p14="http://schemas.microsoft.com/office/powerpoint/2010/main" val="24711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9448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92233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0" y="62753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7"/>
          <p:cNvSpPr>
            <a:spLocks noGrp="1"/>
          </p:cNvSpPr>
          <p:nvPr>
            <p:ph type="body" sz="quarter" idx="11" hasCustomPrompt="1"/>
          </p:nvPr>
        </p:nvSpPr>
        <p:spPr>
          <a:xfrm>
            <a:off x="6732240" y="267494"/>
            <a:ext cx="1728192" cy="360040"/>
          </a:xfrm>
          <a:prstGeom prst="round2DiagRect">
            <a:avLst>
              <a:gd name="adj1" fmla="val 42945"/>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Tree>
    <p:extLst>
      <p:ext uri="{BB962C8B-B14F-4D97-AF65-F5344CB8AC3E}">
        <p14:creationId xmlns:p14="http://schemas.microsoft.com/office/powerpoint/2010/main" val="2399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690795" y="123478"/>
            <a:ext cx="1728192" cy="432048"/>
          </a:xfrm>
          <a:prstGeom prst="rect">
            <a:avLst/>
          </a:prstGeom>
        </p:spPr>
        <p:txBody>
          <a:bodyPr/>
          <a:lstStyle>
            <a:lvl1pPr marL="0" indent="0">
              <a:buNone/>
              <a:defRPr sz="2800" b="0">
                <a:solidFill>
                  <a:srgbClr val="00B0F0"/>
                </a:solidFill>
                <a:latin typeface="微软雅黑" pitchFamily="34" charset="-122"/>
                <a:ea typeface="微软雅黑" pitchFamily="34" charset="-122"/>
              </a:defRPr>
            </a:lvl1pPr>
          </a:lstStyle>
          <a:p>
            <a:pPr lvl="0"/>
            <a:r>
              <a:rPr lang="zh-CN" altLang="en-US" dirty="0" smtClean="0"/>
              <a:t>页面标题</a:t>
            </a:r>
            <a:endParaRPr lang="zh-CN" altLang="en-US" dirty="0"/>
          </a:p>
        </p:txBody>
      </p:sp>
      <p:sp>
        <p:nvSpPr>
          <p:cNvPr id="8" name="矩形 7"/>
          <p:cNvSpPr/>
          <p:nvPr userDrawn="1"/>
        </p:nvSpPr>
        <p:spPr>
          <a:xfrm>
            <a:off x="-7161" y="627534"/>
            <a:ext cx="5858371"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sp>
        <p:nvSpPr>
          <p:cNvPr id="9" name="矩形 8"/>
          <p:cNvSpPr/>
          <p:nvPr userDrawn="1"/>
        </p:nvSpPr>
        <p:spPr>
          <a:xfrm>
            <a:off x="683568" y="627534"/>
            <a:ext cx="1800200" cy="767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7"/>
          <p:cNvSpPr>
            <a:spLocks noGrp="1"/>
          </p:cNvSpPr>
          <p:nvPr>
            <p:ph type="body" sz="quarter" idx="11" hasCustomPrompt="1"/>
          </p:nvPr>
        </p:nvSpPr>
        <p:spPr>
          <a:xfrm>
            <a:off x="4076411" y="242093"/>
            <a:ext cx="1728192" cy="360040"/>
          </a:xfrm>
          <a:prstGeom prst="round2DiagRect">
            <a:avLst>
              <a:gd name="adj1" fmla="val 21781"/>
              <a:gd name="adj2" fmla="val 0"/>
            </a:avLst>
          </a:prstGeom>
          <a:solidFill>
            <a:srgbClr val="FFC000"/>
          </a:solidFill>
        </p:spPr>
        <p:txBody>
          <a:bodyPr anchor="b"/>
          <a:lstStyle>
            <a:lvl1pPr marL="0" indent="0" algn="r">
              <a:buNone/>
              <a:defRPr sz="1800" b="0">
                <a:solidFill>
                  <a:schemeClr val="bg1"/>
                </a:solidFill>
                <a:latin typeface="幼圆" pitchFamily="49" charset="-122"/>
                <a:ea typeface="幼圆" pitchFamily="49" charset="-122"/>
              </a:defRPr>
            </a:lvl1pPr>
          </a:lstStyle>
          <a:p>
            <a:pPr lvl="0"/>
            <a:r>
              <a:rPr lang="zh-CN" altLang="en-US" dirty="0" smtClean="0"/>
              <a:t>添加副标题</a:t>
            </a:r>
            <a:endParaRPr lang="zh-CN" altLang="en-US" dirty="0"/>
          </a:p>
        </p:txBody>
      </p:sp>
      <p:sp>
        <p:nvSpPr>
          <p:cNvPr id="11" name="圆角矩形 10"/>
          <p:cNvSpPr/>
          <p:nvPr userDrawn="1"/>
        </p:nvSpPr>
        <p:spPr>
          <a:xfrm>
            <a:off x="5884334" y="339502"/>
            <a:ext cx="3153056" cy="4219763"/>
          </a:xfrm>
          <a:prstGeom prst="roundRect">
            <a:avLst>
              <a:gd name="adj" fmla="val 37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6593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8" name="TextBox 7"/>
          <p:cNvSpPr txBox="1"/>
          <p:nvPr userDrawn="1"/>
        </p:nvSpPr>
        <p:spPr>
          <a:xfrm>
            <a:off x="3081453" y="1491630"/>
            <a:ext cx="2664296" cy="769441"/>
          </a:xfrm>
          <a:prstGeom prst="rect">
            <a:avLst/>
          </a:prstGeom>
          <a:noFill/>
        </p:spPr>
        <p:txBody>
          <a:bodyPr wrap="square" rtlCol="0">
            <a:spAutoFit/>
          </a:bodyPr>
          <a:lstStyle/>
          <a:p>
            <a:pPr algn="ctr"/>
            <a:r>
              <a:rPr lang="zh-CN" altLang="en-US" sz="4400" dirty="0" smtClean="0">
                <a:solidFill>
                  <a:srgbClr val="00B0F0"/>
                </a:solidFill>
                <a:latin typeface="微软雅黑" pitchFamily="34" charset="-122"/>
                <a:ea typeface="微软雅黑" pitchFamily="34" charset="-122"/>
              </a:rPr>
              <a:t>谢谢观看</a:t>
            </a:r>
            <a:endParaRPr lang="zh-CN" altLang="en-US" sz="4400" dirty="0">
              <a:solidFill>
                <a:srgbClr val="00B0F0"/>
              </a:solidFill>
              <a:latin typeface="微软雅黑" pitchFamily="34" charset="-122"/>
              <a:ea typeface="微软雅黑" pitchFamily="34" charset="-122"/>
            </a:endParaRPr>
          </a:p>
        </p:txBody>
      </p:sp>
      <p:sp>
        <p:nvSpPr>
          <p:cNvPr id="9" name="TextBox 8"/>
          <p:cNvSpPr txBox="1"/>
          <p:nvPr userDrawn="1"/>
        </p:nvSpPr>
        <p:spPr>
          <a:xfrm>
            <a:off x="2327920" y="2427734"/>
            <a:ext cx="4968552" cy="646331"/>
          </a:xfrm>
          <a:prstGeom prst="rect">
            <a:avLst/>
          </a:prstGeom>
          <a:noFill/>
        </p:spPr>
        <p:txBody>
          <a:bodyPr wrap="square" rtlCol="0">
            <a:spAutoFit/>
          </a:bodyPr>
          <a:lstStyle/>
          <a:p>
            <a:pPr algn="ctr"/>
            <a:r>
              <a:rPr lang="zh-CN" altLang="en-US" dirty="0" smtClean="0">
                <a:solidFill>
                  <a:schemeClr val="bg1">
                    <a:lumMod val="50000"/>
                  </a:schemeClr>
                </a:solidFill>
                <a:latin typeface="微软雅黑" pitchFamily="34" charset="-122"/>
                <a:ea typeface="微软雅黑" pitchFamily="34" charset="-122"/>
              </a:rPr>
              <a:t>欢迎您继续在</a:t>
            </a: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淘课网学习下一节或其他内容，</a:t>
            </a:r>
            <a:endParaRPr lang="en-US" altLang="zh-CN" dirty="0" smtClean="0">
              <a:solidFill>
                <a:schemeClr val="bg1">
                  <a:lumMod val="50000"/>
                </a:schemeClr>
              </a:solidFill>
              <a:latin typeface="微软雅黑" pitchFamily="34" charset="-122"/>
              <a:ea typeface="微软雅黑" pitchFamily="34" charset="-122"/>
            </a:endParaRPr>
          </a:p>
          <a:p>
            <a:pPr algn="ctr"/>
            <a:r>
              <a:rPr lang="en-US" altLang="zh-CN" dirty="0" smtClean="0">
                <a:solidFill>
                  <a:schemeClr val="bg1">
                    <a:lumMod val="50000"/>
                  </a:schemeClr>
                </a:solidFill>
                <a:latin typeface="微软雅黑" pitchFamily="34" charset="-122"/>
                <a:ea typeface="微软雅黑" pitchFamily="34" charset="-122"/>
              </a:rPr>
              <a:t>91</a:t>
            </a:r>
            <a:r>
              <a:rPr lang="zh-CN" altLang="en-US" dirty="0" smtClean="0">
                <a:solidFill>
                  <a:schemeClr val="bg1">
                    <a:lumMod val="50000"/>
                  </a:schemeClr>
                </a:solidFill>
                <a:latin typeface="微软雅黑" pitchFamily="34" charset="-122"/>
                <a:ea typeface="微软雅黑" pitchFamily="34" charset="-122"/>
              </a:rPr>
              <a:t>淘课网为你奉献完美的微课大餐！</a:t>
            </a: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475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19462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1742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39687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221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E507FB6-E8CE-499E-8E5D-E5283927F0DF}" type="datetimeFigureOut">
              <a:rPr lang="zh-CN" altLang="en-US" smtClean="0"/>
              <a:pPr/>
              <a:t>2014-9-13</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D557047D-459B-40ED-BF66-E3D2CF823A18}" type="slidenum">
              <a:rPr lang="zh-CN" altLang="en-US" smtClean="0"/>
              <a:pPr/>
              <a:t>‹#›</a:t>
            </a:fld>
            <a:endParaRPr lang="zh-CN" altLang="en-US"/>
          </a:p>
        </p:txBody>
      </p:sp>
    </p:spTree>
    <p:extLst>
      <p:ext uri="{BB962C8B-B14F-4D97-AF65-F5344CB8AC3E}">
        <p14:creationId xmlns:p14="http://schemas.microsoft.com/office/powerpoint/2010/main" val="263651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4799304"/>
            <a:ext cx="9144000" cy="767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a:p>
        </p:txBody>
      </p:sp>
      <p:pic>
        <p:nvPicPr>
          <p:cNvPr id="11" name="Picture 2" descr="D:\TDDOWNLOAD\My Documents\Downloads\QQ2012JayXon\Users\907868260\FileRecv\91淘课logo.png"/>
          <p:cNvPicPr>
            <a:picLocks noChangeAspect="1" noChangeArrowheads="1"/>
          </p:cNvPicPr>
          <p:nvPr userDrawn="1"/>
        </p:nvPicPr>
        <p:blipFill>
          <a:blip r:embed="rId13" cstate="print"/>
          <a:srcRect/>
          <a:stretch>
            <a:fillRect/>
          </a:stretch>
        </p:blipFill>
        <p:spPr bwMode="auto">
          <a:xfrm>
            <a:off x="7592764" y="4574229"/>
            <a:ext cx="985276" cy="494262"/>
          </a:xfrm>
          <a:prstGeom prst="rect">
            <a:avLst/>
          </a:prstGeom>
          <a:solidFill>
            <a:schemeClr val="bg1">
              <a:lumMod val="95000"/>
            </a:schemeClr>
          </a:solidFill>
        </p:spPr>
      </p:pic>
    </p:spTree>
    <p:extLst>
      <p:ext uri="{BB962C8B-B14F-4D97-AF65-F5344CB8AC3E}">
        <p14:creationId xmlns:p14="http://schemas.microsoft.com/office/powerpoint/2010/main" val="419294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a:xfrm>
            <a:off x="6254472" y="1563638"/>
            <a:ext cx="2779042" cy="648072"/>
          </a:xfrm>
        </p:spPr>
        <p:txBody>
          <a:bodyPr/>
          <a:lstStyle/>
          <a:p>
            <a:r>
              <a:rPr lang="zh-CN" altLang="en-US" sz="2800" dirty="0" smtClean="0">
                <a:solidFill>
                  <a:srgbClr val="0070C0"/>
                </a:solidFill>
              </a:rPr>
              <a:t>中国建筑的特征</a:t>
            </a:r>
            <a:endParaRPr lang="zh-CN" altLang="en-US" sz="2800" dirty="0">
              <a:solidFill>
                <a:srgbClr val="0070C0"/>
              </a:solidFill>
            </a:endParaRPr>
          </a:p>
        </p:txBody>
      </p:sp>
      <p:sp>
        <p:nvSpPr>
          <p:cNvPr id="22" name="文本占位符 21"/>
          <p:cNvSpPr>
            <a:spLocks noGrp="1"/>
          </p:cNvSpPr>
          <p:nvPr>
            <p:ph type="body" sz="quarter" idx="13"/>
          </p:nvPr>
        </p:nvSpPr>
        <p:spPr>
          <a:xfrm>
            <a:off x="6732240" y="3003798"/>
            <a:ext cx="1800200" cy="360040"/>
          </a:xfrm>
        </p:spPr>
        <p:txBody>
          <a:bodyPr/>
          <a:lstStyle/>
          <a:p>
            <a:r>
              <a:rPr lang="zh-CN" altLang="en-US" dirty="0" smtClean="0">
                <a:solidFill>
                  <a:srgbClr val="0070C0"/>
                </a:solidFill>
              </a:rPr>
              <a:t>作者</a:t>
            </a:r>
            <a:r>
              <a:rPr lang="zh-CN" altLang="en-US" dirty="0" smtClean="0">
                <a:solidFill>
                  <a:srgbClr val="0070C0"/>
                </a:solidFill>
              </a:rPr>
              <a:t>：梁思成</a:t>
            </a:r>
            <a:endParaRPr lang="zh-CN" altLang="en-US" dirty="0">
              <a:solidFill>
                <a:srgbClr val="0070C0"/>
              </a:solidFill>
            </a:endParaRPr>
          </a:p>
        </p:txBody>
      </p:sp>
      <p:pic>
        <p:nvPicPr>
          <p:cNvPr id="1027" name="Picture 3" descr="F:\淘课网\备课资源\必修五碎片资源\11、中国建筑的特征\图片资源\相关图片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276975" cy="480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1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83568" y="1419622"/>
            <a:ext cx="7416824"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0000"/>
              </a:spcBef>
              <a:buClr>
                <a:schemeClr val="accent1"/>
              </a:buClr>
              <a:buSzPct val="65000"/>
              <a:buFont typeface="Wingdings" pitchFamily="2" charset="2"/>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作者条理清楚、精要严谨地概括了中国建筑的显著特点，通过多种说明方法，既作了理论层面上的解释，也有形象生动的描述，给读者明晰的印象。</a:t>
            </a:r>
            <a:r>
              <a:rPr lang="zh-CN" altLang="en-US" sz="2800" dirty="0">
                <a:latin typeface="楷体_GB2312" pitchFamily="49" charset="-122"/>
                <a:ea typeface="楷体_GB2312" pitchFamily="49" charset="-122"/>
              </a:rPr>
              <a:t> </a:t>
            </a:r>
          </a:p>
        </p:txBody>
      </p:sp>
    </p:spTree>
    <p:extLst>
      <p:ext uri="{BB962C8B-B14F-4D97-AF65-F5344CB8AC3E}">
        <p14:creationId xmlns:p14="http://schemas.microsoft.com/office/powerpoint/2010/main" val="359535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合作探究</a:t>
            </a:r>
            <a:endParaRPr lang="zh-CN" altLang="en-US" sz="2800" dirty="0">
              <a:solidFill>
                <a:srgbClr val="FF0000"/>
              </a:solidFill>
              <a:ea typeface="黑体" pitchFamily="2" charset="-122"/>
            </a:endParaRPr>
          </a:p>
        </p:txBody>
      </p:sp>
      <p:sp>
        <p:nvSpPr>
          <p:cNvPr id="3" name="Text Box 3"/>
          <p:cNvSpPr txBox="1">
            <a:spLocks noChangeArrowheads="1"/>
          </p:cNvSpPr>
          <p:nvPr/>
        </p:nvSpPr>
        <p:spPr bwMode="auto">
          <a:xfrm>
            <a:off x="72004" y="919242"/>
            <a:ext cx="889248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b="1" dirty="0">
                <a:ea typeface="黑体" pitchFamily="2" charset="-122"/>
              </a:rPr>
              <a:t>        </a:t>
            </a:r>
            <a:r>
              <a:rPr lang="zh-CN" altLang="en-US" sz="2400" b="1" dirty="0">
                <a:solidFill>
                  <a:srgbClr val="FF0000"/>
                </a:solidFill>
                <a:ea typeface="黑体" pitchFamily="2" charset="-122"/>
              </a:rPr>
              <a:t>文章标题为</a:t>
            </a: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中国建筑的特征</a:t>
            </a:r>
            <a:r>
              <a:rPr lang="en-US" altLang="zh-CN" sz="2400" b="1" dirty="0">
                <a:solidFill>
                  <a:srgbClr val="FF0000"/>
                </a:solidFill>
                <a:ea typeface="黑体" pitchFamily="2" charset="-122"/>
              </a:rPr>
              <a:t>》</a:t>
            </a:r>
            <a:r>
              <a:rPr lang="zh-CN" altLang="en-US" sz="2400" b="1" dirty="0">
                <a:solidFill>
                  <a:srgbClr val="FF0000"/>
                </a:solidFill>
                <a:ea typeface="黑体" pitchFamily="2" charset="-122"/>
              </a:rPr>
              <a:t>，在介绍了九大特征之后，又用大量笔墨介绍中国建筑的“文法”、“词汇”。为什么？</a:t>
            </a:r>
          </a:p>
        </p:txBody>
      </p:sp>
      <p:sp>
        <p:nvSpPr>
          <p:cNvPr id="4" name="Rectangle 4"/>
          <p:cNvSpPr>
            <a:spLocks noChangeArrowheads="1"/>
          </p:cNvSpPr>
          <p:nvPr/>
        </p:nvSpPr>
        <p:spPr bwMode="auto">
          <a:xfrm>
            <a:off x="72004" y="2139702"/>
            <a:ext cx="558011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b="1" dirty="0">
                <a:solidFill>
                  <a:srgbClr val="0000CC"/>
                </a:solidFill>
                <a:ea typeface="楷体_GB2312" pitchFamily="49" charset="-122"/>
              </a:rPr>
              <a:t>“</a:t>
            </a:r>
            <a:r>
              <a:rPr lang="zh-CN" altLang="en-US" sz="2400" b="1" dirty="0">
                <a:solidFill>
                  <a:srgbClr val="0000CC"/>
                </a:solidFill>
                <a:ea typeface="楷体_GB2312" pitchFamily="49" charset="-122"/>
              </a:rPr>
              <a:t>文法”指中国的建筑都有一定的风格和手法，并且为匠师们所遵守，为人们所承认，成了法式，成为人们沿用的惯例。</a:t>
            </a:r>
          </a:p>
        </p:txBody>
      </p:sp>
      <p:sp>
        <p:nvSpPr>
          <p:cNvPr id="5" name="Rectangle 5"/>
          <p:cNvSpPr>
            <a:spLocks noChangeArrowheads="1"/>
          </p:cNvSpPr>
          <p:nvPr/>
        </p:nvSpPr>
        <p:spPr bwMode="auto">
          <a:xfrm>
            <a:off x="216467" y="3951312"/>
            <a:ext cx="4031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a typeface="楷体_GB2312" pitchFamily="49" charset="-122"/>
              </a:rPr>
              <a:t>“</a:t>
            </a:r>
            <a:r>
              <a:rPr lang="zh-CN" altLang="en-US" sz="2400" b="1" dirty="0">
                <a:solidFill>
                  <a:srgbClr val="0000CC"/>
                </a:solidFill>
                <a:ea typeface="楷体_GB2312" pitchFamily="49" charset="-122"/>
              </a:rPr>
              <a:t>词汇”指的是建筑的材料。</a:t>
            </a:r>
          </a:p>
        </p:txBody>
      </p:sp>
      <p:sp>
        <p:nvSpPr>
          <p:cNvPr id="6" name="Text Box 6"/>
          <p:cNvSpPr txBox="1">
            <a:spLocks noChangeArrowheads="1"/>
          </p:cNvSpPr>
          <p:nvPr/>
        </p:nvSpPr>
        <p:spPr bwMode="auto">
          <a:xfrm>
            <a:off x="5833042" y="1922487"/>
            <a:ext cx="3131446"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b="1" dirty="0"/>
              <a:t>       </a:t>
            </a:r>
            <a:r>
              <a:rPr lang="zh-CN" altLang="en-US" sz="2400" b="1" dirty="0"/>
              <a:t>作者用比喻的说法，回答了中国建筑九大特征的形成原因，即在分析了“是什么”的基础上解决了“为什么”的问题。</a:t>
            </a:r>
          </a:p>
        </p:txBody>
      </p:sp>
    </p:spTree>
    <p:extLst>
      <p:ext uri="{BB962C8B-B14F-4D97-AF65-F5344CB8AC3E}">
        <p14:creationId xmlns:p14="http://schemas.microsoft.com/office/powerpoint/2010/main" val="17796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5"/>
                                        </p:tgtEl>
                                        <p:attrNameLst>
                                          <p:attrName>style.visibility</p:attrName>
                                        </p:attrNameLst>
                                      </p:cBhvr>
                                      <p:to>
                                        <p:strVal val="visible"/>
                                      </p:to>
                                    </p:set>
                                    <p:anim calcmode="discrete" valueType="clr">
                                      <p:cBhvr override="childStyle">
                                        <p:cTn id="12"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
                                        </p:tgtEl>
                                        <p:attrNameLst>
                                          <p:attrName>fillcolor</p:attrName>
                                        </p:attrNameLst>
                                      </p:cBhvr>
                                      <p:tavLst>
                                        <p:tav tm="0">
                                          <p:val>
                                            <p:clrVal>
                                              <a:schemeClr val="accent2"/>
                                            </p:clrVal>
                                          </p:val>
                                        </p:tav>
                                        <p:tav tm="50000">
                                          <p:val>
                                            <p:clrVal>
                                              <a:schemeClr val="hlink"/>
                                            </p:clrVal>
                                          </p:val>
                                        </p:tav>
                                      </p:tavLst>
                                    </p:anim>
                                    <p:set>
                                      <p:cBhvr>
                                        <p:cTn id="14" dur="80"/>
                                        <p:tgtEl>
                                          <p:spTgt spid="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11188" y="957320"/>
            <a:ext cx="68411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ea typeface="黑体" pitchFamily="2" charset="-122"/>
              </a:rPr>
              <a:t>怎样理解作者提出的各民族之间的“可译性”？</a:t>
            </a:r>
          </a:p>
        </p:txBody>
      </p:sp>
      <p:sp>
        <p:nvSpPr>
          <p:cNvPr id="3" name="Rectangle 6"/>
          <p:cNvSpPr>
            <a:spLocks noChangeArrowheads="1"/>
          </p:cNvSpPr>
          <p:nvPr/>
        </p:nvSpPr>
        <p:spPr bwMode="auto">
          <a:xfrm>
            <a:off x="539749" y="1635646"/>
            <a:ext cx="8208963"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用</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语言和文字</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为喻，说明各民族建筑的功用或主要性能是一致的，有相通性，但表现出的形式却有很大的不同，恰似不同民族的语言，表达同一意思，语言形式却不相同。</a:t>
            </a:r>
          </a:p>
          <a:p>
            <a:pPr>
              <a:lnSpc>
                <a:spcPct val="120000"/>
              </a:lnSpc>
              <a:spcBef>
                <a:spcPct val="20000"/>
              </a:spcBef>
            </a:pPr>
            <a:r>
              <a:rPr lang="zh-CN" altLang="en-US" sz="2400" b="1" dirty="0">
                <a:latin typeface="楷体_GB2312" pitchFamily="49" charset="-122"/>
                <a:ea typeface="楷体_GB2312" pitchFamily="49" charset="-122"/>
              </a:rPr>
              <a:t>     所谓的</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可译性</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是指各民族建筑在实质上有同一性质</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可以透过其纷繁多样的表现形式解读出来。</a:t>
            </a:r>
          </a:p>
        </p:txBody>
      </p:sp>
    </p:spTree>
    <p:extLst>
      <p:ext uri="{BB962C8B-B14F-4D97-AF65-F5344CB8AC3E}">
        <p14:creationId xmlns:p14="http://schemas.microsoft.com/office/powerpoint/2010/main" val="16301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115616" y="987574"/>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ea typeface="黑体" pitchFamily="2" charset="-122"/>
              </a:rPr>
              <a:t>作者的写作意图仅仅是介绍中国建筑的特征吗？</a:t>
            </a:r>
          </a:p>
        </p:txBody>
      </p:sp>
      <p:sp>
        <p:nvSpPr>
          <p:cNvPr id="4" name="Rectangle 7"/>
          <p:cNvSpPr>
            <a:spLocks noChangeArrowheads="1"/>
          </p:cNvSpPr>
          <p:nvPr/>
        </p:nvSpPr>
        <p:spPr bwMode="auto">
          <a:xfrm>
            <a:off x="395536" y="1995686"/>
            <a:ext cx="7920880" cy="160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b="1" dirty="0"/>
              <a:t>         </a:t>
            </a:r>
            <a:r>
              <a:rPr lang="zh-CN" altLang="en-US" sz="2400" b="1" dirty="0">
                <a:ea typeface="楷体_GB2312" pitchFamily="49" charset="-122"/>
              </a:rPr>
              <a:t>探求如何建造新中国的建筑，如何继承优良传统，怎样保持中国建筑的基本特征。</a:t>
            </a:r>
          </a:p>
          <a:p>
            <a:pPr>
              <a:lnSpc>
                <a:spcPct val="120000"/>
              </a:lnSpc>
              <a:spcBef>
                <a:spcPct val="50000"/>
              </a:spcBef>
            </a:pPr>
            <a:endParaRPr lang="en-US" altLang="zh-CN" sz="2400" b="1" dirty="0">
              <a:ea typeface="楷体_GB2312" pitchFamily="49" charset="-122"/>
            </a:endParaRPr>
          </a:p>
        </p:txBody>
      </p:sp>
    </p:spTree>
    <p:extLst>
      <p:ext uri="{BB962C8B-B14F-4D97-AF65-F5344CB8AC3E}">
        <p14:creationId xmlns:p14="http://schemas.microsoft.com/office/powerpoint/2010/main" val="22125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70644" y="3329156"/>
            <a:ext cx="84978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400" b="1" dirty="0"/>
              <a:t>       </a:t>
            </a:r>
            <a:r>
              <a:rPr lang="zh-CN" altLang="en-US" sz="2000" b="1" u="sng" dirty="0"/>
              <a:t>我们若想用我们自己建筑上的优良传统来建造适合于今天我们新中国的建筑，我们就必须首先熟悉自己建筑上的“文法”和“词汇”，否则我们是不可能写出一篇中国“文章”的。</a:t>
            </a:r>
            <a:endParaRPr lang="zh-CN" altLang="en-US" sz="2000" u="sng" dirty="0"/>
          </a:p>
        </p:txBody>
      </p:sp>
      <p:sp>
        <p:nvSpPr>
          <p:cNvPr id="5" name="Text Box 8"/>
          <p:cNvSpPr txBox="1">
            <a:spLocks noChangeArrowheads="1"/>
          </p:cNvSpPr>
          <p:nvPr/>
        </p:nvSpPr>
        <p:spPr bwMode="auto">
          <a:xfrm>
            <a:off x="179388" y="987574"/>
            <a:ext cx="828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dirty="0">
                <a:solidFill>
                  <a:srgbClr val="FF0000"/>
                </a:solidFill>
                <a:latin typeface="黑体" pitchFamily="2" charset="-122"/>
                <a:ea typeface="黑体" pitchFamily="2" charset="-122"/>
              </a:rPr>
              <a:t>    </a:t>
            </a:r>
            <a:r>
              <a:rPr lang="zh-CN" altLang="en-US" sz="2400" dirty="0">
                <a:solidFill>
                  <a:srgbClr val="FF0000"/>
                </a:solidFill>
                <a:latin typeface="黑体" pitchFamily="2" charset="-122"/>
                <a:ea typeface="黑体" pitchFamily="2" charset="-122"/>
              </a:rPr>
              <a:t>中国建筑之个性乃即我民族之性格。一个东方老国的城市，在建筑上，如果完全失掉自己艺术特性，在文化表现及观瞻方面都是大可痛心的。因这事实明显的代表着我们文化衰落，至于消失的现象。</a:t>
            </a:r>
          </a:p>
          <a:p>
            <a:pPr>
              <a:lnSpc>
                <a:spcPct val="120000"/>
              </a:lnSpc>
            </a:pPr>
            <a:r>
              <a:rPr lang="zh-CN" altLang="en-US" sz="2400" dirty="0">
                <a:solidFill>
                  <a:srgbClr val="FF0000"/>
                </a:solidFill>
                <a:latin typeface="黑体" pitchFamily="2" charset="-122"/>
                <a:ea typeface="黑体" pitchFamily="2" charset="-122"/>
              </a:rPr>
              <a:t>                         </a:t>
            </a:r>
            <a:r>
              <a:rPr lang="en-US" altLang="zh-CN" sz="2400" dirty="0">
                <a:solidFill>
                  <a:srgbClr val="FF0000"/>
                </a:solidFill>
                <a:latin typeface="Arial"/>
                <a:ea typeface="黑体" pitchFamily="2" charset="-122"/>
              </a:rPr>
              <a:t>——</a:t>
            </a:r>
            <a:r>
              <a:rPr lang="zh-CN" altLang="en-US" sz="2400" dirty="0">
                <a:solidFill>
                  <a:srgbClr val="FF0000"/>
                </a:solidFill>
                <a:latin typeface="黑体" pitchFamily="2" charset="-122"/>
                <a:ea typeface="黑体" pitchFamily="2" charset="-122"/>
              </a:rPr>
              <a:t>梁思成</a:t>
            </a:r>
            <a:r>
              <a:rPr lang="en-US" altLang="zh-CN" sz="2400" dirty="0">
                <a:solidFill>
                  <a:srgbClr val="FF0000"/>
                </a:solidFill>
                <a:latin typeface="黑体" pitchFamily="2" charset="-122"/>
                <a:ea typeface="黑体" pitchFamily="2" charset="-122"/>
              </a:rPr>
              <a:t>《</a:t>
            </a:r>
            <a:r>
              <a:rPr lang="zh-CN" altLang="en-US" sz="2400" dirty="0">
                <a:solidFill>
                  <a:srgbClr val="FF0000"/>
                </a:solidFill>
                <a:latin typeface="黑体" pitchFamily="2" charset="-122"/>
                <a:ea typeface="黑体" pitchFamily="2" charset="-122"/>
              </a:rPr>
              <a:t>中国建筑史</a:t>
            </a:r>
            <a:r>
              <a:rPr lang="en-US" altLang="zh-CN" sz="2400" dirty="0">
                <a:solidFill>
                  <a:srgbClr val="FF0000"/>
                </a:solidFill>
                <a:latin typeface="黑体" pitchFamily="2" charset="-122"/>
                <a:ea typeface="黑体" pitchFamily="2" charset="-122"/>
              </a:rPr>
              <a:t>》</a:t>
            </a:r>
          </a:p>
        </p:txBody>
      </p:sp>
    </p:spTree>
    <p:extLst>
      <p:ext uri="{BB962C8B-B14F-4D97-AF65-F5344CB8AC3E}">
        <p14:creationId xmlns:p14="http://schemas.microsoft.com/office/powerpoint/2010/main" val="11019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3"/>
                                        </p:tgtEl>
                                        <p:attrNameLst>
                                          <p:attrName>style.visibility</p:attrName>
                                        </p:attrNameLst>
                                      </p:cBhvr>
                                      <p:to>
                                        <p:strVal val="visible"/>
                                      </p:to>
                                    </p:set>
                                    <p:anim calcmode="discrete" valueType="clr">
                                      <p:cBhvr override="childStyle">
                                        <p:cTn id="16"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3"/>
                                        </p:tgtEl>
                                        <p:attrNameLst>
                                          <p:attrName>fillcolor</p:attrName>
                                        </p:attrNameLst>
                                      </p:cBhvr>
                                      <p:tavLst>
                                        <p:tav tm="0">
                                          <p:val>
                                            <p:clrVal>
                                              <a:schemeClr val="accent2"/>
                                            </p:clrVal>
                                          </p:val>
                                        </p:tav>
                                        <p:tav tm="50000">
                                          <p:val>
                                            <p:clrVal>
                                              <a:schemeClr val="hlink"/>
                                            </p:clrVal>
                                          </p:val>
                                        </p:tav>
                                      </p:tavLst>
                                    </p:anim>
                                    <p:set>
                                      <p:cBhvr>
                                        <p:cTn id="18"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作者简介</a:t>
            </a:r>
            <a:endParaRPr lang="zh-CN" altLang="en-US" sz="2800" dirty="0">
              <a:solidFill>
                <a:srgbClr val="FF0000"/>
              </a:solidFill>
              <a:ea typeface="黑体" pitchFamily="2" charset="-122"/>
            </a:endParaRPr>
          </a:p>
        </p:txBody>
      </p:sp>
      <p:pic>
        <p:nvPicPr>
          <p:cNvPr id="3" name="Picture 3" descr="b3b7d0a20cf431ad8b6f44304b36acaf2edd98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8352"/>
            <a:ext cx="2987824" cy="41056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3023697" y="725000"/>
            <a:ext cx="612068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梁思成，中国科学史事业的开拓者，著名的建筑学家和建筑学教育学家。毕生从事中国古代建筑的研究和建筑教育事业。系统地调查、整理、研究了中国古代建筑的历史和理论，是这一学科的开拓者和奠基者。曾参加人民英雄纪念碑等设计，是新中国首都城市规划工作的推动者，建国以后多项重大设计方案的主持者。是新中国国旗、国徽评选委员会的顾问。 </a:t>
            </a:r>
          </a:p>
        </p:txBody>
      </p:sp>
    </p:spTree>
    <p:extLst>
      <p:ext uri="{BB962C8B-B14F-4D97-AF65-F5344CB8AC3E}">
        <p14:creationId xmlns:p14="http://schemas.microsoft.com/office/powerpoint/2010/main" val="1187210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5076056" y="1641235"/>
            <a:ext cx="3312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400" b="1" dirty="0" smtClean="0">
                <a:solidFill>
                  <a:srgbClr val="0000CC"/>
                </a:solidFill>
                <a:latin typeface="+mn-ea"/>
              </a:rPr>
              <a:t>事物</a:t>
            </a:r>
            <a:r>
              <a:rPr lang="zh-CN" altLang="en-US" sz="2400" b="1" dirty="0">
                <a:solidFill>
                  <a:srgbClr val="0000CC"/>
                </a:solidFill>
                <a:latin typeface="+mn-ea"/>
              </a:rPr>
              <a:t>外表或形式上独特的作为标志的显著特色</a:t>
            </a:r>
          </a:p>
        </p:txBody>
      </p:sp>
      <p:sp>
        <p:nvSpPr>
          <p:cNvPr id="6" name="Rectangle 10"/>
          <p:cNvSpPr>
            <a:spLocks noChangeArrowheads="1"/>
          </p:cNvSpPr>
          <p:nvPr/>
        </p:nvSpPr>
        <p:spPr bwMode="auto">
          <a:xfrm>
            <a:off x="827584" y="2287446"/>
            <a:ext cx="216023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smtClean="0">
                <a:solidFill>
                  <a:srgbClr val="0000CC"/>
                </a:solidFill>
                <a:latin typeface="+mn-ea"/>
              </a:rPr>
              <a:t>作者</a:t>
            </a:r>
            <a:r>
              <a:rPr lang="zh-CN" altLang="en-US" sz="2400" b="1" dirty="0">
                <a:solidFill>
                  <a:srgbClr val="0000CC"/>
                </a:solidFill>
                <a:latin typeface="+mn-ea"/>
              </a:rPr>
              <a:t>研究的</a:t>
            </a:r>
          </a:p>
          <a:p>
            <a:pPr>
              <a:lnSpc>
                <a:spcPct val="120000"/>
              </a:lnSpc>
            </a:pPr>
            <a:r>
              <a:rPr lang="zh-CN" altLang="en-US" sz="2400" b="1" dirty="0">
                <a:solidFill>
                  <a:srgbClr val="0000CC"/>
                </a:solidFill>
                <a:latin typeface="+mn-ea"/>
              </a:rPr>
              <a:t>专业学术领域</a:t>
            </a:r>
          </a:p>
        </p:txBody>
      </p:sp>
      <p:sp>
        <p:nvSpPr>
          <p:cNvPr id="7" name="Rectangle 11"/>
          <p:cNvSpPr>
            <a:spLocks noChangeArrowheads="1"/>
          </p:cNvSpPr>
          <p:nvPr/>
        </p:nvSpPr>
        <p:spPr bwMode="auto">
          <a:xfrm>
            <a:off x="0" y="4083918"/>
            <a:ext cx="92833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b="1" dirty="0">
                <a:effectLst>
                  <a:outerShdw blurRad="38100" dist="38100" dir="2700000" algn="tl">
                    <a:srgbClr val="000000">
                      <a:alpha val="43137"/>
                    </a:srgbClr>
                  </a:outerShdw>
                </a:effectLst>
              </a:rPr>
              <a:t>表现了中国建筑学一代宗师开阔的视角和强烈的民族情感 </a:t>
            </a:r>
          </a:p>
        </p:txBody>
      </p:sp>
      <p:sp>
        <p:nvSpPr>
          <p:cNvPr id="8" name="Rectangle 12"/>
          <p:cNvSpPr>
            <a:spLocks noChangeArrowheads="1"/>
          </p:cNvSpPr>
          <p:nvPr/>
        </p:nvSpPr>
        <p:spPr bwMode="auto">
          <a:xfrm>
            <a:off x="4588363" y="3300031"/>
            <a:ext cx="352742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dirty="0"/>
              <a:t>       </a:t>
            </a:r>
            <a:r>
              <a:rPr lang="zh-CN" altLang="en-US" sz="2400" b="1" dirty="0">
                <a:solidFill>
                  <a:srgbClr val="0000CC"/>
                </a:solidFill>
                <a:latin typeface="+mn-ea"/>
              </a:rPr>
              <a:t>文章的探究重点</a:t>
            </a:r>
          </a:p>
        </p:txBody>
      </p:sp>
      <p:sp>
        <p:nvSpPr>
          <p:cNvPr id="9" name="TextBox 8"/>
          <p:cNvSpPr txBox="1"/>
          <p:nvPr/>
        </p:nvSpPr>
        <p:spPr>
          <a:xfrm>
            <a:off x="1115616" y="1577994"/>
            <a:ext cx="2160240" cy="523220"/>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中国建筑</a:t>
            </a:r>
            <a:endParaRPr lang="zh-CN" altLang="en-US" sz="2800" b="1" dirty="0">
              <a:solidFill>
                <a:srgbClr val="FF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endParaRPr>
          </a:p>
        </p:txBody>
      </p:sp>
      <p:sp>
        <p:nvSpPr>
          <p:cNvPr id="10" name="TextBox 9"/>
          <p:cNvSpPr txBox="1"/>
          <p:nvPr/>
        </p:nvSpPr>
        <p:spPr>
          <a:xfrm>
            <a:off x="3707904" y="2362801"/>
            <a:ext cx="808074" cy="523220"/>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rPr>
              <a:t>的</a:t>
            </a:r>
            <a:endParaRPr lang="zh-CN" altLang="en-US" sz="2800" b="1" dirty="0">
              <a:solidFill>
                <a:srgbClr val="FF0000"/>
              </a:solidFill>
              <a:effectLst>
                <a:outerShdw blurRad="38100" dist="38100" dir="2700000" algn="tl">
                  <a:srgbClr val="000000">
                    <a:alpha val="43137"/>
                  </a:srgbClr>
                </a:outerShdw>
              </a:effectLst>
            </a:endParaRPr>
          </a:p>
        </p:txBody>
      </p:sp>
      <p:sp>
        <p:nvSpPr>
          <p:cNvPr id="11" name="TextBox 10"/>
          <p:cNvSpPr txBox="1"/>
          <p:nvPr/>
        </p:nvSpPr>
        <p:spPr>
          <a:xfrm>
            <a:off x="5722594" y="2776811"/>
            <a:ext cx="1258962" cy="523220"/>
          </a:xfrm>
          <a:prstGeom prst="rect">
            <a:avLst/>
          </a:prstGeom>
          <a:noFill/>
        </p:spPr>
        <p:txBody>
          <a:bodyPr wrap="square" rtlCol="0">
            <a:spAutoFit/>
          </a:bodyPr>
          <a:lstStyle/>
          <a:p>
            <a:r>
              <a:rPr lang="zh-CN" altLang="en-US" sz="2800" b="1" dirty="0" smtClean="0">
                <a:solidFill>
                  <a:srgbClr val="FF0000"/>
                </a:solidFill>
                <a:effectLst>
                  <a:outerShdw blurRad="38100" dist="38100" dir="2700000" algn="tl">
                    <a:srgbClr val="000000">
                      <a:alpha val="43137"/>
                    </a:srgbClr>
                  </a:outerShdw>
                </a:effectLst>
              </a:rPr>
              <a:t>特征</a:t>
            </a:r>
            <a:endParaRPr lang="zh-CN" altLang="en-US" sz="2800" b="1" dirty="0">
              <a:solidFill>
                <a:srgbClr val="FF0000"/>
              </a:solidFill>
              <a:effectLst>
                <a:outerShdw blurRad="38100" dist="38100" dir="2700000" algn="tl">
                  <a:srgbClr val="000000">
                    <a:alpha val="43137"/>
                  </a:srgbClr>
                </a:outerShdw>
              </a:effectLst>
            </a:endParaRPr>
          </a:p>
        </p:txBody>
      </p:sp>
      <p:sp>
        <p:nvSpPr>
          <p:cNvPr id="1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题         解</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12932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
                                        </p:tgtEl>
                                        <p:attrNameLst>
                                          <p:attrName>style.visibility</p:attrName>
                                        </p:attrNameLst>
                                      </p:cBhvr>
                                      <p:to>
                                        <p:strVal val="visible"/>
                                      </p:to>
                                    </p:set>
                                    <p:anim calcmode="discrete" valueType="clr">
                                      <p:cBhvr override="childStyle">
                                        <p:cTn id="14"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
                                        </p:tgtEl>
                                        <p:attrNameLst>
                                          <p:attrName>fillcolor</p:attrName>
                                        </p:attrNameLst>
                                      </p:cBhvr>
                                      <p:tavLst>
                                        <p:tav tm="0">
                                          <p:val>
                                            <p:clrVal>
                                              <a:schemeClr val="accent2"/>
                                            </p:clrVal>
                                          </p:val>
                                        </p:tav>
                                        <p:tav tm="50000">
                                          <p:val>
                                            <p:clrVal>
                                              <a:schemeClr val="hlink"/>
                                            </p:clrVal>
                                          </p:val>
                                        </p:tav>
                                      </p:tavLst>
                                    </p:anim>
                                    <p:set>
                                      <p:cBhvr>
                                        <p:cTn id="16" dur="80"/>
                                        <p:tgtEl>
                                          <p:spTgt spid="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
                                        </p:tgtEl>
                                        <p:attrNameLst>
                                          <p:attrName>style.visibility</p:attrName>
                                        </p:attrNameLst>
                                      </p:cBhvr>
                                      <p:to>
                                        <p:strVal val="visible"/>
                                      </p:to>
                                    </p:set>
                                    <p:anim calcmode="discrete" valueType="clr">
                                      <p:cBhvr override="childStyle">
                                        <p:cTn id="21"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
                                        </p:tgtEl>
                                        <p:attrNameLst>
                                          <p:attrName>fillcolor</p:attrName>
                                        </p:attrNameLst>
                                      </p:cBhvr>
                                      <p:tavLst>
                                        <p:tav tm="0">
                                          <p:val>
                                            <p:clrVal>
                                              <a:schemeClr val="accent2"/>
                                            </p:clrVal>
                                          </p:val>
                                        </p:tav>
                                        <p:tav tm="50000">
                                          <p:val>
                                            <p:clrVal>
                                              <a:schemeClr val="hlink"/>
                                            </p:clrVal>
                                          </p:val>
                                        </p:tav>
                                      </p:tavLst>
                                    </p:anim>
                                    <p:set>
                                      <p:cBhvr>
                                        <p:cTn id="23" dur="80"/>
                                        <p:tgtEl>
                                          <p:spTgt spid="6"/>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整体思路</a:t>
            </a:r>
            <a:endParaRPr lang="zh-CN" altLang="en-US" sz="2800" dirty="0">
              <a:solidFill>
                <a:srgbClr val="FF0000"/>
              </a:solidFill>
              <a:ea typeface="黑体" pitchFamily="2" charset="-122"/>
            </a:endParaRPr>
          </a:p>
        </p:txBody>
      </p:sp>
      <p:sp>
        <p:nvSpPr>
          <p:cNvPr id="3" name="Rectangle 3"/>
          <p:cNvSpPr>
            <a:spLocks noChangeArrowheads="1"/>
          </p:cNvSpPr>
          <p:nvPr/>
        </p:nvSpPr>
        <p:spPr bwMode="auto">
          <a:xfrm>
            <a:off x="179512" y="843558"/>
            <a:ext cx="8784976"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latin typeface="楷体_GB2312" pitchFamily="49" charset="-122"/>
                <a:ea typeface="楷体_GB2312" pitchFamily="49" charset="-122"/>
              </a:rPr>
              <a:t>从地域分布和历史跨度方面说明中国建筑的影响。 </a:t>
            </a:r>
            <a:r>
              <a:rPr lang="en-US" altLang="zh-CN" b="1" dirty="0"/>
              <a:t>(1—2)</a:t>
            </a:r>
            <a:endParaRPr lang="en-US" altLang="zh-CN" sz="2400" b="1" dirty="0">
              <a:latin typeface="楷体_GB2312" pitchFamily="49" charset="-122"/>
              <a:ea typeface="楷体_GB2312" pitchFamily="49" charset="-122"/>
            </a:endParaRPr>
          </a:p>
          <a:p>
            <a:pPr>
              <a:lnSpc>
                <a:spcPct val="120000"/>
              </a:lnSpc>
            </a:pPr>
            <a:endParaRPr lang="en-US" altLang="zh-CN" sz="2400" b="1" dirty="0">
              <a:latin typeface="楷体_GB2312" pitchFamily="49" charset="-122"/>
              <a:ea typeface="楷体_GB2312" pitchFamily="49" charset="-122"/>
            </a:endParaRPr>
          </a:p>
          <a:p>
            <a:pPr>
              <a:lnSpc>
                <a:spcPct val="120000"/>
              </a:lnSpc>
              <a:spcBef>
                <a:spcPct val="20000"/>
              </a:spcBef>
            </a:pPr>
            <a:r>
              <a:rPr lang="zh-CN" altLang="en-US" sz="2400" b="1" dirty="0">
                <a:latin typeface="楷体_GB2312" pitchFamily="49" charset="-122"/>
                <a:ea typeface="楷体_GB2312" pitchFamily="49" charset="-122"/>
              </a:rPr>
              <a:t>分析中国建筑的九大特征。 </a:t>
            </a:r>
            <a:r>
              <a:rPr lang="en-US" altLang="zh-CN" b="1" dirty="0"/>
              <a:t>(3—13)</a:t>
            </a:r>
            <a:endParaRPr lang="en-US" altLang="zh-CN" sz="2400" b="1" dirty="0">
              <a:latin typeface="楷体_GB2312" pitchFamily="49" charset="-122"/>
              <a:ea typeface="楷体_GB2312" pitchFamily="49" charset="-122"/>
            </a:endParaRPr>
          </a:p>
          <a:p>
            <a:pPr>
              <a:lnSpc>
                <a:spcPct val="120000"/>
              </a:lnSpc>
              <a:spcBef>
                <a:spcPct val="20000"/>
              </a:spcBef>
            </a:pPr>
            <a:endParaRPr lang="en-US" altLang="zh-CN" sz="2400" b="1" dirty="0">
              <a:latin typeface="楷体_GB2312" pitchFamily="49" charset="-122"/>
              <a:ea typeface="楷体_GB2312" pitchFamily="49" charset="-122"/>
            </a:endParaRPr>
          </a:p>
          <a:p>
            <a:pPr>
              <a:lnSpc>
                <a:spcPct val="120000"/>
              </a:lnSpc>
              <a:spcBef>
                <a:spcPct val="20000"/>
              </a:spcBef>
            </a:pPr>
            <a:r>
              <a:rPr lang="zh-CN" altLang="en-US" sz="2400" b="1" dirty="0">
                <a:latin typeface="楷体_GB2312" pitchFamily="49" charset="-122"/>
                <a:ea typeface="楷体_GB2312" pitchFamily="49" charset="-122"/>
              </a:rPr>
              <a:t>探讨中国建筑的风格和手法（</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文法</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 </a:t>
            </a:r>
            <a:r>
              <a:rPr lang="en-US" altLang="zh-CN" b="1" dirty="0"/>
              <a:t>(14—19)</a:t>
            </a:r>
            <a:endParaRPr lang="en-US" altLang="zh-CN" sz="2400" b="1" dirty="0">
              <a:latin typeface="楷体_GB2312" pitchFamily="49" charset="-122"/>
              <a:ea typeface="楷体_GB2312" pitchFamily="49" charset="-122"/>
            </a:endParaRPr>
          </a:p>
          <a:p>
            <a:pPr>
              <a:lnSpc>
                <a:spcPct val="120000"/>
              </a:lnSpc>
              <a:spcBef>
                <a:spcPct val="20000"/>
              </a:spcBef>
            </a:pPr>
            <a:endParaRPr lang="en-US" altLang="zh-CN" sz="2400" b="1" dirty="0">
              <a:latin typeface="楷体_GB2312" pitchFamily="49" charset="-122"/>
              <a:ea typeface="楷体_GB2312" pitchFamily="49" charset="-122"/>
            </a:endParaRPr>
          </a:p>
          <a:p>
            <a:pPr>
              <a:lnSpc>
                <a:spcPct val="120000"/>
              </a:lnSpc>
              <a:spcBef>
                <a:spcPct val="20000"/>
              </a:spcBef>
            </a:pPr>
            <a:r>
              <a:rPr lang="zh-CN" altLang="en-US" sz="2400" b="1" dirty="0">
                <a:latin typeface="楷体_GB2312" pitchFamily="49" charset="-122"/>
                <a:ea typeface="楷体_GB2312" pitchFamily="49" charset="-122"/>
              </a:rPr>
              <a:t>提倡熟悉中国建筑的</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文法</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和</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词汇</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，建造新中国建筑。</a:t>
            </a:r>
            <a:r>
              <a:rPr lang="en-US" altLang="zh-CN" b="1" dirty="0"/>
              <a:t>(20</a:t>
            </a:r>
            <a:r>
              <a:rPr lang="en-US" altLang="zh-CN" b="1" dirty="0" smtClean="0"/>
              <a:t>)</a:t>
            </a:r>
            <a:endParaRPr lang="en-US" altLang="zh-CN" sz="2400" b="1"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25013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50825" y="1125538"/>
            <a:ext cx="8424863"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一</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单个建筑一般由台基、主体（房屋）和屋顶三个主要部分构成。</a:t>
            </a:r>
          </a:p>
          <a:p>
            <a:pPr>
              <a:lnSpc>
                <a:spcPct val="120000"/>
              </a:lnSpc>
            </a:pPr>
            <a:endParaRPr lang="zh-CN" altLang="en-US" sz="2400" b="1" dirty="0">
              <a:latin typeface="楷体_GB2312" pitchFamily="49" charset="-122"/>
              <a:ea typeface="楷体_GB2312" pitchFamily="49" charset="-122"/>
            </a:endParaRPr>
          </a:p>
          <a:p>
            <a:pPr>
              <a:lnSpc>
                <a:spcPct val="120000"/>
              </a:lnSpc>
            </a:pPr>
            <a:endParaRPr lang="zh-CN" altLang="en-US" sz="2400" b="1" dirty="0">
              <a:latin typeface="楷体_GB2312" pitchFamily="49" charset="-122"/>
              <a:ea typeface="楷体_GB2312" pitchFamily="49" charset="-122"/>
            </a:endParaRPr>
          </a:p>
          <a:p>
            <a:pPr>
              <a:lnSpc>
                <a:spcPct val="120000"/>
              </a:lnSpc>
            </a:pP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二</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平面布置：建筑群</a:t>
            </a:r>
            <a:r>
              <a:rPr lang="en-US" altLang="zh-CN" sz="2400" b="1" dirty="0">
                <a:latin typeface="楷体_GB2312" pitchFamily="49" charset="-122"/>
                <a:ea typeface="楷体_GB2312" pitchFamily="49" charset="-122"/>
              </a:rPr>
              <a:t>(</a:t>
            </a:r>
            <a:r>
              <a:rPr lang="en-US" altLang="zh-CN" sz="2400" b="1" dirty="0">
                <a:latin typeface="Arial"/>
                <a:ea typeface="楷体_GB2312" pitchFamily="49" charset="-122"/>
              </a:rPr>
              <a:t>“</a:t>
            </a:r>
            <a:r>
              <a:rPr lang="zh-CN" altLang="en-US" sz="2400" b="1" dirty="0">
                <a:latin typeface="楷体_GB2312" pitchFamily="49" charset="-122"/>
                <a:ea typeface="楷体_GB2312" pitchFamily="49" charset="-122"/>
              </a:rPr>
              <a:t>所</a:t>
            </a:r>
            <a:r>
              <a:rPr lang="zh-CN" altLang="en-US" sz="2400" b="1" dirty="0">
                <a:latin typeface="Arial"/>
                <a:ea typeface="楷体_GB2312" pitchFamily="49" charset="-122"/>
              </a:rPr>
              <a:t>”</a:t>
            </a:r>
            <a:r>
              <a:rPr lang="zh-CN" altLang="en-US" sz="2400" b="1" dirty="0">
                <a:latin typeface="楷体_GB2312" pitchFamily="49" charset="-122"/>
                <a:ea typeface="楷体_GB2312" pitchFamily="49" charset="-122"/>
              </a:rPr>
              <a:t>）、左右呈轴对称、主屋朝南、有庭院。</a:t>
            </a:r>
          </a:p>
          <a:p>
            <a:pPr>
              <a:spcBef>
                <a:spcPct val="20000"/>
              </a:spcBef>
            </a:pPr>
            <a:endParaRPr lang="zh-CN" altLang="en-US" sz="2400" b="1" dirty="0">
              <a:latin typeface="楷体_GB2312" pitchFamily="49" charset="-122"/>
              <a:ea typeface="楷体_GB2312" pitchFamily="49" charset="-122"/>
            </a:endParaRPr>
          </a:p>
          <a:p>
            <a:r>
              <a:rPr lang="zh-CN" altLang="en-US" b="1" dirty="0"/>
              <a:t/>
            </a:r>
            <a:br>
              <a:rPr lang="zh-CN" altLang="en-US" b="1" dirty="0"/>
            </a:br>
            <a:endParaRPr lang="zh-CN" altLang="en-US" b="1" dirty="0"/>
          </a:p>
        </p:txBody>
      </p:sp>
      <p:sp>
        <p:nvSpPr>
          <p:cNvPr id="4" name="Text Box 4"/>
          <p:cNvSpPr txBox="1">
            <a:spLocks noChangeArrowheads="1"/>
          </p:cNvSpPr>
          <p:nvPr/>
        </p:nvSpPr>
        <p:spPr bwMode="auto">
          <a:xfrm>
            <a:off x="395288" y="2276475"/>
            <a:ext cx="3384550"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a typeface="黑体" pitchFamily="2" charset="-122"/>
              </a:rPr>
              <a:t>作诠释</a:t>
            </a:r>
          </a:p>
        </p:txBody>
      </p:sp>
      <p:sp>
        <p:nvSpPr>
          <p:cNvPr id="5" name="Text Box 6"/>
          <p:cNvSpPr txBox="1">
            <a:spLocks noChangeArrowheads="1"/>
          </p:cNvSpPr>
          <p:nvPr/>
        </p:nvSpPr>
        <p:spPr bwMode="auto">
          <a:xfrm>
            <a:off x="395288" y="4005263"/>
            <a:ext cx="3384550"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ea typeface="黑体" pitchFamily="2" charset="-122"/>
              </a:rPr>
              <a:t> </a:t>
            </a:r>
            <a:r>
              <a:rPr lang="zh-CN" altLang="en-US" sz="2400" b="1" dirty="0">
                <a:ea typeface="黑体" pitchFamily="2" charset="-122"/>
              </a:rPr>
              <a:t>举例子    打比方</a:t>
            </a:r>
          </a:p>
        </p:txBody>
      </p:sp>
      <p:sp>
        <p:nvSpPr>
          <p:cNvPr id="6"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建筑特征</a:t>
            </a:r>
            <a:endParaRPr lang="zh-CN" altLang="en-US" sz="2800" dirty="0">
              <a:solidFill>
                <a:srgbClr val="FF0000"/>
              </a:solidFill>
              <a:ea typeface="黑体" pitchFamily="2" charset="-122"/>
            </a:endParaRPr>
          </a:p>
        </p:txBody>
      </p:sp>
    </p:spTree>
    <p:extLst>
      <p:ext uri="{BB962C8B-B14F-4D97-AF65-F5344CB8AC3E}">
        <p14:creationId xmlns:p14="http://schemas.microsoft.com/office/powerpoint/2010/main" val="325841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par>
                                <p:cTn id="18" presetID="31" presetClass="entr" presetSubtype="0" fill="hold" grpId="0" nodeType="with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108869" y="641294"/>
            <a:ext cx="8640763"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ea typeface="楷体_GB2312" pitchFamily="49" charset="-122"/>
              </a:rPr>
              <a:t>【</a:t>
            </a:r>
            <a:r>
              <a:rPr lang="zh-CN" altLang="en-US" sz="2400" b="1" dirty="0">
                <a:ea typeface="楷体_GB2312" pitchFamily="49" charset="-122"/>
              </a:rPr>
              <a:t>三</a:t>
            </a:r>
            <a:r>
              <a:rPr lang="en-US" altLang="zh-CN" sz="2400" b="1" dirty="0">
                <a:ea typeface="楷体_GB2312" pitchFamily="49" charset="-122"/>
              </a:rPr>
              <a:t>】</a:t>
            </a:r>
            <a:r>
              <a:rPr lang="zh-CN" altLang="en-US" sz="2400" b="1" dirty="0">
                <a:ea typeface="楷体_GB2312" pitchFamily="49" charset="-122"/>
              </a:rPr>
              <a:t>木材结构：立柱横梁形成“间”，墙门窗设置自由。</a:t>
            </a:r>
          </a:p>
          <a:p>
            <a:pPr>
              <a:lnSpc>
                <a:spcPct val="120000"/>
              </a:lnSpc>
            </a:pPr>
            <a:endParaRPr lang="zh-CN" altLang="en-US" sz="2400" b="1" dirty="0">
              <a:ea typeface="楷体_GB2312" pitchFamily="49" charset="-122"/>
            </a:endParaRPr>
          </a:p>
          <a:p>
            <a:pPr>
              <a:lnSpc>
                <a:spcPct val="120000"/>
              </a:lnSpc>
            </a:pPr>
            <a:endParaRPr lang="zh-CN" altLang="en-US" sz="2400" b="1" dirty="0">
              <a:ea typeface="楷体_GB2312" pitchFamily="49" charset="-122"/>
            </a:endParaRPr>
          </a:p>
          <a:p>
            <a:pPr>
              <a:lnSpc>
                <a:spcPct val="120000"/>
              </a:lnSpc>
            </a:pPr>
            <a:r>
              <a:rPr lang="en-US" altLang="zh-CN" sz="2400" b="1" dirty="0">
                <a:ea typeface="楷体_GB2312" pitchFamily="49" charset="-122"/>
              </a:rPr>
              <a:t>【</a:t>
            </a:r>
            <a:r>
              <a:rPr lang="zh-CN" altLang="en-US" sz="2400" b="1" dirty="0">
                <a:ea typeface="楷体_GB2312" pitchFamily="49" charset="-122"/>
              </a:rPr>
              <a:t>四</a:t>
            </a:r>
            <a:r>
              <a:rPr lang="en-US" altLang="zh-CN" sz="2400" b="1" dirty="0">
                <a:ea typeface="楷体_GB2312" pitchFamily="49" charset="-122"/>
              </a:rPr>
              <a:t>】</a:t>
            </a:r>
            <a:r>
              <a:rPr lang="zh-CN" altLang="en-US" sz="2400" b="1" dirty="0">
                <a:ea typeface="楷体_GB2312" pitchFamily="49" charset="-122"/>
              </a:rPr>
              <a:t>斗拱：柱梁交接处，层层挑出，斗是方形，拱是弓形，减少剪力，有装饰性。是中国建筑的显著特征。</a:t>
            </a:r>
            <a:br>
              <a:rPr lang="zh-CN" altLang="en-US" sz="2400" b="1" dirty="0">
                <a:ea typeface="楷体_GB2312" pitchFamily="49" charset="-122"/>
              </a:rPr>
            </a:br>
            <a:endParaRPr lang="zh-CN" altLang="en-US" sz="2400" b="1" dirty="0">
              <a:ea typeface="楷体_GB2312" pitchFamily="49" charset="-122"/>
            </a:endParaRPr>
          </a:p>
          <a:p>
            <a:pPr>
              <a:lnSpc>
                <a:spcPct val="120000"/>
              </a:lnSpc>
            </a:pPr>
            <a:endParaRPr lang="zh-CN" altLang="en-US" sz="2400" b="1" dirty="0">
              <a:ea typeface="楷体_GB2312" pitchFamily="49" charset="-122"/>
            </a:endParaRPr>
          </a:p>
          <a:p>
            <a:pPr>
              <a:lnSpc>
                <a:spcPct val="120000"/>
              </a:lnSpc>
            </a:pPr>
            <a:r>
              <a:rPr lang="en-US" altLang="zh-CN" sz="2400" b="1" dirty="0">
                <a:ea typeface="楷体_GB2312" pitchFamily="49" charset="-122"/>
              </a:rPr>
              <a:t>【</a:t>
            </a:r>
            <a:r>
              <a:rPr lang="zh-CN" altLang="en-US" sz="2400" b="1" dirty="0">
                <a:ea typeface="楷体_GB2312" pitchFamily="49" charset="-122"/>
              </a:rPr>
              <a:t>五</a:t>
            </a:r>
            <a:r>
              <a:rPr lang="en-US" altLang="zh-CN" sz="2400" b="1" dirty="0">
                <a:ea typeface="楷体_GB2312" pitchFamily="49" charset="-122"/>
              </a:rPr>
              <a:t>】</a:t>
            </a:r>
            <a:r>
              <a:rPr lang="zh-CN" altLang="en-US" sz="2400" b="1" dirty="0">
                <a:ea typeface="楷体_GB2312" pitchFamily="49" charset="-122"/>
              </a:rPr>
              <a:t>举架形成屋顶斜坡弯曲面。</a:t>
            </a:r>
          </a:p>
          <a:p>
            <a:pPr>
              <a:lnSpc>
                <a:spcPct val="120000"/>
              </a:lnSpc>
            </a:pPr>
            <a:endParaRPr lang="en-US" altLang="zh-CN" sz="2400" b="1" dirty="0">
              <a:ea typeface="楷体_GB2312" pitchFamily="49" charset="-122"/>
            </a:endParaRPr>
          </a:p>
        </p:txBody>
      </p:sp>
      <p:sp>
        <p:nvSpPr>
          <p:cNvPr id="3" name="Text Box 8"/>
          <p:cNvSpPr txBox="1">
            <a:spLocks noChangeArrowheads="1"/>
          </p:cNvSpPr>
          <p:nvPr/>
        </p:nvSpPr>
        <p:spPr bwMode="auto">
          <a:xfrm>
            <a:off x="542257" y="3160656"/>
            <a:ext cx="5975350"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黑体" pitchFamily="2" charset="-122"/>
              </a:rPr>
              <a:t> </a:t>
            </a:r>
            <a:r>
              <a:rPr lang="zh-CN" altLang="en-US" sz="2400" b="1">
                <a:ea typeface="黑体" pitchFamily="2" charset="-122"/>
              </a:rPr>
              <a:t>举例子    下定义  列图表</a:t>
            </a:r>
          </a:p>
        </p:txBody>
      </p:sp>
      <p:sp>
        <p:nvSpPr>
          <p:cNvPr id="4" name="Text Box 9"/>
          <p:cNvSpPr txBox="1">
            <a:spLocks noChangeArrowheads="1"/>
          </p:cNvSpPr>
          <p:nvPr/>
        </p:nvSpPr>
        <p:spPr bwMode="auto">
          <a:xfrm>
            <a:off x="539082" y="1347614"/>
            <a:ext cx="5903913"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ea typeface="黑体" pitchFamily="2" charset="-122"/>
              </a:rPr>
              <a:t> </a:t>
            </a:r>
            <a:r>
              <a:rPr lang="zh-CN" altLang="en-US" sz="2400" b="1">
                <a:ea typeface="黑体" pitchFamily="2" charset="-122"/>
              </a:rPr>
              <a:t>举例子    打比方   列数字   作比较</a:t>
            </a:r>
          </a:p>
        </p:txBody>
      </p:sp>
      <p:sp>
        <p:nvSpPr>
          <p:cNvPr id="5" name="Text Box 11"/>
          <p:cNvSpPr txBox="1">
            <a:spLocks noChangeArrowheads="1"/>
          </p:cNvSpPr>
          <p:nvPr/>
        </p:nvSpPr>
        <p:spPr bwMode="auto">
          <a:xfrm>
            <a:off x="539082" y="4299942"/>
            <a:ext cx="5905500"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ea typeface="黑体" pitchFamily="2" charset="-122"/>
              </a:rPr>
              <a:t>下定义  摹状</a:t>
            </a:r>
          </a:p>
        </p:txBody>
      </p:sp>
    </p:spTree>
    <p:extLst>
      <p:ext uri="{BB962C8B-B14F-4D97-AF65-F5344CB8AC3E}">
        <p14:creationId xmlns:p14="http://schemas.microsoft.com/office/powerpoint/2010/main" val="368861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par>
                                <p:cTn id="18" presetID="31" presetClass="entr" presetSubtype="0" fill="hold" grpId="0" nodeType="withEffect">
                                  <p:stCondLst>
                                    <p:cond delay="0"/>
                                  </p:stCondLst>
                                  <p:iterate type="lt">
                                    <p:tmPct val="5000"/>
                                  </p:iterate>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par>
                                <p:cTn id="24" presetID="31" presetClass="entr" presetSubtype="0" fill="hold" grpId="0" nodeType="withEffect">
                                  <p:stCondLst>
                                    <p:cond delay="0"/>
                                  </p:stCondLst>
                                  <p:iterate type="lt">
                                    <p:tmPct val="5000"/>
                                  </p:iterate>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0" y="714076"/>
            <a:ext cx="896461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ea typeface="楷体_GB2312" pitchFamily="49" charset="-122"/>
              </a:rPr>
              <a:t>【</a:t>
            </a:r>
            <a:r>
              <a:rPr lang="zh-CN" altLang="en-US" sz="2400" b="1" dirty="0">
                <a:ea typeface="楷体_GB2312" pitchFamily="49" charset="-122"/>
              </a:rPr>
              <a:t>六</a:t>
            </a:r>
            <a:r>
              <a:rPr lang="en-US" altLang="zh-CN" sz="2400" b="1" dirty="0">
                <a:ea typeface="楷体_GB2312" pitchFamily="49" charset="-122"/>
              </a:rPr>
              <a:t>】</a:t>
            </a:r>
            <a:r>
              <a:rPr lang="zh-CN" altLang="en-US" sz="2400" b="1" dirty="0">
                <a:ea typeface="楷体_GB2312" pitchFamily="49" charset="-122"/>
              </a:rPr>
              <a:t>屋顶：有四面坡，四角翘起；系主要特征。</a:t>
            </a:r>
          </a:p>
          <a:p>
            <a:pPr>
              <a:lnSpc>
                <a:spcPct val="120000"/>
              </a:lnSpc>
            </a:pPr>
            <a:endParaRPr lang="zh-CN" altLang="en-US" sz="2400" b="1" dirty="0">
              <a:ea typeface="楷体_GB2312" pitchFamily="49" charset="-122"/>
            </a:endParaRPr>
          </a:p>
          <a:p>
            <a:pPr>
              <a:lnSpc>
                <a:spcPct val="120000"/>
              </a:lnSpc>
            </a:pPr>
            <a:endParaRPr lang="zh-CN" altLang="en-US" sz="2400" b="1" dirty="0">
              <a:ea typeface="楷体_GB2312" pitchFamily="49" charset="-122"/>
            </a:endParaRPr>
          </a:p>
          <a:p>
            <a:pPr>
              <a:lnSpc>
                <a:spcPct val="120000"/>
              </a:lnSpc>
            </a:pPr>
            <a:r>
              <a:rPr lang="en-US" altLang="zh-CN" sz="2400" b="1" dirty="0">
                <a:ea typeface="楷体_GB2312" pitchFamily="49" charset="-122"/>
              </a:rPr>
              <a:t>【</a:t>
            </a:r>
            <a:r>
              <a:rPr lang="zh-CN" altLang="en-US" sz="2400" b="1" dirty="0">
                <a:ea typeface="楷体_GB2312" pitchFamily="49" charset="-122"/>
              </a:rPr>
              <a:t>七</a:t>
            </a:r>
            <a:r>
              <a:rPr lang="en-US" altLang="zh-CN" sz="2400" b="1" dirty="0">
                <a:ea typeface="楷体_GB2312" pitchFamily="49" charset="-122"/>
              </a:rPr>
              <a:t>】</a:t>
            </a:r>
            <a:r>
              <a:rPr lang="zh-CN" altLang="en-US" sz="2400" b="1" dirty="0">
                <a:ea typeface="楷体_GB2312" pitchFamily="49" charset="-122"/>
              </a:rPr>
              <a:t>大量使用朱红彩绘，用色最大胆。</a:t>
            </a:r>
          </a:p>
          <a:p>
            <a:pPr>
              <a:lnSpc>
                <a:spcPct val="120000"/>
              </a:lnSpc>
            </a:pPr>
            <a:endParaRPr lang="zh-CN" altLang="en-US" sz="2400" b="1" dirty="0">
              <a:ea typeface="楷体_GB2312" pitchFamily="49" charset="-122"/>
            </a:endParaRPr>
          </a:p>
          <a:p>
            <a:pPr>
              <a:lnSpc>
                <a:spcPct val="120000"/>
              </a:lnSpc>
            </a:pPr>
            <a:r>
              <a:rPr lang="zh-CN" altLang="en-US" sz="2400" b="1" dirty="0">
                <a:ea typeface="楷体_GB2312" pitchFamily="49" charset="-122"/>
              </a:rPr>
              <a:t/>
            </a:r>
            <a:br>
              <a:rPr lang="zh-CN" altLang="en-US" sz="2400" b="1" dirty="0">
                <a:ea typeface="楷体_GB2312" pitchFamily="49" charset="-122"/>
              </a:rPr>
            </a:br>
            <a:r>
              <a:rPr lang="en-US" altLang="zh-CN" sz="2400" b="1" dirty="0">
                <a:ea typeface="楷体_GB2312" pitchFamily="49" charset="-122"/>
              </a:rPr>
              <a:t>【</a:t>
            </a:r>
            <a:r>
              <a:rPr lang="zh-CN" altLang="en-US" sz="2400" b="1" dirty="0">
                <a:ea typeface="楷体_GB2312" pitchFamily="49" charset="-122"/>
              </a:rPr>
              <a:t>八</a:t>
            </a:r>
            <a:r>
              <a:rPr lang="en-US" altLang="zh-CN" sz="2400" b="1" dirty="0">
                <a:ea typeface="楷体_GB2312" pitchFamily="49" charset="-122"/>
              </a:rPr>
              <a:t>】</a:t>
            </a:r>
            <a:r>
              <a:rPr lang="zh-CN" altLang="en-US" sz="2400" b="1" dirty="0">
                <a:ea typeface="楷体_GB2312" pitchFamily="49" charset="-122"/>
              </a:rPr>
              <a:t>结构部分成为装饰，具有很鲜明的装饰形状或图案。</a:t>
            </a:r>
          </a:p>
          <a:p>
            <a:pPr>
              <a:lnSpc>
                <a:spcPct val="120000"/>
              </a:lnSpc>
            </a:pPr>
            <a:endParaRPr lang="zh-CN" altLang="en-US" sz="2400" b="1" dirty="0">
              <a:ea typeface="楷体_GB2312" pitchFamily="49" charset="-122"/>
            </a:endParaRPr>
          </a:p>
          <a:p>
            <a:pPr>
              <a:lnSpc>
                <a:spcPct val="120000"/>
              </a:lnSpc>
            </a:pPr>
            <a:endParaRPr lang="zh-CN" altLang="en-US" b="1" dirty="0"/>
          </a:p>
        </p:txBody>
      </p:sp>
      <p:sp>
        <p:nvSpPr>
          <p:cNvPr id="3" name="Text Box 8"/>
          <p:cNvSpPr txBox="1">
            <a:spLocks noChangeArrowheads="1"/>
          </p:cNvSpPr>
          <p:nvPr/>
        </p:nvSpPr>
        <p:spPr bwMode="auto">
          <a:xfrm>
            <a:off x="250825" y="1433214"/>
            <a:ext cx="3240087"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a typeface="黑体" pitchFamily="2" charset="-122"/>
              </a:rPr>
              <a:t>作比较  引用</a:t>
            </a:r>
          </a:p>
        </p:txBody>
      </p:sp>
      <p:sp>
        <p:nvSpPr>
          <p:cNvPr id="4" name="Text Box 9"/>
          <p:cNvSpPr txBox="1">
            <a:spLocks noChangeArrowheads="1"/>
          </p:cNvSpPr>
          <p:nvPr/>
        </p:nvSpPr>
        <p:spPr bwMode="auto">
          <a:xfrm>
            <a:off x="250825" y="2730201"/>
            <a:ext cx="3600450"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a typeface="黑体" pitchFamily="2" charset="-122"/>
              </a:rPr>
              <a:t>作比较   举例子  </a:t>
            </a:r>
          </a:p>
        </p:txBody>
      </p:sp>
      <p:sp>
        <p:nvSpPr>
          <p:cNvPr id="5" name="Text Box 10"/>
          <p:cNvSpPr txBox="1">
            <a:spLocks noChangeArrowheads="1"/>
          </p:cNvSpPr>
          <p:nvPr/>
        </p:nvSpPr>
        <p:spPr bwMode="auto">
          <a:xfrm>
            <a:off x="250825" y="4098626"/>
            <a:ext cx="3311525"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a typeface="黑体" pitchFamily="2" charset="-122"/>
              </a:rPr>
              <a:t>举例子  </a:t>
            </a:r>
          </a:p>
        </p:txBody>
      </p:sp>
    </p:spTree>
    <p:extLst>
      <p:ext uri="{BB962C8B-B14F-4D97-AF65-F5344CB8AC3E}">
        <p14:creationId xmlns:p14="http://schemas.microsoft.com/office/powerpoint/2010/main" val="2007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iterate type="lt">
                                    <p:tmPct val="5000"/>
                                  </p:iterate>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par>
                                <p:cTn id="18" presetID="31" presetClass="entr" presetSubtype="0" fill="hold" grpId="0" nodeType="withEffect">
                                  <p:stCondLst>
                                    <p:cond delay="0"/>
                                  </p:stCondLst>
                                  <p:iterate type="lt">
                                    <p:tmPct val="5000"/>
                                  </p:iterate>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par>
                                <p:cTn id="24" presetID="31" presetClass="entr" presetSubtype="0" fill="hold" grpId="0" nodeType="withEffect">
                                  <p:stCondLst>
                                    <p:cond delay="0"/>
                                  </p:stCondLst>
                                  <p:iterate type="lt">
                                    <p:tmPct val="5000"/>
                                  </p:iterate>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447006" y="2931790"/>
            <a:ext cx="3455987" cy="485775"/>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ea typeface="黑体" pitchFamily="2" charset="-122"/>
              </a:rPr>
              <a:t>作诠释</a:t>
            </a:r>
          </a:p>
        </p:txBody>
      </p:sp>
      <p:sp>
        <p:nvSpPr>
          <p:cNvPr id="3" name="矩形 2"/>
          <p:cNvSpPr/>
          <p:nvPr/>
        </p:nvSpPr>
        <p:spPr>
          <a:xfrm>
            <a:off x="0" y="1851670"/>
            <a:ext cx="8928992" cy="500009"/>
          </a:xfrm>
          <a:prstGeom prst="rect">
            <a:avLst/>
          </a:prstGeom>
        </p:spPr>
        <p:txBody>
          <a:bodyPr wrap="square">
            <a:spAutoFit/>
          </a:bodyPr>
          <a:lstStyle/>
          <a:p>
            <a:pPr>
              <a:lnSpc>
                <a:spcPct val="120000"/>
              </a:lnSpc>
            </a:pPr>
            <a:r>
              <a:rPr lang="en-US" altLang="zh-CN" sz="2400" b="1" dirty="0">
                <a:ea typeface="楷体_GB2312" pitchFamily="49" charset="-122"/>
              </a:rPr>
              <a:t>【</a:t>
            </a:r>
            <a:r>
              <a:rPr lang="zh-CN" altLang="en-US" sz="2400" b="1" dirty="0">
                <a:ea typeface="楷体_GB2312" pitchFamily="49" charset="-122"/>
              </a:rPr>
              <a:t>九</a:t>
            </a:r>
            <a:r>
              <a:rPr lang="en-US" altLang="zh-CN" sz="2400" b="1" dirty="0">
                <a:ea typeface="楷体_GB2312" pitchFamily="49" charset="-122"/>
              </a:rPr>
              <a:t>】</a:t>
            </a:r>
            <a:r>
              <a:rPr lang="zh-CN" altLang="en-US" sz="2400" b="1" dirty="0">
                <a:ea typeface="楷体_GB2312" pitchFamily="49" charset="-122"/>
              </a:rPr>
              <a:t>建筑材料的装饰性（琉璃砖瓦、油漆、木刻、石雕、砖雕）</a:t>
            </a:r>
            <a:endParaRPr lang="zh-CN" altLang="en-US" sz="2400" b="1" dirty="0">
              <a:ea typeface="楷体_GB2312" pitchFamily="49" charset="-122"/>
            </a:endParaRPr>
          </a:p>
        </p:txBody>
      </p:sp>
    </p:spTree>
    <p:extLst>
      <p:ext uri="{BB962C8B-B14F-4D97-AF65-F5344CB8AC3E}">
        <p14:creationId xmlns:p14="http://schemas.microsoft.com/office/powerpoint/2010/main" val="75537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3568" y="107107"/>
            <a:ext cx="1800200" cy="511572"/>
          </a:xfrm>
          <a:prstGeom prst="rect">
            <a:avLst/>
          </a:prstGeom>
          <a:solidFill>
            <a:srgbClr val="00B0F0"/>
          </a:solidFill>
          <a:ln>
            <a:noFill/>
          </a:ln>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2800" dirty="0" smtClean="0">
                <a:solidFill>
                  <a:srgbClr val="FF0000"/>
                </a:solidFill>
                <a:ea typeface="黑体" pitchFamily="2" charset="-122"/>
              </a:rPr>
              <a:t>总        结</a:t>
            </a:r>
            <a:endParaRPr lang="zh-CN" altLang="en-US" sz="2800" dirty="0">
              <a:solidFill>
                <a:srgbClr val="FF0000"/>
              </a:solidFill>
              <a:ea typeface="黑体" pitchFamily="2" charset="-122"/>
            </a:endParaRPr>
          </a:p>
        </p:txBody>
      </p:sp>
      <p:sp>
        <p:nvSpPr>
          <p:cNvPr id="3" name="Text Box 2"/>
          <p:cNvSpPr txBox="1">
            <a:spLocks noChangeArrowheads="1"/>
          </p:cNvSpPr>
          <p:nvPr/>
        </p:nvSpPr>
        <p:spPr bwMode="auto">
          <a:xfrm>
            <a:off x="302568" y="748891"/>
            <a:ext cx="76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itchFamily="18" charset="0"/>
                <a:ea typeface="黑体" pitchFamily="2" charset="-122"/>
              </a:rPr>
              <a:t>中国建筑的基本特征</a:t>
            </a:r>
          </a:p>
        </p:txBody>
      </p:sp>
      <p:sp>
        <p:nvSpPr>
          <p:cNvPr id="4" name="Text Box 4"/>
          <p:cNvSpPr txBox="1">
            <a:spLocks noChangeArrowheads="1"/>
          </p:cNvSpPr>
          <p:nvPr/>
        </p:nvSpPr>
        <p:spPr bwMode="auto">
          <a:xfrm>
            <a:off x="2167252" y="655229"/>
            <a:ext cx="24767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个别建筑构成</a:t>
            </a:r>
          </a:p>
        </p:txBody>
      </p:sp>
      <p:sp>
        <p:nvSpPr>
          <p:cNvPr id="5" name="Text Box 5"/>
          <p:cNvSpPr txBox="1">
            <a:spLocks noChangeArrowheads="1"/>
          </p:cNvSpPr>
          <p:nvPr/>
        </p:nvSpPr>
        <p:spPr bwMode="auto">
          <a:xfrm>
            <a:off x="2195736" y="1097111"/>
            <a:ext cx="23042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群体建筑构成</a:t>
            </a:r>
          </a:p>
        </p:txBody>
      </p:sp>
      <p:sp>
        <p:nvSpPr>
          <p:cNvPr id="6" name="Text Box 6"/>
          <p:cNvSpPr txBox="1">
            <a:spLocks noChangeArrowheads="1"/>
          </p:cNvSpPr>
          <p:nvPr/>
        </p:nvSpPr>
        <p:spPr bwMode="auto">
          <a:xfrm>
            <a:off x="2195736" y="1503609"/>
            <a:ext cx="19442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木材结构</a:t>
            </a:r>
          </a:p>
        </p:txBody>
      </p:sp>
      <p:sp>
        <p:nvSpPr>
          <p:cNvPr id="7" name="Text Box 7"/>
          <p:cNvSpPr txBox="1">
            <a:spLocks noChangeArrowheads="1"/>
          </p:cNvSpPr>
          <p:nvPr/>
        </p:nvSpPr>
        <p:spPr bwMode="auto">
          <a:xfrm>
            <a:off x="2195736" y="1866491"/>
            <a:ext cx="12098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斗拱</a:t>
            </a:r>
          </a:p>
        </p:txBody>
      </p:sp>
      <p:sp>
        <p:nvSpPr>
          <p:cNvPr id="8" name="Text Box 8"/>
          <p:cNvSpPr txBox="1">
            <a:spLocks noChangeArrowheads="1"/>
          </p:cNvSpPr>
          <p:nvPr/>
        </p:nvSpPr>
        <p:spPr bwMode="auto">
          <a:xfrm>
            <a:off x="2195736" y="2276850"/>
            <a:ext cx="19442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举折和举架</a:t>
            </a:r>
          </a:p>
        </p:txBody>
      </p:sp>
      <p:sp>
        <p:nvSpPr>
          <p:cNvPr id="9" name="AutoShape 11"/>
          <p:cNvSpPr>
            <a:spLocks/>
          </p:cNvSpPr>
          <p:nvPr/>
        </p:nvSpPr>
        <p:spPr bwMode="auto">
          <a:xfrm>
            <a:off x="1783973" y="2988938"/>
            <a:ext cx="236602" cy="1730271"/>
          </a:xfrm>
          <a:prstGeom prst="leftBrace">
            <a:avLst>
              <a:gd name="adj1" fmla="val 72222"/>
              <a:gd name="adj2" fmla="val 50000"/>
            </a:avLst>
          </a:prstGeom>
          <a:noFill/>
          <a:ln w="38100" cap="sq">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3300"/>
              </a:solidFill>
            </a:endParaRPr>
          </a:p>
        </p:txBody>
      </p:sp>
      <p:sp>
        <p:nvSpPr>
          <p:cNvPr id="10" name="Text Box 12"/>
          <p:cNvSpPr txBox="1">
            <a:spLocks noChangeArrowheads="1"/>
          </p:cNvSpPr>
          <p:nvPr/>
        </p:nvSpPr>
        <p:spPr bwMode="auto">
          <a:xfrm>
            <a:off x="2088820" y="2861831"/>
            <a:ext cx="28432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屋顶的装饰作用</a:t>
            </a:r>
          </a:p>
        </p:txBody>
      </p:sp>
      <p:sp>
        <p:nvSpPr>
          <p:cNvPr id="11" name="Text Box 13"/>
          <p:cNvSpPr txBox="1">
            <a:spLocks noChangeArrowheads="1"/>
          </p:cNvSpPr>
          <p:nvPr/>
        </p:nvSpPr>
        <p:spPr bwMode="auto">
          <a:xfrm>
            <a:off x="1950203" y="3274635"/>
            <a:ext cx="2981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latin typeface="Times New Roman" pitchFamily="18" charset="0"/>
              </a:rPr>
              <a:t> </a:t>
            </a:r>
            <a:r>
              <a:rPr kumimoji="1" lang="zh-CN" altLang="en-US" sz="2400" b="1" dirty="0">
                <a:latin typeface="Times New Roman" pitchFamily="18" charset="0"/>
                <a:ea typeface="黑体" pitchFamily="2" charset="-122"/>
              </a:rPr>
              <a:t>颜色的选择</a:t>
            </a:r>
            <a:r>
              <a:rPr kumimoji="1" lang="en-US" altLang="zh-CN" sz="2400" b="1" dirty="0">
                <a:latin typeface="宋体"/>
                <a:ea typeface="黑体" pitchFamily="2" charset="-122"/>
              </a:rPr>
              <a:t>—</a:t>
            </a:r>
            <a:r>
              <a:rPr kumimoji="1" lang="zh-CN" altLang="en-US" sz="2400" b="1" dirty="0">
                <a:latin typeface="Times New Roman" pitchFamily="18" charset="0"/>
                <a:ea typeface="黑体" pitchFamily="2" charset="-122"/>
              </a:rPr>
              <a:t>朱红</a:t>
            </a:r>
          </a:p>
        </p:txBody>
      </p:sp>
      <p:sp>
        <p:nvSpPr>
          <p:cNvPr id="12" name="Text Box 14"/>
          <p:cNvSpPr txBox="1">
            <a:spLocks noChangeArrowheads="1"/>
          </p:cNvSpPr>
          <p:nvPr/>
        </p:nvSpPr>
        <p:spPr bwMode="auto">
          <a:xfrm>
            <a:off x="1950203" y="3854073"/>
            <a:ext cx="269380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a:latin typeface="Times New Roman" pitchFamily="18" charset="0"/>
                <a:ea typeface="黑体" pitchFamily="2" charset="-122"/>
              </a:rPr>
              <a:t> </a:t>
            </a:r>
            <a:r>
              <a:rPr kumimoji="1" lang="zh-CN" altLang="en-US" sz="2400" b="1" dirty="0">
                <a:latin typeface="Times New Roman" pitchFamily="18" charset="0"/>
                <a:ea typeface="黑体" pitchFamily="2" charset="-122"/>
              </a:rPr>
              <a:t>部件的装饰作用</a:t>
            </a:r>
          </a:p>
        </p:txBody>
      </p:sp>
      <p:sp>
        <p:nvSpPr>
          <p:cNvPr id="13" name="Text Box 15"/>
          <p:cNvSpPr txBox="1">
            <a:spLocks noChangeArrowheads="1"/>
          </p:cNvSpPr>
          <p:nvPr/>
        </p:nvSpPr>
        <p:spPr bwMode="auto">
          <a:xfrm>
            <a:off x="2064503" y="4414429"/>
            <a:ext cx="286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itchFamily="18" charset="0"/>
                <a:ea typeface="黑体" pitchFamily="2" charset="-122"/>
              </a:rPr>
              <a:t>材料的装饰作用</a:t>
            </a:r>
          </a:p>
        </p:txBody>
      </p:sp>
      <p:sp>
        <p:nvSpPr>
          <p:cNvPr id="14" name="Text Box 16"/>
          <p:cNvSpPr txBox="1">
            <a:spLocks noChangeArrowheads="1"/>
          </p:cNvSpPr>
          <p:nvPr/>
        </p:nvSpPr>
        <p:spPr bwMode="auto">
          <a:xfrm>
            <a:off x="6804660" y="3773059"/>
            <a:ext cx="1025609"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Times New Roman" pitchFamily="18" charset="0"/>
                <a:ea typeface="黑体" pitchFamily="2" charset="-122"/>
              </a:rPr>
              <a:t>外观</a:t>
            </a:r>
          </a:p>
          <a:p>
            <a:r>
              <a:rPr kumimoji="1" lang="zh-CN" altLang="en-US" sz="2800" b="1" dirty="0">
                <a:latin typeface="Times New Roman" pitchFamily="18" charset="0"/>
                <a:ea typeface="黑体" pitchFamily="2" charset="-122"/>
              </a:rPr>
              <a:t>装饰</a:t>
            </a:r>
          </a:p>
        </p:txBody>
      </p:sp>
      <p:sp>
        <p:nvSpPr>
          <p:cNvPr id="15" name="Line 17"/>
          <p:cNvSpPr>
            <a:spLocks noChangeShapeType="1"/>
          </p:cNvSpPr>
          <p:nvPr/>
        </p:nvSpPr>
        <p:spPr bwMode="auto">
          <a:xfrm>
            <a:off x="7197081" y="1663291"/>
            <a:ext cx="0" cy="533400"/>
          </a:xfrm>
          <a:prstGeom prst="line">
            <a:avLst/>
          </a:prstGeom>
          <a:noFill/>
          <a:ln w="7620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Text Box 18"/>
          <p:cNvSpPr txBox="1">
            <a:spLocks noChangeArrowheads="1"/>
          </p:cNvSpPr>
          <p:nvPr/>
        </p:nvSpPr>
        <p:spPr bwMode="auto">
          <a:xfrm>
            <a:off x="1071311" y="1503610"/>
            <a:ext cx="6155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2800" b="1" dirty="0">
                <a:solidFill>
                  <a:srgbClr val="FF0000"/>
                </a:solidFill>
                <a:ea typeface="黑体" pitchFamily="2" charset="-122"/>
              </a:rPr>
              <a:t>主</a:t>
            </a:r>
          </a:p>
        </p:txBody>
      </p:sp>
      <p:sp>
        <p:nvSpPr>
          <p:cNvPr id="17" name="Text Box 19"/>
          <p:cNvSpPr txBox="1">
            <a:spLocks noChangeArrowheads="1"/>
          </p:cNvSpPr>
          <p:nvPr/>
        </p:nvSpPr>
        <p:spPr bwMode="auto">
          <a:xfrm>
            <a:off x="1093368" y="3657347"/>
            <a:ext cx="61555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b="1" dirty="0">
                <a:solidFill>
                  <a:srgbClr val="FF0000"/>
                </a:solidFill>
                <a:ea typeface="黑体" pitchFamily="2" charset="-122"/>
              </a:rPr>
              <a:t>次</a:t>
            </a:r>
          </a:p>
        </p:txBody>
      </p:sp>
      <p:sp>
        <p:nvSpPr>
          <p:cNvPr id="18" name="Line 20"/>
          <p:cNvSpPr>
            <a:spLocks noChangeShapeType="1"/>
          </p:cNvSpPr>
          <p:nvPr/>
        </p:nvSpPr>
        <p:spPr bwMode="auto">
          <a:xfrm>
            <a:off x="7197296" y="3158713"/>
            <a:ext cx="0" cy="533400"/>
          </a:xfrm>
          <a:prstGeom prst="line">
            <a:avLst/>
          </a:prstGeom>
          <a:noFill/>
          <a:ln w="76200" cap="sq">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Text Box 21"/>
          <p:cNvSpPr txBox="1">
            <a:spLocks noChangeArrowheads="1"/>
          </p:cNvSpPr>
          <p:nvPr/>
        </p:nvSpPr>
        <p:spPr bwMode="auto">
          <a:xfrm>
            <a:off x="5471414" y="798104"/>
            <a:ext cx="61555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b="1" dirty="0">
                <a:solidFill>
                  <a:srgbClr val="FF0000"/>
                </a:solidFill>
                <a:ea typeface="黑体" pitchFamily="2" charset="-122"/>
              </a:rPr>
              <a:t>整体</a:t>
            </a:r>
          </a:p>
        </p:txBody>
      </p:sp>
      <p:sp>
        <p:nvSpPr>
          <p:cNvPr id="20" name="Text Box 22"/>
          <p:cNvSpPr txBox="1">
            <a:spLocks noChangeArrowheads="1"/>
          </p:cNvSpPr>
          <p:nvPr/>
        </p:nvSpPr>
        <p:spPr bwMode="auto">
          <a:xfrm>
            <a:off x="5527373" y="3458754"/>
            <a:ext cx="61555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800" b="1" dirty="0">
                <a:solidFill>
                  <a:srgbClr val="FF0000"/>
                </a:solidFill>
                <a:ea typeface="黑体" pitchFamily="2" charset="-122"/>
              </a:rPr>
              <a:t>局部</a:t>
            </a:r>
          </a:p>
        </p:txBody>
      </p:sp>
      <p:sp>
        <p:nvSpPr>
          <p:cNvPr id="21" name="Line 23"/>
          <p:cNvSpPr>
            <a:spLocks noChangeShapeType="1"/>
          </p:cNvSpPr>
          <p:nvPr/>
        </p:nvSpPr>
        <p:spPr bwMode="auto">
          <a:xfrm flipH="1">
            <a:off x="5779190" y="1667250"/>
            <a:ext cx="0" cy="1607385"/>
          </a:xfrm>
          <a:prstGeom prst="line">
            <a:avLst/>
          </a:prstGeom>
          <a:noFill/>
          <a:ln w="762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4"/>
          <p:cNvSpPr>
            <a:spLocks noChangeShapeType="1"/>
          </p:cNvSpPr>
          <p:nvPr/>
        </p:nvSpPr>
        <p:spPr bwMode="auto">
          <a:xfrm>
            <a:off x="1401145" y="2081406"/>
            <a:ext cx="10803" cy="1482947"/>
          </a:xfrm>
          <a:prstGeom prst="line">
            <a:avLst/>
          </a:prstGeom>
          <a:noFill/>
          <a:ln w="762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Rectangle 26"/>
          <p:cNvSpPr>
            <a:spLocks noChangeArrowheads="1"/>
          </p:cNvSpPr>
          <p:nvPr/>
        </p:nvSpPr>
        <p:spPr bwMode="auto">
          <a:xfrm>
            <a:off x="6836718" y="655229"/>
            <a:ext cx="99355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ea typeface="黑体" pitchFamily="2" charset="-122"/>
              </a:rPr>
              <a:t>总体</a:t>
            </a:r>
          </a:p>
          <a:p>
            <a:r>
              <a:rPr kumimoji="1" lang="zh-CN" altLang="en-US" sz="2800" b="1" dirty="0">
                <a:ea typeface="黑体" pitchFamily="2" charset="-122"/>
              </a:rPr>
              <a:t>特征</a:t>
            </a:r>
          </a:p>
        </p:txBody>
      </p:sp>
      <p:sp>
        <p:nvSpPr>
          <p:cNvPr id="24" name="Rectangle 27"/>
          <p:cNvSpPr>
            <a:spLocks noChangeArrowheads="1"/>
          </p:cNvSpPr>
          <p:nvPr/>
        </p:nvSpPr>
        <p:spPr bwMode="auto">
          <a:xfrm>
            <a:off x="6804660" y="2180816"/>
            <a:ext cx="93569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ea typeface="黑体" pitchFamily="2" charset="-122"/>
              </a:rPr>
              <a:t>结构</a:t>
            </a:r>
          </a:p>
          <a:p>
            <a:r>
              <a:rPr kumimoji="1" lang="zh-CN" altLang="en-US" sz="2800" b="1" dirty="0">
                <a:ea typeface="黑体" pitchFamily="2" charset="-122"/>
              </a:rPr>
              <a:t>方法</a:t>
            </a:r>
          </a:p>
        </p:txBody>
      </p:sp>
      <p:sp>
        <p:nvSpPr>
          <p:cNvPr id="25" name="AutoShape 28"/>
          <p:cNvSpPr>
            <a:spLocks/>
          </p:cNvSpPr>
          <p:nvPr/>
        </p:nvSpPr>
        <p:spPr bwMode="auto">
          <a:xfrm>
            <a:off x="1751938" y="798104"/>
            <a:ext cx="336882" cy="1855787"/>
          </a:xfrm>
          <a:prstGeom prst="leftBrace">
            <a:avLst>
              <a:gd name="adj1" fmla="val 77083"/>
              <a:gd name="adj2" fmla="val 50000"/>
            </a:avLst>
          </a:prstGeom>
          <a:noFill/>
          <a:ln w="3810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FF3300"/>
              </a:solidFill>
            </a:endParaRPr>
          </a:p>
        </p:txBody>
      </p:sp>
    </p:spTree>
    <p:extLst>
      <p:ext uri="{BB962C8B-B14F-4D97-AF65-F5344CB8AC3E}">
        <p14:creationId xmlns:p14="http://schemas.microsoft.com/office/powerpoint/2010/main" val="40536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par>
                                <p:cTn id="43" presetID="31" presetClass="entr" presetSubtype="0" fill="hold" grpId="0" nodeType="withEffect">
                                  <p:stCondLst>
                                    <p:cond delay="0"/>
                                  </p:stCondLst>
                                  <p:iterate type="lt">
                                    <p:tmPct val="5000"/>
                                  </p:iterate>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par>
                                <p:cTn id="49" presetID="31" presetClass="entr" presetSubtype="0" fill="hold" grpId="0" nodeType="withEffect">
                                  <p:stCondLst>
                                    <p:cond delay="0"/>
                                  </p:stCondLst>
                                  <p:iterate type="lt">
                                    <p:tmPct val="5000"/>
                                  </p:iterate>
                                  <p:childTnLst>
                                    <p:set>
                                      <p:cBhvr>
                                        <p:cTn id="50" dur="1" fill="hold">
                                          <p:stCondLst>
                                            <p:cond delay="0"/>
                                          </p:stCondLst>
                                        </p:cTn>
                                        <p:tgtEl>
                                          <p:spTgt spid="20"/>
                                        </p:tgtEl>
                                        <p:attrNameLst>
                                          <p:attrName>style.visibility</p:attrName>
                                        </p:attrNameLst>
                                      </p:cBhvr>
                                      <p:to>
                                        <p:strVal val="visible"/>
                                      </p:to>
                                    </p:set>
                                    <p:anim calcmode="lin" valueType="num">
                                      <p:cBhvr>
                                        <p:cTn id="51" dur="1000" fill="hold"/>
                                        <p:tgtEl>
                                          <p:spTgt spid="20"/>
                                        </p:tgtEl>
                                        <p:attrNameLst>
                                          <p:attrName>ppt_w</p:attrName>
                                        </p:attrNameLst>
                                      </p:cBhvr>
                                      <p:tavLst>
                                        <p:tav tm="0">
                                          <p:val>
                                            <p:fltVal val="0"/>
                                          </p:val>
                                        </p:tav>
                                        <p:tav tm="100000">
                                          <p:val>
                                            <p:strVal val="#ppt_w"/>
                                          </p:val>
                                        </p:tav>
                                      </p:tavLst>
                                    </p:anim>
                                    <p:anim calcmode="lin" valueType="num">
                                      <p:cBhvr>
                                        <p:cTn id="52" dur="1000" fill="hold"/>
                                        <p:tgtEl>
                                          <p:spTgt spid="20"/>
                                        </p:tgtEl>
                                        <p:attrNameLst>
                                          <p:attrName>ppt_h</p:attrName>
                                        </p:attrNameLst>
                                      </p:cBhvr>
                                      <p:tavLst>
                                        <p:tav tm="0">
                                          <p:val>
                                            <p:fltVal val="0"/>
                                          </p:val>
                                        </p:tav>
                                        <p:tav tm="100000">
                                          <p:val>
                                            <p:strVal val="#ppt_h"/>
                                          </p:val>
                                        </p:tav>
                                      </p:tavLst>
                                    </p:anim>
                                    <p:anim calcmode="lin" valueType="num">
                                      <p:cBhvr>
                                        <p:cTn id="53" dur="1000" fill="hold"/>
                                        <p:tgtEl>
                                          <p:spTgt spid="20"/>
                                        </p:tgtEl>
                                        <p:attrNameLst>
                                          <p:attrName>style.rotation</p:attrName>
                                        </p:attrNameLst>
                                      </p:cBhvr>
                                      <p:tavLst>
                                        <p:tav tm="0">
                                          <p:val>
                                            <p:fltVal val="90"/>
                                          </p:val>
                                        </p:tav>
                                        <p:tav tm="100000">
                                          <p:val>
                                            <p:fltVal val="0"/>
                                          </p:val>
                                        </p:tav>
                                      </p:tavLst>
                                    </p:anim>
                                    <p:animEffect transition="in" filter="fade">
                                      <p:cBhvr>
                                        <p:cTn id="54" dur="1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1" nodeType="clickEffect">
                                  <p:stCondLst>
                                    <p:cond delay="0"/>
                                  </p:stCondLst>
                                  <p:iterate type="lt">
                                    <p:tmPct val="5000"/>
                                  </p:iterate>
                                  <p:childTnLst>
                                    <p:set>
                                      <p:cBhvr>
                                        <p:cTn id="58" dur="1" fill="hold">
                                          <p:stCondLst>
                                            <p:cond delay="0"/>
                                          </p:stCondLst>
                                        </p:cTn>
                                        <p:tgtEl>
                                          <p:spTgt spid="19"/>
                                        </p:tgtEl>
                                        <p:attrNameLst>
                                          <p:attrName>style.visibility</p:attrName>
                                        </p:attrNameLst>
                                      </p:cBhvr>
                                      <p:to>
                                        <p:strVal val="visible"/>
                                      </p:to>
                                    </p:set>
                                    <p:anim calcmode="lin" valueType="num">
                                      <p:cBhvr>
                                        <p:cTn id="59" dur="1000" fill="hold"/>
                                        <p:tgtEl>
                                          <p:spTgt spid="19"/>
                                        </p:tgtEl>
                                        <p:attrNameLst>
                                          <p:attrName>ppt_w</p:attrName>
                                        </p:attrNameLst>
                                      </p:cBhvr>
                                      <p:tavLst>
                                        <p:tav tm="0">
                                          <p:val>
                                            <p:fltVal val="0"/>
                                          </p:val>
                                        </p:tav>
                                        <p:tav tm="100000">
                                          <p:val>
                                            <p:strVal val="#ppt_w"/>
                                          </p:val>
                                        </p:tav>
                                      </p:tavLst>
                                    </p:anim>
                                    <p:anim calcmode="lin" valueType="num">
                                      <p:cBhvr>
                                        <p:cTn id="60" dur="1000" fill="hold"/>
                                        <p:tgtEl>
                                          <p:spTgt spid="19"/>
                                        </p:tgtEl>
                                        <p:attrNameLst>
                                          <p:attrName>ppt_h</p:attrName>
                                        </p:attrNameLst>
                                      </p:cBhvr>
                                      <p:tavLst>
                                        <p:tav tm="0">
                                          <p:val>
                                            <p:fltVal val="0"/>
                                          </p:val>
                                        </p:tav>
                                        <p:tav tm="100000">
                                          <p:val>
                                            <p:strVal val="#ppt_h"/>
                                          </p:val>
                                        </p:tav>
                                      </p:tavLst>
                                    </p:anim>
                                    <p:anim calcmode="lin" valueType="num">
                                      <p:cBhvr>
                                        <p:cTn id="61" dur="1000" fill="hold"/>
                                        <p:tgtEl>
                                          <p:spTgt spid="19"/>
                                        </p:tgtEl>
                                        <p:attrNameLst>
                                          <p:attrName>style.rotation</p:attrName>
                                        </p:attrNameLst>
                                      </p:cBhvr>
                                      <p:tavLst>
                                        <p:tav tm="0">
                                          <p:val>
                                            <p:fltVal val="90"/>
                                          </p:val>
                                        </p:tav>
                                        <p:tav tm="100000">
                                          <p:val>
                                            <p:fltVal val="0"/>
                                          </p:val>
                                        </p:tav>
                                      </p:tavLst>
                                    </p:anim>
                                    <p:animEffect transition="in" filter="fade">
                                      <p:cBhvr>
                                        <p:cTn id="62" dur="1000"/>
                                        <p:tgtEl>
                                          <p:spTgt spid="19"/>
                                        </p:tgtEl>
                                      </p:cBhvr>
                                    </p:animEffect>
                                  </p:childTnLst>
                                </p:cTn>
                              </p:par>
                              <p:par>
                                <p:cTn id="63" presetID="31" presetClass="entr" presetSubtype="0" fill="hold" grpId="1" nodeType="withEffect">
                                  <p:stCondLst>
                                    <p:cond delay="0"/>
                                  </p:stCondLst>
                                  <p:iterate type="lt">
                                    <p:tmPct val="5000"/>
                                  </p:iterate>
                                  <p:childTnLst>
                                    <p:set>
                                      <p:cBhvr>
                                        <p:cTn id="64" dur="1" fill="hold">
                                          <p:stCondLst>
                                            <p:cond delay="0"/>
                                          </p:stCondLst>
                                        </p:cTn>
                                        <p:tgtEl>
                                          <p:spTgt spid="21"/>
                                        </p:tgtEl>
                                        <p:attrNameLst>
                                          <p:attrName>style.visibility</p:attrName>
                                        </p:attrNameLst>
                                      </p:cBhvr>
                                      <p:to>
                                        <p:strVal val="visible"/>
                                      </p:to>
                                    </p:set>
                                    <p:anim calcmode="lin" valueType="num">
                                      <p:cBhvr>
                                        <p:cTn id="65" dur="1000" fill="hold"/>
                                        <p:tgtEl>
                                          <p:spTgt spid="21"/>
                                        </p:tgtEl>
                                        <p:attrNameLst>
                                          <p:attrName>ppt_w</p:attrName>
                                        </p:attrNameLst>
                                      </p:cBhvr>
                                      <p:tavLst>
                                        <p:tav tm="0">
                                          <p:val>
                                            <p:fltVal val="0"/>
                                          </p:val>
                                        </p:tav>
                                        <p:tav tm="100000">
                                          <p:val>
                                            <p:strVal val="#ppt_w"/>
                                          </p:val>
                                        </p:tav>
                                      </p:tavLst>
                                    </p:anim>
                                    <p:anim calcmode="lin" valueType="num">
                                      <p:cBhvr>
                                        <p:cTn id="66" dur="1000" fill="hold"/>
                                        <p:tgtEl>
                                          <p:spTgt spid="21"/>
                                        </p:tgtEl>
                                        <p:attrNameLst>
                                          <p:attrName>ppt_h</p:attrName>
                                        </p:attrNameLst>
                                      </p:cBhvr>
                                      <p:tavLst>
                                        <p:tav tm="0">
                                          <p:val>
                                            <p:fltVal val="0"/>
                                          </p:val>
                                        </p:tav>
                                        <p:tav tm="100000">
                                          <p:val>
                                            <p:strVal val="#ppt_h"/>
                                          </p:val>
                                        </p:tav>
                                      </p:tavLst>
                                    </p:anim>
                                    <p:anim calcmode="lin" valueType="num">
                                      <p:cBhvr>
                                        <p:cTn id="67" dur="1000" fill="hold"/>
                                        <p:tgtEl>
                                          <p:spTgt spid="21"/>
                                        </p:tgtEl>
                                        <p:attrNameLst>
                                          <p:attrName>style.rotation</p:attrName>
                                        </p:attrNameLst>
                                      </p:cBhvr>
                                      <p:tavLst>
                                        <p:tav tm="0">
                                          <p:val>
                                            <p:fltVal val="90"/>
                                          </p:val>
                                        </p:tav>
                                        <p:tav tm="100000">
                                          <p:val>
                                            <p:fltVal val="0"/>
                                          </p:val>
                                        </p:tav>
                                      </p:tavLst>
                                    </p:anim>
                                    <p:animEffect transition="in" filter="fade">
                                      <p:cBhvr>
                                        <p:cTn id="68" dur="1000"/>
                                        <p:tgtEl>
                                          <p:spTgt spid="21"/>
                                        </p:tgtEl>
                                      </p:cBhvr>
                                    </p:animEffect>
                                  </p:childTnLst>
                                </p:cTn>
                              </p:par>
                              <p:par>
                                <p:cTn id="69" presetID="31" presetClass="entr" presetSubtype="0" fill="hold" grpId="1" nodeType="withEffect">
                                  <p:stCondLst>
                                    <p:cond delay="0"/>
                                  </p:stCondLst>
                                  <p:iterate type="lt">
                                    <p:tmPct val="5000"/>
                                  </p:iterate>
                                  <p:childTnLst>
                                    <p:set>
                                      <p:cBhvr>
                                        <p:cTn id="70" dur="1" fill="hold">
                                          <p:stCondLst>
                                            <p:cond delay="0"/>
                                          </p:stCondLst>
                                        </p:cTn>
                                        <p:tgtEl>
                                          <p:spTgt spid="20"/>
                                        </p:tgtEl>
                                        <p:attrNameLst>
                                          <p:attrName>style.visibility</p:attrName>
                                        </p:attrNameLst>
                                      </p:cBhvr>
                                      <p:to>
                                        <p:strVal val="visible"/>
                                      </p:to>
                                    </p:set>
                                    <p:anim calcmode="lin" valueType="num">
                                      <p:cBhvr>
                                        <p:cTn id="71" dur="1000" fill="hold"/>
                                        <p:tgtEl>
                                          <p:spTgt spid="20"/>
                                        </p:tgtEl>
                                        <p:attrNameLst>
                                          <p:attrName>ppt_w</p:attrName>
                                        </p:attrNameLst>
                                      </p:cBhvr>
                                      <p:tavLst>
                                        <p:tav tm="0">
                                          <p:val>
                                            <p:fltVal val="0"/>
                                          </p:val>
                                        </p:tav>
                                        <p:tav tm="100000">
                                          <p:val>
                                            <p:strVal val="#ppt_w"/>
                                          </p:val>
                                        </p:tav>
                                      </p:tavLst>
                                    </p:anim>
                                    <p:anim calcmode="lin" valueType="num">
                                      <p:cBhvr>
                                        <p:cTn id="72" dur="1000" fill="hold"/>
                                        <p:tgtEl>
                                          <p:spTgt spid="20"/>
                                        </p:tgtEl>
                                        <p:attrNameLst>
                                          <p:attrName>ppt_h</p:attrName>
                                        </p:attrNameLst>
                                      </p:cBhvr>
                                      <p:tavLst>
                                        <p:tav tm="0">
                                          <p:val>
                                            <p:fltVal val="0"/>
                                          </p:val>
                                        </p:tav>
                                        <p:tav tm="100000">
                                          <p:val>
                                            <p:strVal val="#ppt_h"/>
                                          </p:val>
                                        </p:tav>
                                      </p:tavLst>
                                    </p:anim>
                                    <p:anim calcmode="lin" valueType="num">
                                      <p:cBhvr>
                                        <p:cTn id="73" dur="1000" fill="hold"/>
                                        <p:tgtEl>
                                          <p:spTgt spid="20"/>
                                        </p:tgtEl>
                                        <p:attrNameLst>
                                          <p:attrName>style.rotation</p:attrName>
                                        </p:attrNameLst>
                                      </p:cBhvr>
                                      <p:tavLst>
                                        <p:tav tm="0">
                                          <p:val>
                                            <p:fltVal val="90"/>
                                          </p:val>
                                        </p:tav>
                                        <p:tav tm="100000">
                                          <p:val>
                                            <p:fltVal val="0"/>
                                          </p:val>
                                        </p:tav>
                                      </p:tavLst>
                                    </p:anim>
                                    <p:animEffect transition="in" filter="fade">
                                      <p:cBhvr>
                                        <p:cTn id="74" dur="1000"/>
                                        <p:tgtEl>
                                          <p:spTgt spid="20"/>
                                        </p:tgtEl>
                                      </p:cBhvr>
                                    </p:animEffect>
                                  </p:childTnLst>
                                </p:cTn>
                              </p:par>
                              <p:par>
                                <p:cTn id="75" presetID="31" presetClass="entr" presetSubtype="0" fill="hold" grpId="0" nodeType="withEffect">
                                  <p:stCondLst>
                                    <p:cond delay="0"/>
                                  </p:stCondLst>
                                  <p:iterate type="lt">
                                    <p:tmPct val="5000"/>
                                  </p:iterate>
                                  <p:childTnLst>
                                    <p:set>
                                      <p:cBhvr>
                                        <p:cTn id="76" dur="1" fill="hold">
                                          <p:stCondLst>
                                            <p:cond delay="0"/>
                                          </p:stCondLst>
                                        </p:cTn>
                                        <p:tgtEl>
                                          <p:spTgt spid="16"/>
                                        </p:tgtEl>
                                        <p:attrNameLst>
                                          <p:attrName>style.visibility</p:attrName>
                                        </p:attrNameLst>
                                      </p:cBhvr>
                                      <p:to>
                                        <p:strVal val="visible"/>
                                      </p:to>
                                    </p:set>
                                    <p:anim calcmode="lin" valueType="num">
                                      <p:cBhvr>
                                        <p:cTn id="77" dur="1000" fill="hold"/>
                                        <p:tgtEl>
                                          <p:spTgt spid="16"/>
                                        </p:tgtEl>
                                        <p:attrNameLst>
                                          <p:attrName>ppt_w</p:attrName>
                                        </p:attrNameLst>
                                      </p:cBhvr>
                                      <p:tavLst>
                                        <p:tav tm="0">
                                          <p:val>
                                            <p:fltVal val="0"/>
                                          </p:val>
                                        </p:tav>
                                        <p:tav tm="100000">
                                          <p:val>
                                            <p:strVal val="#ppt_w"/>
                                          </p:val>
                                        </p:tav>
                                      </p:tavLst>
                                    </p:anim>
                                    <p:anim calcmode="lin" valueType="num">
                                      <p:cBhvr>
                                        <p:cTn id="78" dur="1000" fill="hold"/>
                                        <p:tgtEl>
                                          <p:spTgt spid="16"/>
                                        </p:tgtEl>
                                        <p:attrNameLst>
                                          <p:attrName>ppt_h</p:attrName>
                                        </p:attrNameLst>
                                      </p:cBhvr>
                                      <p:tavLst>
                                        <p:tav tm="0">
                                          <p:val>
                                            <p:fltVal val="0"/>
                                          </p:val>
                                        </p:tav>
                                        <p:tav tm="100000">
                                          <p:val>
                                            <p:strVal val="#ppt_h"/>
                                          </p:val>
                                        </p:tav>
                                      </p:tavLst>
                                    </p:anim>
                                    <p:anim calcmode="lin" valueType="num">
                                      <p:cBhvr>
                                        <p:cTn id="79" dur="1000" fill="hold"/>
                                        <p:tgtEl>
                                          <p:spTgt spid="16"/>
                                        </p:tgtEl>
                                        <p:attrNameLst>
                                          <p:attrName>style.rotation</p:attrName>
                                        </p:attrNameLst>
                                      </p:cBhvr>
                                      <p:tavLst>
                                        <p:tav tm="0">
                                          <p:val>
                                            <p:fltVal val="90"/>
                                          </p:val>
                                        </p:tav>
                                        <p:tav tm="100000">
                                          <p:val>
                                            <p:fltVal val="0"/>
                                          </p:val>
                                        </p:tav>
                                      </p:tavLst>
                                    </p:anim>
                                    <p:animEffect transition="in" filter="fade">
                                      <p:cBhvr>
                                        <p:cTn id="80" dur="1000"/>
                                        <p:tgtEl>
                                          <p:spTgt spid="16"/>
                                        </p:tgtEl>
                                      </p:cBhvr>
                                    </p:animEffect>
                                  </p:childTnLst>
                                </p:cTn>
                              </p:par>
                              <p:par>
                                <p:cTn id="81" presetID="31" presetClass="entr" presetSubtype="0" fill="hold" grpId="0" nodeType="withEffect">
                                  <p:stCondLst>
                                    <p:cond delay="0"/>
                                  </p:stCondLst>
                                  <p:iterate type="lt">
                                    <p:tmPct val="5000"/>
                                  </p:iterate>
                                  <p:childTnLst>
                                    <p:set>
                                      <p:cBhvr>
                                        <p:cTn id="82" dur="1" fill="hold">
                                          <p:stCondLst>
                                            <p:cond delay="0"/>
                                          </p:stCondLst>
                                        </p:cTn>
                                        <p:tgtEl>
                                          <p:spTgt spid="22"/>
                                        </p:tgtEl>
                                        <p:attrNameLst>
                                          <p:attrName>style.visibility</p:attrName>
                                        </p:attrNameLst>
                                      </p:cBhvr>
                                      <p:to>
                                        <p:strVal val="visible"/>
                                      </p:to>
                                    </p:set>
                                    <p:anim calcmode="lin" valueType="num">
                                      <p:cBhvr>
                                        <p:cTn id="83" dur="1000" fill="hold"/>
                                        <p:tgtEl>
                                          <p:spTgt spid="22"/>
                                        </p:tgtEl>
                                        <p:attrNameLst>
                                          <p:attrName>ppt_w</p:attrName>
                                        </p:attrNameLst>
                                      </p:cBhvr>
                                      <p:tavLst>
                                        <p:tav tm="0">
                                          <p:val>
                                            <p:fltVal val="0"/>
                                          </p:val>
                                        </p:tav>
                                        <p:tav tm="100000">
                                          <p:val>
                                            <p:strVal val="#ppt_w"/>
                                          </p:val>
                                        </p:tav>
                                      </p:tavLst>
                                    </p:anim>
                                    <p:anim calcmode="lin" valueType="num">
                                      <p:cBhvr>
                                        <p:cTn id="84" dur="1000" fill="hold"/>
                                        <p:tgtEl>
                                          <p:spTgt spid="22"/>
                                        </p:tgtEl>
                                        <p:attrNameLst>
                                          <p:attrName>ppt_h</p:attrName>
                                        </p:attrNameLst>
                                      </p:cBhvr>
                                      <p:tavLst>
                                        <p:tav tm="0">
                                          <p:val>
                                            <p:fltVal val="0"/>
                                          </p:val>
                                        </p:tav>
                                        <p:tav tm="100000">
                                          <p:val>
                                            <p:strVal val="#ppt_h"/>
                                          </p:val>
                                        </p:tav>
                                      </p:tavLst>
                                    </p:anim>
                                    <p:anim calcmode="lin" valueType="num">
                                      <p:cBhvr>
                                        <p:cTn id="85" dur="1000" fill="hold"/>
                                        <p:tgtEl>
                                          <p:spTgt spid="22"/>
                                        </p:tgtEl>
                                        <p:attrNameLst>
                                          <p:attrName>style.rotation</p:attrName>
                                        </p:attrNameLst>
                                      </p:cBhvr>
                                      <p:tavLst>
                                        <p:tav tm="0">
                                          <p:val>
                                            <p:fltVal val="90"/>
                                          </p:val>
                                        </p:tav>
                                        <p:tav tm="100000">
                                          <p:val>
                                            <p:fltVal val="0"/>
                                          </p:val>
                                        </p:tav>
                                      </p:tavLst>
                                    </p:anim>
                                    <p:animEffect transition="in" filter="fade">
                                      <p:cBhvr>
                                        <p:cTn id="86" dur="1000"/>
                                        <p:tgtEl>
                                          <p:spTgt spid="22"/>
                                        </p:tgtEl>
                                      </p:cBhvr>
                                    </p:animEffect>
                                  </p:childTnLst>
                                </p:cTn>
                              </p:par>
                              <p:par>
                                <p:cTn id="87" presetID="31" presetClass="entr" presetSubtype="0" fill="hold" grpId="0" nodeType="withEffect">
                                  <p:stCondLst>
                                    <p:cond delay="0"/>
                                  </p:stCondLst>
                                  <p:iterate type="lt">
                                    <p:tmPct val="5000"/>
                                  </p:iterate>
                                  <p:childTnLst>
                                    <p:set>
                                      <p:cBhvr>
                                        <p:cTn id="88" dur="1" fill="hold">
                                          <p:stCondLst>
                                            <p:cond delay="0"/>
                                          </p:stCondLst>
                                        </p:cTn>
                                        <p:tgtEl>
                                          <p:spTgt spid="17"/>
                                        </p:tgtEl>
                                        <p:attrNameLst>
                                          <p:attrName>style.visibility</p:attrName>
                                        </p:attrNameLst>
                                      </p:cBhvr>
                                      <p:to>
                                        <p:strVal val="visible"/>
                                      </p:to>
                                    </p:set>
                                    <p:anim calcmode="lin" valueType="num">
                                      <p:cBhvr>
                                        <p:cTn id="89" dur="1000" fill="hold"/>
                                        <p:tgtEl>
                                          <p:spTgt spid="17"/>
                                        </p:tgtEl>
                                        <p:attrNameLst>
                                          <p:attrName>ppt_w</p:attrName>
                                        </p:attrNameLst>
                                      </p:cBhvr>
                                      <p:tavLst>
                                        <p:tav tm="0">
                                          <p:val>
                                            <p:fltVal val="0"/>
                                          </p:val>
                                        </p:tav>
                                        <p:tav tm="100000">
                                          <p:val>
                                            <p:strVal val="#ppt_w"/>
                                          </p:val>
                                        </p:tav>
                                      </p:tavLst>
                                    </p:anim>
                                    <p:anim calcmode="lin" valueType="num">
                                      <p:cBhvr>
                                        <p:cTn id="90" dur="1000" fill="hold"/>
                                        <p:tgtEl>
                                          <p:spTgt spid="17"/>
                                        </p:tgtEl>
                                        <p:attrNameLst>
                                          <p:attrName>ppt_h</p:attrName>
                                        </p:attrNameLst>
                                      </p:cBhvr>
                                      <p:tavLst>
                                        <p:tav tm="0">
                                          <p:val>
                                            <p:fltVal val="0"/>
                                          </p:val>
                                        </p:tav>
                                        <p:tav tm="100000">
                                          <p:val>
                                            <p:strVal val="#ppt_h"/>
                                          </p:val>
                                        </p:tav>
                                      </p:tavLst>
                                    </p:anim>
                                    <p:anim calcmode="lin" valueType="num">
                                      <p:cBhvr>
                                        <p:cTn id="91" dur="1000" fill="hold"/>
                                        <p:tgtEl>
                                          <p:spTgt spid="17"/>
                                        </p:tgtEl>
                                        <p:attrNameLst>
                                          <p:attrName>style.rotation</p:attrName>
                                        </p:attrNameLst>
                                      </p:cBhvr>
                                      <p:tavLst>
                                        <p:tav tm="0">
                                          <p:val>
                                            <p:fltVal val="90"/>
                                          </p:val>
                                        </p:tav>
                                        <p:tav tm="100000">
                                          <p:val>
                                            <p:fltVal val="0"/>
                                          </p:val>
                                        </p:tav>
                                      </p:tavLst>
                                    </p:anim>
                                    <p:animEffect transition="in" filter="fade">
                                      <p:cBhvr>
                                        <p:cTn id="9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animBg="1"/>
      <p:bldP spid="19" grpId="0"/>
      <p:bldP spid="19" grpId="1"/>
      <p:bldP spid="20" grpId="0"/>
      <p:bldP spid="20" grpId="1"/>
      <p:bldP spid="21" grpId="0" animBg="1"/>
      <p:bldP spid="21" grpId="1" animBg="1"/>
      <p:bldP spid="22" grpId="0" animBg="1"/>
      <p:bldP spid="23"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818</Words>
  <Application>Microsoft Office PowerPoint</Application>
  <PresentationFormat>全屏显示(16:9)</PresentationFormat>
  <Paragraphs>85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微软用户</cp:lastModifiedBy>
  <cp:revision>58</cp:revision>
  <dcterms:created xsi:type="dcterms:W3CDTF">2014-07-03T05:31:53Z</dcterms:created>
  <dcterms:modified xsi:type="dcterms:W3CDTF">2014-09-13T01:56:02Z</dcterms:modified>
</cp:coreProperties>
</file>