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509486-F3D6-4DF7-9544-7B44576F4A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3F334-DBB8-4DF6-9F4B-F4CC7609B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498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E085A-B3CC-4B2E-B08B-1814392F0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3748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306E7AE-2E0E-4094-A343-13AE5A32E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7149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1CFC8453-AF82-4445-BA36-FA0C978E6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7067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BB773-6EEE-4400-8996-DD0A7DBB0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5783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170-3081-49CB-B3DE-0FD500B4D7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1028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1EA51-68A0-4066-9116-03508CB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28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E7FF8-3276-4381-A0FE-2754D3B02C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3202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64B96-0858-4776-815F-BCFE91139C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5262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8FB4-E557-4C4F-B227-4BC6025FC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439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01F3-0D30-4B40-9EFC-D39D282382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8046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20BF6-92DF-4E05-8077-2A3FBEAF8B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4712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201D11-05BE-4D03-85D7-7DCD14903B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&#26354;&#32447;&#36816;&#21160;.da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&#39640;&#20013;&#29289;&#29702;&#25945;&#23398;\&#31532;&#20845;&#31456;\6.1&#26354;&#32447;&#36816;&#21160;\&#28378;&#21160;&#38050;&#29699;&#22312;&#20391;&#38754;&#30340;&#30913;&#38081;&#20316;&#29992;&#19979;&#20570;&#26354;&#32447;&#36816;&#21160;&#20998;&#26512;.as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81200" y="4924425"/>
            <a:ext cx="5314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第五章  曲线运动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第一节  曲线运动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2952750" cy="64135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tx1"/>
                </a:solidFill>
                <a:ea typeface="楷体_GB2312" pitchFamily="49" charset="-122"/>
              </a:rPr>
              <a:t>实验表明：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2879725"/>
          </a:xfrm>
          <a:solidFill>
            <a:schemeClr val="bg1"/>
          </a:solidFill>
        </p:spPr>
        <p:txBody>
          <a:bodyPr anchor="ctr"/>
          <a:lstStyle/>
          <a:p>
            <a:pPr algn="just">
              <a:lnSpc>
                <a:spcPct val="125000"/>
              </a:lnSpc>
              <a:buFont typeface="Wingdings 2" pitchFamily="18" charset="2"/>
              <a:buNone/>
            </a:pPr>
            <a:r>
              <a:rPr lang="zh-CN" altLang="en-US" b="1">
                <a:ea typeface="楷体_GB2312" pitchFamily="49" charset="-122"/>
              </a:rPr>
              <a:t>物体做曲线运动的条件：</a:t>
            </a:r>
          </a:p>
          <a:p>
            <a:pPr algn="just">
              <a:lnSpc>
                <a:spcPct val="125000"/>
              </a:lnSpc>
              <a:buFont typeface="Wingdings 2" pitchFamily="18" charset="2"/>
              <a:buNone/>
            </a:pPr>
            <a:r>
              <a:rPr lang="zh-CN" altLang="en-US" b="1">
                <a:ea typeface="楷体_GB2312" pitchFamily="49" charset="-122"/>
              </a:rPr>
              <a:t>        当物体所受的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合力的方向与它的速度方向不在同一直线上</a:t>
            </a:r>
            <a:r>
              <a:rPr lang="zh-CN" altLang="en-US" b="1">
                <a:ea typeface="楷体_GB2312" pitchFamily="49" charset="-122"/>
              </a:rPr>
              <a:t>时，物体做曲线运动．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835150" y="549275"/>
            <a:ext cx="51847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600" b="1">
                <a:ea typeface="楷体_GB2312" pitchFamily="49" charset="-122"/>
              </a:rPr>
              <a:t>人造地球卫星的运动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3151188" y="2693988"/>
            <a:ext cx="2020887" cy="1985962"/>
          </a:xfrm>
          <a:prstGeom prst="ellipse">
            <a:avLst/>
          </a:prstGeom>
          <a:gradFill rotWithShape="1">
            <a:gsLst>
              <a:gs pos="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地球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5230813" y="5110163"/>
            <a:ext cx="288925" cy="28257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051050" y="1628775"/>
            <a:ext cx="4140200" cy="406717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5402263" y="4492625"/>
            <a:ext cx="809625" cy="81121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326188" y="4011613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zh-CN" sz="3200" b="1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v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4986338" y="4748213"/>
            <a:ext cx="346075" cy="463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479925" y="4503738"/>
            <a:ext cx="4556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zh-CN" sz="3200" b="1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2362200" y="404813"/>
            <a:ext cx="4176713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抛体运动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468313" y="2276475"/>
            <a:ext cx="8318500" cy="4105275"/>
            <a:chOff x="0" y="0"/>
            <a:chExt cx="5489" cy="2586"/>
          </a:xfrm>
        </p:grpSpPr>
        <p:pic>
          <p:nvPicPr>
            <p:cNvPr id="15364" name="Picture 4" descr="篮球做曲线运动"/>
            <p:cNvPicPr>
              <a:picLocks noChangeAspect="1" noChangeArrowheads="1"/>
            </p:cNvPicPr>
            <p:nvPr/>
          </p:nvPicPr>
          <p:blipFill>
            <a:blip r:embed="rId3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55" r="12985" b="14581"/>
            <a:stretch>
              <a:fillRect/>
            </a:stretch>
          </p:blipFill>
          <p:spPr bwMode="auto">
            <a:xfrm>
              <a:off x="0" y="0"/>
              <a:ext cx="5489" cy="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584" y="907"/>
              <a:ext cx="499" cy="18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4491" y="1633"/>
              <a:ext cx="499" cy="72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2541" y="544"/>
              <a:ext cx="453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V="1">
              <a:off x="1588" y="408"/>
              <a:ext cx="499" cy="18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V="1">
              <a:off x="681" y="544"/>
              <a:ext cx="544" cy="545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1908175" y="1773238"/>
            <a:ext cx="352425" cy="3873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3"/>
          <p:cNvSpPr>
            <a:spLocks/>
          </p:cNvSpPr>
          <p:nvPr/>
        </p:nvSpPr>
        <p:spPr bwMode="auto">
          <a:xfrm>
            <a:off x="3540125" y="1030288"/>
            <a:ext cx="282575" cy="2130425"/>
          </a:xfrm>
          <a:prstGeom prst="leftBrace">
            <a:avLst>
              <a:gd name="adj1" fmla="val 628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63975" y="974725"/>
            <a:ext cx="2025650" cy="882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恒定（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恒定）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903913" y="1052513"/>
            <a:ext cx="352425" cy="3857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370638" y="931863"/>
            <a:ext cx="1441450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匀变速运动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903913" y="2852738"/>
            <a:ext cx="352425" cy="3873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442075" y="2276475"/>
            <a:ext cx="1443038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变加速运动</a:t>
            </a: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 flipH="1">
            <a:off x="8029575" y="981075"/>
            <a:ext cx="287338" cy="2327275"/>
          </a:xfrm>
          <a:prstGeom prst="leftBrace">
            <a:avLst>
              <a:gd name="adj1" fmla="val 674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0488" y="1655763"/>
            <a:ext cx="1744662" cy="98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b="1" i="1">
                <a:latin typeface="黑体" pitchFamily="2" charset="-122"/>
                <a:ea typeface="黑体" pitchFamily="2" charset="-122"/>
              </a:rPr>
              <a:t>F≠0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b="1" i="1">
                <a:latin typeface="黑体" pitchFamily="2" charset="-122"/>
                <a:ea typeface="黑体" pitchFamily="2" charset="-122"/>
              </a:rPr>
              <a:t>(a ≠0)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408238" y="1557338"/>
            <a:ext cx="1084262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变速运动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868738" y="2690813"/>
            <a:ext cx="1973262" cy="882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变化（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变化）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flipV="1">
            <a:off x="8532813" y="2060575"/>
            <a:ext cx="431800" cy="5762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8697913" y="2762250"/>
            <a:ext cx="266700" cy="1243013"/>
          </a:xfrm>
          <a:prstGeom prst="downArrow">
            <a:avLst>
              <a:gd name="adj1" fmla="val 50000"/>
              <a:gd name="adj2" fmla="val 116518"/>
            </a:avLst>
          </a:pr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199063" y="3716338"/>
            <a:ext cx="2033587" cy="58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 i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共线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908175" y="3716338"/>
            <a:ext cx="2344738" cy="58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直线运动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148263" y="4752975"/>
            <a:ext cx="24257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不共线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908175" y="4686300"/>
            <a:ext cx="2411413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曲线运动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 flipH="1">
            <a:off x="4451350" y="3846513"/>
            <a:ext cx="395288" cy="1936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 flipH="1">
            <a:off x="4516438" y="4881563"/>
            <a:ext cx="460375" cy="1920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AutoShape 21"/>
          <p:cNvSpPr>
            <a:spLocks noChangeArrowheads="1"/>
          </p:cNvSpPr>
          <p:nvPr/>
        </p:nvSpPr>
        <p:spPr bwMode="auto">
          <a:xfrm rot="5400000" flipV="1">
            <a:off x="8414544" y="4004469"/>
            <a:ext cx="431800" cy="57626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AutoShape 22"/>
          <p:cNvSpPr>
            <a:spLocks/>
          </p:cNvSpPr>
          <p:nvPr/>
        </p:nvSpPr>
        <p:spPr bwMode="auto">
          <a:xfrm flipH="1">
            <a:off x="7667625" y="3789363"/>
            <a:ext cx="287338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5729288"/>
            <a:ext cx="5076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、曲线运动是变速运动。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15900" y="90805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Verdana" pitchFamily="34" charset="0"/>
                <a:ea typeface="黑体" pitchFamily="2" charset="-122"/>
              </a:rPr>
              <a:t>1</a:t>
            </a:r>
            <a:r>
              <a:rPr lang="zh-CN" altLang="en-US" sz="2800" b="1">
                <a:latin typeface="Verdana" pitchFamily="34" charset="0"/>
                <a:ea typeface="黑体" pitchFamily="2" charset="-122"/>
              </a:rPr>
              <a:t>、</a:t>
            </a:r>
            <a:endParaRPr lang="zh-CN" altLang="en-US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4319588" y="5738813"/>
            <a:ext cx="4824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en-US" sz="3200" b="1" i="1">
                <a:latin typeface="Times New Roman" pitchFamily="18" charset="0"/>
                <a:ea typeface="楷体_GB2312" pitchFamily="49" charset="-122"/>
              </a:rPr>
              <a:t>至少</a:t>
            </a:r>
            <a:r>
              <a:rPr lang="en-US" altLang="zh-CN" sz="32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200" b="1" i="1">
                <a:latin typeface="Times New Roman" pitchFamily="18" charset="0"/>
                <a:ea typeface="楷体_GB2312" pitchFamily="49" charset="-122"/>
              </a:rPr>
              <a:t>的方向在变化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627313" y="188913"/>
            <a:ext cx="3962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归纳总结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 autoUpdateAnimBg="0"/>
      <p:bldP spid="16389" grpId="0" animBg="1"/>
      <p:bldP spid="16390" grpId="0" animBg="1" autoUpdateAnimBg="0"/>
      <p:bldP spid="16391" grpId="0" animBg="1"/>
      <p:bldP spid="16392" grpId="0" animBg="1" autoUpdateAnimBg="0"/>
      <p:bldP spid="16393" grpId="0" animBg="1"/>
      <p:bldP spid="16394" grpId="0" animBg="1" autoUpdateAnimBg="0"/>
      <p:bldP spid="16395" grpId="0" animBg="1" autoUpdateAnimBg="0"/>
      <p:bldP spid="16396" grpId="0" animBg="1" autoUpdateAnimBg="0"/>
      <p:bldP spid="16397" grpId="0" animBg="1"/>
      <p:bldP spid="16398" grpId="0" animBg="1"/>
      <p:bldP spid="16399" grpId="0" animBg="1" autoUpdateAnimBg="0"/>
      <p:bldP spid="16400" grpId="0" animBg="1" autoUpdateAnimBg="0"/>
      <p:bldP spid="16401" grpId="0" animBg="1" autoUpdateAnimBg="0"/>
      <p:bldP spid="16402" grpId="0" animBg="1" autoUpdateAnimBg="0"/>
      <p:bldP spid="16403" grpId="0" animBg="1" autoUpdateAnimBg="0"/>
      <p:bldP spid="16404" grpId="0" animBg="1"/>
      <p:bldP spid="16405" grpId="0" animBg="1"/>
      <p:bldP spid="16406" grpId="0" animBg="1"/>
      <p:bldP spid="16407" grpId="0" autoUpdateAnimBg="0"/>
      <p:bldP spid="1640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990600"/>
            <a:ext cx="8994775" cy="3276600"/>
          </a:xfrm>
        </p:spPr>
        <p:txBody>
          <a:bodyPr/>
          <a:lstStyle/>
          <a:p>
            <a:r>
              <a:rPr kumimoji="1" lang="en-US" altLang="zh-CN" sz="2800" b="1">
                <a:latin typeface="宋体" pitchFamily="2" charset="-122"/>
              </a:rPr>
              <a:t>1</a:t>
            </a:r>
            <a:r>
              <a:rPr kumimoji="1" lang="zh-CN" altLang="en-US" sz="2800" b="1">
                <a:latin typeface="宋体" pitchFamily="2" charset="-122"/>
              </a:rPr>
              <a:t>）运动轨迹是曲线的运动叫曲线运动．</a:t>
            </a:r>
          </a:p>
          <a:p>
            <a:r>
              <a:rPr kumimoji="1" lang="en-US" altLang="zh-CN" sz="2800" b="1">
                <a:latin typeface="宋体" pitchFamily="2" charset="-122"/>
              </a:rPr>
              <a:t>2</a:t>
            </a:r>
            <a:r>
              <a:rPr kumimoji="1" lang="zh-CN" altLang="en-US" sz="2800" b="1">
                <a:latin typeface="宋体" pitchFamily="2" charset="-122"/>
              </a:rPr>
              <a:t>）曲线运动中速度的方向是时刻改变的，质点在某</a:t>
            </a:r>
          </a:p>
          <a:p>
            <a:r>
              <a:rPr kumimoji="1" lang="zh-CN" altLang="en-US" sz="2800" b="1">
                <a:latin typeface="宋体" pitchFamily="2" charset="-122"/>
              </a:rPr>
              <a:t>一点的瞬时速度的方向在曲线的一点的切线上．</a:t>
            </a:r>
          </a:p>
          <a:p>
            <a:r>
              <a:rPr kumimoji="1" lang="en-US" altLang="zh-CN" sz="2800" b="1">
                <a:latin typeface="宋体" pitchFamily="2" charset="-122"/>
              </a:rPr>
              <a:t>3</a:t>
            </a:r>
            <a:r>
              <a:rPr kumimoji="1" lang="zh-CN" altLang="en-US" sz="2800" b="1">
                <a:latin typeface="宋体" pitchFamily="2" charset="-122"/>
              </a:rPr>
              <a:t>）曲线运动是变速运动</a:t>
            </a:r>
          </a:p>
          <a:p>
            <a:r>
              <a:rPr kumimoji="1" lang="en-US" altLang="zh-CN" sz="2800" b="1">
                <a:latin typeface="宋体" pitchFamily="2" charset="-122"/>
              </a:rPr>
              <a:t>4</a:t>
            </a:r>
            <a:r>
              <a:rPr kumimoji="1" lang="zh-CN" altLang="en-US" sz="2800" b="1">
                <a:latin typeface="宋体" pitchFamily="2" charset="-122"/>
              </a:rPr>
              <a:t>）当合外力</a:t>
            </a:r>
            <a:r>
              <a:rPr kumimoji="1" lang="en-US" altLang="zh-CN" sz="2800" b="1">
                <a:latin typeface="宋体" pitchFamily="2" charset="-122"/>
              </a:rPr>
              <a:t>F</a:t>
            </a:r>
            <a:r>
              <a:rPr kumimoji="1" lang="zh-CN" altLang="en-US" sz="2800" b="1">
                <a:latin typeface="宋体" pitchFamily="2" charset="-122"/>
              </a:rPr>
              <a:t>的方向与它的速度方向有一夹角</a:t>
            </a:r>
            <a:r>
              <a:rPr kumimoji="1" lang="en-US" altLang="zh-CN" sz="2800" b="1">
                <a:latin typeface="宋体" pitchFamily="2" charset="-122"/>
              </a:rPr>
              <a:t>α</a:t>
            </a:r>
            <a:r>
              <a:rPr kumimoji="1" lang="zh-CN" altLang="en-US" sz="2800" b="1">
                <a:latin typeface="宋体" pitchFamily="2" charset="-122"/>
              </a:rPr>
              <a:t>时，物体做曲线运动．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5575" y="2852738"/>
            <a:ext cx="67151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曲线运动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92200" y="1557338"/>
            <a:ext cx="671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特点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58863" y="5108575"/>
            <a:ext cx="6715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条件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979613" y="44450"/>
            <a:ext cx="5265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轨迹是一条曲线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06588" y="749300"/>
            <a:ext cx="69135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某点的瞬时速度的方向，就是通过这一点的切线方向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73250" y="2084388"/>
            <a:ext cx="68754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曲线运动的速度方向时刻在改变，所以是变速运动，并且必有加速度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908175" y="4133850"/>
            <a:ext cx="7092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质点所受合外力的方向跟它的速度方向不在同一直线上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835150" y="5430838"/>
            <a:ext cx="7058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即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v≠0,F ≠ 0,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且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的夹角既不等于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0°,</a:t>
            </a:r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也不等于</a:t>
            </a:r>
            <a:r>
              <a:rPr lang="en-US" altLang="zh-CN" sz="4000" b="1">
                <a:latin typeface="Times New Roman" pitchFamily="18" charset="0"/>
                <a:ea typeface="楷体_GB2312" pitchFamily="49" charset="-122"/>
              </a:rPr>
              <a:t>180 °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755650" y="1916113"/>
            <a:ext cx="360363" cy="3673475"/>
          </a:xfrm>
          <a:prstGeom prst="leftBrace">
            <a:avLst>
              <a:gd name="adj1" fmla="val 849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AutoShape 11"/>
          <p:cNvSpPr>
            <a:spLocks/>
          </p:cNvSpPr>
          <p:nvPr/>
        </p:nvSpPr>
        <p:spPr bwMode="auto">
          <a:xfrm>
            <a:off x="1692275" y="4437063"/>
            <a:ext cx="287338" cy="2087562"/>
          </a:xfrm>
          <a:prstGeom prst="leftBrace">
            <a:avLst>
              <a:gd name="adj1" fmla="val 60543"/>
              <a:gd name="adj2" fmla="val 515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1619250" y="260350"/>
            <a:ext cx="288925" cy="3529013"/>
          </a:xfrm>
          <a:prstGeom prst="leftBrace">
            <a:avLst>
              <a:gd name="adj1" fmla="val 1017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820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600" b="1" i="1" baseline="-25000">
                <a:latin typeface="Times New Roman" pitchFamily="18" charset="0"/>
                <a:ea typeface="楷体_GB2312" pitchFamily="49" charset="-122"/>
              </a:rPr>
              <a:t>合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）跟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在一直线上  →  直线运动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3850" y="3933825"/>
            <a:ext cx="864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合（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）跟</a:t>
            </a:r>
            <a:r>
              <a:rPr lang="en-US" altLang="zh-CN" sz="3600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</a:rPr>
              <a:t>不在一直线上  → 曲线运动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116013" y="1700213"/>
            <a:ext cx="6192837" cy="650875"/>
            <a:chOff x="0" y="0"/>
            <a:chExt cx="3901" cy="410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633" y="0"/>
              <a:ext cx="2268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匀变速直线运动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088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a </a:t>
              </a:r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恒定</a:t>
              </a: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134" y="18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114425" y="2708275"/>
            <a:ext cx="6121400" cy="722313"/>
            <a:chOff x="0" y="0"/>
            <a:chExt cx="3856" cy="455"/>
          </a:xfrm>
        </p:grpSpPr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1679" y="45"/>
              <a:ext cx="2177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变加速直线运动</a:t>
              </a: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10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变化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135" y="18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1116013" y="4797425"/>
            <a:ext cx="6191250" cy="709613"/>
            <a:chOff x="0" y="0"/>
            <a:chExt cx="3900" cy="447"/>
          </a:xfrm>
        </p:grpSpPr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678" y="37"/>
              <a:ext cx="2222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匀变速曲线运动</a:t>
              </a: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088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a </a:t>
              </a:r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恒定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1134" y="22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1114425" y="5786438"/>
            <a:ext cx="6219825" cy="669925"/>
            <a:chOff x="0" y="0"/>
            <a:chExt cx="3918" cy="422"/>
          </a:xfrm>
        </p:grpSpPr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679" y="0"/>
              <a:ext cx="223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变加速曲线运动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0" y="12"/>
              <a:ext cx="10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a </a:t>
              </a:r>
              <a:r>
                <a:rPr lang="zh-CN" altLang="en-US" sz="3600" b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变化</a:t>
              </a: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135" y="239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52" name="Rectangle 20"/>
          <p:cNvSpPr>
            <a:spLocks noGrp="1" noChangeArrowheads="1"/>
          </p:cNvSpPr>
          <p:nvPr>
            <p:ph type="title"/>
          </p:nvPr>
        </p:nvSpPr>
        <p:spPr>
          <a:xfrm>
            <a:off x="2627313" y="115888"/>
            <a:ext cx="3962400" cy="503237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归纳总结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04800" y="1338263"/>
            <a:ext cx="84582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1</a:t>
            </a:r>
            <a:r>
              <a:rPr kumimoji="1" lang="zh-CN" altLang="en-US" sz="2800" b="1"/>
              <a:t>、关于质点做曲线运动．下列说法正确的是  </a:t>
            </a:r>
            <a:r>
              <a:rPr kumimoji="1" lang="en-US" altLang="zh-CN" sz="2800" b="1"/>
              <a:t>(               )                        </a:t>
            </a:r>
          </a:p>
          <a:p>
            <a:r>
              <a:rPr kumimoji="1" lang="en-US" altLang="zh-CN" sz="2800" b="1"/>
              <a:t>A.</a:t>
            </a:r>
            <a:r>
              <a:rPr kumimoji="1" lang="zh-CN" altLang="en-US" sz="2800" b="1"/>
              <a:t>曲线运动一定是变速运动</a:t>
            </a:r>
          </a:p>
          <a:p>
            <a:r>
              <a:rPr kumimoji="1" lang="en-US" altLang="zh-CN" sz="2800" b="1"/>
              <a:t>B.</a:t>
            </a:r>
            <a:r>
              <a:rPr kumimoji="1" lang="zh-CN" altLang="en-US" sz="2800" b="1"/>
              <a:t>质点做曲线运动，轨迹上任一点的切线方向就是</a:t>
            </a:r>
          </a:p>
          <a:p>
            <a:r>
              <a:rPr kumimoji="1" lang="zh-CN" altLang="en-US" sz="2800" b="1"/>
              <a:t>质点通过该点瞬时速度方向</a:t>
            </a:r>
          </a:p>
          <a:p>
            <a:r>
              <a:rPr kumimoji="1" lang="en-US" altLang="zh-CN" sz="2800" b="1"/>
              <a:t>C.</a:t>
            </a:r>
            <a:r>
              <a:rPr kumimoji="1" lang="zh-CN" altLang="en-US" sz="2800" b="1"/>
              <a:t>质点做曲线运动的速度方向，随时间发生变化</a:t>
            </a:r>
          </a:p>
          <a:p>
            <a:r>
              <a:rPr kumimoji="1" lang="en-US" altLang="zh-CN" sz="2800" b="1"/>
              <a:t>D.</a:t>
            </a:r>
            <a:r>
              <a:rPr kumimoji="1" lang="zh-CN" altLang="en-US" sz="2800" b="1"/>
              <a:t>物体做曲线运动时一定有加速度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33400" y="1706563"/>
            <a:ext cx="1336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ABCD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895600" y="3810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762000"/>
            <a:ext cx="8540750" cy="4498975"/>
          </a:xfrm>
        </p:spPr>
        <p:txBody>
          <a:bodyPr/>
          <a:lstStyle/>
          <a:p>
            <a:r>
              <a:rPr kumimoji="1" lang="en-US" altLang="zh-CN" b="1"/>
              <a:t>2</a:t>
            </a:r>
            <a:r>
              <a:rPr kumimoji="1" lang="zh-CN" altLang="en-US" b="1"/>
              <a:t>、物体受到几个外力作用而做匀速直线运动，如果撤掉其中一个力，它可能做</a:t>
            </a:r>
            <a:r>
              <a:rPr kumimoji="1" lang="en-US" altLang="zh-CN" b="1"/>
              <a:t>(             )</a:t>
            </a:r>
          </a:p>
          <a:p>
            <a:r>
              <a:rPr kumimoji="1" lang="en-US" altLang="zh-CN" b="1"/>
              <a:t>A.</a:t>
            </a:r>
            <a:r>
              <a:rPr kumimoji="1" lang="zh-CN" altLang="en-US" b="1"/>
              <a:t>匀速直线运动         </a:t>
            </a:r>
          </a:p>
          <a:p>
            <a:r>
              <a:rPr kumimoji="1" lang="en-US" altLang="zh-CN" b="1"/>
              <a:t>B.</a:t>
            </a:r>
            <a:r>
              <a:rPr kumimoji="1" lang="zh-CN" altLang="en-US" b="1"/>
              <a:t>匀加速直线运动</a:t>
            </a:r>
          </a:p>
          <a:p>
            <a:r>
              <a:rPr kumimoji="1" lang="en-US" altLang="zh-CN" b="1"/>
              <a:t>C.</a:t>
            </a:r>
            <a:r>
              <a:rPr kumimoji="1" lang="zh-CN" altLang="en-US" b="1"/>
              <a:t>匀减速直线运动     </a:t>
            </a:r>
          </a:p>
          <a:p>
            <a:r>
              <a:rPr kumimoji="1" lang="en-US" altLang="zh-CN" b="1"/>
              <a:t>D.</a:t>
            </a:r>
            <a:r>
              <a:rPr kumimoji="1" lang="zh-CN" altLang="en-US" b="1"/>
              <a:t>曲线运动</a:t>
            </a:r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1752600"/>
            <a:ext cx="104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BCD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24000"/>
            <a:ext cx="8540750" cy="3429000"/>
          </a:xfrm>
        </p:spPr>
        <p:txBody>
          <a:bodyPr/>
          <a:lstStyle/>
          <a:p>
            <a:r>
              <a:rPr kumimoji="1" lang="en-US" altLang="zh-CN" sz="2800" b="1"/>
              <a:t>3</a:t>
            </a:r>
            <a:r>
              <a:rPr kumimoji="1" lang="zh-CN" altLang="en-US" sz="2800" b="1"/>
              <a:t>、下列关于曲线运动的说法中正确的是</a:t>
            </a:r>
            <a:r>
              <a:rPr kumimoji="1" lang="en-US" altLang="zh-CN" sz="2800" b="1"/>
              <a:t>(           )</a:t>
            </a:r>
          </a:p>
          <a:p>
            <a:r>
              <a:rPr kumimoji="1" lang="en-US" altLang="zh-CN" sz="2800" b="1"/>
              <a:t>A.</a:t>
            </a:r>
            <a:r>
              <a:rPr kumimoji="1" lang="zh-CN" altLang="en-US" sz="2800" b="1"/>
              <a:t>物体在恒力作用下不可能做曲线运动</a:t>
            </a:r>
          </a:p>
          <a:p>
            <a:r>
              <a:rPr kumimoji="1" lang="en-US" altLang="zh-CN" sz="2800" b="1"/>
              <a:t>B.</a:t>
            </a:r>
            <a:r>
              <a:rPr kumimoji="1" lang="zh-CN" altLang="en-US" sz="2800" b="1"/>
              <a:t>物体在变力作用下有可能做曲线运动</a:t>
            </a:r>
          </a:p>
          <a:p>
            <a:r>
              <a:rPr kumimoji="1" lang="en-US" altLang="zh-CN" sz="2800" b="1"/>
              <a:t>C.</a:t>
            </a:r>
            <a:r>
              <a:rPr kumimoji="1" lang="zh-CN" altLang="en-US" sz="2800" b="1"/>
              <a:t>曲线运动一定是变加速运动</a:t>
            </a:r>
          </a:p>
          <a:p>
            <a:r>
              <a:rPr kumimoji="1" lang="en-US" altLang="zh-CN" sz="2800" b="1"/>
              <a:t>D.</a:t>
            </a:r>
            <a:r>
              <a:rPr kumimoji="1" lang="zh-CN" altLang="en-US" sz="2800" b="1"/>
              <a:t>不论轨迹如何，加速度恒定的运动一定是匀变</a:t>
            </a:r>
          </a:p>
          <a:p>
            <a:r>
              <a:rPr kumimoji="1" lang="zh-CN" altLang="en-US" sz="2800" b="1"/>
              <a:t>速运动</a:t>
            </a:r>
            <a:endParaRPr lang="zh-CN" altLang="en-US" sz="28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251700" y="1477963"/>
            <a:ext cx="749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>
            <a:spAutoFit/>
          </a:bodyPr>
          <a:lstStyle/>
          <a:p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BD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91440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716463" y="1989138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炮弹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6732588" cy="823913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一、曲线运动速度的方向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怎样确定做曲线运动物体在某一时刻的速度方向？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1188" y="1066800"/>
            <a:ext cx="5789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数学概念：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曲线的切线</a:t>
            </a:r>
          </a:p>
        </p:txBody>
      </p:sp>
      <p:sp>
        <p:nvSpPr>
          <p:cNvPr id="6148" name="未知"/>
          <p:cNvSpPr>
            <a:spLocks/>
          </p:cNvSpPr>
          <p:nvPr/>
        </p:nvSpPr>
        <p:spPr bwMode="auto">
          <a:xfrm rot="20233608">
            <a:off x="4332288" y="2420938"/>
            <a:ext cx="3552825" cy="3648075"/>
          </a:xfrm>
          <a:custGeom>
            <a:avLst/>
            <a:gdLst>
              <a:gd name="T0" fmla="*/ 2238 w 2238"/>
              <a:gd name="T1" fmla="*/ 959 h 2298"/>
              <a:gd name="T2" fmla="*/ 1240 w 2238"/>
              <a:gd name="T3" fmla="*/ 98 h 2298"/>
              <a:gd name="T4" fmla="*/ 151 w 2238"/>
              <a:gd name="T5" fmla="*/ 370 h 2298"/>
              <a:gd name="T6" fmla="*/ 332 w 2238"/>
              <a:gd name="T7" fmla="*/ 2003 h 2298"/>
              <a:gd name="T8" fmla="*/ 332 w 2238"/>
              <a:gd name="T9" fmla="*/ 2139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8" h="2298">
                <a:moveTo>
                  <a:pt x="2238" y="959"/>
                </a:moveTo>
                <a:cubicBezTo>
                  <a:pt x="1913" y="577"/>
                  <a:pt x="1588" y="196"/>
                  <a:pt x="1240" y="98"/>
                </a:cubicBezTo>
                <a:cubicBezTo>
                  <a:pt x="892" y="0"/>
                  <a:pt x="302" y="52"/>
                  <a:pt x="151" y="370"/>
                </a:cubicBezTo>
                <a:cubicBezTo>
                  <a:pt x="0" y="688"/>
                  <a:pt x="302" y="1708"/>
                  <a:pt x="332" y="2003"/>
                </a:cubicBezTo>
                <a:cubicBezTo>
                  <a:pt x="362" y="2298"/>
                  <a:pt x="347" y="2218"/>
                  <a:pt x="332" y="2139"/>
                </a:cubicBezTo>
              </a:path>
            </a:pathLst>
          </a:custGeom>
          <a:noFill/>
          <a:ln w="38100" cap="flat" cmpd="sng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395663" y="2132013"/>
            <a:ext cx="3600450" cy="20891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940425" y="28273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3684588" y="1989138"/>
            <a:ext cx="2087562" cy="23764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540125" y="2060575"/>
            <a:ext cx="2808288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3971925" y="1844675"/>
            <a:ext cx="936625" cy="25923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116388" y="1916113"/>
            <a:ext cx="144462" cy="288131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332288" y="371633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140200" y="3692525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011863" y="2611438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6324600" y="3810000"/>
            <a:ext cx="2560638" cy="2924175"/>
            <a:chOff x="3984" y="2400"/>
            <a:chExt cx="1613" cy="1842"/>
          </a:xfrm>
        </p:grpSpPr>
        <p:pic>
          <p:nvPicPr>
            <p:cNvPr id="6158" name="Picture 14"/>
            <p:cNvPicPr>
              <a:picLocks noChangeAspect="1" noChangeArrowheads="1"/>
            </p:cNvPicPr>
            <p:nvPr/>
          </p:nvPicPr>
          <p:blipFill>
            <a:blip r:embed="rId2">
              <a:lum bright="-2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400"/>
              <a:ext cx="1565" cy="1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3984" y="369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图</a:t>
              </a:r>
              <a:r>
                <a:rPr lang="en-US" altLang="zh-CN" sz="1400"/>
                <a:t>5.1-4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nimBg="1"/>
      <p:bldP spid="6152" grpId="0" animBg="1"/>
      <p:bldP spid="6153" grpId="0" animBg="1"/>
      <p:bldP spid="61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30363" y="6018213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33CC"/>
                </a:solidFill>
                <a:ea typeface="楷体_GB2312" pitchFamily="49" charset="-122"/>
              </a:rPr>
              <a:t>火星沿砂轮的切线方向飞出</a:t>
            </a:r>
            <a:endParaRPr lang="zh-CN" altLang="en-US" sz="3200" b="1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7171" name="Picture 3" descr="砂轮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"/>
          <a:stretch>
            <a:fillRect/>
          </a:stretch>
        </p:blipFill>
        <p:spPr>
          <a:xfrm>
            <a:off x="4887913" y="2159000"/>
            <a:ext cx="3006725" cy="3622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 descr="{CFB5CD1B-A781-451A-A7E7-B9EFC32B8354}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" b="4706"/>
          <a:stretch>
            <a:fillRect/>
          </a:stretch>
        </p:blipFill>
        <p:spPr bwMode="auto">
          <a:xfrm>
            <a:off x="395288" y="2492375"/>
            <a:ext cx="33829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8353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砂轮打磨下来的火星 （炽热颗粒） ，它们沿着什么方向运动？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22425" y="260350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观察与思考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812800" y="573405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水滴沿伞边切线方向飞出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713" y="188913"/>
            <a:ext cx="5543550" cy="823912"/>
          </a:xfrm>
        </p:spPr>
        <p:txBody>
          <a:bodyPr/>
          <a:lstStyle/>
          <a:p>
            <a:r>
              <a:rPr lang="zh-CN" altLang="en-US" sz="3600" b="1">
                <a:solidFill>
                  <a:srgbClr val="0033CC"/>
                </a:solidFill>
                <a:latin typeface="黑体" pitchFamily="2" charset="-122"/>
                <a:ea typeface="楷体_GB2312" pitchFamily="49" charset="-122"/>
              </a:rPr>
              <a:t>下雨天，转动雨伞</a:t>
            </a:r>
          </a:p>
        </p:txBody>
      </p:sp>
      <p:pic>
        <p:nvPicPr>
          <p:cNvPr id="8196" name="Picture 4" descr="d4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268413"/>
            <a:ext cx="532923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60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运动员掷链球时，链球飞出的方向？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93763" y="6092825"/>
            <a:ext cx="748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链球沿着脱离点的切线方向飞出。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57800" y="4267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9221" name="Picture 5" descr="U1974P6T12D3139211F44DT20070830202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162425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840163" y="3197225"/>
            <a:ext cx="2387600" cy="622300"/>
            <a:chOff x="0" y="0"/>
            <a:chExt cx="1504" cy="392"/>
          </a:xfrm>
        </p:grpSpPr>
        <p:sp>
          <p:nvSpPr>
            <p:cNvPr id="10243" name="Line 3"/>
            <p:cNvSpPr>
              <a:spLocks noChangeShapeType="1"/>
            </p:cNvSpPr>
            <p:nvPr/>
          </p:nvSpPr>
          <p:spPr bwMode="auto">
            <a:xfrm flipV="1">
              <a:off x="0" y="384"/>
              <a:ext cx="831" cy="8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879" y="0"/>
              <a:ext cx="6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3200" i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09663"/>
            <a:ext cx="5689600" cy="503237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zh-CN" altLang="en-US" sz="2800" b="1">
                <a:ea typeface="楷体_GB2312" pitchFamily="49" charset="-122"/>
              </a:rPr>
              <a:t>１．做曲线运动物体的速度方向：</a:t>
            </a:r>
          </a:p>
        </p:txBody>
      </p:sp>
      <p:sp>
        <p:nvSpPr>
          <p:cNvPr id="10246" name="未知"/>
          <p:cNvSpPr>
            <a:spLocks/>
          </p:cNvSpPr>
          <p:nvPr/>
        </p:nvSpPr>
        <p:spPr bwMode="auto">
          <a:xfrm>
            <a:off x="2111375" y="3768725"/>
            <a:ext cx="3175000" cy="1100138"/>
          </a:xfrm>
          <a:custGeom>
            <a:avLst/>
            <a:gdLst>
              <a:gd name="T0" fmla="*/ 0 w 1632"/>
              <a:gd name="T1" fmla="*/ 456 h 456"/>
              <a:gd name="T2" fmla="*/ 864 w 1632"/>
              <a:gd name="T3" fmla="*/ 24 h 456"/>
              <a:gd name="T4" fmla="*/ 1632 w 1632"/>
              <a:gd name="T5" fmla="*/ 31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456">
                <a:moveTo>
                  <a:pt x="0" y="456"/>
                </a:moveTo>
                <a:cubicBezTo>
                  <a:pt x="296" y="252"/>
                  <a:pt x="592" y="48"/>
                  <a:pt x="864" y="24"/>
                </a:cubicBezTo>
                <a:cubicBezTo>
                  <a:pt x="1136" y="0"/>
                  <a:pt x="1504" y="264"/>
                  <a:pt x="1632" y="312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806700" y="2968625"/>
            <a:ext cx="1592263" cy="1320800"/>
            <a:chOff x="0" y="0"/>
            <a:chExt cx="1003" cy="832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78" y="0"/>
              <a:ext cx="6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lang="en-US" altLang="zh-CN" sz="3200" i="1" baseline="-2500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V="1">
              <a:off x="0" y="369"/>
              <a:ext cx="687" cy="463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794000" y="4232275"/>
            <a:ext cx="100013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798888" y="3768725"/>
            <a:ext cx="98425" cy="825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700338" y="429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616325" y="3789363"/>
            <a:ext cx="595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95288" y="5445125"/>
            <a:ext cx="820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　  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质点在</a:t>
            </a:r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点和</a:t>
            </a:r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点的瞬时速度方向在过</a:t>
            </a:r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点的切线方向上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795963" y="11255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时刻在改变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187450" y="2420938"/>
            <a:ext cx="504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沿曲线在这一点的切线方向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96850" y="1757363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２．质点某一点（或某一时刻）的速度方向：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484438" y="188913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归纳总结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6" grpId="0" animBg="1"/>
      <p:bldP spid="10250" grpId="0" animBg="1"/>
      <p:bldP spid="10251" grpId="0" animBg="1"/>
      <p:bldP spid="10252" grpId="0" autoUpdateAnimBg="0"/>
      <p:bldP spid="10253" grpId="0" autoUpdateAnimBg="0"/>
      <p:bldP spid="10254" grpId="0"/>
      <p:bldP spid="10255" grpId="0" autoUpdateAnimBg="0"/>
      <p:bldP spid="10256" grpId="0" autoUpdateAnimBg="0"/>
      <p:bldP spid="102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648200" cy="762000"/>
          </a:xfrm>
        </p:spPr>
        <p:txBody>
          <a:bodyPr/>
          <a:lstStyle/>
          <a:p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、曲线运动的性质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28082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速度是矢量，既有大小、又有方向，不论速度的大小是否改变，只要速度的方向发生改变，就表示速度矢量发生了变化，也就是具有加速度。曲线运动中速度方向时刻在改变。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6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曲线运动是变速运动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，具有加速度。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52463"/>
          </a:xfrm>
        </p:spPr>
        <p:txBody>
          <a:bodyPr/>
          <a:lstStyle/>
          <a:p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二、物体做曲线运动的条件</a:t>
            </a:r>
          </a:p>
        </p:txBody>
      </p:sp>
      <p:pic>
        <p:nvPicPr>
          <p:cNvPr id="12291" name="滚动钢球在侧面的磁铁作用下做曲线运动分析.asf">
            <a:hlinkClick r:id="" action="ppaction://media"/>
          </p:cNvPr>
          <p:cNvPicPr>
            <a:picLocks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r="2007"/>
          <a:stretch>
            <a:fillRect/>
          </a:stretch>
        </p:blipFill>
        <p:spPr>
          <a:xfrm>
            <a:off x="3635375" y="1412875"/>
            <a:ext cx="489585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228600" y="4797425"/>
            <a:ext cx="2913063" cy="1646238"/>
            <a:chOff x="144" y="3022"/>
            <a:chExt cx="1835" cy="1037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lum bright="-36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3022"/>
              <a:ext cx="1821" cy="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44" y="364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图</a:t>
              </a:r>
              <a:r>
                <a:rPr lang="en-US" altLang="zh-CN" sz="1400"/>
                <a:t>5.1-5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29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22</TotalTime>
  <Words>673</Words>
  <Application>Microsoft Office PowerPoint</Application>
  <PresentationFormat>全屏显示(4:3)</PresentationFormat>
  <Paragraphs>100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 2</vt:lpstr>
      <vt:lpstr>Wingdings</vt:lpstr>
      <vt:lpstr>Times New Roman</vt:lpstr>
      <vt:lpstr>楷体_GB2312</vt:lpstr>
      <vt:lpstr>Tahoma</vt:lpstr>
      <vt:lpstr>Gulim</vt:lpstr>
      <vt:lpstr>黑体</vt:lpstr>
      <vt:lpstr>Verdana</vt:lpstr>
      <vt:lpstr>隶书</vt:lpstr>
      <vt:lpstr>砖雕艺术</vt:lpstr>
      <vt:lpstr>PowerPoint 演示文稿</vt:lpstr>
      <vt:lpstr>一、曲线运动速度的方向 </vt:lpstr>
      <vt:lpstr>PowerPoint 演示文稿</vt:lpstr>
      <vt:lpstr>PowerPoint 演示文稿</vt:lpstr>
      <vt:lpstr>下雨天，转动雨伞</vt:lpstr>
      <vt:lpstr>PowerPoint 演示文稿</vt:lpstr>
      <vt:lpstr>PowerPoint 演示文稿</vt:lpstr>
      <vt:lpstr>3、曲线运动的性质</vt:lpstr>
      <vt:lpstr>二、物体做曲线运动的条件</vt:lpstr>
      <vt:lpstr>实验表明：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归纳总结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26</cp:revision>
  <cp:lastPrinted>1601-01-01T00:00:00Z</cp:lastPrinted>
  <dcterms:created xsi:type="dcterms:W3CDTF">1601-01-01T00:00:00Z</dcterms:created>
  <dcterms:modified xsi:type="dcterms:W3CDTF">2014-09-18T05:52:24Z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