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4" r:id="rId14"/>
    <p:sldId id="267" r:id="rId15"/>
    <p:sldId id="270" r:id="rId16"/>
    <p:sldId id="271" r:id="rId17"/>
    <p:sldId id="272" r:id="rId18"/>
    <p:sldId id="274" r:id="rId19"/>
    <p:sldId id="275" r:id="rId20"/>
    <p:sldId id="276" r:id="rId21"/>
    <p:sldId id="279" r:id="rId22"/>
    <p:sldId id="280" r:id="rId23"/>
    <p:sldId id="281" r:id="rId24"/>
    <p:sldId id="27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AA25C7-8F83-44BA-B379-AA5B75A4B4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2E184-A435-41BF-AD8C-FF12ADE71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98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D934D-117B-49DB-A1BC-02176018E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003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235E8-A518-41C1-8372-109C83DD6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225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0FAA5-CEF6-4A6F-8F13-9D598EA28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1118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97052-C193-4812-B3F9-2A8AB6867D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4474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E68F2-4109-4131-8FCD-9132CF6A05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8417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70D1D-0895-4195-ADD1-F8EE44A83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7951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DFD7E-7A52-4DCB-B1C4-F5EB7B7FC9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52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21139-FF6E-465D-9695-62D558E92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0837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7DAC6-A21B-4B09-BF7B-EE2E5A7E8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7210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CA08DD-638D-4E59-96DD-23BDC17D2F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第四节  圆周运动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525463" y="2101850"/>
            <a:ext cx="2663825" cy="266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835150" y="198755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CC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62313" y="1223963"/>
            <a:ext cx="55451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做匀速圆周运动的物体，如果转过一周所用的时间越少，那么就表示运动得越快。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621088" y="2622550"/>
            <a:ext cx="28797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CC3300"/>
                </a:solidFill>
                <a:ea typeface="隶书" pitchFamily="49" charset="-122"/>
              </a:rPr>
              <a:t>周期：</a:t>
            </a:r>
            <a:r>
              <a:rPr lang="en-US" sz="540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T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flipH="1" flipV="1">
            <a:off x="3160713" y="4119563"/>
            <a:ext cx="5184775" cy="649287"/>
          </a:xfrm>
          <a:prstGeom prst="wedgeRoundRectCallout">
            <a:avLst>
              <a:gd name="adj1" fmla="val -861"/>
              <a:gd name="adj2" fmla="val 165644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lIns="91432" tIns="45716" rIns="91432" bIns="45716"/>
          <a:lstStyle/>
          <a:p>
            <a:pPr algn="ctr"/>
            <a:r>
              <a:rPr lang="zh-CN" altLang="en-US" sz="3200" b="1">
                <a:solidFill>
                  <a:srgbClr val="000404"/>
                </a:solidFill>
                <a:ea typeface="楷体_GB2312" pitchFamily="49" charset="-122"/>
              </a:rPr>
              <a:t>表示运动一周所用的时间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14400" y="54102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匀速圆周运动是周期不变的运动！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0.00209 C 0.08056 0.00926 0.14028 0.10185 0.13455 0.20903 C 0.12882 0.31574 0.06077 0.39398 -0.02118 0.38773 C -0.10156 0.38033 -0.16128 0.28634 -0.15382 0.18033 C -0.14843 0.07477 -0.07882 -0.00602 -2.5E-6 0.00209 Z " pathEditMode="relative" rAng="256939" ptsTypes="fffff">
                                      <p:cBhvr>
                                        <p:cTn id="6" dur="8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00" y="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2222E-6 1.48148E-6 C 0.08003 0.00787 0.14045 0.10116 0.13472 0.20787 C 0.12882 0.31458 0.05868 0.39537 -0.02118 0.38773 C -0.10122 0.37986 -0.16129 0.28634 -0.15556 0.17963 C -0.14965 0.07292 -0.08004 -0.00787 2.22222E-6 1.48148E-6 Z " pathEditMode="relative" rAng="253881" ptsTypes="fffff">
                                      <p:cBhvr>
                                        <p:cTn id="10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00" y="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1" grpId="1" animBg="1" autoUpdateAnimBg="0"/>
      <p:bldP spid="12292" grpId="0" autoUpdateAnimBg="0"/>
      <p:bldP spid="12293" grpId="0" autoUpdateAnimBg="0"/>
      <p:bldP spid="12294" grpId="0" animBg="1" autoUpdateAnimBg="0"/>
      <p:bldP spid="122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62113" y="1460500"/>
            <a:ext cx="4692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rgbClr val="0000CC"/>
                </a:solidFill>
                <a:ea typeface="楷体_GB2312" pitchFamily="49" charset="-122"/>
              </a:rPr>
              <a:t>周期的倒数叫频率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 flipV="1">
            <a:off x="1547813" y="3817938"/>
            <a:ext cx="5184775" cy="935037"/>
          </a:xfrm>
          <a:prstGeom prst="wedgeRoundRectCallout">
            <a:avLst>
              <a:gd name="adj1" fmla="val 17176"/>
              <a:gd name="adj2" fmla="val 138620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lIns="91432" tIns="45716" rIns="91432" bIns="45716"/>
          <a:lstStyle/>
          <a:p>
            <a:pPr algn="ctr"/>
            <a:r>
              <a:rPr lang="zh-CN" altLang="en-US" sz="3600" b="1">
                <a:solidFill>
                  <a:srgbClr val="000404"/>
                </a:solidFill>
                <a:ea typeface="楷体_GB2312" pitchFamily="49" charset="-122"/>
              </a:rPr>
              <a:t>表示一秒内转过的圈数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73225" y="2305050"/>
            <a:ext cx="1873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400" b="1">
                <a:solidFill>
                  <a:srgbClr val="CC3300"/>
                </a:solidFill>
                <a:ea typeface="楷体_GB2312" pitchFamily="49" charset="-122"/>
              </a:rPr>
              <a:t>频率：</a:t>
            </a:r>
            <a:endParaRPr lang="zh-CN" altLang="en-US" sz="5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71538" y="5026025"/>
            <a:ext cx="756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频率越高表明物体运转得越快！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071813" y="2001838"/>
          <a:ext cx="1512887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3" imgW="431930" imgH="393846" progId="Equation.DSMT4">
                  <p:embed/>
                </p:oleObj>
              </mc:Choice>
              <mc:Fallback>
                <p:oleObj r:id="rId3" imgW="431930" imgH="3938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01838"/>
                        <a:ext cx="1512887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nimBg="1" autoUpdateAnimBg="0"/>
      <p:bldP spid="13316" grpId="0" autoUpdateAnimBg="0"/>
      <p:bldP spid="133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5663" y="1989138"/>
            <a:ext cx="7488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ea typeface="楷体_GB2312" pitchFamily="49" charset="-122"/>
              </a:rPr>
              <a:t>单位时间内转过的圈数叫转速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43225" y="2997200"/>
            <a:ext cx="3384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800">
                <a:solidFill>
                  <a:srgbClr val="CC3300"/>
                </a:solidFill>
                <a:ea typeface="隶书" pitchFamily="49" charset="-122"/>
              </a:rPr>
              <a:t>转速：</a:t>
            </a:r>
            <a:r>
              <a:rPr lang="en-US" sz="60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364038" y="3722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98525" y="4365625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转速</a:t>
            </a:r>
            <a:r>
              <a:rPr lang="en-US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越大表明物体运动得越快！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allAtOnce" autoUpdateAnimBg="0"/>
      <p:bldP spid="143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195513" y="836613"/>
            <a:ext cx="587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方正姚体" pitchFamily="2" charset="-122"/>
              </a:rPr>
              <a:t>线速度，角速度、周期间的关系</a:t>
            </a:r>
          </a:p>
        </p:txBody>
      </p:sp>
      <p:sp>
        <p:nvSpPr>
          <p:cNvPr id="38915" name="Text Box 13"/>
          <p:cNvSpPr txBox="1">
            <a:spLocks noChangeArrowheads="1"/>
          </p:cNvSpPr>
          <p:nvPr/>
        </p:nvSpPr>
        <p:spPr bwMode="auto">
          <a:xfrm>
            <a:off x="609600" y="8382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华文细黑" pitchFamily="2" charset="-122"/>
              </a:rPr>
              <a:t>思考：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825" y="1700213"/>
            <a:ext cx="5400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线速度： </a:t>
            </a:r>
            <a:r>
              <a:rPr lang="en-US" altLang="zh-CN" sz="3200" b="1"/>
              <a:t>v=2πr</a:t>
            </a:r>
            <a:r>
              <a:rPr lang="zh-CN" altLang="en-US" sz="3200" b="1"/>
              <a:t>／</a:t>
            </a:r>
            <a:r>
              <a:rPr lang="en-US" altLang="zh-CN" sz="3200" b="1"/>
              <a:t>T </a:t>
            </a:r>
            <a:endParaRPr lang="en-US" altLang="zh-CN" sz="3200" b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角速度： </a:t>
            </a:r>
            <a:r>
              <a:rPr lang="en-US" altLang="zh-CN" sz="3200" b="1"/>
              <a:t>ω=2π</a:t>
            </a:r>
            <a:r>
              <a:rPr lang="zh-CN" altLang="en-US" sz="3200" b="1"/>
              <a:t>／</a:t>
            </a:r>
            <a:r>
              <a:rPr lang="en-US" altLang="zh-CN" sz="3200" b="1"/>
              <a:t>T </a:t>
            </a:r>
            <a:endParaRPr lang="en-US" altLang="zh-CN" sz="3200" b="1">
              <a:solidFill>
                <a:srgbClr val="000000"/>
              </a:solidFill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95288" y="3357563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结论： </a:t>
            </a:r>
            <a:r>
              <a:rPr lang="en-US" altLang="zh-CN" sz="3200" b="1">
                <a:solidFill>
                  <a:srgbClr val="FF0000"/>
                </a:solidFill>
              </a:rPr>
              <a:t>v= r ω</a:t>
            </a:r>
          </a:p>
        </p:txBody>
      </p:sp>
      <p:pic>
        <p:nvPicPr>
          <p:cNvPr id="38918" name="Picture 6" descr="20060331152757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628775"/>
            <a:ext cx="40100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0" y="4581525"/>
            <a:ext cx="575945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00"/>
                </a:solidFill>
              </a:rPr>
              <a:t>1</a:t>
            </a:r>
            <a:r>
              <a:rPr lang="zh-CN" altLang="en-US" sz="2600" b="1">
                <a:solidFill>
                  <a:srgbClr val="000000"/>
                </a:solidFill>
              </a:rPr>
              <a:t>、半径一定，线速度与角速度成正比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00"/>
                </a:solidFill>
              </a:rPr>
              <a:t>2</a:t>
            </a:r>
            <a:r>
              <a:rPr lang="zh-CN" altLang="en-US" sz="2600" b="1">
                <a:solidFill>
                  <a:srgbClr val="000000"/>
                </a:solidFill>
              </a:rPr>
              <a:t>、角速度一定，线速度与半径成正比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00"/>
                </a:solidFill>
              </a:rPr>
              <a:t>3</a:t>
            </a:r>
            <a:r>
              <a:rPr lang="zh-CN" altLang="en-US" sz="2600" b="1">
                <a:solidFill>
                  <a:srgbClr val="000000"/>
                </a:solidFill>
              </a:rPr>
              <a:t>、线速度一定，角速度与半径成反比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Group 3"/>
          <p:cNvGraphicFramePr>
            <a:graphicFrameLocks noGrp="1"/>
          </p:cNvGraphicFramePr>
          <p:nvPr>
            <p:ph idx="4294967295"/>
          </p:nvPr>
        </p:nvGraphicFramePr>
        <p:xfrm>
          <a:off x="990600" y="520700"/>
          <a:ext cx="7327900" cy="4800600"/>
        </p:xfrm>
        <a:graphic>
          <a:graphicData uri="http://schemas.openxmlformats.org/drawingml/2006/table">
            <a:tbl>
              <a:tblPr/>
              <a:tblGrid>
                <a:gridCol w="915988"/>
                <a:gridCol w="2136775"/>
                <a:gridCol w="1985962"/>
                <a:gridCol w="22891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转速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定义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单位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物理意义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7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7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7" name="Text Box 40"/>
          <p:cNvSpPr txBox="1">
            <a:spLocks noChangeArrowheads="1"/>
          </p:cNvSpPr>
          <p:nvPr/>
        </p:nvSpPr>
        <p:spPr bwMode="auto">
          <a:xfrm>
            <a:off x="6781800" y="2590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15398" name="Text Box 41"/>
          <p:cNvSpPr txBox="1">
            <a:spLocks noChangeArrowheads="1"/>
          </p:cNvSpPr>
          <p:nvPr/>
        </p:nvSpPr>
        <p:spPr bwMode="auto">
          <a:xfrm>
            <a:off x="6248400" y="3124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r/s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r/min</a:t>
            </a:r>
          </a:p>
        </p:txBody>
      </p:sp>
      <p:sp>
        <p:nvSpPr>
          <p:cNvPr id="15399" name="Text Box 42"/>
          <p:cNvSpPr txBox="1">
            <a:spLocks noChangeArrowheads="1"/>
          </p:cNvSpPr>
          <p:nvPr/>
        </p:nvSpPr>
        <p:spPr bwMode="auto">
          <a:xfrm>
            <a:off x="2590800" y="3810000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描述物体做圆周运动的快慢</a:t>
            </a:r>
            <a:r>
              <a:rPr lang="zh-CN" altLang="en-US" sz="28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5400" name="Text Box 43"/>
          <p:cNvSpPr txBox="1">
            <a:spLocks noChangeArrowheads="1"/>
          </p:cNvSpPr>
          <p:nvPr/>
        </p:nvSpPr>
        <p:spPr bwMode="auto">
          <a:xfrm>
            <a:off x="2209800" y="1066800"/>
            <a:ext cx="1752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物体运动一周所用的时间</a:t>
            </a:r>
          </a:p>
        </p:txBody>
      </p:sp>
      <p:sp>
        <p:nvSpPr>
          <p:cNvPr id="15401" name="Text Box 45"/>
          <p:cNvSpPr txBox="1">
            <a:spLocks noChangeArrowheads="1"/>
          </p:cNvSpPr>
          <p:nvPr/>
        </p:nvSpPr>
        <p:spPr bwMode="auto">
          <a:xfrm>
            <a:off x="2667000" y="2667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</a:p>
        </p:txBody>
      </p:sp>
      <p:sp>
        <p:nvSpPr>
          <p:cNvPr id="15402" name="Text Box 47"/>
          <p:cNvSpPr txBox="1">
            <a:spLocks noChangeArrowheads="1"/>
          </p:cNvSpPr>
          <p:nvPr/>
        </p:nvSpPr>
        <p:spPr bwMode="auto">
          <a:xfrm>
            <a:off x="2667000" y="3124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403" name="Text Box 48"/>
          <p:cNvSpPr txBox="1">
            <a:spLocks noChangeArrowheads="1"/>
          </p:cNvSpPr>
          <p:nvPr/>
        </p:nvSpPr>
        <p:spPr bwMode="auto">
          <a:xfrm>
            <a:off x="4495800" y="3124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sz="2800" b="1" i="1" baseline="30000">
                <a:latin typeface="Times New Roman" pitchFamily="18" charset="0"/>
                <a:ea typeface="楷体_GB2312" pitchFamily="49" charset="-122"/>
              </a:rPr>
              <a:t>-1</a:t>
            </a:r>
          </a:p>
        </p:txBody>
      </p:sp>
      <p:grpSp>
        <p:nvGrpSpPr>
          <p:cNvPr id="15404" name="Group 44"/>
          <p:cNvGrpSpPr>
            <a:grpSpLocks/>
          </p:cNvGrpSpPr>
          <p:nvPr/>
        </p:nvGrpSpPr>
        <p:grpSpPr bwMode="auto">
          <a:xfrm>
            <a:off x="3886200" y="4495800"/>
            <a:ext cx="1676400" cy="885825"/>
            <a:chOff x="0" y="0"/>
            <a:chExt cx="1056" cy="558"/>
          </a:xfrm>
        </p:grpSpPr>
        <p:sp>
          <p:nvSpPr>
            <p:cNvPr id="15405" name="Text Box 50"/>
            <p:cNvSpPr txBox="1">
              <a:spLocks noChangeArrowheads="1"/>
            </p:cNvSpPr>
            <p:nvPr/>
          </p:nvSpPr>
          <p:spPr bwMode="auto">
            <a:xfrm>
              <a:off x="0" y="111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sz="28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 </a:t>
              </a:r>
              <a:r>
                <a:rPr 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</a:p>
          </p:txBody>
        </p:sp>
        <p:sp>
          <p:nvSpPr>
            <p:cNvPr id="15406" name="Text Box 51"/>
            <p:cNvSpPr txBox="1">
              <a:spLocks noChangeArrowheads="1"/>
            </p:cNvSpPr>
            <p:nvPr/>
          </p:nvSpPr>
          <p:spPr bwMode="auto">
            <a:xfrm>
              <a:off x="672" y="23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696" y="287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Text Box 53"/>
            <p:cNvSpPr txBox="1">
              <a:spLocks noChangeArrowheads="1"/>
            </p:cNvSpPr>
            <p:nvPr/>
          </p:nvSpPr>
          <p:spPr bwMode="auto">
            <a:xfrm>
              <a:off x="720" y="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5409" name="Text Box 55"/>
          <p:cNvSpPr txBox="1">
            <a:spLocks noChangeArrowheads="1"/>
          </p:cNvSpPr>
          <p:nvPr/>
        </p:nvSpPr>
        <p:spPr bwMode="auto">
          <a:xfrm>
            <a:off x="6324600" y="1066800"/>
            <a:ext cx="1981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物体在单位时间所转过的圈数</a:t>
            </a:r>
          </a:p>
        </p:txBody>
      </p:sp>
      <p:sp>
        <p:nvSpPr>
          <p:cNvPr id="15410" name="Text Box 58"/>
          <p:cNvSpPr txBox="1">
            <a:spLocks noChangeArrowheads="1"/>
          </p:cNvSpPr>
          <p:nvPr/>
        </p:nvSpPr>
        <p:spPr bwMode="auto">
          <a:xfrm>
            <a:off x="4876800" y="2590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5411" name="Text Box 60"/>
          <p:cNvSpPr txBox="1">
            <a:spLocks noChangeArrowheads="1"/>
          </p:cNvSpPr>
          <p:nvPr/>
        </p:nvSpPr>
        <p:spPr bwMode="auto">
          <a:xfrm>
            <a:off x="4191000" y="1066800"/>
            <a:ext cx="1981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物体在单位时间所转过的圈数</a:t>
            </a:r>
          </a:p>
        </p:txBody>
      </p:sp>
      <p:sp>
        <p:nvSpPr>
          <p:cNvPr id="15412" name="Text Box 61"/>
          <p:cNvSpPr txBox="1">
            <a:spLocks noChangeArrowheads="1"/>
          </p:cNvSpPr>
          <p:nvPr/>
        </p:nvSpPr>
        <p:spPr bwMode="auto">
          <a:xfrm>
            <a:off x="762000" y="5410200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匀速圆周运动是                               周期、频率、转速都不变的运动！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2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7" grpId="0" autoUpdateAnimBg="0"/>
      <p:bldP spid="15398" grpId="0" autoUpdateAnimBg="0"/>
      <p:bldP spid="15399" grpId="0" autoUpdateAnimBg="0"/>
      <p:bldP spid="15400" grpId="0" autoUpdateAnimBg="0"/>
      <p:bldP spid="15401" grpId="0" autoUpdateAnimBg="0"/>
      <p:bldP spid="15402" grpId="0" autoUpdateAnimBg="0"/>
      <p:bldP spid="15403" grpId="0" autoUpdateAnimBg="0"/>
      <p:bldP spid="15409" grpId="0" autoUpdateAnimBg="0"/>
      <p:bldP spid="15410" grpId="0" autoUpdateAnimBg="0"/>
      <p:bldP spid="15411" grpId="0" autoUpdateAnimBg="0"/>
      <p:bldP spid="15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1081088"/>
            <a:ext cx="61722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线速度、角速度与周期的关系？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61722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设物体做半径为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的匀速圆周运动：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5029200" y="2895600"/>
            <a:ext cx="1828800" cy="965200"/>
            <a:chOff x="0" y="0"/>
            <a:chExt cx="1152" cy="608"/>
          </a:xfrm>
        </p:grpSpPr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0" y="8"/>
              <a:ext cx="1152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0" y="109"/>
              <a:ext cx="9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v 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616" y="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472" y="328"/>
              <a:ext cx="5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48" y="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2πr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066800" y="3138488"/>
            <a:ext cx="39624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线速度与周期的关系：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066800" y="4343400"/>
            <a:ext cx="39624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角速度与周期的关系：</a:t>
            </a:r>
          </a:p>
        </p:txBody>
      </p: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5029200" y="4114800"/>
            <a:ext cx="1917700" cy="965200"/>
            <a:chOff x="0" y="0"/>
            <a:chExt cx="1208" cy="608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0" y="8"/>
              <a:ext cx="1152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0" y="109"/>
              <a:ext cx="9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ω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624" y="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552" y="328"/>
              <a:ext cx="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536" y="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2π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8451" name="Object 19"/>
          <p:cNvGraphicFramePr>
            <a:graphicFrameLocks noChangeAspect="1"/>
          </p:cNvGraphicFramePr>
          <p:nvPr>
            <p:ph idx="4294967295"/>
          </p:nvPr>
        </p:nvGraphicFramePr>
        <p:xfrm>
          <a:off x="2286000" y="5257800"/>
          <a:ext cx="4953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3" imgW="1269766" imgH="393846" progId="Equation.3">
                  <p:embed/>
                </p:oleObj>
              </mc:Choice>
              <mc:Fallback>
                <p:oleObj r:id="rId3" imgW="1269766" imgH="3938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953000" cy="1219200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6858000" y="3581400"/>
            <a:ext cx="1905000" cy="669925"/>
          </a:xfrm>
          <a:prstGeom prst="rect">
            <a:avLst/>
          </a:prstGeom>
          <a:solidFill>
            <a:srgbClr val="FFFFCC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sz="5400" b="1" i="1" baseline="-6000">
                <a:solidFill>
                  <a:srgbClr val="FF0000"/>
                </a:solidFill>
                <a:latin typeface="Times New Roman" pitchFamily="18" charset="0"/>
              </a:rPr>
              <a:t>ω</a:t>
            </a:r>
            <a:r>
              <a:rPr lang="en-US" sz="3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152400" y="3048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6" grpId="0" animBg="1" autoUpdateAnimBg="0"/>
      <p:bldP spid="18443" grpId="0" animBg="1" autoUpdateAnimBg="0"/>
      <p:bldP spid="18444" grpId="0" animBg="1" autoUpdateAnimBg="0"/>
      <p:bldP spid="18452" grpId="0" animBg="1" autoUpdateAnimBg="0"/>
      <p:bldP spid="18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143000" y="5029200"/>
            <a:ext cx="4324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当</a:t>
            </a:r>
            <a:r>
              <a:rPr lang="en-US" sz="2800" b="1">
                <a:latin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</a:rPr>
              <a:t>一定时，</a:t>
            </a:r>
            <a:r>
              <a:rPr lang="en-US" sz="2800" b="1">
                <a:latin typeface="Times New Roman" pitchFamily="18" charset="0"/>
              </a:rPr>
              <a:t>ω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sz="3200" b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成反比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143000" y="4419600"/>
            <a:ext cx="450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当</a:t>
            </a:r>
            <a:r>
              <a:rPr lang="en-US" sz="2800" b="1">
                <a:latin typeface="Times New Roman" pitchFamily="18" charset="0"/>
              </a:rPr>
              <a:t>ω</a:t>
            </a:r>
            <a:r>
              <a:rPr lang="zh-CN" altLang="en-US" sz="2800" b="1">
                <a:latin typeface="Times New Roman" pitchFamily="18" charset="0"/>
              </a:rPr>
              <a:t>一定时，</a:t>
            </a:r>
            <a:r>
              <a:rPr lang="en-US" sz="2800" b="1">
                <a:latin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sz="3200" b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成正比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143000" y="5562600"/>
            <a:ext cx="441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当</a:t>
            </a:r>
            <a:r>
              <a:rPr lang="en-US" sz="3200" b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一定时，</a:t>
            </a:r>
            <a:r>
              <a:rPr lang="en-US" sz="2800" b="1">
                <a:latin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sz="2800" b="1">
                <a:latin typeface="Times New Roman" pitchFamily="18" charset="0"/>
              </a:rPr>
              <a:t>ω</a:t>
            </a:r>
            <a:r>
              <a:rPr lang="zh-CN" altLang="en-US" sz="2800" b="1">
                <a:latin typeface="Times New Roman" pitchFamily="18" charset="0"/>
              </a:rPr>
              <a:t>成正比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609600" y="990600"/>
            <a:ext cx="7620000" cy="1784350"/>
            <a:chOff x="0" y="0"/>
            <a:chExt cx="4800" cy="1124"/>
          </a:xfrm>
        </p:grpSpPr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36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关于Ｖ＝</a:t>
              </a:r>
              <a:r>
                <a:rPr lang="en-US" sz="3600" b="1">
                  <a:solidFill>
                    <a:srgbClr val="0000FF"/>
                  </a:solidFill>
                </a:rPr>
                <a:t>ωr</a:t>
              </a:r>
              <a:r>
                <a:rPr lang="zh-CN" altLang="en-US" sz="3600" b="1">
                  <a:solidFill>
                    <a:srgbClr val="0000FF"/>
                  </a:solidFill>
                </a:rPr>
                <a:t>的讨论：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0" y="528"/>
              <a:ext cx="48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Verdana" pitchFamily="34" charset="0"/>
                </a:rPr>
                <a:t>根据上面的公式，得出速度Ｖ与角速度</a:t>
              </a:r>
              <a:r>
                <a:rPr lang="en-US" sz="2800" b="1">
                  <a:latin typeface="Verdana" pitchFamily="34" charset="0"/>
                </a:rPr>
                <a:t>ω</a:t>
              </a:r>
              <a:r>
                <a:rPr lang="zh-CN" altLang="en-US" sz="2800" b="1">
                  <a:latin typeface="Verdana" pitchFamily="34" charset="0"/>
                </a:rPr>
                <a:t>成正比，你同意这种说法吗？请说出你的理由．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62000" y="3810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Verdana" pitchFamily="34" charset="0"/>
              </a:rPr>
              <a:t>小结：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928688"/>
            <a:ext cx="65532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圆周运动的概念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4281488"/>
            <a:ext cx="6538913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匀速圆周运动的特点及性质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1462088"/>
            <a:ext cx="6538913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描述圆周运动的几个物理量及其关系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5805488"/>
            <a:ext cx="6538913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两个重要的结论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209800" y="3214688"/>
            <a:ext cx="1828800" cy="965200"/>
            <a:chOff x="0" y="0"/>
            <a:chExt cx="1152" cy="608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0" y="8"/>
              <a:ext cx="1152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0" y="109"/>
              <a:ext cx="9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v 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616" y="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72" y="328"/>
              <a:ext cx="5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448" y="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2πr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572000" y="3214688"/>
            <a:ext cx="1917700" cy="965200"/>
            <a:chOff x="0" y="0"/>
            <a:chExt cx="1208" cy="608"/>
          </a:xfrm>
        </p:grpSpPr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0" y="8"/>
              <a:ext cx="1152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10" y="109"/>
              <a:ext cx="9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ω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624" y="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552" y="328"/>
              <a:ext cx="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536" y="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2π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934200" y="3367088"/>
            <a:ext cx="1905000" cy="669925"/>
          </a:xfrm>
          <a:prstGeom prst="rect">
            <a:avLst/>
          </a:prstGeom>
          <a:solidFill>
            <a:srgbClr val="FFFFCC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sz="3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sz="5400" b="1" i="1" baseline="-6000">
                <a:solidFill>
                  <a:srgbClr val="FF0000"/>
                </a:solidFill>
                <a:latin typeface="Times New Roman" pitchFamily="18" charset="0"/>
              </a:rPr>
              <a:t>ω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1143000" y="1995488"/>
            <a:ext cx="1676400" cy="1041400"/>
            <a:chOff x="0" y="0"/>
            <a:chExt cx="1056" cy="656"/>
          </a:xfrm>
        </p:grpSpPr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0" y="40"/>
              <a:ext cx="1056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grpSp>
          <p:nvGrpSpPr>
            <p:cNvPr id="20502" name="Group 22"/>
            <p:cNvGrpSpPr>
              <a:grpSpLocks/>
            </p:cNvGrpSpPr>
            <p:nvPr/>
          </p:nvGrpSpPr>
          <p:grpSpPr bwMode="auto">
            <a:xfrm>
              <a:off x="58" y="0"/>
              <a:ext cx="998" cy="656"/>
              <a:chOff x="0" y="0"/>
              <a:chExt cx="998" cy="656"/>
            </a:xfrm>
          </p:grpSpPr>
          <p:sp>
            <p:nvSpPr>
              <p:cNvPr id="20503" name="Rectangle 23"/>
              <p:cNvSpPr>
                <a:spLocks noChangeArrowheads="1"/>
              </p:cNvSpPr>
              <p:nvPr/>
            </p:nvSpPr>
            <p:spPr bwMode="auto">
              <a:xfrm>
                <a:off x="0" y="141"/>
                <a:ext cx="99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3200" b="1" i="1">
                    <a:solidFill>
                      <a:srgbClr val="FF0000"/>
                    </a:solidFill>
                    <a:latin typeface="Times New Roman" pitchFamily="18" charset="0"/>
                  </a:rPr>
                  <a:t>=</a:t>
                </a:r>
                <a:endParaRPr lang="en-US" sz="2800" b="1" i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430" y="252"/>
                <a:ext cx="5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Δ</a:t>
                </a:r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t</a:t>
                </a:r>
                <a:endParaRPr lang="en-US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430" y="0"/>
                <a:ext cx="5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Δ</a:t>
                </a:r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lang="en-US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446" y="36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3352800" y="1995488"/>
            <a:ext cx="1816100" cy="990600"/>
            <a:chOff x="0" y="0"/>
            <a:chExt cx="1144" cy="624"/>
          </a:xfrm>
        </p:grpSpPr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48" y="8"/>
              <a:ext cx="1056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0" y="109"/>
              <a:ext cx="9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ω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536" y="220"/>
              <a:ext cx="5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Δ</a:t>
              </a:r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536" y="25"/>
              <a:ext cx="4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Δ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552" y="32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672" y="0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θ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5791200" y="1919288"/>
            <a:ext cx="1955800" cy="1055687"/>
            <a:chOff x="0" y="0"/>
            <a:chExt cx="1232" cy="665"/>
          </a:xfrm>
        </p:grpSpPr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16" y="49"/>
              <a:ext cx="1216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grpSp>
          <p:nvGrpSpPr>
            <p:cNvPr id="20516" name="Group 36"/>
            <p:cNvGrpSpPr>
              <a:grpSpLocks/>
            </p:cNvGrpSpPr>
            <p:nvPr/>
          </p:nvGrpSpPr>
          <p:grpSpPr bwMode="auto">
            <a:xfrm>
              <a:off x="0" y="0"/>
              <a:ext cx="1224" cy="665"/>
              <a:chOff x="0" y="0"/>
              <a:chExt cx="1224" cy="665"/>
            </a:xfrm>
          </p:grpSpPr>
          <p:sp>
            <p:nvSpPr>
              <p:cNvPr id="20517" name="Text Box 37"/>
              <p:cNvSpPr txBox="1">
                <a:spLocks noChangeArrowheads="1"/>
              </p:cNvSpPr>
              <p:nvPr/>
            </p:nvSpPr>
            <p:spPr bwMode="auto">
              <a:xfrm>
                <a:off x="0" y="152"/>
                <a:ext cx="100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 </a:t>
                </a:r>
                <a:r>
                  <a:rPr lang="en-US" sz="36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=</a:t>
                </a:r>
                <a:r>
                  <a:rPr lang="en-US" sz="36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f </a:t>
                </a:r>
                <a:r>
                  <a:rPr lang="en-US" sz="36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=</a:t>
                </a:r>
              </a:p>
            </p:txBody>
          </p:sp>
          <p:sp>
            <p:nvSpPr>
              <p:cNvPr id="20518" name="Text Box 38"/>
              <p:cNvSpPr txBox="1">
                <a:spLocks noChangeArrowheads="1"/>
              </p:cNvSpPr>
              <p:nvPr/>
            </p:nvSpPr>
            <p:spPr bwMode="auto">
              <a:xfrm>
                <a:off x="840" y="261"/>
                <a:ext cx="3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>
                <a:off x="864" y="34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Text Box 40"/>
              <p:cNvSpPr txBox="1">
                <a:spLocks noChangeArrowheads="1"/>
              </p:cNvSpPr>
              <p:nvPr/>
            </p:nvSpPr>
            <p:spPr bwMode="auto">
              <a:xfrm>
                <a:off x="904" y="0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</p:grp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38200" y="4662488"/>
            <a:ext cx="8305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>
                <a:latin typeface="Times New Roman" pitchFamily="18" charset="0"/>
              </a:rPr>
              <a:t>(1)</a:t>
            </a:r>
            <a:r>
              <a:rPr lang="zh-CN" altLang="en-US" sz="2800" b="1">
                <a:latin typeface="Times New Roman" pitchFamily="18" charset="0"/>
              </a:rPr>
              <a:t>、线速度大小不变</a:t>
            </a:r>
            <a:r>
              <a:rPr lang="en-US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方向时刻变化</a:t>
            </a:r>
            <a:r>
              <a:rPr lang="en-US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变速</a:t>
            </a:r>
            <a:r>
              <a:rPr lang="zh-CN" altLang="en-US" sz="2800" b="1">
                <a:latin typeface="Times New Roman" pitchFamily="18" charset="0"/>
              </a:rPr>
              <a:t>运动</a:t>
            </a:r>
          </a:p>
          <a:p>
            <a:r>
              <a:rPr lang="en-US" sz="2800" b="1">
                <a:latin typeface="Times New Roman" pitchFamily="18" charset="0"/>
              </a:rPr>
              <a:t>(2)</a:t>
            </a:r>
            <a:r>
              <a:rPr lang="zh-CN" altLang="en-US" sz="2800" b="1">
                <a:latin typeface="Times New Roman" pitchFamily="18" charset="0"/>
              </a:rPr>
              <a:t>、速率、角速度、周期、频率、转速都不变</a:t>
            </a:r>
          </a:p>
        </p:txBody>
      </p:sp>
      <p:sp>
        <p:nvSpPr>
          <p:cNvPr id="20482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213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3900" b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3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3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  <p:bldP spid="20484" grpId="0" animBg="1" autoUpdateAnimBg="0"/>
      <p:bldP spid="20485" grpId="0" animBg="1" autoUpdateAnimBg="0"/>
      <p:bldP spid="20486" grpId="0" animBg="1" autoUpdateAnimBg="0"/>
      <p:bldP spid="20499" grpId="0" animBg="1" autoUpdateAnimBg="0"/>
      <p:bldP spid="20521" grpId="0" autoUpdateAnimBg="0"/>
      <p:bldP spid="204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2E041D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2E041D"/>
                </a:solidFill>
                <a:ea typeface="楷体_GB2312" pitchFamily="49" charset="-122"/>
              </a:rPr>
              <a:t>、传动装置线速度的关系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464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sz="26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zh-CN" altLang="en-US" sz="2600" b="1">
                <a:solidFill>
                  <a:srgbClr val="0000CC"/>
                </a:solidFill>
                <a:ea typeface="隶书" pitchFamily="49" charset="-122"/>
              </a:rPr>
              <a:t>皮带传动</a:t>
            </a:r>
            <a:r>
              <a:rPr lang="zh-CN" altLang="en-US" sz="2600" b="1">
                <a:ea typeface="隶书" pitchFamily="49" charset="-122"/>
              </a:rPr>
              <a:t>－</a:t>
            </a: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线速度相等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2362200"/>
            <a:ext cx="383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宋体" pitchFamily="2" charset="-122"/>
              </a:rPr>
              <a:t>b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、</a:t>
            </a:r>
            <a:r>
              <a:rPr lang="zh-CN" altLang="en-US" sz="2400" b="1">
                <a:solidFill>
                  <a:srgbClr val="0000CC"/>
                </a:solidFill>
                <a:latin typeface="宋体" pitchFamily="2" charset="-122"/>
              </a:rPr>
              <a:t>齿轮传动</a:t>
            </a:r>
            <a:r>
              <a:rPr lang="zh-CN" altLang="en-US" sz="2400" b="1">
                <a:latin typeface="宋体" pitchFamily="2" charset="-122"/>
              </a:rPr>
              <a:t>－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线速度相等</a:t>
            </a:r>
          </a:p>
        </p:txBody>
      </p:sp>
      <p:pic>
        <p:nvPicPr>
          <p:cNvPr id="22533" name="Picture 7" descr="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648075"/>
            <a:ext cx="11620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5175"/>
            <a:ext cx="1962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381000" y="3152775"/>
            <a:ext cx="2016125" cy="2016125"/>
            <a:chOff x="0" y="0"/>
            <a:chExt cx="1270" cy="1270"/>
          </a:xfrm>
        </p:grpSpPr>
        <p:sp>
          <p:nvSpPr>
            <p:cNvPr id="22536" name="Oval 10"/>
            <p:cNvSpPr>
              <a:spLocks noChangeArrowheads="1"/>
            </p:cNvSpPr>
            <p:nvPr/>
          </p:nvSpPr>
          <p:spPr bwMode="auto">
            <a:xfrm>
              <a:off x="0" y="0"/>
              <a:ext cx="1270" cy="127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2537" name="Line 11"/>
            <p:cNvSpPr>
              <a:spLocks noChangeShapeType="1"/>
            </p:cNvSpPr>
            <p:nvPr/>
          </p:nvSpPr>
          <p:spPr bwMode="auto">
            <a:xfrm>
              <a:off x="635" y="0"/>
              <a:ext cx="0" cy="127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>
              <a:off x="0" y="635"/>
              <a:ext cx="1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181" y="181"/>
              <a:ext cx="907" cy="907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181" y="181"/>
              <a:ext cx="907" cy="90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1676400" y="3178175"/>
            <a:ext cx="2663825" cy="936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V="1">
            <a:off x="1430338" y="4533900"/>
            <a:ext cx="2951162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4102100" y="4125913"/>
            <a:ext cx="433388" cy="433387"/>
            <a:chOff x="0" y="0"/>
            <a:chExt cx="273" cy="273"/>
          </a:xfrm>
        </p:grpSpPr>
        <p:sp>
          <p:nvSpPr>
            <p:cNvPr id="22544" name="AutoShape 18"/>
            <p:cNvSpPr>
              <a:spLocks/>
            </p:cNvSpPr>
            <p:nvPr/>
          </p:nvSpPr>
          <p:spPr bwMode="auto">
            <a:xfrm>
              <a:off x="0" y="0"/>
              <a:ext cx="273" cy="273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5400 w 21600"/>
                <a:gd name="T11" fmla="*/ 10800 h 21600"/>
                <a:gd name="T12" fmla="*/ 10800 w 21600"/>
                <a:gd name="T13" fmla="*/ 16200 h 21600"/>
                <a:gd name="T14" fmla="*/ 16200 w 21600"/>
                <a:gd name="T15" fmla="*/ 10800 h 21600"/>
                <a:gd name="T16" fmla="*/ 10800 w 21600"/>
                <a:gd name="T17" fmla="*/ 5400 h 21600"/>
                <a:gd name="T18" fmla="*/ 5400 w 21600"/>
                <a:gd name="T19" fmla="*/ 10800 h 21600"/>
                <a:gd name="T20" fmla="*/ 3165 w 21600"/>
                <a:gd name="T21" fmla="*/ 3165 h 21600"/>
                <a:gd name="T22" fmla="*/ 18435 w 21600"/>
                <a:gd name="T23" fmla="*/ 18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 flipV="1">
              <a:off x="137" y="18"/>
              <a:ext cx="0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 flipV="1">
              <a:off x="137" y="218"/>
              <a:ext cx="0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1066800" y="54102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同一传动各轮边缘上线速度相等</a:t>
            </a:r>
          </a:p>
        </p:txBody>
      </p:sp>
      <p:sp>
        <p:nvSpPr>
          <p:cNvPr id="22548" name="TextBox 21"/>
          <p:cNvSpPr txBox="1">
            <a:spLocks noChangeArrowheads="1"/>
          </p:cNvSpPr>
          <p:nvPr/>
        </p:nvSpPr>
        <p:spPr bwMode="auto">
          <a:xfrm>
            <a:off x="1981200" y="4572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339933"/>
                </a:solidFill>
              </a:rPr>
              <a:t>两个重要的结论</a:t>
            </a:r>
          </a:p>
        </p:txBody>
      </p:sp>
      <p:sp>
        <p:nvSpPr>
          <p:cNvPr id="22549" name="AutoShape 23"/>
          <p:cNvSpPr>
            <a:spLocks noChangeArrowheads="1"/>
          </p:cNvSpPr>
          <p:nvPr/>
        </p:nvSpPr>
        <p:spPr bwMode="auto">
          <a:xfrm>
            <a:off x="457200" y="5486400"/>
            <a:ext cx="533400" cy="609600"/>
          </a:xfrm>
          <a:prstGeom prst="sun">
            <a:avLst>
              <a:gd name="adj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41" grpId="0" animBg="1"/>
      <p:bldP spid="22542" grpId="0" animBg="1"/>
      <p:bldP spid="22547" grpId="0" autoUpdateAnimBg="0"/>
      <p:bldP spid="2254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7200" y="76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共轴转动问题</a:t>
            </a:r>
          </a:p>
        </p:txBody>
      </p:sp>
      <p:pic>
        <p:nvPicPr>
          <p:cNvPr id="23555" name="Picture 3" descr="20041224854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172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4572000" y="2492375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795963" y="2851150"/>
            <a:ext cx="71437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04800" y="5943600"/>
            <a:ext cx="85693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b="1">
                <a:solidFill>
                  <a:srgbClr val="0000FF"/>
                </a:solidFill>
                <a:latin typeface="Verdana" pitchFamily="34" charset="0"/>
                <a:ea typeface="黑体" pitchFamily="2" charset="-122"/>
              </a:rPr>
              <a:t>两红点处转动角速度有什么关系？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nimBg="1" autoUpdateAnimBg="0"/>
      <p:bldP spid="23557" grpId="0" animBg="1" autoUpdateAnimBg="0"/>
      <p:bldP spid="235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/>
          </p:cNvSpPr>
          <p:nvPr/>
        </p:nvSpPr>
        <p:spPr bwMode="auto">
          <a:xfrm>
            <a:off x="152400" y="0"/>
            <a:ext cx="5762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观察</a:t>
            </a:r>
          </a:p>
        </p:txBody>
      </p:sp>
      <p:pic>
        <p:nvPicPr>
          <p:cNvPr id="4099" name="Picture 3" descr="2005031102-baomach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441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U397P6T12D1787578F44DT20050924050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6467"/>
          <a:stretch>
            <a:fillRect/>
          </a:stretch>
        </p:blipFill>
        <p:spPr bwMode="auto">
          <a:xfrm>
            <a:off x="5181600" y="3352800"/>
            <a:ext cx="39624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火车照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 descr="2007112323595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43434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3505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4859338" y="1844675"/>
            <a:ext cx="3636962" cy="2800350"/>
            <a:chOff x="0" y="0"/>
            <a:chExt cx="2291" cy="1764"/>
          </a:xfrm>
        </p:grpSpPr>
        <p:sp>
          <p:nvSpPr>
            <p:cNvPr id="24579" name="Oval 10"/>
            <p:cNvSpPr>
              <a:spLocks noChangeArrowheads="1"/>
            </p:cNvSpPr>
            <p:nvPr/>
          </p:nvSpPr>
          <p:spPr bwMode="auto">
            <a:xfrm>
              <a:off x="285" y="0"/>
              <a:ext cx="1764" cy="17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0" name="Oval 9"/>
            <p:cNvSpPr>
              <a:spLocks noChangeArrowheads="1"/>
            </p:cNvSpPr>
            <p:nvPr/>
          </p:nvSpPr>
          <p:spPr bwMode="auto">
            <a:xfrm>
              <a:off x="617" y="308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1" name="Oval 11"/>
            <p:cNvSpPr>
              <a:spLocks noChangeArrowheads="1"/>
            </p:cNvSpPr>
            <p:nvPr/>
          </p:nvSpPr>
          <p:spPr bwMode="auto">
            <a:xfrm>
              <a:off x="1142" y="835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2" name="Oval 12"/>
            <p:cNvSpPr>
              <a:spLocks noChangeArrowheads="1"/>
            </p:cNvSpPr>
            <p:nvPr/>
          </p:nvSpPr>
          <p:spPr bwMode="auto">
            <a:xfrm>
              <a:off x="277" y="1068"/>
              <a:ext cx="56" cy="5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3" name="Oval 13"/>
            <p:cNvSpPr>
              <a:spLocks noChangeArrowheads="1"/>
            </p:cNvSpPr>
            <p:nvPr/>
          </p:nvSpPr>
          <p:spPr bwMode="auto">
            <a:xfrm>
              <a:off x="1679" y="680"/>
              <a:ext cx="56" cy="5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4" name="Oval 14"/>
            <p:cNvSpPr>
              <a:spLocks noChangeArrowheads="1"/>
            </p:cNvSpPr>
            <p:nvPr/>
          </p:nvSpPr>
          <p:spPr bwMode="auto">
            <a:xfrm>
              <a:off x="1969" y="544"/>
              <a:ext cx="56" cy="5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585" name="Text Box 15"/>
            <p:cNvSpPr txBox="1">
              <a:spLocks noChangeArrowheads="1"/>
            </p:cNvSpPr>
            <p:nvPr/>
          </p:nvSpPr>
          <p:spPr bwMode="auto">
            <a:xfrm>
              <a:off x="1406" y="59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586" name="Text Box 16"/>
            <p:cNvSpPr txBox="1">
              <a:spLocks noChangeArrowheads="1"/>
            </p:cNvSpPr>
            <p:nvPr/>
          </p:nvSpPr>
          <p:spPr bwMode="auto">
            <a:xfrm>
              <a:off x="0" y="95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587" name="Text Box 17"/>
            <p:cNvSpPr txBox="1">
              <a:spLocks noChangeArrowheads="1"/>
            </p:cNvSpPr>
            <p:nvPr/>
          </p:nvSpPr>
          <p:spPr bwMode="auto">
            <a:xfrm>
              <a:off x="2013" y="3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4588" name="Text Box 7"/>
          <p:cNvSpPr txBox="1">
            <a:spLocks noChangeArrowheads="1"/>
          </p:cNvSpPr>
          <p:nvPr/>
        </p:nvSpPr>
        <p:spPr bwMode="auto">
          <a:xfrm>
            <a:off x="533400" y="5334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同轴转动轮上各点的角速度关系</a:t>
            </a:r>
          </a:p>
        </p:txBody>
      </p:sp>
      <p:sp>
        <p:nvSpPr>
          <p:cNvPr id="24589" name="Text Box 18"/>
          <p:cNvSpPr txBox="1">
            <a:spLocks noChangeArrowheads="1"/>
          </p:cNvSpPr>
          <p:nvPr/>
        </p:nvSpPr>
        <p:spPr bwMode="auto">
          <a:xfrm>
            <a:off x="1600200" y="53340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同轴转动轮上各点的角速度相等</a:t>
            </a:r>
          </a:p>
        </p:txBody>
      </p:sp>
      <p:pic>
        <p:nvPicPr>
          <p:cNvPr id="24590" name="Picture 26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AutoShape 18"/>
          <p:cNvSpPr>
            <a:spLocks noChangeArrowheads="1"/>
          </p:cNvSpPr>
          <p:nvPr/>
        </p:nvSpPr>
        <p:spPr bwMode="auto">
          <a:xfrm>
            <a:off x="838200" y="5410200"/>
            <a:ext cx="533400" cy="609600"/>
          </a:xfrm>
          <a:prstGeom prst="sun">
            <a:avLst>
              <a:gd name="adj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  <p:bldP spid="24589" grpId="0" autoUpdateAnimBg="0"/>
      <p:bldP spid="2459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1905000" y="13731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2592388" y="26685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2" name="Text Box 15"/>
          <p:cNvSpPr txBox="1">
            <a:spLocks noChangeArrowheads="1"/>
          </p:cNvSpPr>
          <p:nvPr/>
        </p:nvSpPr>
        <p:spPr bwMode="auto">
          <a:xfrm>
            <a:off x="2747963" y="33988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3" name="Text Box 16"/>
          <p:cNvSpPr txBox="1">
            <a:spLocks noChangeArrowheads="1"/>
          </p:cNvSpPr>
          <p:nvPr/>
        </p:nvSpPr>
        <p:spPr bwMode="auto">
          <a:xfrm>
            <a:off x="2554288" y="35052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4" name="Text Box 28"/>
          <p:cNvSpPr txBox="1">
            <a:spLocks noChangeArrowheads="1"/>
          </p:cNvSpPr>
          <p:nvPr/>
        </p:nvSpPr>
        <p:spPr bwMode="auto">
          <a:xfrm>
            <a:off x="457200" y="1066800"/>
            <a:ext cx="79629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101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、做匀速圆周运动的物体，线速度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　　　</a:t>
            </a: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不变，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 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　   　</a:t>
            </a: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时刻在变，线速度是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　 　   </a:t>
            </a:r>
            <a:r>
              <a:rPr lang="en-US" sz="2800" b="1" u="sng">
                <a:solidFill>
                  <a:srgbClr val="001010"/>
                </a:solidFill>
                <a:latin typeface="Times New Roman" pitchFamily="18" charset="0"/>
              </a:rPr>
              <a:t>(</a:t>
            </a: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恒量或变量</a:t>
            </a:r>
            <a:r>
              <a:rPr lang="en-US" sz="2800" b="1">
                <a:solidFill>
                  <a:srgbClr val="001010"/>
                </a:solidFill>
                <a:latin typeface="Times New Roman" pitchFamily="18" charset="0"/>
              </a:rPr>
              <a:t>),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匀速圆周运动的性质是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                                           </a:t>
            </a:r>
            <a:r>
              <a:rPr lang="en-US" sz="2800" b="1">
                <a:solidFill>
                  <a:srgbClr val="001010"/>
                </a:solidFill>
                <a:latin typeface="Times New Roman" pitchFamily="18" charset="0"/>
              </a:rPr>
              <a:t>,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　　　　　       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匀速的含义是</a:t>
            </a:r>
            <a:r>
              <a:rPr lang="zh-CN" altLang="en-US" sz="2800" b="1" u="sng">
                <a:solidFill>
                  <a:srgbClr val="001010"/>
                </a:solidFill>
                <a:latin typeface="Times New Roman" pitchFamily="18" charset="0"/>
              </a:rPr>
              <a:t>　　　　　　               　　</a:t>
            </a:r>
            <a:r>
              <a:rPr lang="zh-CN" altLang="en-US" sz="2800" b="1">
                <a:solidFill>
                  <a:srgbClr val="00101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32775" name="Text Box 33"/>
          <p:cNvSpPr txBox="1">
            <a:spLocks noChangeArrowheads="1"/>
          </p:cNvSpPr>
          <p:nvPr/>
        </p:nvSpPr>
        <p:spPr bwMode="auto">
          <a:xfrm>
            <a:off x="6096000" y="914400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大小</a:t>
            </a:r>
          </a:p>
        </p:txBody>
      </p:sp>
      <p:sp>
        <p:nvSpPr>
          <p:cNvPr id="32776" name="Text Box 34"/>
          <p:cNvSpPr txBox="1">
            <a:spLocks noChangeArrowheads="1"/>
          </p:cNvSpPr>
          <p:nvPr/>
        </p:nvSpPr>
        <p:spPr bwMode="auto">
          <a:xfrm>
            <a:off x="533400" y="1524000"/>
            <a:ext cx="139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方向</a:t>
            </a:r>
          </a:p>
        </p:txBody>
      </p:sp>
      <p:sp>
        <p:nvSpPr>
          <p:cNvPr id="32777" name="Text Box 35"/>
          <p:cNvSpPr txBox="1">
            <a:spLocks noChangeArrowheads="1"/>
          </p:cNvSpPr>
          <p:nvPr/>
        </p:nvSpPr>
        <p:spPr bwMode="auto">
          <a:xfrm>
            <a:off x="4800600" y="15240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变量</a:t>
            </a:r>
          </a:p>
        </p:txBody>
      </p:sp>
      <p:sp>
        <p:nvSpPr>
          <p:cNvPr id="32778" name="Text Box 37"/>
          <p:cNvSpPr txBox="1">
            <a:spLocks noChangeArrowheads="1"/>
          </p:cNvSpPr>
          <p:nvPr/>
        </p:nvSpPr>
        <p:spPr bwMode="auto">
          <a:xfrm>
            <a:off x="4343400" y="2133600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变速曲线运动</a:t>
            </a:r>
          </a:p>
        </p:txBody>
      </p:sp>
      <p:sp>
        <p:nvSpPr>
          <p:cNvPr id="32779" name="Text Box 38"/>
          <p:cNvSpPr txBox="1">
            <a:spLocks noChangeArrowheads="1"/>
          </p:cNvSpPr>
          <p:nvPr/>
        </p:nvSpPr>
        <p:spPr bwMode="auto">
          <a:xfrm>
            <a:off x="2819400" y="2819400"/>
            <a:ext cx="4103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线速度的大小不变</a:t>
            </a:r>
          </a:p>
        </p:txBody>
      </p:sp>
      <p:sp>
        <p:nvSpPr>
          <p:cNvPr id="32780" name="Rectangle 40"/>
          <p:cNvSpPr>
            <a:spLocks noChangeArrowheads="1"/>
          </p:cNvSpPr>
          <p:nvPr/>
        </p:nvSpPr>
        <p:spPr bwMode="auto">
          <a:xfrm>
            <a:off x="228600" y="228600"/>
            <a:ext cx="86423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820CE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81" name="Text Box 67"/>
          <p:cNvSpPr txBox="1">
            <a:spLocks noChangeArrowheads="1"/>
          </p:cNvSpPr>
          <p:nvPr/>
        </p:nvSpPr>
        <p:spPr bwMode="auto">
          <a:xfrm>
            <a:off x="2819400" y="2286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920038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Times New Roman" pitchFamily="18" charset="0"/>
              </a:rPr>
              <a:t>2</a:t>
            </a:r>
            <a:r>
              <a:rPr lang="zh-CN" altLang="en-US" sz="3200" b="1">
                <a:solidFill>
                  <a:srgbClr val="001010"/>
                </a:solidFill>
                <a:latin typeface="Times New Roman" pitchFamily="18" charset="0"/>
              </a:rPr>
              <a:t>、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对于做匀速圆周运动的物体，下列说法正确的是：     （         ）   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、相等的时间里通过的路程相等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、相等的时间里通过的弧长相等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宋体" pitchFamily="2" charset="-122"/>
              </a:rPr>
              <a:t>C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、相等的时间里发生的位移相同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宋体" pitchFamily="2" charset="-122"/>
              </a:rPr>
              <a:t>D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、相等的时间里转过的角度相等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1010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rgbClr val="001010"/>
                </a:solidFill>
                <a:latin typeface="宋体" pitchFamily="2" charset="-122"/>
              </a:rPr>
              <a:t>、相等的时间里平均速度相同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495800" y="1295400"/>
            <a:ext cx="128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ABD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7"/>
          <p:cNvSpPr txBox="1">
            <a:spLocks noChangeArrowheads="1"/>
          </p:cNvSpPr>
          <p:nvPr/>
        </p:nvSpPr>
        <p:spPr bwMode="auto">
          <a:xfrm>
            <a:off x="609600" y="838200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、比较图中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三点线速度的的大小关系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4953000" y="1300163"/>
            <a:ext cx="3316288" cy="3098800"/>
            <a:chOff x="107" y="0"/>
            <a:chExt cx="2089" cy="1952"/>
          </a:xfrm>
        </p:grpSpPr>
        <p:sp>
          <p:nvSpPr>
            <p:cNvPr id="34820" name="Oval 21"/>
            <p:cNvSpPr>
              <a:spLocks noChangeArrowheads="1"/>
            </p:cNvSpPr>
            <p:nvPr/>
          </p:nvSpPr>
          <p:spPr bwMode="auto">
            <a:xfrm rot="20096719">
              <a:off x="107" y="1160"/>
              <a:ext cx="140" cy="3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821" name="Oval 22"/>
            <p:cNvSpPr>
              <a:spLocks noChangeArrowheads="1"/>
            </p:cNvSpPr>
            <p:nvPr/>
          </p:nvSpPr>
          <p:spPr bwMode="auto">
            <a:xfrm rot="20096719">
              <a:off x="570" y="556"/>
              <a:ext cx="904" cy="3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822" name="Oval 23"/>
            <p:cNvSpPr>
              <a:spLocks noChangeArrowheads="1"/>
            </p:cNvSpPr>
            <p:nvPr/>
          </p:nvSpPr>
          <p:spPr bwMode="auto">
            <a:xfrm rot="20096719">
              <a:off x="310" y="1447"/>
              <a:ext cx="140" cy="327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823" name="Oval 24"/>
            <p:cNvSpPr>
              <a:spLocks noChangeArrowheads="1"/>
            </p:cNvSpPr>
            <p:nvPr/>
          </p:nvSpPr>
          <p:spPr bwMode="auto">
            <a:xfrm rot="20096719">
              <a:off x="1099" y="131"/>
              <a:ext cx="134" cy="321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824" name="Text Box 25"/>
            <p:cNvSpPr txBox="1">
              <a:spLocks noChangeArrowheads="1"/>
            </p:cNvSpPr>
            <p:nvPr/>
          </p:nvSpPr>
          <p:spPr bwMode="auto">
            <a:xfrm rot="20096719">
              <a:off x="283" y="161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25" name="Text Box 26"/>
            <p:cNvSpPr txBox="1">
              <a:spLocks noChangeArrowheads="1"/>
            </p:cNvSpPr>
            <p:nvPr/>
          </p:nvSpPr>
          <p:spPr bwMode="auto">
            <a:xfrm rot="20096719">
              <a:off x="1179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26" name="Oval 27"/>
            <p:cNvSpPr>
              <a:spLocks noChangeArrowheads="1"/>
            </p:cNvSpPr>
            <p:nvPr/>
          </p:nvSpPr>
          <p:spPr bwMode="auto">
            <a:xfrm rot="20096719">
              <a:off x="1243" y="831"/>
              <a:ext cx="953" cy="9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081" y="1587"/>
              <a:ext cx="362" cy="365"/>
              <a:chOff x="0" y="0"/>
              <a:chExt cx="362" cy="365"/>
            </a:xfrm>
          </p:grpSpPr>
          <p:sp>
            <p:nvSpPr>
              <p:cNvPr id="34828" name="Oval 28"/>
              <p:cNvSpPr>
                <a:spLocks noChangeArrowheads="1"/>
              </p:cNvSpPr>
              <p:nvPr/>
            </p:nvSpPr>
            <p:spPr bwMode="auto">
              <a:xfrm rot="20096720" flipV="1">
                <a:off x="271" y="13"/>
                <a:ext cx="91" cy="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34829" name="Text Box 32"/>
              <p:cNvSpPr txBox="1">
                <a:spLocks noChangeArrowheads="1"/>
              </p:cNvSpPr>
              <p:nvPr/>
            </p:nvSpPr>
            <p:spPr bwMode="auto">
              <a:xfrm rot="20096719">
                <a:off x="0" y="0"/>
                <a:ext cx="3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3200" b="1">
                    <a:latin typeface="宋体" pitchFamily="2" charset="-122"/>
                  </a:rPr>
                  <a:t>C</a:t>
                </a:r>
              </a:p>
            </p:txBody>
          </p:sp>
        </p:grp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852488" y="1984375"/>
            <a:ext cx="2789237" cy="2198688"/>
            <a:chOff x="57" y="0"/>
            <a:chExt cx="1757" cy="1385"/>
          </a:xfrm>
        </p:grpSpPr>
        <p:grpSp>
          <p:nvGrpSpPr>
            <p:cNvPr id="34831" name="Group 15"/>
            <p:cNvGrpSpPr>
              <a:grpSpLocks/>
            </p:cNvGrpSpPr>
            <p:nvPr/>
          </p:nvGrpSpPr>
          <p:grpSpPr bwMode="auto">
            <a:xfrm>
              <a:off x="57" y="0"/>
              <a:ext cx="1757" cy="1385"/>
              <a:chOff x="57" y="0"/>
              <a:chExt cx="1757" cy="1385"/>
            </a:xfrm>
          </p:grpSpPr>
          <p:grpSp>
            <p:nvGrpSpPr>
              <p:cNvPr id="34832" name="Group 16"/>
              <p:cNvGrpSpPr>
                <a:grpSpLocks/>
              </p:cNvGrpSpPr>
              <p:nvPr/>
            </p:nvGrpSpPr>
            <p:grpSpPr bwMode="auto">
              <a:xfrm>
                <a:off x="57" y="0"/>
                <a:ext cx="1757" cy="1385"/>
                <a:chOff x="57" y="0"/>
                <a:chExt cx="1757" cy="1385"/>
              </a:xfrm>
            </p:grpSpPr>
            <p:sp>
              <p:nvSpPr>
                <p:cNvPr id="34833" name="Oval 12"/>
                <p:cNvSpPr>
                  <a:spLocks noChangeArrowheads="1"/>
                </p:cNvSpPr>
                <p:nvPr/>
              </p:nvSpPr>
              <p:spPr bwMode="auto">
                <a:xfrm>
                  <a:off x="57" y="608"/>
                  <a:ext cx="140" cy="32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7A77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4834" name="Oval 13"/>
                <p:cNvSpPr>
                  <a:spLocks noChangeArrowheads="1"/>
                </p:cNvSpPr>
                <p:nvPr/>
              </p:nvSpPr>
              <p:spPr bwMode="auto">
                <a:xfrm>
                  <a:off x="1292" y="630"/>
                  <a:ext cx="140" cy="32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7A77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483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22" y="317"/>
                  <a:ext cx="1404" cy="190"/>
                </a:xfrm>
                <a:prstGeom prst="line">
                  <a:avLst/>
                </a:prstGeom>
                <a:noFill/>
                <a:ln w="38100">
                  <a:solidFill>
                    <a:srgbClr val="007A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36" name="Line 15"/>
                <p:cNvSpPr>
                  <a:spLocks noChangeShapeType="1"/>
                </p:cNvSpPr>
                <p:nvPr/>
              </p:nvSpPr>
              <p:spPr bwMode="auto">
                <a:xfrm>
                  <a:off x="222" y="1035"/>
                  <a:ext cx="1404" cy="235"/>
                </a:xfrm>
                <a:prstGeom prst="line">
                  <a:avLst/>
                </a:prstGeom>
                <a:noFill/>
                <a:ln w="38100">
                  <a:solidFill>
                    <a:srgbClr val="007A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37" name="Oval 16"/>
                <p:cNvSpPr>
                  <a:spLocks noChangeArrowheads="1"/>
                </p:cNvSpPr>
                <p:nvPr/>
              </p:nvSpPr>
              <p:spPr bwMode="auto">
                <a:xfrm>
                  <a:off x="165" y="876"/>
                  <a:ext cx="122" cy="309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rgbClr val="007A77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4838" name="Oval 17"/>
                <p:cNvSpPr>
                  <a:spLocks noChangeArrowheads="1"/>
                </p:cNvSpPr>
                <p:nvPr/>
              </p:nvSpPr>
              <p:spPr bwMode="auto">
                <a:xfrm>
                  <a:off x="1516" y="159"/>
                  <a:ext cx="122" cy="309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rgbClr val="007A77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48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1" y="1058"/>
                  <a:ext cx="2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28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484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36" y="0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2800" b="1">
                      <a:latin typeface="Times New Roman" pitchFamily="18" charset="0"/>
                    </a:rPr>
                    <a:t>A</a:t>
                  </a:r>
                </a:p>
              </p:txBody>
            </p:sp>
          </p:grpSp>
          <p:sp>
            <p:nvSpPr>
              <p:cNvPr id="34841" name="Line 35"/>
              <p:cNvSpPr>
                <a:spLocks noChangeShapeType="1"/>
              </p:cNvSpPr>
              <p:nvPr/>
            </p:nvSpPr>
            <p:spPr bwMode="auto">
              <a:xfrm flipH="1" flipV="1">
                <a:off x="1581" y="342"/>
                <a:ext cx="91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1646" y="750"/>
                <a:ext cx="46" cy="4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4843" name="Oval 60"/>
            <p:cNvSpPr>
              <a:spLocks noChangeArrowheads="1"/>
            </p:cNvSpPr>
            <p:nvPr/>
          </p:nvSpPr>
          <p:spPr bwMode="auto">
            <a:xfrm rot="548035" flipV="1">
              <a:off x="946" y="342"/>
              <a:ext cx="91" cy="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34844" name="Text Box 61"/>
            <p:cNvSpPr txBox="1">
              <a:spLocks noChangeArrowheads="1"/>
            </p:cNvSpPr>
            <p:nvPr/>
          </p:nvSpPr>
          <p:spPr bwMode="auto">
            <a:xfrm rot="21238381">
              <a:off x="720" y="67"/>
              <a:ext cx="3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b="1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34845" name="Text Box 64"/>
          <p:cNvSpPr txBox="1">
            <a:spLocks noChangeArrowheads="1"/>
          </p:cNvSpPr>
          <p:nvPr/>
        </p:nvSpPr>
        <p:spPr bwMode="auto">
          <a:xfrm>
            <a:off x="1371600" y="4724400"/>
            <a:ext cx="614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sz="3200" b="1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sz="3200" b="1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sz="3200" b="1">
                <a:solidFill>
                  <a:srgbClr val="000066"/>
                </a:solidFill>
                <a:latin typeface="Times New Roman" pitchFamily="18" charset="0"/>
              </a:rPr>
              <a:t>C</a:t>
            </a:r>
            <a:r>
              <a:rPr lang="zh-CN" altLang="en-US" sz="3200" b="1">
                <a:solidFill>
                  <a:srgbClr val="000066"/>
                </a:solidFill>
                <a:latin typeface="宋体" pitchFamily="2" charset="-122"/>
              </a:rPr>
              <a:t>三点的线速度大小相等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2081213" y="981075"/>
            <a:ext cx="4608512" cy="4608513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pic>
        <p:nvPicPr>
          <p:cNvPr id="5124" name="Picture 4" descr="地球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649288"/>
            <a:ext cx="749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004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7651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207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365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652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4209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73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7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65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0" y="6096000"/>
            <a:ext cx="91440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质点的</a:t>
            </a:r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运动轨迹是圆或圆的一部分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的运动叫做圆周运动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624 C 0.13333 -0.00624 0.24583 0.14451 0.24583 0.33041 C 0.24583 0.51584 0.13333 0.66705 -0.00469 0.66705 C -0.14305 0.66705 -0.25503 0.51584 -0.25503 0.33041 C -0.25503 0.14451 -0.14305 -0.00624 -0.00469 -0.00624 Z " pathEditMode="relative" rAng="0" ptsTypes="fffff">
                                      <p:cBhvr>
                                        <p:cTn id="8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5486400"/>
            <a:ext cx="172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讨论：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6019800"/>
            <a:ext cx="7740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如何描述自行车的链轮、飞轮和后轮运动情况？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0"/>
            <a:ext cx="8340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641850" y="3903663"/>
            <a:ext cx="450850" cy="4365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003800" y="4252913"/>
            <a:ext cx="1169988" cy="4048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000" b="1">
                <a:ea typeface="楷体_GB2312" pitchFamily="49" charset="-122"/>
              </a:rPr>
              <a:t>链轮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1219200" y="868363"/>
            <a:ext cx="811213" cy="25161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287338"/>
            <a:ext cx="1620838" cy="4048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000" b="1">
                <a:ea typeface="楷体_GB2312" pitchFamily="49" charset="-122"/>
              </a:rPr>
              <a:t>飞轮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840038" y="4684713"/>
            <a:ext cx="361950" cy="1746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201988" y="4513263"/>
            <a:ext cx="1123950" cy="404812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000" b="1">
                <a:ea typeface="楷体_GB2312" pitchFamily="49" charset="-122"/>
              </a:rPr>
              <a:t>后轮</a:t>
            </a:r>
          </a:p>
        </p:txBody>
      </p:sp>
      <p:pic>
        <p:nvPicPr>
          <p:cNvPr id="6157" name="Picture 14" descr="00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228600"/>
            <a:ext cx="8153400" cy="350837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endParaRPr lang="en-US" sz="2800" b="1">
              <a:ea typeface="楷体_GB2312" pitchFamily="49" charset="-122"/>
            </a:endParaRPr>
          </a:p>
          <a:p>
            <a:pPr algn="ctr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两物体均做圆周运动，怎样比较它们运动的快慢？</a:t>
            </a:r>
          </a:p>
        </p:txBody>
      </p:sp>
      <p:sp>
        <p:nvSpPr>
          <p:cNvPr id="7172" name="Oval 4"/>
          <p:cNvSpPr>
            <a:spLocks noChangeAspect="1" noChangeArrowheads="1"/>
          </p:cNvSpPr>
          <p:nvPr/>
        </p:nvSpPr>
        <p:spPr bwMode="auto">
          <a:xfrm>
            <a:off x="1600200" y="504825"/>
            <a:ext cx="2551113" cy="25511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7173" name="Oval 5"/>
          <p:cNvSpPr>
            <a:spLocks noChangeAspect="1" noChangeArrowheads="1"/>
          </p:cNvSpPr>
          <p:nvPr/>
        </p:nvSpPr>
        <p:spPr bwMode="auto">
          <a:xfrm>
            <a:off x="5678488" y="493713"/>
            <a:ext cx="2551112" cy="25511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7174" name="Oval 6"/>
          <p:cNvSpPr>
            <a:spLocks noChangeAspect="1" noChangeArrowheads="1"/>
          </p:cNvSpPr>
          <p:nvPr/>
        </p:nvSpPr>
        <p:spPr bwMode="auto">
          <a:xfrm>
            <a:off x="2757488" y="392113"/>
            <a:ext cx="217487" cy="21748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2A2A3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7175" name="Oval 7"/>
          <p:cNvSpPr>
            <a:spLocks noChangeAspect="1" noChangeArrowheads="1"/>
          </p:cNvSpPr>
          <p:nvPr/>
        </p:nvSpPr>
        <p:spPr bwMode="auto">
          <a:xfrm>
            <a:off x="6835775" y="381000"/>
            <a:ext cx="217488" cy="21748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2A2A3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62000" y="4267200"/>
            <a:ext cx="2133600" cy="1905000"/>
          </a:xfrm>
          <a:prstGeom prst="wedgeRoundRectCallout">
            <a:avLst>
              <a:gd name="adj1" fmla="val -2009"/>
              <a:gd name="adj2" fmla="val -82250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比较物体在一段时间内通过的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圆弧的长短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3124200" y="4267200"/>
            <a:ext cx="2133600" cy="1905000"/>
          </a:xfrm>
          <a:prstGeom prst="wedgeRoundRectCallout">
            <a:avLst>
              <a:gd name="adj1" fmla="val -8630"/>
              <a:gd name="adj2" fmla="val -7891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比较物体在一段时间内半径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转过的角度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5486400" y="4267200"/>
            <a:ext cx="1447800" cy="1905000"/>
          </a:xfrm>
          <a:prstGeom prst="wedgeRoundRectCallout">
            <a:avLst>
              <a:gd name="adj1" fmla="val -3069"/>
              <a:gd name="adj2" fmla="val -8241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比较物体转过一圈所用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时间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162800" y="4267200"/>
            <a:ext cx="1752600" cy="1905000"/>
          </a:xfrm>
          <a:prstGeom prst="wedgeRoundRectCallout">
            <a:avLst>
              <a:gd name="adj1" fmla="val -10509"/>
              <a:gd name="adj2" fmla="val -81583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比较物体在一段时间内转过的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圈数</a:t>
            </a:r>
          </a:p>
        </p:txBody>
      </p:sp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486 C 0.0776 0.00486 0.1401 0.08786 0.1401 0.19029 C 0.1401 0.29249 0.0776 0.37572 0.00087 0.37572 C -0.07604 0.37572 -0.13837 0.29249 -0.13837 0.19029 C -0.13837 0.08786 -0.07604 0.00486 0.00087 0.00486 Z " pathEditMode="relative" rAng="0" ptsTypes="fffff">
                                      <p:cBhvr>
                                        <p:cTn id="29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3 C 0.07761 0.00023 0.14011 0.08324 0.14011 0.18567 C 0.14011 0.28786 0.07761 0.3711 0.00087 0.3711 C -0.07604 0.3711 -0.13837 0.28786 -0.13837 0.18567 C -0.13837 0.08324 -0.07604 0.00023 0.00087 0.00023 Z " pathEditMode="relative" rAng="0" ptsTypes="fffff">
                                      <p:cBhvr>
                                        <p:cTn id="31" dur="5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  <p:bldP spid="7172" grpId="0" animBg="1" autoUpdateAnimBg="0"/>
      <p:bldP spid="7173" grpId="0" animBg="1" autoUpdateAnimBg="0"/>
      <p:bldP spid="7174" grpId="0" animBg="1" autoUpdateAnimBg="0"/>
      <p:bldP spid="7174" grpId="1" animBg="1" autoUpdateAnimBg="0"/>
      <p:bldP spid="7175" grpId="0" animBg="1" autoUpdateAnimBg="0"/>
      <p:bldP spid="7175" grpId="1" animBg="1" autoUpdateAnimBg="0"/>
      <p:bldP spid="7176" grpId="0" animBg="1" autoUpdateAnimBg="0"/>
      <p:bldP spid="7177" grpId="0" animBg="1" autoUpdateAnimBg="0"/>
      <p:bldP spid="7178" grpId="0" animBg="1" autoUpdateAnimBg="0"/>
      <p:bldP spid="7179" grpId="0" animBg="1" autoUpdateAnimBg="0"/>
      <p:bldP spid="7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838200" y="990600"/>
            <a:ext cx="79248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、物理意义：描述质点沿圆周运动的快慢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838200" y="1627188"/>
            <a:ext cx="5257800" cy="14335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、定义：质点做圆周运动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通过的弧长 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和所用时间 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的比值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叫做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线速度的大小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838200" y="3595688"/>
            <a:ext cx="18288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、大小：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838200" y="4800600"/>
            <a:ext cx="26670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、单位：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m/s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2819400" y="3530600"/>
            <a:ext cx="1676400" cy="1041400"/>
            <a:chOff x="0" y="0"/>
            <a:chExt cx="1056" cy="656"/>
          </a:xfrm>
        </p:grpSpPr>
        <p:sp>
          <p:nvSpPr>
            <p:cNvPr id="8201" name="Rectangle 14"/>
            <p:cNvSpPr>
              <a:spLocks noChangeArrowheads="1"/>
            </p:cNvSpPr>
            <p:nvPr/>
          </p:nvSpPr>
          <p:spPr bwMode="auto">
            <a:xfrm>
              <a:off x="0" y="40"/>
              <a:ext cx="1056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58" y="0"/>
              <a:ext cx="998" cy="656"/>
              <a:chOff x="0" y="0"/>
              <a:chExt cx="998" cy="656"/>
            </a:xfrm>
          </p:grpSpPr>
          <p:sp>
            <p:nvSpPr>
              <p:cNvPr id="8203" name="Rectangle 16"/>
              <p:cNvSpPr>
                <a:spLocks noChangeArrowheads="1"/>
              </p:cNvSpPr>
              <p:nvPr/>
            </p:nvSpPr>
            <p:spPr bwMode="auto">
              <a:xfrm>
                <a:off x="0" y="141"/>
                <a:ext cx="99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3200" b="1" i="1">
                    <a:solidFill>
                      <a:srgbClr val="FF0000"/>
                    </a:solidFill>
                    <a:latin typeface="Times New Roman" pitchFamily="18" charset="0"/>
                  </a:rPr>
                  <a:t>=</a:t>
                </a:r>
                <a:endParaRPr lang="en-US" sz="2800" b="1" i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04" name="Text Box 17"/>
              <p:cNvSpPr txBox="1">
                <a:spLocks noChangeArrowheads="1"/>
              </p:cNvSpPr>
              <p:nvPr/>
            </p:nvSpPr>
            <p:spPr bwMode="auto">
              <a:xfrm>
                <a:off x="430" y="252"/>
                <a:ext cx="5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Δ</a:t>
                </a:r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t</a:t>
                </a:r>
                <a:endParaRPr lang="en-US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05" name="Text Box 18"/>
              <p:cNvSpPr txBox="1">
                <a:spLocks noChangeArrowheads="1"/>
              </p:cNvSpPr>
              <p:nvPr/>
            </p:nvSpPr>
            <p:spPr bwMode="auto">
              <a:xfrm>
                <a:off x="430" y="0"/>
                <a:ext cx="5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Δ</a:t>
                </a:r>
                <a:r>
                  <a:rPr lang="en-US" sz="36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lang="en-US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06" name="Line 19"/>
              <p:cNvSpPr>
                <a:spLocks noChangeShapeType="1"/>
              </p:cNvSpPr>
              <p:nvPr/>
            </p:nvSpPr>
            <p:spPr bwMode="auto">
              <a:xfrm>
                <a:off x="446" y="36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838200" y="5715000"/>
            <a:ext cx="7924800" cy="9461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、方向：质点在圆周某点的线速度方向沿圆周上该点的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切线方向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11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08" name="AutoShape 21"/>
          <p:cNvSpPr>
            <a:spLocks noChangeArrowheads="1"/>
          </p:cNvSpPr>
          <p:nvPr/>
        </p:nvSpPr>
        <p:spPr bwMode="auto">
          <a:xfrm>
            <a:off x="4343400" y="2667000"/>
            <a:ext cx="3657600" cy="533400"/>
          </a:xfrm>
          <a:prstGeom prst="wedgeRoundRectCallout">
            <a:avLst>
              <a:gd name="adj1" fmla="val -52171"/>
              <a:gd name="adj2" fmla="val 141069"/>
              <a:gd name="adj3" fmla="val 16667"/>
            </a:avLst>
          </a:prstGeom>
          <a:solidFill>
            <a:schemeClr val="bg1">
              <a:alpha val="79999"/>
            </a:schemeClr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Δl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是弧长并非位移</a:t>
            </a:r>
          </a:p>
        </p:txBody>
      </p:sp>
      <p:sp>
        <p:nvSpPr>
          <p:cNvPr id="8209" name="AutoShape 23"/>
          <p:cNvSpPr>
            <a:spLocks noChangeArrowheads="1"/>
          </p:cNvSpPr>
          <p:nvPr/>
        </p:nvSpPr>
        <p:spPr bwMode="auto">
          <a:xfrm>
            <a:off x="4114800" y="152400"/>
            <a:ext cx="1371600" cy="762000"/>
          </a:xfrm>
          <a:prstGeom prst="wedgeRoundRectCallout">
            <a:avLst>
              <a:gd name="adj1" fmla="val -100347"/>
              <a:gd name="adj2" fmla="val 18750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矢量</a:t>
            </a:r>
          </a:p>
        </p:txBody>
      </p:sp>
      <p:sp>
        <p:nvSpPr>
          <p:cNvPr id="8210" name="Oval 29"/>
          <p:cNvSpPr>
            <a:spLocks noChangeArrowheads="1"/>
          </p:cNvSpPr>
          <p:nvPr/>
        </p:nvSpPr>
        <p:spPr bwMode="auto">
          <a:xfrm>
            <a:off x="5181600" y="1600200"/>
            <a:ext cx="3675063" cy="3671888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8211" name="Oval 30"/>
          <p:cNvSpPr>
            <a:spLocks noChangeArrowheads="1"/>
          </p:cNvSpPr>
          <p:nvPr/>
        </p:nvSpPr>
        <p:spPr bwMode="auto">
          <a:xfrm>
            <a:off x="7391400" y="1524000"/>
            <a:ext cx="250825" cy="2508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8212" name="Arc 31"/>
          <p:cNvSpPr>
            <a:spLocks/>
          </p:cNvSpPr>
          <p:nvPr/>
        </p:nvSpPr>
        <p:spPr bwMode="auto">
          <a:xfrm rot="14394518">
            <a:off x="7065169" y="2031206"/>
            <a:ext cx="1901825" cy="963613"/>
          </a:xfrm>
          <a:custGeom>
            <a:avLst/>
            <a:gdLst>
              <a:gd name="T0" fmla="*/ 28098 w 28098"/>
              <a:gd name="T1" fmla="*/ 11107 h 21600"/>
              <a:gd name="T2" fmla="*/ 9573 w 28098"/>
              <a:gd name="T3" fmla="*/ 21600 h 21600"/>
              <a:gd name="T4" fmla="*/ 0 w 28098"/>
              <a:gd name="T5" fmla="*/ 19362 h 21600"/>
              <a:gd name="T6" fmla="*/ 28098 w 28098"/>
              <a:gd name="T7" fmla="*/ 11107 h 21600"/>
              <a:gd name="T8" fmla="*/ 9573 w 28098"/>
              <a:gd name="T9" fmla="*/ 21600 h 21600"/>
              <a:gd name="T10" fmla="*/ 0 w 28098"/>
              <a:gd name="T11" fmla="*/ 19362 h 21600"/>
              <a:gd name="T12" fmla="*/ 9573 w 28098"/>
              <a:gd name="T13" fmla="*/ 0 h 21600"/>
              <a:gd name="T14" fmla="*/ 0 w 28098"/>
              <a:gd name="T15" fmla="*/ 0 h 21600"/>
              <a:gd name="T16" fmla="*/ 28098 w 28098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8098" h="21600" fill="none" extrusionOk="0">
                <a:moveTo>
                  <a:pt x="28098" y="11107"/>
                </a:moveTo>
                <a:cubicBezTo>
                  <a:pt x="24195" y="17616"/>
                  <a:pt x="17162" y="21599"/>
                  <a:pt x="9573" y="21600"/>
                </a:cubicBezTo>
                <a:cubicBezTo>
                  <a:pt x="6252" y="21600"/>
                  <a:pt x="2976" y="20834"/>
                  <a:pt x="0" y="19362"/>
                </a:cubicBezTo>
              </a:path>
              <a:path w="28098" h="21600" stroke="0" extrusionOk="0">
                <a:moveTo>
                  <a:pt x="28098" y="11107"/>
                </a:moveTo>
                <a:cubicBezTo>
                  <a:pt x="24195" y="17616"/>
                  <a:pt x="17162" y="21599"/>
                  <a:pt x="9573" y="21600"/>
                </a:cubicBezTo>
                <a:cubicBezTo>
                  <a:pt x="6252" y="21600"/>
                  <a:pt x="2976" y="20834"/>
                  <a:pt x="0" y="19362"/>
                </a:cubicBezTo>
                <a:lnTo>
                  <a:pt x="9573" y="0"/>
                </a:lnTo>
                <a:close/>
              </a:path>
            </a:pathLst>
          </a:custGeom>
          <a:noFill/>
          <a:ln w="762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Rectangle 32"/>
          <p:cNvSpPr>
            <a:spLocks noChangeArrowheads="1"/>
          </p:cNvSpPr>
          <p:nvPr/>
        </p:nvSpPr>
        <p:spPr bwMode="auto">
          <a:xfrm>
            <a:off x="8245475" y="1577975"/>
            <a:ext cx="606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1" i="1">
                <a:solidFill>
                  <a:srgbClr val="3333FF"/>
                </a:solidFill>
                <a:latin typeface="Times New Roman" pitchFamily="18" charset="0"/>
              </a:rPr>
              <a:t>∆</a:t>
            </a:r>
            <a:r>
              <a:rPr lang="en-US" sz="4000" b="1" i="1">
                <a:solidFill>
                  <a:srgbClr val="3333FF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8214" name="Rectangle 33"/>
          <p:cNvSpPr>
            <a:spLocks noChangeArrowheads="1"/>
          </p:cNvSpPr>
          <p:nvPr/>
        </p:nvSpPr>
        <p:spPr bwMode="auto">
          <a:xfrm>
            <a:off x="7697788" y="1860550"/>
            <a:ext cx="635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1" i="1">
                <a:solidFill>
                  <a:srgbClr val="3333FF"/>
                </a:solidFill>
                <a:latin typeface="Times New Roman" pitchFamily="18" charset="0"/>
              </a:rPr>
              <a:t>∆</a:t>
            </a:r>
            <a:r>
              <a:rPr lang="en-US" sz="4800" b="1" i="1">
                <a:solidFill>
                  <a:srgbClr val="3333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152400" y="0"/>
            <a:ext cx="5762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描述圆周运动快慢的物理量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838200" y="3048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一、线速度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27746E-6 C 0.00556 0.00255 0.02188 0.00717 0.03507 0.01665 C 0.04861 0.02567 0.06493 0.03677 0.07986 0.05573 C 0.09427 0.07515 0.11285 0.10474 0.12413 0.13272 C 0.13507 0.16093 0.14063 0.2074 0.14549 0.22752 " pathEditMode="relative" rAng="-1432449" ptsTypes="aaaaa">
                                      <p:cBhvr>
                                        <p:cTn id="22" dur="2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80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9" grpId="0" animBg="1" autoUpdateAnimBg="0"/>
      <p:bldP spid="8207" grpId="0" animBg="1" autoUpdateAnimBg="0"/>
      <p:bldP spid="8208" grpId="0" animBg="1" autoUpdateAnimBg="0"/>
      <p:bldP spid="8209" grpId="0" animBg="1" autoUpdateAnimBg="0"/>
      <p:bldP spid="8211" grpId="0" animBg="1" autoUpdateAnimBg="0"/>
      <p:bldP spid="8212" grpId="0" animBg="1"/>
      <p:bldP spid="8213" grpId="0" autoUpdateAnimBg="0"/>
      <p:bldP spid="8214" grpId="0" autoUpdateAnimBg="0"/>
      <p:bldP spid="8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/>
          <p:cNvSpPr>
            <a:spLocks/>
          </p:cNvSpPr>
          <p:nvPr/>
        </p:nvSpPr>
        <p:spPr bwMode="auto">
          <a:xfrm rot="9055447">
            <a:off x="1495425" y="1212850"/>
            <a:ext cx="1274763" cy="455613"/>
          </a:xfrm>
          <a:custGeom>
            <a:avLst/>
            <a:gdLst>
              <a:gd name="T0" fmla="*/ 25608 w 25608"/>
              <a:gd name="T1" fmla="*/ 18357 h 21600"/>
              <a:gd name="T2" fmla="*/ 14225 w 25608"/>
              <a:gd name="T3" fmla="*/ 21600 h 21600"/>
              <a:gd name="T4" fmla="*/ 0 w 25608"/>
              <a:gd name="T5" fmla="*/ 16254 h 21600"/>
              <a:gd name="T6" fmla="*/ 25608 w 25608"/>
              <a:gd name="T7" fmla="*/ 18357 h 21600"/>
              <a:gd name="T8" fmla="*/ 14225 w 25608"/>
              <a:gd name="T9" fmla="*/ 21600 h 21600"/>
              <a:gd name="T10" fmla="*/ 0 w 25608"/>
              <a:gd name="T11" fmla="*/ 16254 h 21600"/>
              <a:gd name="T12" fmla="*/ 14225 w 25608"/>
              <a:gd name="T13" fmla="*/ 0 h 21600"/>
              <a:gd name="T14" fmla="*/ 0 w 25608"/>
              <a:gd name="T15" fmla="*/ 0 h 21600"/>
              <a:gd name="T16" fmla="*/ 25608 w 25608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5608" h="21600" fill="none" extrusionOk="0">
                <a:moveTo>
                  <a:pt x="25608" y="18357"/>
                </a:moveTo>
                <a:cubicBezTo>
                  <a:pt x="22189" y="20476"/>
                  <a:pt x="18247" y="21599"/>
                  <a:pt x="14225" y="21600"/>
                </a:cubicBezTo>
                <a:cubicBezTo>
                  <a:pt x="8992" y="21600"/>
                  <a:pt x="3937" y="19700"/>
                  <a:pt x="0" y="16254"/>
                </a:cubicBezTo>
              </a:path>
              <a:path w="25608" h="21600" stroke="0" extrusionOk="0">
                <a:moveTo>
                  <a:pt x="25608" y="18357"/>
                </a:moveTo>
                <a:cubicBezTo>
                  <a:pt x="22189" y="20476"/>
                  <a:pt x="18247" y="21599"/>
                  <a:pt x="14225" y="21600"/>
                </a:cubicBezTo>
                <a:cubicBezTo>
                  <a:pt x="8992" y="21600"/>
                  <a:pt x="3937" y="19700"/>
                  <a:pt x="0" y="16254"/>
                </a:cubicBezTo>
                <a:lnTo>
                  <a:pt x="14225" y="0"/>
                </a:lnTo>
                <a:close/>
              </a:path>
            </a:pathLst>
          </a:custGeom>
          <a:noFill/>
          <a:ln w="317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709613" y="990600"/>
            <a:ext cx="4752975" cy="4752975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9220" name="Arc 4"/>
          <p:cNvSpPr>
            <a:spLocks/>
          </p:cNvSpPr>
          <p:nvPr/>
        </p:nvSpPr>
        <p:spPr bwMode="auto">
          <a:xfrm rot="7335733">
            <a:off x="577850" y="2022475"/>
            <a:ext cx="1295400" cy="361950"/>
          </a:xfrm>
          <a:custGeom>
            <a:avLst/>
            <a:gdLst>
              <a:gd name="T0" fmla="*/ 29545 w 29545"/>
              <a:gd name="T1" fmla="*/ 15506 h 21600"/>
              <a:gd name="T2" fmla="*/ 14508 w 29545"/>
              <a:gd name="T3" fmla="*/ 21600 h 21600"/>
              <a:gd name="T4" fmla="*/ 0 w 29545"/>
              <a:gd name="T5" fmla="*/ 16002 h 21600"/>
              <a:gd name="T6" fmla="*/ 29545 w 29545"/>
              <a:gd name="T7" fmla="*/ 15506 h 21600"/>
              <a:gd name="T8" fmla="*/ 14508 w 29545"/>
              <a:gd name="T9" fmla="*/ 21600 h 21600"/>
              <a:gd name="T10" fmla="*/ 0 w 29545"/>
              <a:gd name="T11" fmla="*/ 16002 h 21600"/>
              <a:gd name="T12" fmla="*/ 14508 w 29545"/>
              <a:gd name="T13" fmla="*/ 0 h 21600"/>
              <a:gd name="T14" fmla="*/ 0 w 29545"/>
              <a:gd name="T15" fmla="*/ 0 h 21600"/>
              <a:gd name="T16" fmla="*/ 29545 w 29545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9545" h="21600" fill="none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</a:path>
              <a:path w="29545" h="21600" stroke="0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  <a:lnTo>
                  <a:pt x="14508" y="0"/>
                </a:lnTo>
                <a:close/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Arc 5"/>
          <p:cNvSpPr>
            <a:spLocks/>
          </p:cNvSpPr>
          <p:nvPr/>
        </p:nvSpPr>
        <p:spPr bwMode="auto">
          <a:xfrm rot="10800000">
            <a:off x="6216650" y="1500188"/>
            <a:ext cx="1295400" cy="360362"/>
          </a:xfrm>
          <a:custGeom>
            <a:avLst/>
            <a:gdLst>
              <a:gd name="T0" fmla="*/ 29545 w 29545"/>
              <a:gd name="T1" fmla="*/ 15506 h 21600"/>
              <a:gd name="T2" fmla="*/ 14508 w 29545"/>
              <a:gd name="T3" fmla="*/ 21600 h 21600"/>
              <a:gd name="T4" fmla="*/ 0 w 29545"/>
              <a:gd name="T5" fmla="*/ 16002 h 21600"/>
              <a:gd name="T6" fmla="*/ 29545 w 29545"/>
              <a:gd name="T7" fmla="*/ 15506 h 21600"/>
              <a:gd name="T8" fmla="*/ 14508 w 29545"/>
              <a:gd name="T9" fmla="*/ 21600 h 21600"/>
              <a:gd name="T10" fmla="*/ 0 w 29545"/>
              <a:gd name="T11" fmla="*/ 16002 h 21600"/>
              <a:gd name="T12" fmla="*/ 14508 w 29545"/>
              <a:gd name="T13" fmla="*/ 0 h 21600"/>
              <a:gd name="T14" fmla="*/ 0 w 29545"/>
              <a:gd name="T15" fmla="*/ 0 h 21600"/>
              <a:gd name="T16" fmla="*/ 29545 w 29545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9545" h="21600" fill="none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</a:path>
              <a:path w="29545" h="21600" stroke="0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  <a:lnTo>
                  <a:pt x="14508" y="0"/>
                </a:lnTo>
                <a:close/>
              </a:path>
            </a:pathLst>
          </a:custGeom>
          <a:noFill/>
          <a:ln w="317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Arc 6"/>
          <p:cNvSpPr>
            <a:spLocks/>
          </p:cNvSpPr>
          <p:nvPr/>
        </p:nvSpPr>
        <p:spPr bwMode="auto">
          <a:xfrm rot="10800000">
            <a:off x="6216650" y="2251075"/>
            <a:ext cx="1295400" cy="360363"/>
          </a:xfrm>
          <a:custGeom>
            <a:avLst/>
            <a:gdLst>
              <a:gd name="T0" fmla="*/ 29545 w 29545"/>
              <a:gd name="T1" fmla="*/ 15506 h 21600"/>
              <a:gd name="T2" fmla="*/ 14508 w 29545"/>
              <a:gd name="T3" fmla="*/ 21600 h 21600"/>
              <a:gd name="T4" fmla="*/ 0 w 29545"/>
              <a:gd name="T5" fmla="*/ 16002 h 21600"/>
              <a:gd name="T6" fmla="*/ 29545 w 29545"/>
              <a:gd name="T7" fmla="*/ 15506 h 21600"/>
              <a:gd name="T8" fmla="*/ 14508 w 29545"/>
              <a:gd name="T9" fmla="*/ 21600 h 21600"/>
              <a:gd name="T10" fmla="*/ 0 w 29545"/>
              <a:gd name="T11" fmla="*/ 16002 h 21600"/>
              <a:gd name="T12" fmla="*/ 14508 w 29545"/>
              <a:gd name="T13" fmla="*/ 0 h 21600"/>
              <a:gd name="T14" fmla="*/ 0 w 29545"/>
              <a:gd name="T15" fmla="*/ 0 h 21600"/>
              <a:gd name="T16" fmla="*/ 29545 w 29545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9545" h="21600" fill="none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</a:path>
              <a:path w="29545" h="21600" stroke="0" extrusionOk="0">
                <a:moveTo>
                  <a:pt x="29545" y="15506"/>
                </a:moveTo>
                <a:cubicBezTo>
                  <a:pt x="25515" y="19414"/>
                  <a:pt x="20121" y="21599"/>
                  <a:pt x="14508" y="21600"/>
                </a:cubicBezTo>
                <a:cubicBezTo>
                  <a:pt x="9144" y="21600"/>
                  <a:pt x="3973" y="19604"/>
                  <a:pt x="0" y="16002"/>
                </a:cubicBezTo>
                <a:lnTo>
                  <a:pt x="14508" y="0"/>
                </a:lnTo>
                <a:close/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1450" y="4208463"/>
            <a:ext cx="3132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3300"/>
                </a:solidFill>
                <a:ea typeface="楷体_GB2312" pitchFamily="49" charset="-122"/>
              </a:rPr>
              <a:t>任取两段相等的时间，比较圆弧长度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89000" y="2798763"/>
            <a:ext cx="4322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5400" b="1">
                <a:solidFill>
                  <a:schemeClr val="tx2"/>
                </a:solidFill>
                <a:ea typeface="楷体_GB2312" pitchFamily="49" charset="-122"/>
              </a:rPr>
              <a:t>匀速圆周运动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5588000" y="2163763"/>
            <a:ext cx="2644775" cy="1333500"/>
          </a:xfrm>
          <a:prstGeom prst="wedgeRoundRectCallout">
            <a:avLst>
              <a:gd name="adj1" fmla="val -6005"/>
              <a:gd name="adj2" fmla="val -100833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pPr algn="ctr"/>
            <a:r>
              <a:rPr lang="zh-CN" altLang="en-US" sz="2400" b="1">
                <a:solidFill>
                  <a:srgbClr val="000404"/>
                </a:solidFill>
                <a:ea typeface="楷体_GB2312" pitchFamily="49" charset="-122"/>
              </a:rPr>
              <a:t>任意相等时间内通过的圆弧长度相等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5800" y="2624138"/>
            <a:ext cx="228600" cy="2159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34 0.00301 C 0.03594 -0.18057 0.17761 -0.29109 0.31632 -0.24208 C 0.454 -0.19352 0.53698 -0.00393 0.50035 0.18035 C 0.46424 0.36232 0.3224 0.47237 0.18247 0.42567 C 0.04531 0.37503 -0.03889 0.18821 -0.00034 0.00301 Z " pathEditMode="relative" rAng="-4508256" ptsTypes="fffff">
                                      <p:cBhvr>
                                        <p:cTn id="6" dur="17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9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393 L 0.01389 -0.04624 C 0.0165 -0.05664 0.02223 -0.07214 0.02917 -0.08647 C 0.03716 -0.10358 0.04462 -0.1163 0.05 -0.12508 L 0.07587 -0.16555 " pathEditMode="relative" rAng="-25119483" ptsTypes="FffFF">
                                      <p:cBhvr>
                                        <p:cTn id="15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500" y="-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4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3 -0.16948 L 0.10938 -0.19931 C 0.11615 -0.20555 0.12726 -0.21365 0.13854 -0.22035 C 0.15191 -0.22821 0.16319 -0.23469 0.17118 -0.23769 L 0.20972 -0.25133 " pathEditMode="relative" rAng="-1508569" ptsTypes="FffFF">
                                      <p:cBhvr>
                                        <p:cTn id="22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4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7457E-6 L 3.33333E-6 -0.107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0" grpId="0" animBg="1"/>
      <p:bldP spid="9221" grpId="0" animBg="1"/>
      <p:bldP spid="9222" grpId="0" animBg="1"/>
      <p:bldP spid="9222" grpId="1" animBg="1"/>
      <p:bldP spid="9223" grpId="0" autoUpdateAnimBg="0"/>
      <p:bldP spid="9224" grpId="0" autoUpdateAnimBg="0"/>
      <p:bldP spid="9225" grpId="0" animBg="1" autoUpdateAnimBg="0"/>
      <p:bldP spid="9226" grpId="0" animBg="1" autoUpdateAnimBg="0"/>
      <p:bldP spid="9226" grpId="1" animBg="1" autoUpdateAnimBg="0"/>
      <p:bldP spid="9226" grpId="2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466725" y="1055688"/>
            <a:ext cx="3097213" cy="30972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9213" y="2611438"/>
            <a:ext cx="1951037" cy="1252537"/>
            <a:chOff x="0" y="0"/>
            <a:chExt cx="1229" cy="789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 flipH="1">
              <a:off x="640" y="0"/>
              <a:ext cx="589" cy="681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0" y="18"/>
              <a:ext cx="667" cy="771"/>
              <a:chOff x="0" y="0"/>
              <a:chExt cx="667" cy="771"/>
            </a:xfrm>
          </p:grpSpPr>
          <p:sp>
            <p:nvSpPr>
              <p:cNvPr id="10246" name="Oval 6"/>
              <p:cNvSpPr>
                <a:spLocks noChangeArrowheads="1"/>
              </p:cNvSpPr>
              <p:nvPr/>
            </p:nvSpPr>
            <p:spPr bwMode="auto">
              <a:xfrm>
                <a:off x="531" y="635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Verdana" pitchFamily="34" charset="0"/>
                </a:endParaRPr>
              </a:p>
            </p:txBody>
          </p:sp>
          <p:grpSp>
            <p:nvGrpSpPr>
              <p:cNvPr id="1024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9" cy="663"/>
                <a:chOff x="0" y="0"/>
                <a:chExt cx="549" cy="663"/>
              </a:xfrm>
            </p:grpSpPr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" y="309"/>
                  <a:ext cx="372" cy="354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8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32" tIns="45716" rIns="91432" bIns="45716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sz="4000" b="1" i="1">
                      <a:solidFill>
                        <a:srgbClr val="CC3300"/>
                      </a:solidFill>
                      <a:latin typeface="Times New Roman" pitchFamily="18" charset="0"/>
                      <a:ea typeface="隶书" pitchFamily="49" charset="-122"/>
                    </a:rPr>
                    <a:t>v</a:t>
                  </a:r>
                </a:p>
              </p:txBody>
            </p:sp>
          </p:grpSp>
        </p:grpSp>
      </p:grp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114800" y="1066800"/>
            <a:ext cx="4438650" cy="28479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404"/>
                </a:solidFill>
                <a:ea typeface="楷体_GB2312" pitchFamily="49" charset="-122"/>
              </a:rPr>
              <a:t>可见：尽管做匀速圆周运动的物体在各个时刻的线速度大小相等，但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线速度的方向是不断变化的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914400" y="4937125"/>
            <a:ext cx="7451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  <a:ea typeface="隶书" pitchFamily="49" charset="-122"/>
              </a:rPr>
              <a:t>匀速圆周运动是</a:t>
            </a:r>
            <a:r>
              <a:rPr lang="zh-CN" altLang="en-US" sz="6000">
                <a:solidFill>
                  <a:srgbClr val="FF0000"/>
                </a:solidFill>
                <a:ea typeface="隶书" pitchFamily="49" charset="-122"/>
              </a:rPr>
              <a:t>变速</a:t>
            </a:r>
            <a:r>
              <a:rPr lang="zh-CN" altLang="en-US" sz="4000" b="1">
                <a:solidFill>
                  <a:schemeClr val="tx2"/>
                </a:solidFill>
                <a:ea typeface="隶书" pitchFamily="49" charset="-122"/>
              </a:rPr>
              <a:t>运动！</a:t>
            </a:r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914400" y="4572000"/>
            <a:ext cx="3746500" cy="1423988"/>
            <a:chOff x="0" y="0"/>
            <a:chExt cx="2360" cy="897"/>
          </a:xfrm>
        </p:grpSpPr>
        <p:sp>
          <p:nvSpPr>
            <p:cNvPr id="10253" name="Oval 14"/>
            <p:cNvSpPr>
              <a:spLocks noChangeArrowheads="1"/>
            </p:cNvSpPr>
            <p:nvPr/>
          </p:nvSpPr>
          <p:spPr bwMode="auto">
            <a:xfrm>
              <a:off x="0" y="465"/>
              <a:ext cx="795" cy="43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V="1">
              <a:off x="576" y="225"/>
              <a:ext cx="43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960" y="0"/>
              <a:ext cx="14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00FF"/>
                  </a:solidFill>
                  <a:ea typeface="楷体_GB2312" pitchFamily="49" charset="-122"/>
                </a:rPr>
                <a:t>速率不变</a:t>
              </a:r>
            </a:p>
          </p:txBody>
        </p:sp>
      </p:grp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914400" y="5137150"/>
            <a:ext cx="6913563" cy="1720850"/>
            <a:chOff x="0" y="0"/>
            <a:chExt cx="4355" cy="1084"/>
          </a:xfrm>
        </p:grpSpPr>
        <p:sp>
          <p:nvSpPr>
            <p:cNvPr id="10257" name="Oval 18"/>
            <p:cNvSpPr>
              <a:spLocks noChangeArrowheads="1"/>
            </p:cNvSpPr>
            <p:nvPr/>
          </p:nvSpPr>
          <p:spPr bwMode="auto">
            <a:xfrm>
              <a:off x="0" y="0"/>
              <a:ext cx="2087" cy="680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>
              <a:off x="454" y="635"/>
              <a:ext cx="91" cy="22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454" y="680"/>
              <a:ext cx="39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0000"/>
                  </a:solidFill>
                  <a:ea typeface="楷体_GB2312" pitchFamily="49" charset="-122"/>
                </a:rPr>
                <a:t>是线速度大小不变的运动！</a:t>
              </a:r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1397000" y="328613"/>
            <a:ext cx="1285875" cy="2282825"/>
            <a:chOff x="0" y="0"/>
            <a:chExt cx="810" cy="1438"/>
          </a:xfrm>
        </p:grpSpPr>
        <p:sp>
          <p:nvSpPr>
            <p:cNvPr id="10261" name="Line 22"/>
            <p:cNvSpPr>
              <a:spLocks noChangeShapeType="1"/>
            </p:cNvSpPr>
            <p:nvPr/>
          </p:nvSpPr>
          <p:spPr bwMode="auto">
            <a:xfrm>
              <a:off x="72" y="486"/>
              <a:ext cx="317" cy="952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2" name="Group 22"/>
            <p:cNvGrpSpPr>
              <a:grpSpLocks/>
            </p:cNvGrpSpPr>
            <p:nvPr/>
          </p:nvGrpSpPr>
          <p:grpSpPr bwMode="auto">
            <a:xfrm>
              <a:off x="0" y="0"/>
              <a:ext cx="810" cy="571"/>
              <a:chOff x="0" y="0"/>
              <a:chExt cx="810" cy="571"/>
            </a:xfrm>
          </p:grpSpPr>
          <p:sp>
            <p:nvSpPr>
              <p:cNvPr id="10263" name="Oval 24"/>
              <p:cNvSpPr>
                <a:spLocks noChangeArrowheads="1"/>
              </p:cNvSpPr>
              <p:nvPr/>
            </p:nvSpPr>
            <p:spPr bwMode="auto">
              <a:xfrm>
                <a:off x="0" y="435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Verdana" pitchFamily="34" charset="0"/>
                </a:endParaRPr>
              </a:p>
            </p:txBody>
          </p:sp>
          <p:grpSp>
            <p:nvGrpSpPr>
              <p:cNvPr id="10264" name="Group 24"/>
              <p:cNvGrpSpPr>
                <a:grpSpLocks/>
              </p:cNvGrpSpPr>
              <p:nvPr/>
            </p:nvGrpSpPr>
            <p:grpSpPr bwMode="auto">
              <a:xfrm>
                <a:off x="135" y="0"/>
                <a:ext cx="675" cy="481"/>
                <a:chOff x="0" y="0"/>
                <a:chExt cx="675" cy="481"/>
              </a:xfrm>
            </p:grpSpPr>
            <p:sp>
              <p:nvSpPr>
                <p:cNvPr id="1026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0" y="281"/>
                  <a:ext cx="500" cy="200"/>
                </a:xfrm>
                <a:prstGeom prst="line">
                  <a:avLst/>
                </a:prstGeom>
                <a:noFill/>
                <a:ln w="3175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45" y="0"/>
                  <a:ext cx="23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32" tIns="45716" rIns="91432" bIns="45716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sz="4000" b="1" i="1">
                      <a:solidFill>
                        <a:srgbClr val="CC3300"/>
                      </a:solidFill>
                      <a:latin typeface="Times New Roman" pitchFamily="18" charset="0"/>
                      <a:ea typeface="隶书" pitchFamily="49" charset="-122"/>
                    </a:rPr>
                    <a:t>v</a:t>
                  </a:r>
                </a:p>
              </p:txBody>
            </p:sp>
          </p:grpSp>
        </p:grpSp>
      </p:grpSp>
      <p:sp>
        <p:nvSpPr>
          <p:cNvPr id="10267" name="Oval 28"/>
          <p:cNvSpPr>
            <a:spLocks noChangeArrowheads="1"/>
          </p:cNvSpPr>
          <p:nvPr/>
        </p:nvSpPr>
        <p:spPr bwMode="auto">
          <a:xfrm>
            <a:off x="892175" y="3648075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1985963" y="2598738"/>
            <a:ext cx="1657350" cy="1663700"/>
            <a:chOff x="0" y="0"/>
            <a:chExt cx="1044" cy="1048"/>
          </a:xfrm>
        </p:grpSpPr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953" cy="13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0" name="Group 30"/>
            <p:cNvGrpSpPr>
              <a:grpSpLocks/>
            </p:cNvGrpSpPr>
            <p:nvPr/>
          </p:nvGrpSpPr>
          <p:grpSpPr bwMode="auto">
            <a:xfrm>
              <a:off x="663" y="63"/>
              <a:ext cx="381" cy="985"/>
              <a:chOff x="0" y="0"/>
              <a:chExt cx="381" cy="985"/>
            </a:xfrm>
          </p:grpSpPr>
          <p:grpSp>
            <p:nvGrpSpPr>
              <p:cNvPr id="10271" name="Group 31"/>
              <p:cNvGrpSpPr>
                <a:grpSpLocks/>
              </p:cNvGrpSpPr>
              <p:nvPr/>
            </p:nvGrpSpPr>
            <p:grpSpPr bwMode="auto">
              <a:xfrm>
                <a:off x="0" y="127"/>
                <a:ext cx="308" cy="858"/>
                <a:chOff x="0" y="0"/>
                <a:chExt cx="308" cy="858"/>
              </a:xfrm>
            </p:grpSpPr>
            <p:sp>
              <p:nvSpPr>
                <p:cNvPr id="1027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72" y="0"/>
                  <a:ext cx="136" cy="590"/>
                </a:xfrm>
                <a:prstGeom prst="line">
                  <a:avLst/>
                </a:prstGeom>
                <a:noFill/>
                <a:ln w="3175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0" y="416"/>
                  <a:ext cx="23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32" tIns="45716" rIns="91432" bIns="45716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sz="4000" b="1" i="1">
                      <a:solidFill>
                        <a:srgbClr val="CC3300"/>
                      </a:solidFill>
                      <a:latin typeface="Times New Roman" pitchFamily="18" charset="0"/>
                      <a:ea typeface="隶书" pitchFamily="49" charset="-122"/>
                    </a:rPr>
                    <a:t>v</a:t>
                  </a:r>
                </a:p>
              </p:txBody>
            </p:sp>
          </p:grpSp>
          <p:sp>
            <p:nvSpPr>
              <p:cNvPr id="10274" name="Oval 35"/>
              <p:cNvSpPr>
                <a:spLocks noChangeArrowheads="1"/>
              </p:cNvSpPr>
              <p:nvPr/>
            </p:nvSpPr>
            <p:spPr bwMode="auto">
              <a:xfrm>
                <a:off x="245" y="0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Verdana" pitchFamily="34" charset="0"/>
                </a:endParaRPr>
              </a:p>
            </p:txBody>
          </p:sp>
        </p:grpSp>
      </p:grpSp>
      <p:sp>
        <p:nvSpPr>
          <p:cNvPr id="10275" name="Text Box 36"/>
          <p:cNvSpPr txBox="1">
            <a:spLocks noChangeArrowheads="1"/>
          </p:cNvSpPr>
          <p:nvPr/>
        </p:nvSpPr>
        <p:spPr bwMode="auto">
          <a:xfrm>
            <a:off x="1924050" y="21637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 i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37 C -0.06928 -0.07468 -0.07934 -0.21595 -0.02032 -0.3126 C 0.03906 -0.40763 0.14566 -0.42219 0.21718 -0.34335 C 0.28888 -0.26427 0.2993 -0.12277 0.24045 -0.02682 C 0.18107 0.06867 0.07482 0.08301 0.00243 0.0037 Z " pathEditMode="relative" rAng="13166959" ptsTypes="fffff">
                                      <p:cBhvr>
                                        <p:cTn id="6" dur="5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8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 autoUpdateAnimBg="0"/>
      <p:bldP spid="10251" grpId="0" autoUpdateAnimBg="0"/>
      <p:bldP spid="1026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88913" y="2681288"/>
            <a:ext cx="5487987" cy="1860550"/>
            <a:chOff x="0" y="0"/>
            <a:chExt cx="3457" cy="1172"/>
          </a:xfrm>
        </p:grpSpPr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 rot="17246191">
              <a:off x="3" y="-3"/>
              <a:ext cx="293" cy="2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66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 rot="17246191" flipH="1">
              <a:off x="1774" y="-902"/>
              <a:ext cx="15" cy="314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 rot="17246191">
              <a:off x="2371" y="87"/>
              <a:ext cx="427" cy="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1752600" y="2759075"/>
            <a:ext cx="946150" cy="688975"/>
            <a:chOff x="1104" y="1738"/>
            <a:chExt cx="596" cy="434"/>
          </a:xfrm>
        </p:grpSpPr>
        <p:sp>
          <p:nvSpPr>
            <p:cNvPr id="11271" name="Arc 7"/>
            <p:cNvSpPr>
              <a:spLocks/>
            </p:cNvSpPr>
            <p:nvPr/>
          </p:nvSpPr>
          <p:spPr bwMode="auto">
            <a:xfrm rot="14574416">
              <a:off x="1469" y="1941"/>
              <a:ext cx="176" cy="286"/>
            </a:xfrm>
            <a:custGeom>
              <a:avLst/>
              <a:gdLst>
                <a:gd name="T0" fmla="*/ -1 w 21600"/>
                <a:gd name="T1" fmla="*/ 0 h 22199"/>
                <a:gd name="T2" fmla="*/ 21600 w 21600"/>
                <a:gd name="T3" fmla="*/ 21600 h 22199"/>
                <a:gd name="T4" fmla="*/ 21591 w 21600"/>
                <a:gd name="T5" fmla="*/ 22198 h 22199"/>
                <a:gd name="T6" fmla="*/ -1 w 21600"/>
                <a:gd name="T7" fmla="*/ 0 h 22199"/>
                <a:gd name="T8" fmla="*/ 21600 w 21600"/>
                <a:gd name="T9" fmla="*/ 21600 h 22199"/>
                <a:gd name="T10" fmla="*/ 21591 w 21600"/>
                <a:gd name="T11" fmla="*/ 22198 h 22199"/>
                <a:gd name="T12" fmla="*/ 0 w 21600"/>
                <a:gd name="T13" fmla="*/ 21600 h 22199"/>
                <a:gd name="T14" fmla="*/ 0 w 21600"/>
                <a:gd name="T15" fmla="*/ 0 h 22199"/>
                <a:gd name="T16" fmla="*/ 21600 w 21600"/>
                <a:gd name="T17" fmla="*/ 22199 h 2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21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99"/>
                    <a:pt x="21597" y="21999"/>
                    <a:pt x="21591" y="22198"/>
                  </a:cubicBezTo>
                </a:path>
                <a:path w="21600" h="221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99"/>
                    <a:pt x="21597" y="21999"/>
                    <a:pt x="21591" y="22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 rot="20188997">
              <a:off x="1104" y="1738"/>
              <a:ext cx="4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l-GR" altLang="en-US" sz="2400" b="1" i="1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  <a:sym typeface="Symbol" pitchFamily="18" charset="2"/>
                </a:rPr>
                <a:t>Δθ</a:t>
              </a:r>
            </a:p>
          </p:txBody>
        </p:sp>
      </p:grp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869950" y="6216650"/>
            <a:ext cx="757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匀速圆周运动是角速度不变的运动！</a:t>
            </a:r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182563" y="2681288"/>
            <a:ext cx="5327650" cy="1760537"/>
            <a:chOff x="0" y="0"/>
            <a:chExt cx="3356" cy="1109"/>
          </a:xfrm>
        </p:grpSpPr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 rot="17246191">
              <a:off x="3" y="-3"/>
              <a:ext cx="293" cy="2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276" name="Line 17"/>
            <p:cNvSpPr>
              <a:spLocks noChangeShapeType="1"/>
            </p:cNvSpPr>
            <p:nvPr/>
          </p:nvSpPr>
          <p:spPr bwMode="auto">
            <a:xfrm rot="17246191" flipH="1">
              <a:off x="1774" y="-902"/>
              <a:ext cx="15" cy="314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Rectangle 18"/>
            <p:cNvSpPr>
              <a:spLocks noChangeArrowheads="1"/>
            </p:cNvSpPr>
            <p:nvPr/>
          </p:nvSpPr>
          <p:spPr bwMode="auto">
            <a:xfrm rot="17246191">
              <a:off x="2261" y="24"/>
              <a:ext cx="427" cy="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</p:grpSp>
      <p:sp>
        <p:nvSpPr>
          <p:cNvPr id="11278" name="Oval 19"/>
          <p:cNvSpPr>
            <a:spLocks noChangeArrowheads="1"/>
          </p:cNvSpPr>
          <p:nvPr/>
        </p:nvSpPr>
        <p:spPr bwMode="auto">
          <a:xfrm>
            <a:off x="314325" y="1103313"/>
            <a:ext cx="5054600" cy="5054600"/>
          </a:xfrm>
          <a:prstGeom prst="ellips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2543175" y="3546475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Ｏ</a:t>
            </a:r>
          </a:p>
        </p:txBody>
      </p:sp>
      <p:sp>
        <p:nvSpPr>
          <p:cNvPr id="11281" name="Text Box 23"/>
          <p:cNvSpPr txBox="1">
            <a:spLocks noChangeArrowheads="1"/>
          </p:cNvSpPr>
          <p:nvPr/>
        </p:nvSpPr>
        <p:spPr bwMode="auto">
          <a:xfrm>
            <a:off x="3657600" y="822325"/>
            <a:ext cx="5105400" cy="116046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、物理意义：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描述质点绕圆心转动的快慢。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1282" name="Text Box 24"/>
          <p:cNvSpPr txBox="1">
            <a:spLocks noChangeArrowheads="1"/>
          </p:cNvSpPr>
          <p:nvPr/>
        </p:nvSpPr>
        <p:spPr bwMode="auto">
          <a:xfrm>
            <a:off x="3657600" y="2270125"/>
            <a:ext cx="4724400" cy="1373188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、定义：质点所在的半径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转过的角度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Δθ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和所用时间</a:t>
            </a:r>
            <a:r>
              <a:rPr lang="en-US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Δt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的比值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叫做角速度。</a:t>
            </a:r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3733800" y="4632325"/>
            <a:ext cx="2133600" cy="51911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、公式：</a:t>
            </a:r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5257800" y="4327525"/>
            <a:ext cx="1905000" cy="1146175"/>
            <a:chOff x="0" y="0"/>
            <a:chExt cx="1144" cy="584"/>
          </a:xfrm>
        </p:grpSpPr>
        <p:sp>
          <p:nvSpPr>
            <p:cNvPr id="11285" name="Rectangle 27"/>
            <p:cNvSpPr>
              <a:spLocks noChangeArrowheads="1"/>
            </p:cNvSpPr>
            <p:nvPr/>
          </p:nvSpPr>
          <p:spPr bwMode="auto">
            <a:xfrm>
              <a:off x="48" y="8"/>
              <a:ext cx="1056" cy="57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286" name="Rectangle 28"/>
            <p:cNvSpPr>
              <a:spLocks noChangeArrowheads="1"/>
            </p:cNvSpPr>
            <p:nvPr/>
          </p:nvSpPr>
          <p:spPr bwMode="auto">
            <a:xfrm>
              <a:off x="0" y="109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</a:rPr>
                <a:t>ω</a:t>
              </a:r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87" name="Text Box 29"/>
            <p:cNvSpPr txBox="1">
              <a:spLocks noChangeArrowheads="1"/>
            </p:cNvSpPr>
            <p:nvPr/>
          </p:nvSpPr>
          <p:spPr bwMode="auto">
            <a:xfrm>
              <a:off x="536" y="22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Δ</a:t>
              </a:r>
              <a:r>
                <a:rPr lang="en-US" sz="36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endParaRPr 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88" name="Text Box 30"/>
            <p:cNvSpPr txBox="1">
              <a:spLocks noChangeArrowheads="1"/>
            </p:cNvSpPr>
            <p:nvPr/>
          </p:nvSpPr>
          <p:spPr bwMode="auto">
            <a:xfrm>
              <a:off x="536" y="25"/>
              <a:ext cx="4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Δ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89" name="Line 31"/>
            <p:cNvSpPr>
              <a:spLocks noChangeShapeType="1"/>
            </p:cNvSpPr>
            <p:nvPr/>
          </p:nvSpPr>
          <p:spPr bwMode="auto">
            <a:xfrm>
              <a:off x="552" y="32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672" y="0"/>
              <a:ext cx="47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θ</a:t>
              </a:r>
              <a:endPara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1291" name="AutoShape 33"/>
          <p:cNvSpPr>
            <a:spLocks noChangeArrowheads="1"/>
          </p:cNvSpPr>
          <p:nvPr/>
        </p:nvSpPr>
        <p:spPr bwMode="auto">
          <a:xfrm>
            <a:off x="7162800" y="3717925"/>
            <a:ext cx="1828800" cy="990600"/>
          </a:xfrm>
          <a:prstGeom prst="wedgeRoundRectCallout">
            <a:avLst>
              <a:gd name="adj1" fmla="val -69444"/>
              <a:gd name="adj2" fmla="val 27722"/>
              <a:gd name="adj3" fmla="val 16667"/>
            </a:avLst>
          </a:prstGeom>
          <a:solidFill>
            <a:srgbClr val="FFFFFF">
              <a:alpha val="79999"/>
            </a:srgbClr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Δθ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采用弧度制</a:t>
            </a:r>
          </a:p>
        </p:txBody>
      </p:sp>
      <p:sp>
        <p:nvSpPr>
          <p:cNvPr id="11292" name="Text Box 34"/>
          <p:cNvSpPr txBox="1">
            <a:spLocks noChangeArrowheads="1"/>
          </p:cNvSpPr>
          <p:nvPr/>
        </p:nvSpPr>
        <p:spPr bwMode="auto">
          <a:xfrm>
            <a:off x="3733800" y="5622925"/>
            <a:ext cx="5105400" cy="579438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8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、单位：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弧度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秒</a:t>
            </a:r>
            <a:r>
              <a:rPr lang="zh-CN" altLang="en-US" b="1">
                <a:latin typeface="Verdana" pitchFamily="34" charset="0"/>
              </a:rPr>
              <a:t>  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rad/s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或 </a:t>
            </a:r>
            <a:r>
              <a:rPr lang="en-US" sz="2800" b="1" i="1"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en-US" sz="3200" b="1" i="1" baseline="30000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sz="2800" b="1" i="1" baseline="30000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 rot="-1808697">
            <a:off x="304800" y="1019175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角速度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1981200" y="76200"/>
            <a:ext cx="518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二、角速度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6" dur="3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81" grpId="0" animBg="1" autoUpdateAnimBg="0"/>
      <p:bldP spid="11282" grpId="0" animBg="1" autoUpdateAnimBg="0"/>
      <p:bldP spid="11283" grpId="0" animBg="1" autoUpdateAnimBg="0"/>
      <p:bldP spid="11291" grpId="0" animBg="1" autoUpdateAnimBg="0"/>
      <p:bldP spid="11291" grpId="1" animBg="1" autoUpdateAnimBg="0"/>
      <p:bldP spid="11292" grpId="0" animBg="1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40</TotalTime>
  <Words>907</Words>
  <Application>Microsoft Office PowerPoint</Application>
  <PresentationFormat>全屏显示(4:3)</PresentationFormat>
  <Paragraphs>183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 2</vt:lpstr>
      <vt:lpstr>Wingdings</vt:lpstr>
      <vt:lpstr>Verdana</vt:lpstr>
      <vt:lpstr>黑体</vt:lpstr>
      <vt:lpstr>楷体_GB2312</vt:lpstr>
      <vt:lpstr>Times New Roman</vt:lpstr>
      <vt:lpstr>隶书</vt:lpstr>
      <vt:lpstr>仿宋_GB2312</vt:lpstr>
      <vt:lpstr>Symbol</vt:lpstr>
      <vt:lpstr>方正姚体</vt:lpstr>
      <vt:lpstr>华文细黑</vt:lpstr>
      <vt:lpstr>砖雕艺术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</cp:revision>
  <cp:lastPrinted>1601-01-01T00:00:00Z</cp:lastPrinted>
  <dcterms:created xsi:type="dcterms:W3CDTF">1601-01-01T00:00:00Z</dcterms:created>
  <dcterms:modified xsi:type="dcterms:W3CDTF">2014-09-18T05:52:53Z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