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DEE307"/>
    <a:srgbClr val="000099"/>
    <a:srgbClr val="E4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EAE7B1-2AAD-4BBC-978C-E83B13862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72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034F88E-DB93-4F39-8A92-19D252344F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555AE-DFA7-46B1-BB13-85F48A440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7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CCA81-1098-42BC-B35E-EDAEBFF06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36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5BB04C8-A356-4AE6-8D49-1AF91F21A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14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CFCB01B-1250-4699-97F1-08C5D418F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23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0EB7AFB-08EF-474B-B22F-CD75ADF8D1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6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BF1EB-6797-4CF8-AC2B-2C9415316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1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63293-A297-45F7-AA6F-4BF4FBB04E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2A754-BDF9-4C8C-84DE-3DCD5CA05D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1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28B4D-ABF3-4D27-9BB1-558C2A5AB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3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333D0-4067-4CD0-B9AA-3D7E7AE762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94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97EE4-E142-4A76-823B-3D3A237EA3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66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21C19-1EC8-475B-9C9F-A9C7B003A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018CF-59A8-4860-B7EF-74CDDFD41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F417A2-6FAA-47F7-9AC1-85CC7EC059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6.png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www.pep.com.cn/images/200503/pic_217872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www.pep.com.cn/images/200503/pic_217873.jpg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D:\My%20Documents\&#26032;&#24314;&#25991;&#20214;&#22841;%20(2)\&#22278;&#21608;&#20064;&#39064;1.files\use1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第四节  圆周运动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zh-CN" altLang="en-US" sz="3500" b="1">
                <a:solidFill>
                  <a:srgbClr val="E40B06"/>
                </a:solidFill>
              </a:rPr>
              <a:t>五、线速度与角速度的关系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1412875"/>
          <a:ext cx="17287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公式" r:id="rId3" imgW="558720" imgH="393480" progId="Equation.3">
                  <p:embed/>
                </p:oleObj>
              </mc:Choice>
              <mc:Fallback>
                <p:oleObj name="公式" r:id="rId3" imgW="5587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17287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778125" y="1628775"/>
          <a:ext cx="20923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公式" r:id="rId5" imgW="596880" imgH="177480" progId="Equation.3">
                  <p:embed/>
                </p:oleObj>
              </mc:Choice>
              <mc:Fallback>
                <p:oleObj name="公式" r:id="rId5" imgW="5968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1628775"/>
                        <a:ext cx="20923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1773238"/>
            <a:ext cx="2544763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782" name="Object 6"/>
          <p:cNvGraphicFramePr>
            <a:graphicFrameLocks noChangeAspect="1"/>
          </p:cNvGraphicFramePr>
          <p:nvPr>
            <p:ph sz="quarter" idx="4"/>
          </p:nvPr>
        </p:nvGraphicFramePr>
        <p:xfrm>
          <a:off x="536575" y="2540000"/>
          <a:ext cx="14192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公式" r:id="rId8" imgW="444240" imgH="393480" progId="Equation.3">
                  <p:embed/>
                </p:oleObj>
              </mc:Choice>
              <mc:Fallback>
                <p:oleObj name="公式" r:id="rId8" imgW="4442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540000"/>
                        <a:ext cx="14192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124075" y="2708275"/>
          <a:ext cx="180022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公式" r:id="rId10" imgW="444240" imgH="393480" progId="Equation.3">
                  <p:embed/>
                </p:oleObj>
              </mc:Choice>
              <mc:Fallback>
                <p:oleObj name="公式" r:id="rId10" imgW="4442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1800225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3851275" y="2852738"/>
          <a:ext cx="16557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公式" r:id="rId12" imgW="469800" imgH="393480" progId="Equation.3">
                  <p:embed/>
                </p:oleObj>
              </mc:Choice>
              <mc:Fallback>
                <p:oleObj name="公式" r:id="rId12" imgW="4698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852738"/>
                        <a:ext cx="165576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258888" y="4437063"/>
          <a:ext cx="1368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公式" r:id="rId14" imgW="342720" imgH="139680" progId="Equation.3">
                  <p:embed/>
                </p:oleObj>
              </mc:Choice>
              <mc:Fallback>
                <p:oleObj name="公式" r:id="rId14" imgW="34272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13684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1403350" y="5373688"/>
          <a:ext cx="30972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公式" r:id="rId16" imgW="444240" imgH="139680" progId="Equation.3">
                  <p:embed/>
                </p:oleObj>
              </mc:Choice>
              <mc:Fallback>
                <p:oleObj name="公式" r:id="rId16" imgW="44424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309721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06538" y="228600"/>
            <a:ext cx="5961062" cy="681038"/>
          </a:xfrm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</a:rPr>
              <a:t>小     结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052513"/>
            <a:ext cx="8280400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一、圆周运动的有关物理量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．线速度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 </a:t>
            </a:r>
            <a:r>
              <a:rPr lang="en-US" altLang="zh-CN" sz="2400" b="1">
                <a:latin typeface="宋体" pitchFamily="2" charset="-122"/>
              </a:rPr>
              <a:t>(1)</a:t>
            </a:r>
            <a:r>
              <a:rPr lang="zh-CN" altLang="en-US" sz="2400" b="1">
                <a:latin typeface="宋体" pitchFamily="2" charset="-122"/>
              </a:rPr>
              <a:t>定义：物体通过的弧长与所用时间的比值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 </a:t>
            </a:r>
            <a:r>
              <a:rPr lang="en-US" altLang="zh-CN" sz="2400" b="1">
                <a:latin typeface="宋体" pitchFamily="2" charset="-122"/>
              </a:rPr>
              <a:t>(2)</a:t>
            </a:r>
            <a:r>
              <a:rPr lang="zh-CN" altLang="en-US" sz="2400" b="1">
                <a:latin typeface="宋体" pitchFamily="2" charset="-122"/>
              </a:rPr>
              <a:t>公式：</a:t>
            </a:r>
            <a:r>
              <a:rPr lang="en-US" altLang="zh-CN" sz="2400" b="1">
                <a:latin typeface="宋体" pitchFamily="2" charset="-122"/>
              </a:rPr>
              <a:t>v=△</a:t>
            </a:r>
            <a:r>
              <a:rPr lang="en-US" altLang="zh-CN" sz="2400" b="1">
                <a:latin typeface="Informal Roman" pitchFamily="66" charset="0"/>
              </a:rPr>
              <a:t>l </a:t>
            </a:r>
            <a:r>
              <a:rPr lang="en-US" altLang="zh-CN" sz="2400" b="1">
                <a:latin typeface="宋体" pitchFamily="2" charset="-122"/>
              </a:rPr>
              <a:t>/△t       </a:t>
            </a:r>
            <a:r>
              <a:rPr lang="zh-CN" altLang="en-US" sz="2400" b="1">
                <a:latin typeface="宋体" pitchFamily="2" charset="-122"/>
              </a:rPr>
              <a:t>单位：</a:t>
            </a:r>
            <a:r>
              <a:rPr lang="en-US" altLang="zh-CN" sz="2400" b="1">
                <a:latin typeface="宋体" pitchFamily="2" charset="-122"/>
              </a:rPr>
              <a:t>m/s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>
                <a:latin typeface="宋体" pitchFamily="2" charset="-122"/>
              </a:rPr>
              <a:t>  (3)</a:t>
            </a:r>
            <a:r>
              <a:rPr lang="zh-CN" altLang="en-US" sz="2400" b="1">
                <a:latin typeface="宋体" pitchFamily="2" charset="-122"/>
              </a:rPr>
              <a:t>物理意义：描述物体沿圆周运动的快慢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2</a:t>
            </a:r>
            <a:r>
              <a:rPr lang="zh-CN" altLang="en-US" sz="2400" b="1">
                <a:latin typeface="宋体" pitchFamily="2" charset="-122"/>
              </a:rPr>
              <a:t>．角速度：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 </a:t>
            </a:r>
            <a:r>
              <a:rPr lang="en-US" altLang="zh-CN" sz="2400" b="1">
                <a:latin typeface="宋体" pitchFamily="2" charset="-122"/>
              </a:rPr>
              <a:t>(1)</a:t>
            </a:r>
            <a:r>
              <a:rPr lang="zh-CN" altLang="en-US" sz="2400" b="1">
                <a:latin typeface="宋体" pitchFamily="2" charset="-122"/>
              </a:rPr>
              <a:t>定义：物体的半径扫过的角度与所用时间的比值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 </a:t>
            </a:r>
            <a:r>
              <a:rPr lang="en-US" altLang="zh-CN" sz="2400" b="1">
                <a:latin typeface="宋体" pitchFamily="2" charset="-122"/>
              </a:rPr>
              <a:t>(2)</a:t>
            </a:r>
            <a:r>
              <a:rPr lang="zh-CN" altLang="en-US" sz="2400" b="1">
                <a:latin typeface="宋体" pitchFamily="2" charset="-122"/>
              </a:rPr>
              <a:t>公式：</a:t>
            </a:r>
            <a:r>
              <a:rPr lang="en-US" altLang="zh-CN" sz="2400" b="1">
                <a:latin typeface="宋体" pitchFamily="2" charset="-122"/>
              </a:rPr>
              <a:t>ω</a:t>
            </a:r>
            <a:r>
              <a:rPr lang="zh-CN" altLang="en-US" sz="2400" b="1">
                <a:latin typeface="宋体" pitchFamily="2" charset="-122"/>
              </a:rPr>
              <a:t>＝△</a:t>
            </a:r>
            <a:r>
              <a:rPr lang="en-US" altLang="zh-CN" sz="2400" b="1">
                <a:latin typeface="宋体" pitchFamily="2" charset="-122"/>
              </a:rPr>
              <a:t>θ/△t</a:t>
            </a:r>
            <a:r>
              <a:rPr lang="zh-CN" altLang="en-US" sz="2400" b="1">
                <a:latin typeface="宋体" pitchFamily="2" charset="-122"/>
              </a:rPr>
              <a:t>．     单位：</a:t>
            </a:r>
            <a:r>
              <a:rPr lang="en-US" altLang="zh-CN" sz="2400" b="1">
                <a:latin typeface="宋体" pitchFamily="2" charset="-122"/>
              </a:rPr>
              <a:t>rad</a:t>
            </a:r>
            <a:r>
              <a:rPr lang="zh-CN" altLang="en-US" sz="2400" b="1">
                <a:latin typeface="宋体" pitchFamily="2" charset="-122"/>
              </a:rPr>
              <a:t>／</a:t>
            </a:r>
            <a:r>
              <a:rPr lang="en-US" altLang="zh-CN" sz="2400" b="1">
                <a:latin typeface="宋体" pitchFamily="2" charset="-122"/>
              </a:rPr>
              <a:t>s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>
                <a:latin typeface="宋体" pitchFamily="2" charset="-122"/>
              </a:rPr>
              <a:t>  (3)</a:t>
            </a:r>
            <a:r>
              <a:rPr lang="zh-CN" altLang="en-US" sz="2400" b="1">
                <a:latin typeface="宋体" pitchFamily="2" charset="-122"/>
              </a:rPr>
              <a:t>物理意义：描述物体绕圆心转动的快慢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3</a:t>
            </a:r>
            <a:r>
              <a:rPr lang="zh-CN" altLang="en-US" sz="2400" b="1">
                <a:latin typeface="宋体" pitchFamily="2" charset="-122"/>
              </a:rPr>
              <a:t>．转速和周期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二、线速度，角速度、周期间的关系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   </a:t>
            </a:r>
            <a:r>
              <a:rPr lang="en-US" altLang="zh-CN" sz="2400" b="1">
                <a:latin typeface="宋体" pitchFamily="2" charset="-122"/>
              </a:rPr>
              <a:t>v=rω=2πr</a:t>
            </a:r>
            <a:r>
              <a:rPr lang="zh-CN" altLang="en-US" sz="2400" b="1">
                <a:latin typeface="宋体" pitchFamily="2" charset="-122"/>
              </a:rPr>
              <a:t>／</a:t>
            </a:r>
            <a:r>
              <a:rPr lang="en-US" altLang="zh-CN" sz="2400" b="1">
                <a:latin typeface="宋体" pitchFamily="2" charset="-122"/>
              </a:rPr>
              <a:t>T   ω=2π</a:t>
            </a:r>
            <a:r>
              <a:rPr lang="zh-CN" altLang="en-US" sz="2400" b="1">
                <a:latin typeface="宋体" pitchFamily="2" charset="-122"/>
              </a:rPr>
              <a:t>／</a:t>
            </a:r>
            <a:r>
              <a:rPr lang="en-US" altLang="zh-CN" sz="2400" b="1">
                <a:latin typeface="宋体" pitchFamily="2" charset="-122"/>
              </a:rPr>
              <a:t>T</a:t>
            </a:r>
            <a:r>
              <a:rPr lang="zh-CN" altLang="en-US" sz="2400" b="1">
                <a:latin typeface="宋体" pitchFamily="2" charset="-122"/>
              </a:rPr>
              <a:t>＝</a:t>
            </a:r>
            <a:r>
              <a:rPr lang="en-US" altLang="zh-CN" sz="2400" b="1">
                <a:latin typeface="宋体" pitchFamily="2" charset="-122"/>
              </a:rPr>
              <a:t>2πn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三、匀速圆周运动：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、线速度大小不变，方向时刻变化，是变速运动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2</a:t>
            </a:r>
            <a:r>
              <a:rPr lang="zh-CN" altLang="en-US" sz="2400" b="1">
                <a:latin typeface="宋体" pitchFamily="2" charset="-122"/>
              </a:rPr>
              <a:t>、角速度不变</a:t>
            </a:r>
            <a:r>
              <a:rPr lang="en-US" altLang="zh-CN" sz="2400" b="1">
                <a:latin typeface="宋体" pitchFamily="2" charset="-122"/>
              </a:rPr>
              <a:t>,</a:t>
            </a:r>
            <a:r>
              <a:rPr lang="zh-CN" altLang="en-US" sz="2400" b="1">
                <a:latin typeface="宋体" pitchFamily="2" charset="-122"/>
              </a:rPr>
              <a:t>转速不变，周期不变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课堂训练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3700" b="1">
                <a:latin typeface="宋体" pitchFamily="2" charset="-122"/>
              </a:rPr>
              <a:t>1</a:t>
            </a:r>
            <a:r>
              <a:rPr kumimoji="1" lang="zh-CN" altLang="en-US" sz="3700" b="1">
                <a:latin typeface="宋体" pitchFamily="2" charset="-122"/>
              </a:rPr>
              <a:t>、做匀速圆周运动的物体</a:t>
            </a:r>
            <a:r>
              <a:rPr kumimoji="1" lang="en-US" altLang="zh-CN" sz="3700" b="1">
                <a:latin typeface="宋体" pitchFamily="2" charset="-122"/>
              </a:rPr>
              <a:t>,10s </a:t>
            </a:r>
            <a:r>
              <a:rPr kumimoji="1" lang="zh-CN" altLang="en-US" sz="3700" b="1">
                <a:latin typeface="宋体" pitchFamily="2" charset="-122"/>
              </a:rPr>
              <a:t>内沿半径为</a:t>
            </a:r>
            <a:r>
              <a:rPr kumimoji="1" lang="en-US" altLang="zh-CN" sz="3700" b="1">
                <a:latin typeface="宋体" pitchFamily="2" charset="-122"/>
              </a:rPr>
              <a:t>20m</a:t>
            </a:r>
            <a:r>
              <a:rPr kumimoji="1" lang="zh-CN" altLang="en-US" sz="3700" b="1">
                <a:latin typeface="宋体" pitchFamily="2" charset="-122"/>
              </a:rPr>
              <a:t>的圆周运动的为</a:t>
            </a:r>
            <a:r>
              <a:rPr kumimoji="1" lang="en-US" altLang="zh-CN" sz="3700" b="1">
                <a:latin typeface="宋体" pitchFamily="2" charset="-122"/>
              </a:rPr>
              <a:t>100m,</a:t>
            </a:r>
            <a:r>
              <a:rPr kumimoji="1" lang="zh-CN" altLang="en-US" sz="3700" b="1">
                <a:latin typeface="宋体" pitchFamily="2" charset="-122"/>
              </a:rPr>
              <a:t>求：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3700" b="1">
                <a:latin typeface="宋体" pitchFamily="2" charset="-122"/>
              </a:rPr>
              <a:t>（</a:t>
            </a:r>
            <a:r>
              <a:rPr kumimoji="1" lang="en-US" altLang="zh-CN" sz="3700" b="1">
                <a:latin typeface="宋体" pitchFamily="2" charset="-122"/>
              </a:rPr>
              <a:t>1</a:t>
            </a:r>
            <a:r>
              <a:rPr kumimoji="1" lang="zh-CN" altLang="en-US" sz="3700" b="1">
                <a:latin typeface="宋体" pitchFamily="2" charset="-122"/>
              </a:rPr>
              <a:t>）线速度    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3700" b="1">
                <a:latin typeface="宋体" pitchFamily="2" charset="-122"/>
              </a:rPr>
              <a:t>（</a:t>
            </a:r>
            <a:r>
              <a:rPr kumimoji="1" lang="en-US" altLang="zh-CN" sz="3700" b="1">
                <a:latin typeface="宋体" pitchFamily="2" charset="-122"/>
              </a:rPr>
              <a:t>2</a:t>
            </a:r>
            <a:r>
              <a:rPr kumimoji="1" lang="zh-CN" altLang="en-US" sz="3700" b="1">
                <a:latin typeface="宋体" pitchFamily="2" charset="-122"/>
              </a:rPr>
              <a:t>）角速度 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3700" b="1">
                <a:latin typeface="宋体" pitchFamily="2" charset="-122"/>
              </a:rPr>
              <a:t>（</a:t>
            </a:r>
            <a:r>
              <a:rPr kumimoji="1" lang="en-US" altLang="zh-CN" sz="3700" b="1">
                <a:latin typeface="宋体" pitchFamily="2" charset="-122"/>
              </a:rPr>
              <a:t>3</a:t>
            </a:r>
            <a:r>
              <a:rPr kumimoji="1" lang="zh-CN" altLang="en-US" sz="3700" b="1">
                <a:latin typeface="宋体" pitchFamily="2" charset="-122"/>
              </a:rPr>
              <a:t>）周期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116013" y="5013325"/>
            <a:ext cx="6408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10m/s        0.5rad/s        12.56s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692150"/>
            <a:ext cx="8229600" cy="53292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3700">
                <a:latin typeface="宋体" pitchFamily="2" charset="-122"/>
              </a:rPr>
              <a:t>2</a:t>
            </a:r>
            <a:r>
              <a:rPr lang="zh-CN" altLang="en-US" sz="3700">
                <a:latin typeface="宋体" pitchFamily="2" charset="-122"/>
              </a:rPr>
              <a:t>、</a:t>
            </a:r>
            <a:r>
              <a:rPr kumimoji="1" lang="zh-CN" altLang="en-US" sz="3700" b="1">
                <a:latin typeface="宋体" pitchFamily="2" charset="-122"/>
              </a:rPr>
              <a:t>关于做匀速圆周运动的物体的线速度、角速度、周期的关系，下列说法中正确的是（       ）</a:t>
            </a:r>
            <a:r>
              <a:rPr kumimoji="1" lang="zh-CN" altLang="en-US" sz="3700">
                <a:latin typeface="宋体" pitchFamily="2" charset="-122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3700" b="1">
                <a:latin typeface="宋体" pitchFamily="2" charset="-122"/>
              </a:rPr>
              <a:t> </a:t>
            </a:r>
            <a:r>
              <a:rPr kumimoji="1" lang="en-US" altLang="zh-CN" sz="3700" b="1">
                <a:latin typeface="宋体" pitchFamily="2" charset="-122"/>
              </a:rPr>
              <a:t>A.</a:t>
            </a:r>
            <a:r>
              <a:rPr kumimoji="1" lang="zh-CN" altLang="en-US" sz="3700" b="1">
                <a:latin typeface="宋体" pitchFamily="2" charset="-122"/>
              </a:rPr>
              <a:t>线速度大的角速度一定大    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3700" b="1">
                <a:latin typeface="宋体" pitchFamily="2" charset="-122"/>
              </a:rPr>
              <a:t> </a:t>
            </a:r>
            <a:r>
              <a:rPr kumimoji="1" lang="en-US" altLang="zh-CN" sz="3700" b="1">
                <a:latin typeface="宋体" pitchFamily="2" charset="-122"/>
              </a:rPr>
              <a:t>B.</a:t>
            </a:r>
            <a:r>
              <a:rPr kumimoji="1" lang="zh-CN" altLang="en-US" sz="3700" b="1">
                <a:latin typeface="宋体" pitchFamily="2" charset="-122"/>
              </a:rPr>
              <a:t>线速度大的周期一定小  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3700" b="1">
                <a:latin typeface="宋体" pitchFamily="2" charset="-122"/>
              </a:rPr>
              <a:t> </a:t>
            </a:r>
            <a:r>
              <a:rPr kumimoji="1" lang="en-US" altLang="zh-CN" sz="3700" b="1">
                <a:latin typeface="宋体" pitchFamily="2" charset="-122"/>
              </a:rPr>
              <a:t>C.</a:t>
            </a:r>
            <a:r>
              <a:rPr kumimoji="1" lang="zh-CN" altLang="en-US" sz="3700" b="1">
                <a:latin typeface="宋体" pitchFamily="2" charset="-122"/>
              </a:rPr>
              <a:t>角速度大的半径一定小 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3700" b="1">
                <a:latin typeface="宋体" pitchFamily="2" charset="-122"/>
              </a:rPr>
              <a:t> </a:t>
            </a:r>
            <a:r>
              <a:rPr kumimoji="1" lang="en-US" altLang="zh-CN" sz="3700" b="1">
                <a:latin typeface="宋体" pitchFamily="2" charset="-122"/>
              </a:rPr>
              <a:t>D.</a:t>
            </a:r>
            <a:r>
              <a:rPr kumimoji="1" lang="zh-CN" altLang="en-US" sz="3700" b="1">
                <a:latin typeface="宋体" pitchFamily="2" charset="-122"/>
              </a:rPr>
              <a:t>角速度大的周期一定小</a:t>
            </a:r>
          </a:p>
          <a:p>
            <a:pPr>
              <a:buFont typeface="Wingdings 2" pitchFamily="18" charset="2"/>
              <a:buNone/>
            </a:pPr>
            <a:endParaRPr kumimoji="1" lang="en-US" altLang="zh-CN" sz="3700">
              <a:latin typeface="宋体" pitchFamily="2" charset="-122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140200" y="1916113"/>
            <a:ext cx="719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304800"/>
            <a:ext cx="8229600" cy="968375"/>
          </a:xfrm>
        </p:spPr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思考题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557338"/>
            <a:ext cx="8675687" cy="5032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、下图中，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B</a:t>
            </a:r>
            <a:r>
              <a:rPr lang="zh-CN" altLang="en-US" b="1"/>
              <a:t>两点的线速度有什么关系？</a:t>
            </a:r>
            <a:endParaRPr lang="zh-CN" altLang="en-US"/>
          </a:p>
        </p:txBody>
      </p:sp>
      <p:pic>
        <p:nvPicPr>
          <p:cNvPr id="79876" name="Picture 4" descr="http://www.pep.com.cn/images/200503/pic_21787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57610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09600" y="4465638"/>
            <a:ext cx="78676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      </a:t>
            </a:r>
            <a:r>
              <a:rPr lang="zh-CN" altLang="en-US" sz="3200" b="1">
                <a:solidFill>
                  <a:srgbClr val="FF0000"/>
                </a:solidFill>
              </a:rPr>
              <a:t>主动轮通过皮带、链条、齿轮等带动从动轮的过程中，皮带（链条）上各点以及两轮边缘上各点的线速度大小相等。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思考题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1038225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、分析下列情况下，轮上各点的角速度有什么关系？</a:t>
            </a:r>
            <a:r>
              <a:rPr lang="zh-CN" altLang="en-US"/>
              <a:t> </a:t>
            </a:r>
          </a:p>
        </p:txBody>
      </p:sp>
      <p:pic>
        <p:nvPicPr>
          <p:cNvPr id="80900" name="Picture 4" descr="http://www.pep.com.cn/images/200503/pic_217873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92375"/>
            <a:ext cx="237648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692275" y="5157788"/>
            <a:ext cx="6119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同一轮上各点的角速度相同</a:t>
            </a:r>
            <a:r>
              <a:rPr lang="zh-CN" altLang="en-US" sz="32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457200"/>
            <a:ext cx="8675688" cy="167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、如图所示装置中，三个轮的半径分别为</a:t>
            </a:r>
            <a:r>
              <a:rPr lang="en-US" altLang="zh-CN" b="1">
                <a:latin typeface="宋体" pitchFamily="2" charset="-122"/>
              </a:rPr>
              <a:t>r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>
                <a:latin typeface="宋体" pitchFamily="2" charset="-122"/>
              </a:rPr>
              <a:t>2r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>
                <a:latin typeface="宋体" pitchFamily="2" charset="-122"/>
              </a:rPr>
              <a:t>4r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点到圆心的距离为</a:t>
            </a:r>
            <a:r>
              <a:rPr lang="en-US" altLang="zh-CN" b="1" i="1">
                <a:latin typeface="宋体" pitchFamily="2" charset="-122"/>
              </a:rPr>
              <a:t>r</a:t>
            </a:r>
            <a:r>
              <a:rPr lang="zh-CN" altLang="en-US" b="1">
                <a:latin typeface="宋体" pitchFamily="2" charset="-122"/>
              </a:rPr>
              <a:t>，求图中</a:t>
            </a:r>
            <a:r>
              <a:rPr lang="en-US" altLang="zh-CN" b="1" i="1">
                <a:latin typeface="宋体" pitchFamily="2" charset="-122"/>
              </a:rPr>
              <a:t>a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i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i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i="1">
                <a:latin typeface="宋体" pitchFamily="2" charset="-122"/>
              </a:rPr>
              <a:t>d</a:t>
            </a:r>
            <a:r>
              <a:rPr lang="zh-CN" altLang="en-US" b="1">
                <a:latin typeface="宋体" pitchFamily="2" charset="-122"/>
              </a:rPr>
              <a:t>各点的线速度之比、角速度之比。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997200"/>
            <a:ext cx="39624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11188" y="5373688"/>
            <a:ext cx="322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∶</a:t>
            </a:r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v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∶</a:t>
            </a:r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∶ </a:t>
            </a:r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 2∶1∶2∶4</a:t>
            </a:r>
            <a:r>
              <a:rPr lang="en-US" altLang="zh-CN" sz="3200" b="1">
                <a:solidFill>
                  <a:srgbClr val="FF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716463" y="5445125"/>
            <a:ext cx="378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∶</a:t>
            </a:r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∶</a:t>
            </a:r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∶</a:t>
            </a:r>
            <a:r>
              <a:rPr lang="en-US" altLang="zh-CN" sz="32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 2∶1∶1∶1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23850" y="3141663"/>
            <a:ext cx="4191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Verdana" pitchFamily="34" charset="0"/>
              </a:rPr>
              <a:t>① </a:t>
            </a:r>
            <a:r>
              <a:rPr lang="zh-CN" altLang="en-US" sz="2800" b="1">
                <a:latin typeface="Verdana" pitchFamily="34" charset="0"/>
              </a:rPr>
              <a:t>同一转盘上各点的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Verdana" pitchFamily="34" charset="0"/>
              </a:rPr>
              <a:t>   角速度相同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23850" y="4292600"/>
            <a:ext cx="4419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Verdana" pitchFamily="34" charset="0"/>
              </a:rPr>
              <a:t>② </a:t>
            </a:r>
            <a:r>
              <a:rPr lang="zh-CN" altLang="en-US" sz="2800" b="1">
                <a:latin typeface="Verdana" pitchFamily="34" charset="0"/>
              </a:rPr>
              <a:t>同一皮带轮缘上各点的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Verdana" pitchFamily="34" charset="0"/>
              </a:rPr>
              <a:t>   线速度大小相等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5" grpId="0"/>
      <p:bldP spid="81926" grpId="0"/>
      <p:bldP spid="819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333375"/>
            <a:ext cx="8229600" cy="269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kumimoji="1" lang="zh-CN" altLang="en-US" b="1"/>
              <a:t>一个大轮通过皮带拉着小轮转动，皮带和两轮之间无滑动，大轮半径是小轮半径的</a:t>
            </a:r>
            <a:r>
              <a:rPr kumimoji="1" lang="en-US" altLang="zh-CN" b="1"/>
              <a:t>3</a:t>
            </a:r>
            <a:r>
              <a:rPr kumimoji="1" lang="zh-CN" altLang="en-US" b="1"/>
              <a:t>倍，大轮上一点</a:t>
            </a:r>
            <a:r>
              <a:rPr kumimoji="1" lang="en-US" altLang="zh-CN" b="1" i="1"/>
              <a:t>S</a:t>
            </a:r>
            <a:r>
              <a:rPr kumimoji="1" lang="zh-CN" altLang="en-US" b="1"/>
              <a:t>离转轴</a:t>
            </a:r>
            <a:r>
              <a:rPr kumimoji="1" lang="en-US" altLang="zh-CN" b="1" i="1"/>
              <a:t>O</a:t>
            </a:r>
            <a:r>
              <a:rPr kumimoji="1" lang="en-US" altLang="zh-CN" b="1" baseline="-25000">
                <a:latin typeface="宋体" pitchFamily="2" charset="-122"/>
              </a:rPr>
              <a:t>1</a:t>
            </a:r>
            <a:r>
              <a:rPr kumimoji="1" lang="zh-CN" altLang="en-US" b="1"/>
              <a:t>的距离是半径的</a:t>
            </a:r>
            <a:r>
              <a:rPr kumimoji="1" lang="en-US" altLang="zh-CN" b="1"/>
              <a:t>1/3</a:t>
            </a:r>
            <a:r>
              <a:rPr kumimoji="1" lang="zh-CN" altLang="en-US" b="1"/>
              <a:t>，大轮边缘上一点</a:t>
            </a:r>
            <a:r>
              <a:rPr kumimoji="1" lang="en-US" altLang="zh-CN" b="1"/>
              <a:t>P,</a:t>
            </a:r>
            <a:r>
              <a:rPr kumimoji="1" lang="zh-CN" altLang="en-US" b="1"/>
              <a:t>小轮边缘上一点</a:t>
            </a:r>
            <a:r>
              <a:rPr kumimoji="1" lang="en-US" altLang="zh-CN" b="1"/>
              <a:t>Q</a:t>
            </a:r>
            <a:r>
              <a:rPr kumimoji="1" lang="zh-CN" altLang="en-US" b="1"/>
              <a:t>，则</a:t>
            </a:r>
            <a:r>
              <a:rPr kumimoji="1" lang="en-US" altLang="zh-CN" b="1">
                <a:latin typeface="宋体" pitchFamily="2" charset="-122"/>
              </a:rPr>
              <a:t>v</a:t>
            </a:r>
            <a:r>
              <a:rPr kumimoji="1" lang="en-US" altLang="zh-CN" b="1" baseline="-25000">
                <a:latin typeface="宋体" pitchFamily="2" charset="-122"/>
              </a:rPr>
              <a:t>S</a:t>
            </a:r>
            <a:r>
              <a:rPr kumimoji="1" lang="zh-CN" altLang="en-US" b="1">
                <a:latin typeface="宋体" pitchFamily="2" charset="-122"/>
              </a:rPr>
              <a:t>：</a:t>
            </a:r>
            <a:r>
              <a:rPr kumimoji="1" lang="en-US" altLang="zh-CN" b="1">
                <a:latin typeface="宋体" pitchFamily="2" charset="-122"/>
              </a:rPr>
              <a:t>v</a:t>
            </a:r>
            <a:r>
              <a:rPr kumimoji="1" lang="en-US" altLang="zh-CN" b="1" baseline="-25000">
                <a:latin typeface="宋体" pitchFamily="2" charset="-122"/>
              </a:rPr>
              <a:t>P</a:t>
            </a:r>
            <a:r>
              <a:rPr kumimoji="1" lang="zh-CN" altLang="en-US" b="1">
                <a:latin typeface="宋体" pitchFamily="2" charset="-122"/>
              </a:rPr>
              <a:t>：</a:t>
            </a:r>
            <a:r>
              <a:rPr kumimoji="1" lang="en-US" altLang="zh-CN" b="1">
                <a:latin typeface="宋体" pitchFamily="2" charset="-122"/>
              </a:rPr>
              <a:t>v</a:t>
            </a:r>
            <a:r>
              <a:rPr kumimoji="1" lang="en-US" altLang="zh-CN" b="1" baseline="-25000">
                <a:latin typeface="宋体" pitchFamily="2" charset="-122"/>
              </a:rPr>
              <a:t>Q</a:t>
            </a:r>
            <a:r>
              <a:rPr kumimoji="1" lang="en-US" altLang="zh-CN" b="1">
                <a:latin typeface="宋体" pitchFamily="2" charset="-122"/>
              </a:rPr>
              <a:t> =</a:t>
            </a:r>
            <a:r>
              <a:rPr kumimoji="1" lang="en-US" altLang="zh-CN" b="1"/>
              <a:t>            ω</a:t>
            </a:r>
            <a:r>
              <a:rPr kumimoji="1" lang="en-US" altLang="zh-CN" b="1" baseline="-25000"/>
              <a:t>Q</a:t>
            </a:r>
            <a:r>
              <a:rPr kumimoji="1" lang="en-US" altLang="zh-CN" b="1"/>
              <a:t>:ω</a:t>
            </a:r>
            <a:r>
              <a:rPr kumimoji="1" lang="en-US" altLang="zh-CN" b="1" baseline="-25000"/>
              <a:t>P</a:t>
            </a:r>
            <a:r>
              <a:rPr kumimoji="1" lang="en-US" altLang="zh-CN" b="1"/>
              <a:t>:ω</a:t>
            </a:r>
            <a:r>
              <a:rPr kumimoji="1" lang="en-US" altLang="zh-CN" b="1" baseline="-25000"/>
              <a:t>s</a:t>
            </a:r>
            <a:r>
              <a:rPr kumimoji="1" lang="en-US" altLang="zh-CN" b="1"/>
              <a:t>=</a:t>
            </a:r>
            <a:r>
              <a:rPr kumimoji="1" lang="en-US" altLang="zh-CN" sz="3700"/>
              <a:t> </a:t>
            </a:r>
          </a:p>
        </p:txBody>
      </p:sp>
      <p:pic>
        <p:nvPicPr>
          <p:cNvPr id="82947" name="Picture 3" descr="D:\My Documents\新建文件夹 (2)\圆周习题1.files\use1.jpg"/>
          <p:cNvPicPr>
            <a:picLocks noChangeAspect="1" noChangeArrowheads="1"/>
          </p:cNvPicPr>
          <p:nvPr/>
        </p:nvPicPr>
        <p:blipFill>
          <a:blip r:embed="rId2" r:link="rId3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429000"/>
            <a:ext cx="4464050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067175" y="2349500"/>
            <a:ext cx="143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1:3:3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775575" y="2349500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3:1:1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mph" presetSubtype="7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mph" presetSubtype="7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8" grpId="1"/>
      <p:bldP spid="82949" grpId="0"/>
      <p:bldP spid="829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FF6600"/>
                </a:solidFill>
              </a:rPr>
              <a:t>认识圆周运动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362950" cy="1143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      </a:t>
            </a:r>
            <a:r>
              <a:rPr lang="zh-CN" altLang="en-US"/>
              <a:t>自行车的飞轮、轮盘、后轮中的质点都在做圆周运动。哪些点运动得更快点？           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93963"/>
            <a:ext cx="5111750" cy="382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92163" y="152400"/>
            <a:ext cx="7259637" cy="823913"/>
          </a:xfrm>
        </p:spPr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一、线速度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63513" y="1143000"/>
            <a:ext cx="8675687" cy="12954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/>
              <a:t>1</a:t>
            </a:r>
            <a:r>
              <a:rPr lang="zh-CN" altLang="en-US" b="1"/>
              <a:t>、定义：物体通过的弧长与所用的时间  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b="1"/>
              <a:t>   的比值，叫做圆周运动的线速度。      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692275" y="2495550"/>
          <a:ext cx="237648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公式" r:id="rId3" imgW="444240" imgH="393480" progId="Equation.3">
                  <p:embed/>
                </p:oleObj>
              </mc:Choice>
              <mc:Fallback>
                <p:oleObj name="公式" r:id="rId3" imgW="4442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5550"/>
                        <a:ext cx="2376488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8229600" y="4922838"/>
          <a:ext cx="6477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公式" r:id="rId5" imgW="190440" imgH="177480" progId="Equation.3">
                  <p:embed/>
                </p:oleObj>
              </mc:Choice>
              <mc:Fallback>
                <p:oleObj name="公式" r:id="rId5" imgW="1904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922838"/>
                        <a:ext cx="6477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2149475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28600" y="4922838"/>
            <a:ext cx="86756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</a:t>
            </a:r>
            <a:r>
              <a:rPr lang="zh-CN" altLang="en-US" sz="3200" b="1"/>
              <a:t>当选取的时间△</a:t>
            </a:r>
            <a:r>
              <a:rPr lang="en-US" altLang="zh-CN" sz="3200" b="1"/>
              <a:t>t</a:t>
            </a:r>
            <a:r>
              <a:rPr lang="zh-CN" altLang="en-US" sz="3200" b="1"/>
              <a:t>很小很小时</a:t>
            </a:r>
            <a:r>
              <a:rPr lang="en-US" altLang="zh-CN" sz="3200" b="1"/>
              <a:t>(</a:t>
            </a:r>
            <a:r>
              <a:rPr lang="zh-CN" altLang="en-US" sz="3200" b="1"/>
              <a:t>趋近零</a:t>
            </a:r>
            <a:r>
              <a:rPr lang="en-US" altLang="zh-CN" sz="3200" b="1"/>
              <a:t>)</a:t>
            </a:r>
            <a:r>
              <a:rPr lang="zh-CN" altLang="en-US" sz="3200" b="1"/>
              <a:t>．弧长       </a:t>
            </a:r>
          </a:p>
          <a:p>
            <a:r>
              <a:rPr lang="zh-CN" altLang="en-US" sz="3200" b="1"/>
              <a:t>就等于物体在</a:t>
            </a:r>
            <a:r>
              <a:rPr lang="en-US" altLang="zh-CN" sz="3200" b="1"/>
              <a:t>t</a:t>
            </a:r>
            <a:r>
              <a:rPr lang="zh-CN" altLang="en-US" sz="3200" b="1"/>
              <a:t>时刻的位移，定义式中的</a:t>
            </a:r>
            <a:r>
              <a:rPr lang="en-US" altLang="zh-CN" sz="3200" b="1"/>
              <a:t>v</a:t>
            </a:r>
            <a:r>
              <a:rPr lang="zh-CN" altLang="en-US" sz="3200" b="1"/>
              <a:t>，就是直线运动中学过的瞬时速度了．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68313" y="4292600"/>
            <a:ext cx="691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95288" y="3429000"/>
            <a:ext cx="669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281988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、物理意义： 描述质点沿圆周运动的快慢．</a:t>
            </a:r>
            <a:r>
              <a:rPr lang="zh-CN" altLang="en-US" sz="3200"/>
              <a:t> </a:t>
            </a:r>
          </a:p>
          <a:p>
            <a:pPr>
              <a:spcBef>
                <a:spcPct val="50000"/>
              </a:spcBef>
              <a:buSzPct val="95000"/>
            </a:pPr>
            <a:r>
              <a:rPr lang="en-US" altLang="zh-CN" sz="3200" b="1"/>
              <a:t>3</a:t>
            </a:r>
            <a:r>
              <a:rPr lang="zh-CN" altLang="en-US" sz="3200" b="1"/>
              <a:t>、方向：圆弧上该点的切线方向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4</a:t>
            </a:r>
            <a:r>
              <a:rPr lang="zh-CN" altLang="en-US" sz="3200" b="1"/>
              <a:t>、单位：</a:t>
            </a:r>
            <a:r>
              <a:rPr lang="en-US" altLang="zh-CN" sz="3200" b="1"/>
              <a:t>m/s</a:t>
            </a:r>
          </a:p>
          <a:p>
            <a:pPr>
              <a:spcBef>
                <a:spcPct val="50000"/>
              </a:spcBef>
            </a:pP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5240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二、匀速圆周运动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00213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/>
              <a:t> </a:t>
            </a:r>
            <a:r>
              <a:rPr lang="zh-CN" altLang="en-US" sz="3300" b="1">
                <a:solidFill>
                  <a:srgbClr val="FF0000"/>
                </a:solidFill>
              </a:rPr>
              <a:t>定义：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300" b="1"/>
              <a:t>     物体沿着圆周运动，并且线速度大小处处相等（即相等的时间内通过的弧长相等），这种运动叫做匀速圆周运动。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300" b="1">
                <a:solidFill>
                  <a:srgbClr val="FF0000"/>
                </a:solidFill>
              </a:rPr>
              <a:t>思考：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300" b="1"/>
              <a:t>    匀速圆周运动是不是匀速运动？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300" b="1"/>
              <a:t>    匀速圆周运动只是线速度的大小不变，而线速度的方向在时刻变化，所以</a:t>
            </a:r>
            <a:r>
              <a:rPr lang="zh-CN" altLang="en-US" sz="3300" b="1">
                <a:solidFill>
                  <a:srgbClr val="FF0000"/>
                </a:solidFill>
              </a:rPr>
              <a:t>匀速圆周运动是变速运动</a:t>
            </a:r>
            <a:r>
              <a:rPr lang="zh-CN" altLang="en-US" sz="300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三、角速度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1196975"/>
            <a:ext cx="8291512" cy="23844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、定义：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b="1"/>
              <a:t>在匀速圆周运动中．连接运动质点和圆心的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b="1"/>
              <a:t>半径转过△</a:t>
            </a:r>
            <a:r>
              <a:rPr lang="en-US" altLang="zh-CN" b="1"/>
              <a:t>θ</a:t>
            </a:r>
            <a:r>
              <a:rPr lang="zh-CN" altLang="en-US" b="1"/>
              <a:t>的角度跟所用时间△</a:t>
            </a:r>
            <a:r>
              <a:rPr lang="en-US" altLang="zh-CN" b="1"/>
              <a:t>t</a:t>
            </a:r>
            <a:r>
              <a:rPr lang="zh-CN" altLang="en-US" b="1"/>
              <a:t>的比值，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b="1"/>
              <a:t>就是质点运动的角速度．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57400" y="3276600"/>
          <a:ext cx="16176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3" imgW="520560" imgH="393480" progId="Equation.3">
                  <p:embed/>
                </p:oleObj>
              </mc:Choice>
              <mc:Fallback>
                <p:oleObj name="公式" r:id="rId3" imgW="520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161766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924175"/>
            <a:ext cx="2149475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68313" y="4797425"/>
            <a:ext cx="54006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、物理意义：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描述物体绕圆心转动的快慢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476250"/>
            <a:ext cx="5614987" cy="60801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4100" b="1"/>
              <a:t> </a:t>
            </a:r>
            <a:r>
              <a:rPr lang="en-US" altLang="zh-CN" sz="2800" b="1"/>
              <a:t>3</a:t>
            </a:r>
            <a:r>
              <a:rPr lang="zh-CN" altLang="en-US" sz="2800" b="1"/>
              <a:t>、角速度的单位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(1)</a:t>
            </a:r>
            <a:r>
              <a:rPr lang="zh-CN" altLang="en-US" sz="2800" b="1">
                <a:latin typeface="宋体" pitchFamily="2" charset="-122"/>
              </a:rPr>
              <a:t>圆心角</a:t>
            </a:r>
            <a:r>
              <a:rPr lang="en-US" altLang="zh-CN" sz="2800" b="1">
                <a:latin typeface="宋体" pitchFamily="2" charset="-122"/>
              </a:rPr>
              <a:t>θ</a:t>
            </a:r>
            <a:r>
              <a:rPr lang="zh-CN" altLang="en-US" sz="2800" b="1">
                <a:latin typeface="宋体" pitchFamily="2" charset="-122"/>
              </a:rPr>
              <a:t>的大小可以用弧长和半径的比值来描述，这个比值是没有单位的，为了描述问题的方便，我们“给”这个比值一个单位，这就是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弧度（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rad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）．</a:t>
            </a:r>
            <a:endParaRPr lang="zh-CN" altLang="en-US" sz="2800" b="1">
              <a:latin typeface="宋体" pitchFamily="2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(2)</a:t>
            </a:r>
            <a:r>
              <a:rPr lang="zh-CN" altLang="en-US" sz="2800" b="1">
                <a:latin typeface="宋体" pitchFamily="2" charset="-122"/>
              </a:rPr>
              <a:t>国际单位制中，角速度的单位是弧度／秒</a:t>
            </a:r>
            <a:r>
              <a:rPr lang="en-US" altLang="zh-CN" sz="2800" b="1">
                <a:latin typeface="宋体" pitchFamily="2" charset="-122"/>
              </a:rPr>
              <a:t>(rad</a:t>
            </a:r>
            <a:r>
              <a:rPr lang="zh-CN" altLang="en-US" sz="2800" b="1">
                <a:latin typeface="宋体" pitchFamily="2" charset="-122"/>
              </a:rPr>
              <a:t>／</a:t>
            </a:r>
            <a:r>
              <a:rPr lang="en-US" altLang="zh-CN" sz="2800" b="1">
                <a:latin typeface="宋体" pitchFamily="2" charset="-122"/>
              </a:rPr>
              <a:t>s)</a:t>
            </a:r>
            <a:r>
              <a:rPr lang="zh-CN" altLang="en-US" sz="2800" b="1">
                <a:latin typeface="宋体" pitchFamily="2" charset="-122"/>
              </a:rPr>
              <a:t>．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484313"/>
            <a:ext cx="2357437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042988" y="5229225"/>
            <a:ext cx="57610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练习：</a:t>
            </a:r>
            <a:r>
              <a:rPr lang="en-US" altLang="zh-CN" sz="3200" b="1"/>
              <a:t>360</a:t>
            </a:r>
            <a:r>
              <a:rPr lang="en-US" altLang="zh-CN" sz="3200" b="1" baseline="30000"/>
              <a:t>0</a:t>
            </a:r>
            <a:r>
              <a:rPr lang="zh-CN" altLang="en-US" sz="3200" b="1"/>
              <a:t>对应多少弧度？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           </a:t>
            </a:r>
            <a:r>
              <a:rPr lang="en-US" altLang="zh-CN" sz="3200" b="1"/>
              <a:t>90</a:t>
            </a:r>
            <a:r>
              <a:rPr lang="en-US" altLang="zh-CN" sz="3200" b="1" baseline="30000"/>
              <a:t>0</a:t>
            </a:r>
            <a:r>
              <a:rPr lang="zh-CN" altLang="en-US" sz="3200" b="1"/>
              <a:t>对应多少弧度？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思考题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       </a:t>
            </a:r>
            <a:r>
              <a:rPr lang="zh-CN" altLang="en-US" sz="3600" b="1"/>
              <a:t>有人说，匀速圆周运动是线速度不变的运动，也是角速度不变的运动，这两种说法正确吗</a:t>
            </a:r>
            <a:r>
              <a:rPr lang="en-US" altLang="zh-CN" sz="3600" b="1"/>
              <a:t>?</a:t>
            </a:r>
            <a:r>
              <a:rPr lang="zh-CN" altLang="en-US" sz="3600" b="1"/>
              <a:t>为什么</a:t>
            </a:r>
            <a:r>
              <a:rPr lang="en-US" altLang="zh-CN" sz="3600" b="1"/>
              <a:t>?</a:t>
            </a:r>
          </a:p>
          <a:p>
            <a:pPr>
              <a:buFont typeface="Wingdings 2" pitchFamily="18" charset="2"/>
              <a:buNone/>
            </a:pPr>
            <a:endParaRPr lang="en-US" altLang="zh-CN" sz="3600" b="1"/>
          </a:p>
          <a:p>
            <a:pPr>
              <a:buFont typeface="Wingdings 2" pitchFamily="18" charset="2"/>
              <a:buNone/>
            </a:pPr>
            <a:r>
              <a:rPr lang="en-US" altLang="zh-CN" sz="3600" b="1"/>
              <a:t>       </a:t>
            </a:r>
            <a:r>
              <a:rPr lang="zh-CN" altLang="en-US" sz="3600" b="1"/>
              <a:t>匀速圆周运动是线速度大小不变，方向在变化</a:t>
            </a:r>
            <a:r>
              <a:rPr lang="en-US" altLang="zh-CN" sz="3600" b="1"/>
              <a:t>,</a:t>
            </a:r>
            <a:r>
              <a:rPr lang="zh-CN" altLang="en-US" sz="3600" b="1"/>
              <a:t>所以线速度是变化的</a:t>
            </a:r>
          </a:p>
          <a:p>
            <a:pPr>
              <a:buFont typeface="Wingdings 2" pitchFamily="18" charset="2"/>
              <a:buNone/>
            </a:pPr>
            <a:r>
              <a:rPr lang="zh-CN" altLang="en-US" sz="3600" b="1"/>
              <a:t>       匀速圆周运动是角速度不变的运动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E40B06"/>
                </a:solidFill>
              </a:rPr>
              <a:t>四、周期与转速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686800" cy="398938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、转速：物体单位时间转过的圈数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</a:rPr>
              <a:t>         用符号</a:t>
            </a:r>
            <a:r>
              <a:rPr lang="en-US" altLang="zh-CN" sz="2800" b="1">
                <a:latin typeface="宋体" pitchFamily="2" charset="-122"/>
              </a:rPr>
              <a:t>n</a:t>
            </a:r>
            <a:r>
              <a:rPr lang="zh-CN" altLang="en-US" sz="2800" b="1">
                <a:latin typeface="宋体" pitchFamily="2" charset="-122"/>
              </a:rPr>
              <a:t>表示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</a:rPr>
              <a:t>         单位是转</a:t>
            </a:r>
            <a:r>
              <a:rPr lang="en-US" altLang="zh-CN" sz="2800" b="1">
                <a:latin typeface="宋体" pitchFamily="2" charset="-122"/>
              </a:rPr>
              <a:t>/</a:t>
            </a:r>
            <a:r>
              <a:rPr lang="zh-CN" altLang="en-US" sz="2800" b="1">
                <a:latin typeface="宋体" pitchFamily="2" charset="-122"/>
              </a:rPr>
              <a:t>秒（</a:t>
            </a:r>
            <a:r>
              <a:rPr lang="en-US" altLang="zh-CN" sz="2800" b="1">
                <a:latin typeface="宋体" pitchFamily="2" charset="-122"/>
              </a:rPr>
              <a:t>r/s</a:t>
            </a:r>
            <a:r>
              <a:rPr lang="zh-CN" altLang="en-US" sz="2800" b="1">
                <a:latin typeface="宋体" pitchFamily="2" charset="-122"/>
              </a:rPr>
              <a:t>）或转</a:t>
            </a:r>
            <a:r>
              <a:rPr lang="en-US" altLang="zh-CN" sz="2800" b="1">
                <a:latin typeface="宋体" pitchFamily="2" charset="-122"/>
              </a:rPr>
              <a:t>/</a:t>
            </a:r>
            <a:r>
              <a:rPr lang="zh-CN" altLang="en-US" sz="2800" b="1">
                <a:latin typeface="宋体" pitchFamily="2" charset="-122"/>
              </a:rPr>
              <a:t>分（</a:t>
            </a:r>
            <a:r>
              <a:rPr lang="en-US" altLang="zh-CN" sz="2800" b="1">
                <a:latin typeface="宋体" pitchFamily="2" charset="-122"/>
              </a:rPr>
              <a:t>r/min</a:t>
            </a:r>
            <a:r>
              <a:rPr lang="zh-CN" altLang="en-US" sz="2800" b="1">
                <a:latin typeface="宋体" pitchFamily="2" charset="-122"/>
              </a:rPr>
              <a:t>）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、周期：做匀速圆周运动的物体运动一周所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</a:rPr>
              <a:t>          用的时间。用符号</a:t>
            </a:r>
            <a:r>
              <a:rPr lang="en-US" altLang="zh-CN" sz="2800" b="1">
                <a:latin typeface="宋体" pitchFamily="2" charset="-122"/>
              </a:rPr>
              <a:t>T</a:t>
            </a:r>
            <a:r>
              <a:rPr lang="zh-CN" altLang="en-US" sz="2800" b="1">
                <a:latin typeface="宋体" pitchFamily="2" charset="-122"/>
              </a:rPr>
              <a:t>表示。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3</a:t>
            </a:r>
            <a:r>
              <a:rPr lang="zh-CN" altLang="en-US" sz="2800" b="1">
                <a:latin typeface="宋体" pitchFamily="2" charset="-122"/>
              </a:rPr>
              <a:t>、周期、转速与角速度的关系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</a:rPr>
              <a:t>    </a:t>
            </a:r>
          </a:p>
        </p:txBody>
      </p:sp>
      <p:graphicFrame>
        <p:nvGraphicFramePr>
          <p:cNvPr id="74756" name="Rectangle 4"/>
          <p:cNvGraphicFramePr>
            <a:graphicFrameLocks/>
          </p:cNvGraphicFramePr>
          <p:nvPr>
            <p:ph sz="quarter" idx="2"/>
          </p:nvPr>
        </p:nvGraphicFramePr>
        <p:xfrm>
          <a:off x="5056188" y="1600200"/>
          <a:ext cx="3381375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1600200"/>
                        <a:ext cx="3381375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331913" y="4868863"/>
          <a:ext cx="352742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公式" r:id="rId4" imgW="888840" imgH="393480" progId="Equation.3">
                  <p:embed/>
                </p:oleObj>
              </mc:Choice>
              <mc:Fallback>
                <p:oleObj name="公式" r:id="rId4" imgW="888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3527425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5651500" y="4868863"/>
          <a:ext cx="18732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公式" r:id="rId7" imgW="507960" imgH="393480" progId="Equation.3">
                  <p:embed/>
                </p:oleObj>
              </mc:Choice>
              <mc:Fallback>
                <p:oleObj name="公式" r:id="rId7" imgW="507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868863"/>
                        <a:ext cx="18732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561</TotalTime>
  <Words>977</Words>
  <Application>Microsoft Office PowerPoint</Application>
  <PresentationFormat>全屏显示(4:3)</PresentationFormat>
  <Paragraphs>91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 2</vt:lpstr>
      <vt:lpstr>Wingdings</vt:lpstr>
      <vt:lpstr>Informal Roman</vt:lpstr>
      <vt:lpstr>Times New Roman</vt:lpstr>
      <vt:lpstr>黑体</vt:lpstr>
      <vt:lpstr>Verdana</vt:lpstr>
      <vt:lpstr>隶书</vt:lpstr>
      <vt:lpstr>砖雕艺术</vt:lpstr>
      <vt:lpstr>Microsoft 公式 3.0</vt:lpstr>
      <vt:lpstr>PowerPoint 演示文稿</vt:lpstr>
      <vt:lpstr>认识圆周运动</vt:lpstr>
      <vt:lpstr>一、线速度</vt:lpstr>
      <vt:lpstr>PowerPoint 演示文稿</vt:lpstr>
      <vt:lpstr>二、匀速圆周运动</vt:lpstr>
      <vt:lpstr>三、角速度</vt:lpstr>
      <vt:lpstr>PowerPoint 演示文稿</vt:lpstr>
      <vt:lpstr>思考题</vt:lpstr>
      <vt:lpstr>四、周期与转速</vt:lpstr>
      <vt:lpstr>五、线速度与角速度的关系</vt:lpstr>
      <vt:lpstr>小     结</vt:lpstr>
      <vt:lpstr>课堂训练</vt:lpstr>
      <vt:lpstr>PowerPoint 演示文稿</vt:lpstr>
      <vt:lpstr>思考题</vt:lpstr>
      <vt:lpstr>思考题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5.4《圆周运动》</dc:title>
  <cp:lastModifiedBy>User</cp:lastModifiedBy>
  <cp:revision>7</cp:revision>
  <cp:lastPrinted>1601-01-01T00:00:00Z</cp:lastPrinted>
  <dcterms:created xsi:type="dcterms:W3CDTF">1601-01-01T00:00:00Z</dcterms:created>
  <dcterms:modified xsi:type="dcterms:W3CDTF">2014-09-18T05:54:18Z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