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5EB399-50BF-4DD1-8003-68875DBEE7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3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73793-5154-4ADE-8D8D-4BA33EE333A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01BB7-4496-417F-B8DE-8D161B30C07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CDBFD-AA27-4996-8912-32DD72C1ADE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A452D-C955-4368-9714-1692CC3A4BA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351DF-045A-4A7E-ACD0-D26C1672D7F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C3814-E3D0-40C7-B633-1DD6CDC8606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1AD65-33EC-427E-A4DA-90F174C6B4B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ECF41-094B-4903-A3B2-5260F2D1814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8F84E-E5FC-407C-9683-7DF6805975C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A7CBA-445D-4048-BE59-67231F92C10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B5DC1-7912-4947-B6D6-759E76B8ADD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47F23-EFB7-4293-BEDB-8E62B009A1C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9B877-8994-4086-A146-1ABC877A4D5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9DF24-2BC7-4AB8-A574-4842ED8B9FE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C8FE54A-5129-4F3D-86B2-496E2B5F9B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6D27-49AE-4371-B17F-D8D7F8C6E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1884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93A4C-E71B-4770-98B3-399633366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578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1E5A7CC-449A-44C2-9DDC-88269C106B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0099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0F557-AA63-4FA0-9396-B05EAF7B2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854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3EAE8-9B2D-4B08-87D2-E201DC9A31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8316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96BC4-79B9-4D73-9CE9-2ADA0E6425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765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88FC6-D7A0-4E6C-86A7-13CF9B004A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8290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AF8C4-F8EF-4DDF-AC4B-409218B5B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9807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53761-FF72-41C0-B1F5-DB56709512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493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E523E-ABEB-4687-9468-0E72173F2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6661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FF362-2C09-4ECB-9834-2FA3DF20B0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5024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C35C3A-5B18-44FC-AD17-7AD9D85AC4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liti1.ex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第五节  向心加速度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向心加速度公式</a:t>
            </a:r>
          </a:p>
        </p:txBody>
      </p:sp>
      <p:grpSp>
        <p:nvGrpSpPr>
          <p:cNvPr id="25603" name="Group 3"/>
          <p:cNvGrpSpPr>
            <a:grpSpLocks noChangeAspect="1"/>
          </p:cNvGrpSpPr>
          <p:nvPr/>
        </p:nvGrpSpPr>
        <p:grpSpPr bwMode="auto">
          <a:xfrm>
            <a:off x="990600" y="1752600"/>
            <a:ext cx="7588250" cy="2603500"/>
            <a:chOff x="634" y="1124"/>
            <a:chExt cx="4780" cy="1640"/>
          </a:xfrm>
        </p:grpSpPr>
        <p:sp>
          <p:nvSpPr>
            <p:cNvPr id="25604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4" y="1124"/>
              <a:ext cx="4780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389" y="1538"/>
              <a:ext cx="36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823" y="1972"/>
              <a:ext cx="19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500">
                  <a:solidFill>
                    <a:srgbClr val="000000"/>
                  </a:solidFill>
                  <a:latin typeface="宋体" pitchFamily="2" charset="-122"/>
                </a:rPr>
                <a:t>角速度表达形式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938" y="1972"/>
              <a:ext cx="8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500">
                  <a:solidFill>
                    <a:srgbClr val="000000"/>
                  </a:solidFill>
                  <a:latin typeface="宋体" pitchFamily="2" charset="-122"/>
                </a:rPr>
                <a:t>　　　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799" y="1369"/>
              <a:ext cx="19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500">
                  <a:solidFill>
                    <a:srgbClr val="000000"/>
                  </a:solidFill>
                  <a:latin typeface="宋体" pitchFamily="2" charset="-122"/>
                </a:rPr>
                <a:t>线速度表达形式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818" y="1369"/>
              <a:ext cx="8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500">
                  <a:solidFill>
                    <a:srgbClr val="000000"/>
                  </a:solidFill>
                  <a:latin typeface="宋体" pitchFamily="2" charset="-122"/>
                </a:rPr>
                <a:t>　　　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665" y="1963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545" y="1360"/>
              <a:ext cx="21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 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809" y="194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591" y="116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1525" y="1931"/>
              <a:ext cx="1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w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1384" y="1963"/>
              <a:ext cx="1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688" y="1963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1494" y="1576"/>
              <a:ext cx="1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1408" y="1185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688" y="1360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874" y="213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874" y="153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1102" y="1931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=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1102" y="132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=</a:t>
              </a:r>
              <a:endParaRPr lang="en-US" altLang="zh-CN" sz="2800" b="1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81000" y="404813"/>
            <a:ext cx="8375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隶书" pitchFamily="49" charset="-122"/>
              </a:rPr>
              <a:t>思考１</a:t>
            </a:r>
            <a:r>
              <a:rPr lang="zh-CN" altLang="en-US" sz="4000" b="1">
                <a:solidFill>
                  <a:srgbClr val="FF3300"/>
                </a:solidFill>
                <a:ea typeface="隶书" pitchFamily="49" charset="-122"/>
              </a:rPr>
              <a:t>：</a:t>
            </a:r>
            <a:r>
              <a:rPr lang="zh-CN" altLang="en-US" sz="3200" b="1"/>
              <a:t>从公式</a:t>
            </a:r>
            <a:r>
              <a:rPr lang="en-US" altLang="zh-CN" sz="3200" b="1"/>
              <a:t>a=v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/r</a:t>
            </a:r>
            <a:r>
              <a:rPr lang="zh-CN" altLang="en-US" sz="3200" b="1"/>
              <a:t>看</a:t>
            </a:r>
            <a:r>
              <a:rPr lang="en-US" altLang="zh-CN" sz="3200" b="1"/>
              <a:t>,</a:t>
            </a:r>
            <a:r>
              <a:rPr lang="zh-CN" altLang="en-US" sz="3200" b="1"/>
              <a:t>向心加速度与圆周运动的半径成反比；从公式</a:t>
            </a:r>
            <a:r>
              <a:rPr lang="en-US" altLang="zh-CN" sz="3200" b="1"/>
              <a:t>a=rω</a:t>
            </a:r>
            <a:r>
              <a:rPr lang="en-US" altLang="zh-CN" sz="3200" b="1" baseline="30000"/>
              <a:t>2</a:t>
            </a:r>
            <a:r>
              <a:rPr lang="zh-CN" altLang="en-US" sz="3200" b="1"/>
              <a:t>看，向心加速度与半径成正比，这两个结论是否矛盾？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5076825" y="3644900"/>
            <a:ext cx="2605088" cy="2578100"/>
            <a:chOff x="3984" y="2544"/>
            <a:chExt cx="1641" cy="1624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V="1">
              <a:off x="4224" y="2688"/>
              <a:ext cx="0" cy="1152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4224" y="3840"/>
              <a:ext cx="1248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4032" y="3744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376" y="3803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V="1">
              <a:off x="4224" y="3024"/>
              <a:ext cx="1008" cy="816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Arc 9"/>
            <p:cNvSpPr>
              <a:spLocks/>
            </p:cNvSpPr>
            <p:nvPr/>
          </p:nvSpPr>
          <p:spPr bwMode="auto">
            <a:xfrm rot="5100000" flipV="1">
              <a:off x="4358" y="2748"/>
              <a:ext cx="1024" cy="1096"/>
            </a:xfrm>
            <a:custGeom>
              <a:avLst/>
              <a:gdLst>
                <a:gd name="G0" fmla="+- 0 0 0"/>
                <a:gd name="G1" fmla="+- 21583 0 0"/>
                <a:gd name="G2" fmla="+- 21600 0 0"/>
                <a:gd name="T0" fmla="*/ 847 w 20954"/>
                <a:gd name="T1" fmla="*/ 0 h 21583"/>
                <a:gd name="T2" fmla="*/ 20954 w 20954"/>
                <a:gd name="T3" fmla="*/ 16341 h 21583"/>
                <a:gd name="T4" fmla="*/ 0 w 20954"/>
                <a:gd name="T5" fmla="*/ 21583 h 2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54" h="21583" fill="none" extrusionOk="0">
                  <a:moveTo>
                    <a:pt x="847" y="-1"/>
                  </a:moveTo>
                  <a:cubicBezTo>
                    <a:pt x="10435" y="375"/>
                    <a:pt x="18625" y="7032"/>
                    <a:pt x="20954" y="16340"/>
                  </a:cubicBezTo>
                </a:path>
                <a:path w="20954" h="21583" stroke="0" extrusionOk="0">
                  <a:moveTo>
                    <a:pt x="847" y="-1"/>
                  </a:moveTo>
                  <a:cubicBezTo>
                    <a:pt x="10435" y="375"/>
                    <a:pt x="18625" y="7032"/>
                    <a:pt x="20954" y="16340"/>
                  </a:cubicBezTo>
                  <a:lnTo>
                    <a:pt x="0" y="21583"/>
                  </a:lnTo>
                  <a:close/>
                </a:path>
              </a:pathLst>
            </a:cu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7658" name="Rectangle 10">
              <a:hlinkClick r:id="rId3" action="ppaction://hlinkfile"/>
            </p:cNvPr>
            <p:cNvSpPr>
              <a:spLocks noChangeArrowheads="1"/>
            </p:cNvSpPr>
            <p:nvPr/>
          </p:nvSpPr>
          <p:spPr bwMode="auto">
            <a:xfrm>
              <a:off x="4933" y="2795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华文行楷" pitchFamily="2" charset="-122"/>
                </a:rPr>
                <a:t>ω</a:t>
              </a:r>
              <a:r>
                <a:rPr kumimoji="1" lang="zh-CN" altLang="en-US" sz="2400" b="1">
                  <a:latin typeface="Times New Roman" pitchFamily="18" charset="0"/>
                  <a:ea typeface="华文行楷" pitchFamily="2" charset="-122"/>
                </a:rPr>
                <a:t>一定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4224" y="2651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  <a:ea typeface="华文行楷" pitchFamily="2" charset="-122"/>
                </a:rPr>
                <a:t>v</a:t>
              </a:r>
              <a:r>
                <a:rPr kumimoji="1" lang="zh-CN" altLang="en-US" sz="2400" b="1">
                  <a:latin typeface="Times New Roman" pitchFamily="18" charset="0"/>
                  <a:ea typeface="华文行楷" pitchFamily="2" charset="-122"/>
                </a:rPr>
                <a:t>一定</a:t>
              </a: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984" y="2544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</p:grp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33400" y="2362200"/>
            <a:ext cx="81549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在</a:t>
            </a:r>
            <a:r>
              <a:rPr lang="en-US" altLang="zh-CN" sz="3200" b="1"/>
              <a:t>y=kx</a:t>
            </a:r>
            <a:r>
              <a:rPr lang="zh-CN" altLang="en-US" sz="3200" b="1"/>
              <a:t>这个关系式中，说</a:t>
            </a:r>
            <a:r>
              <a:rPr lang="en-US" altLang="zh-CN" sz="3200" b="1"/>
              <a:t>y</a:t>
            </a:r>
            <a:r>
              <a:rPr lang="zh-CN" altLang="en-US" sz="3200" b="1"/>
              <a:t>与</a:t>
            </a:r>
            <a:r>
              <a:rPr lang="en-US" altLang="zh-CN" sz="3200" b="1"/>
              <a:t>x</a:t>
            </a:r>
            <a:r>
              <a:rPr lang="zh-CN" altLang="en-US" sz="3200" b="1"/>
              <a:t>成正比，前提是什么？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90600" y="1143000"/>
            <a:ext cx="18161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3600" b="1">
                <a:solidFill>
                  <a:srgbClr val="FF3300"/>
                </a:solidFill>
              </a:rPr>
              <a:t>思考２</a:t>
            </a:r>
            <a:endParaRPr lang="zh-CN" altLang="en-US" sz="3600" b="1">
              <a:latin typeface="华文琥珀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altLang="zh-CN" sz="3200" b="1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042988" y="1916113"/>
            <a:ext cx="73914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加速度是一个描述速度变化快慢的物理量，但在匀速圆周运动中，速度大小是不变的，那么向心加速度有什么意义？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43000" y="41910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向心加速度用来描述线速度方向变化的快慢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/>
      <p:bldP spid="2970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352800" y="6096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课堂小结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、定义：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3400" y="18288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做匀速圆周运动的物体，加速度方向指向圆心，这个加速度叫做向心加速度。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066800" y="2895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、方向：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743200" y="2895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指向圆心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66800" y="35052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、公式：</a:t>
            </a:r>
          </a:p>
        </p:txBody>
      </p:sp>
      <p:grpSp>
        <p:nvGrpSpPr>
          <p:cNvPr id="31752" name="Group 8"/>
          <p:cNvGrpSpPr>
            <a:grpSpLocks noChangeAspect="1"/>
          </p:cNvGrpSpPr>
          <p:nvPr/>
        </p:nvGrpSpPr>
        <p:grpSpPr bwMode="auto">
          <a:xfrm>
            <a:off x="1676400" y="4038600"/>
            <a:ext cx="6172200" cy="2117725"/>
            <a:chOff x="634" y="1124"/>
            <a:chExt cx="4780" cy="1640"/>
          </a:xfrm>
        </p:grpSpPr>
        <p:sp>
          <p:nvSpPr>
            <p:cNvPr id="31753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4" y="1124"/>
              <a:ext cx="4780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89" y="1538"/>
              <a:ext cx="36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2824" y="1972"/>
              <a:ext cx="2203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>
                  <a:solidFill>
                    <a:srgbClr val="000000"/>
                  </a:solidFill>
                  <a:latin typeface="宋体" pitchFamily="2" charset="-122"/>
                </a:rPr>
                <a:t>角速度表达形式</a:t>
              </a:r>
              <a:endParaRPr lang="zh-CN" altLang="en-US" sz="3200" b="1">
                <a:ea typeface="楷体_GB2312" pitchFamily="49" charset="-122"/>
              </a:endParaRP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938" y="1972"/>
              <a:ext cx="103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500">
                  <a:solidFill>
                    <a:srgbClr val="000000"/>
                  </a:solidFill>
                  <a:latin typeface="宋体" pitchFamily="2" charset="-122"/>
                </a:rPr>
                <a:t>　　　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2799" y="1370"/>
              <a:ext cx="2203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>
                  <a:solidFill>
                    <a:srgbClr val="000000"/>
                  </a:solidFill>
                  <a:latin typeface="宋体" pitchFamily="2" charset="-122"/>
                </a:rPr>
                <a:t>线速度表达形式</a:t>
              </a:r>
              <a:endParaRPr lang="zh-CN" altLang="en-US" sz="3200" b="1">
                <a:ea typeface="楷体_GB2312" pitchFamily="49" charset="-122"/>
              </a:endParaRP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819" y="1370"/>
              <a:ext cx="103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500">
                  <a:solidFill>
                    <a:srgbClr val="000000"/>
                  </a:solidFill>
                  <a:latin typeface="宋体" pitchFamily="2" charset="-122"/>
                </a:rPr>
                <a:t>　　　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2665" y="1962"/>
              <a:ext cx="16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2545" y="1360"/>
              <a:ext cx="258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 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1809" y="1942"/>
              <a:ext cx="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1590" y="1163"/>
              <a:ext cx="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1524" y="1930"/>
              <a:ext cx="236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w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1384" y="1962"/>
              <a:ext cx="13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688" y="1962"/>
              <a:ext cx="17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1495" y="1576"/>
              <a:ext cx="134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1409" y="1185"/>
              <a:ext cx="15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688" y="1360"/>
              <a:ext cx="17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874" y="2135"/>
              <a:ext cx="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874" y="1532"/>
              <a:ext cx="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1102" y="1930"/>
              <a:ext cx="19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=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1102" y="1328"/>
              <a:ext cx="19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=</a:t>
              </a:r>
              <a:endParaRPr lang="en-US" altLang="zh-CN" sz="2800" b="1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317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48" grpId="0"/>
      <p:bldP spid="31749" grpId="0"/>
      <p:bldP spid="31750" grpId="0"/>
      <p:bldP spid="317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2768600"/>
            <a:ext cx="7321550" cy="1727200"/>
          </a:xfrm>
        </p:spPr>
        <p:txBody>
          <a:bodyPr/>
          <a:lstStyle/>
          <a:p>
            <a:pPr marL="341313" indent="-341313" defTabSz="915988">
              <a:buFont typeface="Wingdings 2" pitchFamily="18" charset="2"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轻绳栓一小球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在光滑水平面做</a:t>
            </a:r>
          </a:p>
          <a:p>
            <a:pPr marL="341313" indent="-341313" defTabSz="915988">
              <a:buFont typeface="Wingdings 2" pitchFamily="18" charset="2"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匀速圆周运动。</a:t>
            </a:r>
            <a:r>
              <a:rPr lang="zh-CN" altLang="en-US" sz="4000">
                <a:solidFill>
                  <a:schemeClr val="hlink"/>
                </a:solidFill>
                <a:latin typeface="方正舒体" pitchFamily="2" charset="-122"/>
                <a:ea typeface="方正舒体" pitchFamily="2" charset="-122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0825" y="765175"/>
            <a:ext cx="49688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1313" indent="-341313" defTabSz="9159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受力分析</a:t>
            </a:r>
            <a:r>
              <a:rPr kumimoji="1" lang="zh-CN" altLang="en-US" sz="3600" b="1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kumimoji="1" lang="zh-CN" altLang="en-US" sz="3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286000" y="2286000"/>
            <a:ext cx="3459163" cy="566738"/>
            <a:chOff x="1440" y="1440"/>
            <a:chExt cx="2179" cy="353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440" y="1444"/>
              <a:ext cx="2049" cy="3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2515" y="1519"/>
              <a:ext cx="1104" cy="209"/>
              <a:chOff x="2776" y="897"/>
              <a:chExt cx="1105" cy="208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3673" y="897"/>
                <a:ext cx="208" cy="20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>
                <a:off x="2776" y="1010"/>
                <a:ext cx="9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2227" y="1440"/>
              <a:ext cx="2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29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</a:p>
          </p:txBody>
        </p:sp>
      </p:grp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33400" y="42672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3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结论</a:t>
            </a:r>
            <a:r>
              <a:rPr kumimoji="1" lang="zh-CN" altLang="en-US" sz="3600" b="1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3200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相抵消，绳子的拉力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充当</a:t>
            </a:r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5562600" y="1600200"/>
            <a:ext cx="706438" cy="990600"/>
            <a:chOff x="3504" y="1008"/>
            <a:chExt cx="445" cy="624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V="1">
              <a:off x="3504" y="1084"/>
              <a:ext cx="0" cy="54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3581" y="1008"/>
              <a:ext cx="3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29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F</a:t>
              </a:r>
              <a:r>
                <a:rPr kumimoji="1" lang="en-US" altLang="zh-CN" sz="2900" b="1" baseline="-25000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</a:p>
          </p:txBody>
        </p:sp>
      </p:grp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5573713" y="2590800"/>
            <a:ext cx="717550" cy="1219200"/>
            <a:chOff x="3511" y="1632"/>
            <a:chExt cx="452" cy="768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3511" y="1632"/>
              <a:ext cx="0" cy="547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3571" y="2064"/>
              <a:ext cx="3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29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</a:p>
          </p:txBody>
        </p:sp>
      </p:grp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4543425" y="2133600"/>
            <a:ext cx="1047750" cy="533400"/>
            <a:chOff x="2862" y="1344"/>
            <a:chExt cx="660" cy="336"/>
          </a:xfrm>
        </p:grpSpPr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862" y="1344"/>
              <a:ext cx="25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4" tIns="45717" rIns="91434" bIns="45717">
              <a:spAutoFit/>
            </a:bodyPr>
            <a:lstStyle/>
            <a:p>
              <a:pPr algn="ctr" defTabSz="915988">
                <a:spcBef>
                  <a:spcPct val="20000"/>
                </a:spcBef>
              </a:pPr>
              <a:r>
                <a:rPr kumimoji="1" lang="en-US" altLang="zh-CN" sz="29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F</a:t>
              </a: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 flipH="1">
              <a:off x="3249" y="1359"/>
              <a:ext cx="0" cy="546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1981200" y="50292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合外力</a:t>
            </a:r>
            <a:r>
              <a:rPr kumimoji="1" lang="zh-CN" altLang="en-US" sz="3200" b="1">
                <a:ea typeface="楷体_GB2312" pitchFamily="49" charset="-122"/>
              </a:rPr>
              <a:t>，方向始终指向圆心。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6781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当物体做匀速圆周运动时，其受到的合力指向圆心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2438400"/>
            <a:ext cx="601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由牛顿第二定律：</a:t>
            </a:r>
            <a:r>
              <a:rPr lang="en-US" altLang="zh-CN" sz="3600" b="1">
                <a:ea typeface="楷体_GB2312" pitchFamily="49" charset="-122"/>
              </a:rPr>
              <a:t>F</a:t>
            </a:r>
            <a:r>
              <a:rPr lang="zh-CN" altLang="en-US" sz="3600" b="1" baseline="-25000">
                <a:ea typeface="楷体_GB2312" pitchFamily="49" charset="-122"/>
              </a:rPr>
              <a:t>合</a:t>
            </a:r>
            <a:r>
              <a:rPr lang="en-US" altLang="zh-CN" sz="3600" b="1">
                <a:ea typeface="楷体_GB2312" pitchFamily="49" charset="-122"/>
              </a:rPr>
              <a:t>=ma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6705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当物体做匀速圆周运动时，其加速度也是指向圆心的</a:t>
            </a:r>
          </a:p>
          <a:p>
            <a:pPr>
              <a:spcBef>
                <a:spcPct val="50000"/>
              </a:spcBef>
            </a:pPr>
            <a:endParaRPr lang="en-US" altLang="zh-CN" sz="3600" b="1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3400" y="15240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做匀速圆周运动的物体，加速度方向指向圆心，这个加速度叫做向心加速度。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762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向心加速度的方向：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86200" y="25908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指向圆心</a:t>
            </a:r>
          </a:p>
        </p:txBody>
      </p:sp>
      <p:pic>
        <p:nvPicPr>
          <p:cNvPr id="15366" name="Picture 6" descr="思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6988"/>
            <a:ext cx="2743200" cy="271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86200" y="39624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向心加速度的大小呢？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53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153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5" grpId="0"/>
      <p:bldP spid="153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90600" y="9906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回顾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加速度的定义式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/>
          </p:nvPr>
        </p:nvGraphicFramePr>
        <p:xfrm>
          <a:off x="4256088" y="1711325"/>
          <a:ext cx="172402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4" imgW="469800" imgH="393480" progId="Equation.3">
                  <p:embed/>
                </p:oleObj>
              </mc:Choice>
              <mc:Fallback>
                <p:oleObj name="公式" r:id="rId4" imgW="469800" imgH="39348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711325"/>
                        <a:ext cx="1724025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066800" y="35052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速度的变化量</a:t>
            </a:r>
            <a:r>
              <a:rPr lang="en-US" altLang="zh-CN" sz="2800" b="1">
                <a:ea typeface="楷体_GB2312" pitchFamily="49" charset="-122"/>
              </a:rPr>
              <a:t>ΔV=V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—V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200025"/>
            <a:ext cx="6477000" cy="9906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速度的变化量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1188" y="1036638"/>
            <a:ext cx="8153400" cy="1677987"/>
          </a:xfrm>
          <a:noFill/>
          <a:ln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、沿直线向右加速运动的物体，初速度是</a:t>
            </a:r>
            <a:r>
              <a:rPr lang="en-US" altLang="zh-CN" sz="2800" b="1"/>
              <a:t>5m/s</a:t>
            </a:r>
            <a:r>
              <a:rPr lang="zh-CN" altLang="en-US" sz="2800" b="1"/>
              <a:t>，经过一段时间后，速度增大为</a:t>
            </a:r>
            <a:r>
              <a:rPr lang="en-US" altLang="zh-CN" sz="2800" b="1"/>
              <a:t>8m/s</a:t>
            </a:r>
            <a:r>
              <a:rPr lang="zh-CN" altLang="en-US" sz="2800" b="1"/>
              <a:t>，求这段时间内物体速度的变化量？</a:t>
            </a:r>
          </a:p>
          <a:p>
            <a:pPr>
              <a:buFont typeface="Wingdings 2" pitchFamily="18" charset="2"/>
              <a:buNone/>
            </a:pP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43213" y="3182938"/>
            <a:ext cx="215900" cy="2159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511550" y="269240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="1" baseline="-2500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008313" y="3217863"/>
            <a:ext cx="15128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008313" y="3360738"/>
            <a:ext cx="237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851275" y="32893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="1" baseline="-25000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572000" y="26924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latin typeface="黑体" pitchFamily="2" charset="-122"/>
                <a:ea typeface="黑体" pitchFamily="2" charset="-122"/>
              </a:rPr>
              <a:t>△V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500563" y="3197225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9750" y="3844925"/>
            <a:ext cx="79930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3200" b="1"/>
              <a:t>2</a:t>
            </a:r>
            <a:r>
              <a:rPr lang="zh-CN" altLang="en-US" sz="3200" b="1"/>
              <a:t>、如果物体的速度由向右的</a:t>
            </a:r>
            <a:r>
              <a:rPr lang="en-US" altLang="zh-CN" sz="3200" b="1"/>
              <a:t>5m/s</a:t>
            </a:r>
            <a:r>
              <a:rPr lang="zh-CN" altLang="en-US" sz="3200" b="1"/>
              <a:t>减小到</a:t>
            </a:r>
            <a:r>
              <a:rPr lang="en-US" altLang="zh-CN" sz="3200" b="1"/>
              <a:t>3m/s</a:t>
            </a:r>
            <a:r>
              <a:rPr lang="zh-CN" altLang="en-US" sz="3200" b="1"/>
              <a:t>，其速度的变化量又如何？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2843213" y="5500688"/>
            <a:ext cx="215900" cy="217487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708400" y="5068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="1" baseline="-2500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2933700" y="5573713"/>
            <a:ext cx="235902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362325" y="57181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935288" y="5718175"/>
            <a:ext cx="11525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4087813" y="5718175"/>
            <a:ext cx="1131887" cy="530225"/>
            <a:chOff x="2575" y="3476"/>
            <a:chExt cx="544" cy="334"/>
          </a:xfrm>
        </p:grpSpPr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H="1">
              <a:off x="2575" y="3476"/>
              <a:ext cx="54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2711" y="352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200" b="1">
                  <a:latin typeface="黑体" pitchFamily="2" charset="-122"/>
                  <a:ea typeface="黑体" pitchFamily="2" charset="-122"/>
                </a:rPr>
                <a:t>△</a:t>
              </a:r>
              <a:r>
                <a:rPr lang="en-US" altLang="zh-CN" sz="2400" b="1">
                  <a:latin typeface="黑体" pitchFamily="2" charset="-122"/>
                  <a:ea typeface="黑体" pitchFamily="2" charset="-122"/>
                </a:rPr>
                <a:t>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94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194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  <p:bldP spid="19460" grpId="0" animBg="1"/>
      <p:bldP spid="19461" grpId="0"/>
      <p:bldP spid="19462" grpId="0" animBg="1"/>
      <p:bldP spid="19463" grpId="0" animBg="1"/>
      <p:bldP spid="19464" grpId="0"/>
      <p:bldP spid="19465" grpId="0"/>
      <p:bldP spid="19466" grpId="0" animBg="1"/>
      <p:bldP spid="19467" grpId="0"/>
      <p:bldP spid="19468" grpId="0" animBg="1"/>
      <p:bldP spid="19469" grpId="0"/>
      <p:bldP spid="19470" grpId="0" animBg="1"/>
      <p:bldP spid="19471" grpId="0"/>
      <p:bldP spid="194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95400" y="1905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速度的变化量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△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的图示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71600" y="2667000"/>
            <a:ext cx="678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从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同一点</a:t>
            </a:r>
            <a:r>
              <a:rPr lang="zh-CN" altLang="en-US" sz="2800" b="1">
                <a:ea typeface="楷体_GB2312" pitchFamily="49" charset="-122"/>
              </a:rPr>
              <a:t>作出物体在一段时间内的始末两个速度矢量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和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 ,</a:t>
            </a:r>
            <a:r>
              <a:rPr lang="zh-CN" altLang="en-US" sz="2800" b="1">
                <a:ea typeface="楷体_GB2312" pitchFamily="49" charset="-122"/>
              </a:rPr>
              <a:t>做一个从初速度矢量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en-US" altLang="zh-CN" sz="2800" b="1" baseline="-25000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的末端指向末速度矢量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的末端的矢量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zh-CN" altLang="en-US" sz="2800" b="1">
                <a:ea typeface="楷体_GB2312" pitchFamily="49" charset="-122"/>
              </a:rPr>
              <a:t>所作的矢量</a:t>
            </a:r>
            <a:r>
              <a:rPr lang="el-GR" altLang="zh-CN" sz="2800" b="1">
                <a:ea typeface="楷体_GB2312" pitchFamily="49" charset="-122"/>
              </a:rPr>
              <a:t>Δ</a:t>
            </a:r>
            <a:r>
              <a:rPr lang="en-US" altLang="zh-CN" sz="2800" b="1">
                <a:ea typeface="楷体_GB2312" pitchFamily="49" charset="-122"/>
              </a:rPr>
              <a:t>v</a:t>
            </a:r>
            <a:r>
              <a:rPr lang="zh-CN" altLang="en-US" sz="2800" b="1">
                <a:ea typeface="楷体_GB2312" pitchFamily="49" charset="-122"/>
              </a:rPr>
              <a:t>就等于速度的变化量。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4397375" y="942975"/>
            <a:ext cx="2592388" cy="2592388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621338" y="942975"/>
            <a:ext cx="1368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934200" y="457200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5635625" y="942975"/>
            <a:ext cx="42863" cy="1225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rot="2700000">
            <a:off x="6115050" y="106045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05450" y="20955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O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557963" y="1289050"/>
            <a:ext cx="1368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rot="2700000">
            <a:off x="6348412" y="1746251"/>
            <a:ext cx="1368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562600" y="38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413500" y="8921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278688" y="21431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V</a:t>
            </a:r>
            <a:r>
              <a:rPr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7494588" y="1303338"/>
            <a:ext cx="431800" cy="9366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△V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710488" y="844550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694363" y="942975"/>
            <a:ext cx="863600" cy="3587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313363" y="12509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R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105525" y="16113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R</a:t>
            </a:r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>
            <a:off x="5622925" y="1878013"/>
            <a:ext cx="215900" cy="1444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42672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由△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OAB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与△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BV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相似，有　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5486400" y="3886200"/>
            <a:ext cx="2565400" cy="1295400"/>
            <a:chOff x="3456" y="2448"/>
            <a:chExt cx="1616" cy="816"/>
          </a:xfrm>
        </p:grpSpPr>
        <p:sp>
          <p:nvSpPr>
            <p:cNvPr id="23574" name="AutoShape 22"/>
            <p:cNvSpPr>
              <a:spLocks noChangeAspect="1" noChangeArrowheads="1" noTextEdit="1"/>
            </p:cNvSpPr>
            <p:nvPr/>
          </p:nvSpPr>
          <p:spPr bwMode="auto">
            <a:xfrm>
              <a:off x="3456" y="2448"/>
              <a:ext cx="16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110" y="2502"/>
              <a:ext cx="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4087" y="2871"/>
              <a:ext cx="4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4533" y="2691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4207" y="2911"/>
              <a:ext cx="17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4128" y="2514"/>
              <a:ext cx="34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AB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3670" y="2691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3863" y="265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=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3498" y="2658"/>
              <a:ext cx="17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  <a:ea typeface="楷体_GB2312" pitchFamily="49" charset="-122"/>
                </a:rPr>
                <a:t>D</a:t>
              </a:r>
              <a:endParaRPr lang="en-US" altLang="zh-CN" sz="2800" b="1">
                <a:ea typeface="楷体_GB2312" pitchFamily="49" charset="-122"/>
              </a:endParaRPr>
            </a:p>
          </p:txBody>
        </p:sp>
      </p:grp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5638800" y="1295400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/>
      <p:bldP spid="23560" grpId="0" animBg="1"/>
      <p:bldP spid="23561" grpId="0" animBg="1"/>
      <p:bldP spid="23564" grpId="0"/>
      <p:bldP spid="23565" grpId="0" animBg="1"/>
      <p:bldP spid="23566" grpId="0"/>
      <p:bldP spid="23567" grpId="0"/>
      <p:bldP spid="23568" grpId="0" animBg="1"/>
      <p:bldP spid="23572" grpId="0"/>
      <p:bldP spid="23583" grpId="0" animBg="1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34</TotalTime>
  <Words>624</Words>
  <Application>Microsoft Office PowerPoint</Application>
  <PresentationFormat>全屏显示(4:3)</PresentationFormat>
  <Paragraphs>131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 2</vt:lpstr>
      <vt:lpstr>Wingdings</vt:lpstr>
      <vt:lpstr>隶书</vt:lpstr>
      <vt:lpstr>华文行楷</vt:lpstr>
      <vt:lpstr>方正舒体</vt:lpstr>
      <vt:lpstr>Times New Roman</vt:lpstr>
      <vt:lpstr>黑体</vt:lpstr>
      <vt:lpstr>楷体_GB2312</vt:lpstr>
      <vt:lpstr>Symbol</vt:lpstr>
      <vt:lpstr>华文琥珀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速度的变化量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12</cp:revision>
  <cp:lastPrinted>1601-01-01T00:00:00Z</cp:lastPrinted>
  <dcterms:created xsi:type="dcterms:W3CDTF">1601-01-01T00:00:00Z</dcterms:created>
  <dcterms:modified xsi:type="dcterms:W3CDTF">2014-09-18T05:54:41Z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