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662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644FF0D-D9B7-4EB0-AC8E-D8F2BD8E340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FA065-6CFF-401A-88C4-3F06A171B2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221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78FF8B-95B1-406F-A3D0-DAFC6095FF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355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0304E8-85B7-4DCA-B7E2-5D6F9AC0B4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664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D493E7-F3B4-43E9-8C2B-CE5DB52AFE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9820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4339D-C8D2-4596-B06C-3262A1BD4C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997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BFA0A0-A1F2-4CF6-94DF-55A8AB51B1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247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D84D-5EE3-4D89-AD72-F923021033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587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96B610-4592-4729-9B95-4966EC3942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87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22548-4F19-434F-87A5-88950876C5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877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AB0CA5-399A-435F-973C-D3C1B9F147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467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3E0FCC4-4872-413B-8B2A-7CA5F01D445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itchFamily="18" charset="2"/>
        <a:buChar char="¡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../../Local%20Settings/Temp/Rar$DI00.158/&#21521;&#24515;&#21152;&#36895;&#24230;.swf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jpeg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file:///C:\Documents%20and%20Settings\xuxunzhong\&#26700;&#38754;\&#21521;&#24515;&#21147;\&#36716;&#30424;.mpeg" TargetMode="External"/><Relationship Id="rId1" Type="http://schemas.openxmlformats.org/officeDocument/2006/relationships/video" Target="file:///C:\Documents%20and%20Settings\xuxunzhong\&#26700;&#38754;\&#21521;&#24515;&#21147;\&#36807;&#23665;&#36710;.mpeg" TargetMode="Externa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981200" y="4924425"/>
            <a:ext cx="531495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48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第五章  曲线运动</a:t>
            </a:r>
            <a:r>
              <a:rPr lang="zh-CN" altLang="en-US" sz="40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  <a:p>
            <a:pPr algn="ctr"/>
            <a:r>
              <a:rPr lang="zh-CN" altLang="en-US" sz="40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第五节  向心加速度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533400" y="13716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3399"/>
                </a:solidFill>
              </a:rPr>
              <a:t>人教版必修</a:t>
            </a:r>
            <a:r>
              <a:rPr lang="en-US" altLang="zh-CN" b="1">
                <a:solidFill>
                  <a:srgbClr val="003399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95288" y="1484313"/>
            <a:ext cx="8280400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3200" b="1"/>
              <a:t>      </a:t>
            </a:r>
            <a:r>
              <a:rPr kumimoji="1" lang="zh-CN" altLang="en-US" sz="3200" b="1"/>
              <a:t>速度的变化量</a:t>
            </a:r>
            <a:r>
              <a:rPr kumimoji="1" lang="zh-CN" altLang="en-US" sz="3200" b="1">
                <a:solidFill>
                  <a:srgbClr val="FF3300"/>
                </a:solidFill>
              </a:rPr>
              <a:t>△</a:t>
            </a:r>
            <a:r>
              <a:rPr kumimoji="1" lang="en-US" altLang="zh-CN" sz="3200" b="1">
                <a:solidFill>
                  <a:srgbClr val="FF3300"/>
                </a:solidFill>
              </a:rPr>
              <a:t>v</a:t>
            </a:r>
            <a:r>
              <a:rPr kumimoji="1" lang="zh-CN" altLang="en-US" sz="3200" b="1"/>
              <a:t>与初速度</a:t>
            </a:r>
            <a:r>
              <a:rPr kumimoji="1" lang="en-US" altLang="zh-CN" sz="3200" b="1">
                <a:solidFill>
                  <a:srgbClr val="FF3300"/>
                </a:solidFill>
              </a:rPr>
              <a:t>v</a:t>
            </a:r>
            <a:r>
              <a:rPr kumimoji="1" lang="en-US" altLang="zh-CN" sz="3200" b="1" baseline="-25000">
                <a:solidFill>
                  <a:srgbClr val="FF3300"/>
                </a:solidFill>
              </a:rPr>
              <a:t>1</a:t>
            </a:r>
            <a:r>
              <a:rPr kumimoji="1" lang="zh-CN" altLang="en-US" sz="3200" b="1"/>
              <a:t>和末速度</a:t>
            </a:r>
            <a:r>
              <a:rPr kumimoji="1" lang="en-US" altLang="zh-CN" sz="3200" b="1">
                <a:solidFill>
                  <a:srgbClr val="FF3300"/>
                </a:solidFill>
              </a:rPr>
              <a:t>v</a:t>
            </a:r>
            <a:r>
              <a:rPr kumimoji="1" lang="en-US" altLang="zh-CN" sz="3200" b="1" baseline="-25000">
                <a:solidFill>
                  <a:srgbClr val="FF3300"/>
                </a:solidFill>
              </a:rPr>
              <a:t>2</a:t>
            </a:r>
            <a:r>
              <a:rPr kumimoji="1" lang="zh-CN" altLang="en-US" sz="3200" b="1"/>
              <a:t>的</a:t>
            </a:r>
            <a:r>
              <a:rPr kumimoji="1" lang="zh-CN" altLang="en-US" sz="3200" b="1">
                <a:solidFill>
                  <a:srgbClr val="FF3300"/>
                </a:solidFill>
              </a:rPr>
              <a:t>关系：</a:t>
            </a:r>
            <a:r>
              <a:rPr kumimoji="1" lang="zh-CN" altLang="en-US" sz="3200" b="1"/>
              <a:t>从同一点作出物体</a:t>
            </a:r>
            <a:r>
              <a:rPr kumimoji="1" lang="zh-CN" altLang="en-US" sz="3200" b="1">
                <a:solidFill>
                  <a:srgbClr val="FF3300"/>
                </a:solidFill>
              </a:rPr>
              <a:t>在一段时间</a:t>
            </a:r>
            <a:r>
              <a:rPr kumimoji="1" lang="zh-CN" altLang="en-US" sz="3200" b="1"/>
              <a:t>的始末两个速度的矢量</a:t>
            </a:r>
            <a:r>
              <a:rPr kumimoji="1" lang="en-US" altLang="zh-CN" sz="3200" b="1"/>
              <a:t>v</a:t>
            </a:r>
            <a:r>
              <a:rPr kumimoji="1" lang="en-US" altLang="zh-CN" sz="3200" b="1" baseline="-25000"/>
              <a:t>1</a:t>
            </a:r>
            <a:r>
              <a:rPr kumimoji="1" lang="zh-CN" altLang="en-US" sz="3200" b="1"/>
              <a:t>和</a:t>
            </a:r>
            <a:r>
              <a:rPr kumimoji="1" lang="en-US" altLang="zh-CN" sz="3200" b="1"/>
              <a:t>v </a:t>
            </a:r>
            <a:r>
              <a:rPr kumimoji="1" lang="en-US" altLang="zh-CN" sz="3200" b="1" baseline="-25000"/>
              <a:t>2</a:t>
            </a:r>
            <a:r>
              <a:rPr kumimoji="1" lang="zh-CN" altLang="en-US" sz="3200" b="1"/>
              <a:t>，从初速度矢量</a:t>
            </a:r>
            <a:r>
              <a:rPr kumimoji="1" lang="en-US" altLang="zh-CN" sz="3200" b="1"/>
              <a:t>v</a:t>
            </a:r>
            <a:r>
              <a:rPr kumimoji="1" lang="en-US" altLang="zh-CN" sz="3200" b="1" baseline="-25000"/>
              <a:t>1</a:t>
            </a:r>
            <a:r>
              <a:rPr kumimoji="1" lang="zh-CN" altLang="en-US" sz="3200" b="1"/>
              <a:t>的末端作一个矢量△</a:t>
            </a:r>
            <a:r>
              <a:rPr kumimoji="1" lang="en-US" altLang="zh-CN" sz="3200" b="1"/>
              <a:t>v</a:t>
            </a:r>
            <a:r>
              <a:rPr kumimoji="1" lang="zh-CN" altLang="en-US" sz="3200" b="1"/>
              <a:t>至末速度矢量</a:t>
            </a:r>
            <a:r>
              <a:rPr kumimoji="1" lang="en-US" altLang="zh-CN" sz="3200" b="1"/>
              <a:t>v</a:t>
            </a:r>
            <a:r>
              <a:rPr kumimoji="1" lang="en-US" altLang="zh-CN" sz="3200" b="1" baseline="-25000"/>
              <a:t>2</a:t>
            </a:r>
            <a:r>
              <a:rPr kumimoji="1" lang="zh-CN" altLang="en-US" sz="3200" b="1"/>
              <a:t>的末端，矢量△</a:t>
            </a:r>
            <a:r>
              <a:rPr kumimoji="1" lang="en-US" altLang="zh-CN" sz="3200" b="1"/>
              <a:t>v</a:t>
            </a:r>
            <a:r>
              <a:rPr kumimoji="1" lang="zh-CN" altLang="en-US" sz="3200" b="1"/>
              <a:t>就等于速度的变化量。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95288" y="404813"/>
            <a:ext cx="48958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4400" b="1">
                <a:solidFill>
                  <a:srgbClr val="FF3300"/>
                </a:solidFill>
                <a:ea typeface="隶书" pitchFamily="49" charset="-122"/>
              </a:rPr>
              <a:t>速度的变化量：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900113" y="4797425"/>
            <a:ext cx="698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4000">
              <a:ea typeface="隶书" pitchFamily="49" charset="-122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468313" y="4581525"/>
            <a:ext cx="8142287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探究：</a:t>
            </a:r>
            <a:r>
              <a:rPr lang="zh-CN" altLang="en-US" sz="2800" b="1">
                <a:latin typeface="宋体" pitchFamily="2" charset="-122"/>
              </a:rPr>
              <a:t>设质点沿半径为</a:t>
            </a:r>
            <a:r>
              <a:rPr lang="en-US" altLang="zh-CN" sz="2800" b="1">
                <a:latin typeface="宋体" pitchFamily="2" charset="-122"/>
              </a:rPr>
              <a:t>r</a:t>
            </a:r>
            <a:r>
              <a:rPr lang="zh-CN" altLang="en-US" sz="2800" b="1">
                <a:latin typeface="宋体" pitchFamily="2" charset="-122"/>
              </a:rPr>
              <a:t>的圆周运动，某时刻位于</a:t>
            </a:r>
            <a:r>
              <a:rPr lang="en-US" altLang="zh-CN" sz="2800" b="1">
                <a:latin typeface="宋体" pitchFamily="2" charset="-122"/>
              </a:rPr>
              <a:t>A</a:t>
            </a:r>
            <a:r>
              <a:rPr lang="zh-CN" altLang="en-US" sz="2800" b="1">
                <a:latin typeface="宋体" pitchFamily="2" charset="-122"/>
              </a:rPr>
              <a:t>点，速度为</a:t>
            </a:r>
            <a:r>
              <a:rPr lang="en-US" altLang="zh-CN" sz="2800" b="1">
                <a:latin typeface="宋体" pitchFamily="2" charset="-122"/>
              </a:rPr>
              <a:t>V</a:t>
            </a:r>
            <a:r>
              <a:rPr lang="en-US" altLang="zh-CN" sz="2800" b="1" baseline="-25000">
                <a:latin typeface="宋体" pitchFamily="2" charset="-122"/>
              </a:rPr>
              <a:t>A</a:t>
            </a:r>
            <a:r>
              <a:rPr lang="zh-CN" altLang="en-US" sz="2800" b="1" baseline="-25000">
                <a:latin typeface="宋体" pitchFamily="2" charset="-122"/>
              </a:rPr>
              <a:t>，</a:t>
            </a:r>
            <a:r>
              <a:rPr lang="zh-CN" altLang="en-US" sz="2800" b="1">
                <a:latin typeface="宋体" pitchFamily="2" charset="-122"/>
              </a:rPr>
              <a:t>经过时间后位于</a:t>
            </a:r>
            <a:r>
              <a:rPr lang="en-US" altLang="zh-CN" sz="2800" b="1">
                <a:latin typeface="宋体" pitchFamily="2" charset="-122"/>
              </a:rPr>
              <a:t>B</a:t>
            </a:r>
            <a:r>
              <a:rPr lang="zh-CN" altLang="en-US" sz="2800" b="1">
                <a:latin typeface="宋体" pitchFamily="2" charset="-122"/>
              </a:rPr>
              <a:t>点，速度为</a:t>
            </a:r>
            <a:r>
              <a:rPr lang="en-US" altLang="zh-CN" sz="2800" b="1">
                <a:latin typeface="宋体" pitchFamily="2" charset="-122"/>
              </a:rPr>
              <a:t>V</a:t>
            </a:r>
            <a:r>
              <a:rPr lang="en-US" altLang="zh-CN" sz="2800" b="1" baseline="-25000">
                <a:latin typeface="宋体" pitchFamily="2" charset="-122"/>
              </a:rPr>
              <a:t>B</a:t>
            </a:r>
            <a:r>
              <a:rPr lang="zh-CN" altLang="en-US" sz="2800" b="1">
                <a:latin typeface="宋体" pitchFamily="2" charset="-122"/>
              </a:rPr>
              <a:t>，质点速度的变化量沿什么方向？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/>
      <p:bldP spid="133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0" y="333375"/>
            <a:ext cx="9144000" cy="5905500"/>
            <a:chOff x="0" y="210"/>
            <a:chExt cx="5760" cy="3720"/>
          </a:xfrm>
        </p:grpSpPr>
        <p:pic>
          <p:nvPicPr>
            <p:cNvPr id="14338" name="Picture 2" descr="050">
              <a:hlinkClick r:id="rId2" action="ppaction://hlinkfile"/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24000" contrast="4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0"/>
              <a:ext cx="5760" cy="3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39" name="Text Box 3"/>
            <p:cNvSpPr txBox="1">
              <a:spLocks noChangeArrowheads="1"/>
            </p:cNvSpPr>
            <p:nvPr/>
          </p:nvSpPr>
          <p:spPr bwMode="auto">
            <a:xfrm>
              <a:off x="1344" y="3600"/>
              <a:ext cx="67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图</a:t>
              </a:r>
              <a:r>
                <a:rPr lang="en-US" altLang="zh-CN"/>
                <a:t>5.5-3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684213" y="549275"/>
            <a:ext cx="51831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4000">
              <a:ea typeface="隶书" pitchFamily="49" charset="-122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84213" y="404813"/>
            <a:ext cx="19446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solidFill>
                  <a:srgbClr val="FF3300"/>
                </a:solidFill>
                <a:ea typeface="隶书" pitchFamily="49" charset="-122"/>
              </a:rPr>
              <a:t>注意：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619250" y="1125538"/>
            <a:ext cx="5545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宋体" pitchFamily="2" charset="-122"/>
              </a:rPr>
              <a:t>1</a:t>
            </a:r>
            <a:r>
              <a:rPr lang="zh-CN" altLang="en-US" sz="3200" b="1">
                <a:latin typeface="宋体" pitchFamily="2" charset="-122"/>
              </a:rPr>
              <a:t>、 </a:t>
            </a:r>
            <a:r>
              <a:rPr lang="en-US" altLang="zh-CN" sz="3200" b="1">
                <a:latin typeface="宋体" pitchFamily="2" charset="-122"/>
              </a:rPr>
              <a:t>V</a:t>
            </a:r>
            <a:r>
              <a:rPr lang="en-US" altLang="zh-CN" sz="3200" b="1" baseline="-25000">
                <a:latin typeface="宋体" pitchFamily="2" charset="-122"/>
              </a:rPr>
              <a:t>A </a:t>
            </a:r>
            <a:r>
              <a:rPr lang="zh-CN" altLang="en-US" sz="3200" b="1">
                <a:latin typeface="宋体" pitchFamily="2" charset="-122"/>
              </a:rPr>
              <a:t>、</a:t>
            </a:r>
            <a:r>
              <a:rPr lang="en-US" altLang="zh-CN" sz="3200" b="1">
                <a:latin typeface="宋体" pitchFamily="2" charset="-122"/>
              </a:rPr>
              <a:t>V</a:t>
            </a:r>
            <a:r>
              <a:rPr lang="en-US" altLang="zh-CN" sz="3200" b="1" baseline="-25000">
                <a:latin typeface="宋体" pitchFamily="2" charset="-122"/>
              </a:rPr>
              <a:t>B</a:t>
            </a:r>
            <a:r>
              <a:rPr lang="zh-CN" altLang="en-US" sz="3200" b="1">
                <a:latin typeface="宋体" pitchFamily="2" charset="-122"/>
              </a:rPr>
              <a:t>的长度是否一样？</a:t>
            </a:r>
            <a:endParaRPr lang="zh-CN" altLang="en-US" sz="3200" b="1" baseline="-25000">
              <a:latin typeface="宋体" pitchFamily="2" charset="-122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619250" y="1989138"/>
            <a:ext cx="46815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宋体" pitchFamily="2" charset="-122"/>
              </a:rPr>
              <a:t>2</a:t>
            </a:r>
            <a:r>
              <a:rPr lang="zh-CN" altLang="en-US" sz="3200" b="1">
                <a:latin typeface="宋体" pitchFamily="2" charset="-122"/>
              </a:rPr>
              <a:t>、</a:t>
            </a:r>
            <a:r>
              <a:rPr lang="en-US" altLang="zh-CN" sz="3200" b="1">
                <a:latin typeface="宋体" pitchFamily="2" charset="-122"/>
              </a:rPr>
              <a:t>V</a:t>
            </a:r>
            <a:r>
              <a:rPr lang="en-US" altLang="zh-CN" sz="3200" b="1" baseline="-25000">
                <a:latin typeface="宋体" pitchFamily="2" charset="-122"/>
              </a:rPr>
              <a:t>A</a:t>
            </a:r>
            <a:r>
              <a:rPr lang="zh-CN" altLang="en-US" sz="3200" b="1">
                <a:latin typeface="宋体" pitchFamily="2" charset="-122"/>
              </a:rPr>
              <a:t>平移时注意什么？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619250" y="2924175"/>
            <a:ext cx="6192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宋体" pitchFamily="2" charset="-122"/>
              </a:rPr>
              <a:t>3</a:t>
            </a:r>
            <a:r>
              <a:rPr lang="zh-CN" altLang="en-US" sz="3200" b="1">
                <a:latin typeface="宋体" pitchFamily="2" charset="-122"/>
              </a:rPr>
              <a:t>、△</a:t>
            </a:r>
            <a:r>
              <a:rPr lang="en-US" altLang="zh-CN" sz="3200" b="1">
                <a:latin typeface="宋体" pitchFamily="2" charset="-122"/>
              </a:rPr>
              <a:t>v/△t</a:t>
            </a:r>
            <a:r>
              <a:rPr lang="zh-CN" altLang="en-US" sz="3200" b="1">
                <a:latin typeface="宋体" pitchFamily="2" charset="-122"/>
              </a:rPr>
              <a:t>表示什么？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1619250" y="3789363"/>
            <a:ext cx="662463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宋体" pitchFamily="2" charset="-122"/>
              </a:rPr>
              <a:t>4</a:t>
            </a:r>
            <a:r>
              <a:rPr lang="zh-CN" altLang="en-US" sz="3200" b="1">
                <a:latin typeface="宋体" pitchFamily="2" charset="-122"/>
              </a:rPr>
              <a:t>、△</a:t>
            </a:r>
            <a:r>
              <a:rPr lang="en-US" altLang="zh-CN" sz="3200" b="1">
                <a:latin typeface="宋体" pitchFamily="2" charset="-122"/>
              </a:rPr>
              <a:t>v</a:t>
            </a:r>
            <a:r>
              <a:rPr lang="zh-CN" altLang="en-US" sz="3200" b="1">
                <a:latin typeface="宋体" pitchFamily="2" charset="-122"/>
              </a:rPr>
              <a:t>与圆的半径平行吗？在什么条件下，△</a:t>
            </a:r>
            <a:r>
              <a:rPr lang="en-US" altLang="zh-CN" sz="3200" b="1">
                <a:latin typeface="宋体" pitchFamily="2" charset="-122"/>
              </a:rPr>
              <a:t>v</a:t>
            </a:r>
            <a:r>
              <a:rPr lang="zh-CN" altLang="en-US" sz="3200" b="1">
                <a:latin typeface="宋体" pitchFamily="2" charset="-122"/>
              </a:rPr>
              <a:t>与圆的半径平行？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250825" y="5013325"/>
            <a:ext cx="85169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3600" b="1">
                <a:solidFill>
                  <a:srgbClr val="FF0000"/>
                </a:solidFill>
              </a:rPr>
              <a:t>结论：当△</a:t>
            </a:r>
            <a:r>
              <a:rPr kumimoji="1" lang="en-US" altLang="zh-CN" sz="3600" b="1">
                <a:solidFill>
                  <a:srgbClr val="FF0000"/>
                </a:solidFill>
              </a:rPr>
              <a:t>t</a:t>
            </a:r>
            <a:r>
              <a:rPr kumimoji="1" lang="zh-CN" altLang="en-US" sz="3600" b="1">
                <a:solidFill>
                  <a:srgbClr val="FF0000"/>
                </a:solidFill>
              </a:rPr>
              <a:t>很小很小时，△</a:t>
            </a:r>
            <a:r>
              <a:rPr kumimoji="1" lang="en-US" altLang="zh-CN" sz="3600" b="1">
                <a:solidFill>
                  <a:srgbClr val="FF0000"/>
                </a:solidFill>
              </a:rPr>
              <a:t>v</a:t>
            </a:r>
            <a:r>
              <a:rPr kumimoji="1" lang="zh-CN" altLang="en-US" sz="3600" b="1">
                <a:solidFill>
                  <a:srgbClr val="FF0000"/>
                </a:solidFill>
              </a:rPr>
              <a:t>指向圆心．</a:t>
            </a:r>
            <a:r>
              <a:rPr kumimoji="1" lang="zh-CN" altLang="en-US" sz="3600" b="1">
                <a:solidFill>
                  <a:srgbClr val="FF0000"/>
                </a:solidFill>
                <a:ea typeface="MS PGothic" pitchFamily="34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5" grpId="0"/>
      <p:bldP spid="15366" grpId="0"/>
      <p:bldP spid="15367" grpId="0"/>
      <p:bldP spid="153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23850" y="138113"/>
            <a:ext cx="43926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400" b="1">
                <a:solidFill>
                  <a:srgbClr val="FF3300"/>
                </a:solidFill>
                <a:ea typeface="隶书" pitchFamily="49" charset="-122"/>
              </a:rPr>
              <a:t>二、向心加速度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23850" y="1052513"/>
            <a:ext cx="5040313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en-US" altLang="zh-CN" sz="3600" b="1"/>
              <a:t>1</a:t>
            </a:r>
            <a:r>
              <a:rPr kumimoji="1" lang="zh-CN" altLang="en-US" sz="3600" b="1"/>
              <a:t>、做匀速圆周运动的物体</a:t>
            </a:r>
            <a:r>
              <a:rPr kumimoji="1" lang="zh-CN" altLang="en-US" sz="3600" b="1">
                <a:solidFill>
                  <a:srgbClr val="FF3300"/>
                </a:solidFill>
              </a:rPr>
              <a:t>加速度指向圆心</a:t>
            </a:r>
            <a:r>
              <a:rPr kumimoji="1" lang="zh-CN" altLang="en-US" sz="3600" b="1"/>
              <a:t>．这个加速度称为向心加速度．</a:t>
            </a:r>
            <a:r>
              <a:rPr kumimoji="1" lang="zh-CN" altLang="en-US" sz="3600" b="1">
                <a:ea typeface="MS PGothic" pitchFamily="34" charset="-128"/>
              </a:rPr>
              <a:t> 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95288" y="3500438"/>
            <a:ext cx="739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△v</a:t>
            </a: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323850" y="4076700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612775" y="4076700"/>
            <a:ext cx="360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V</a:t>
            </a:r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1547813" y="40052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1547813" y="40767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2052638" y="3432175"/>
            <a:ext cx="758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△L</a:t>
            </a:r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2052638" y="407670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2268538" y="4076700"/>
            <a:ext cx="360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r</a:t>
            </a: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468313" y="4941888"/>
            <a:ext cx="1917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a= △ v/△t</a:t>
            </a: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395288" y="5876925"/>
            <a:ext cx="217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V</a:t>
            </a:r>
            <a:r>
              <a:rPr lang="en-US" altLang="zh-CN" sz="2800"/>
              <a:t> </a:t>
            </a:r>
            <a:r>
              <a:rPr lang="en-US" altLang="zh-CN" sz="2800" b="1"/>
              <a:t>= △ L</a:t>
            </a:r>
            <a:r>
              <a:rPr lang="en-US" altLang="zh-CN" sz="2800"/>
              <a:t> </a:t>
            </a:r>
            <a:r>
              <a:rPr lang="en-US" altLang="zh-CN" sz="2800" b="1"/>
              <a:t>/△t</a:t>
            </a:r>
          </a:p>
        </p:txBody>
      </p:sp>
      <p:sp>
        <p:nvSpPr>
          <p:cNvPr id="16401" name="AutoShape 17"/>
          <p:cNvSpPr>
            <a:spLocks/>
          </p:cNvSpPr>
          <p:nvPr/>
        </p:nvSpPr>
        <p:spPr bwMode="auto">
          <a:xfrm>
            <a:off x="2987675" y="3933825"/>
            <a:ext cx="73025" cy="2303463"/>
          </a:xfrm>
          <a:prstGeom prst="rightBrace">
            <a:avLst>
              <a:gd name="adj1" fmla="val 26286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402" name="Object 18"/>
          <p:cNvGraphicFramePr>
            <a:graphicFrameLocks noChangeAspect="1"/>
          </p:cNvGraphicFramePr>
          <p:nvPr/>
        </p:nvGraphicFramePr>
        <p:xfrm>
          <a:off x="3203575" y="4365625"/>
          <a:ext cx="2879725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Microsoft 公式 3.0" r:id="rId3" imgW="888840" imgH="419040" progId="Equation.3">
                  <p:embed/>
                </p:oleObj>
              </mc:Choice>
              <mc:Fallback>
                <p:oleObj name="Microsoft 公式 3.0" r:id="rId3" imgW="888840" imgH="4190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365625"/>
                        <a:ext cx="2879725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04" name="Group 20"/>
          <p:cNvGrpSpPr>
            <a:grpSpLocks/>
          </p:cNvGrpSpPr>
          <p:nvPr/>
        </p:nvGrpSpPr>
        <p:grpSpPr bwMode="auto">
          <a:xfrm>
            <a:off x="5484813" y="0"/>
            <a:ext cx="3659187" cy="4319588"/>
            <a:chOff x="3455" y="0"/>
            <a:chExt cx="2305" cy="2721"/>
          </a:xfrm>
        </p:grpSpPr>
        <p:grpSp>
          <p:nvGrpSpPr>
            <p:cNvPr id="16387" name="Group 3"/>
            <p:cNvGrpSpPr>
              <a:grpSpLocks/>
            </p:cNvGrpSpPr>
            <p:nvPr/>
          </p:nvGrpSpPr>
          <p:grpSpPr bwMode="auto">
            <a:xfrm>
              <a:off x="3455" y="0"/>
              <a:ext cx="2305" cy="2721"/>
              <a:chOff x="3935" y="572"/>
              <a:chExt cx="2305" cy="2721"/>
            </a:xfrm>
          </p:grpSpPr>
          <p:pic>
            <p:nvPicPr>
              <p:cNvPr id="16388" name="Picture 4" descr="051"/>
              <p:cNvPicPr>
                <a:picLocks noChangeAspect="1" noChangeArrowheads="1"/>
              </p:cNvPicPr>
              <p:nvPr/>
            </p:nvPicPr>
            <p:blipFill>
              <a:blip r:embed="rId5">
                <a:lum bright="-18000" contrast="1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5" y="572"/>
                <a:ext cx="2305" cy="27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389" name="Text Box 5"/>
              <p:cNvSpPr txBox="1">
                <a:spLocks noChangeArrowheads="1"/>
              </p:cNvSpPr>
              <p:nvPr/>
            </p:nvSpPr>
            <p:spPr bwMode="auto">
              <a:xfrm>
                <a:off x="5025" y="2024"/>
                <a:ext cx="545" cy="36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3200" b="1">
                    <a:solidFill>
                      <a:srgbClr val="FF0000"/>
                    </a:solidFill>
                  </a:rPr>
                  <a:t>r</a:t>
                </a:r>
              </a:p>
            </p:txBody>
          </p:sp>
        </p:grpSp>
        <p:sp>
          <p:nvSpPr>
            <p:cNvPr id="16403" name="Text Box 19"/>
            <p:cNvSpPr txBox="1">
              <a:spLocks noChangeArrowheads="1"/>
            </p:cNvSpPr>
            <p:nvPr/>
          </p:nvSpPr>
          <p:spPr bwMode="auto">
            <a:xfrm>
              <a:off x="3696" y="1968"/>
              <a:ext cx="624" cy="231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图</a:t>
              </a:r>
              <a:r>
                <a:rPr lang="en-US" altLang="zh-CN"/>
                <a:t>5.5-4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/>
      <p:bldP spid="16391" grpId="0"/>
      <p:bldP spid="16392" grpId="0" animBg="1"/>
      <p:bldP spid="16393" grpId="0"/>
      <p:bldP spid="16394" grpId="0" animBg="1"/>
      <p:bldP spid="16395" grpId="0" animBg="1"/>
      <p:bldP spid="16396" grpId="0"/>
      <p:bldP spid="16397" grpId="0" animBg="1"/>
      <p:bldP spid="16398" grpId="0"/>
      <p:bldP spid="16399" grpId="0"/>
      <p:bldP spid="16400" grpId="0"/>
      <p:bldP spid="1640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539750" y="977900"/>
            <a:ext cx="7918450" cy="216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FF3300"/>
                </a:solidFill>
                <a:ea typeface="隶书" pitchFamily="49" charset="-122"/>
              </a:rPr>
              <a:t>思考：</a:t>
            </a:r>
            <a:r>
              <a:rPr lang="zh-CN" altLang="en-US" sz="3200" b="1"/>
              <a:t>从公式</a:t>
            </a:r>
            <a:r>
              <a:rPr lang="en-US" altLang="zh-CN" sz="3200" b="1"/>
              <a:t>a=v</a:t>
            </a:r>
            <a:r>
              <a:rPr lang="en-US" altLang="zh-CN" sz="3200" b="1" baseline="30000"/>
              <a:t>2</a:t>
            </a:r>
            <a:r>
              <a:rPr lang="en-US" altLang="zh-CN" sz="3200" b="1"/>
              <a:t>/r</a:t>
            </a:r>
            <a:r>
              <a:rPr lang="zh-CN" altLang="en-US" sz="3200" b="1"/>
              <a:t>看</a:t>
            </a:r>
            <a:r>
              <a:rPr lang="en-US" altLang="zh-CN" sz="3200" b="1"/>
              <a:t>,</a:t>
            </a:r>
            <a:r>
              <a:rPr lang="zh-CN" altLang="en-US" sz="3200" b="1"/>
              <a:t>向心加速度与圆周运动的半径成反比；从公式</a:t>
            </a:r>
            <a:r>
              <a:rPr lang="en-US" altLang="zh-CN" sz="3200" b="1"/>
              <a:t>a=rw</a:t>
            </a:r>
            <a:r>
              <a:rPr lang="en-US" altLang="zh-CN" sz="3200" b="1" baseline="30000"/>
              <a:t>2</a:t>
            </a:r>
            <a:r>
              <a:rPr lang="zh-CN" altLang="en-US" sz="3200" b="1"/>
              <a:t>看，向心加速度与半径成正比，这两个结论是否矛盾？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84213" y="3802063"/>
            <a:ext cx="78501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宋体" pitchFamily="2" charset="-122"/>
              </a:rPr>
              <a:t>1) </a:t>
            </a:r>
            <a:r>
              <a:rPr lang="zh-CN" altLang="en-US" sz="3200" b="1">
                <a:latin typeface="宋体" pitchFamily="2" charset="-122"/>
              </a:rPr>
              <a:t>在</a:t>
            </a:r>
            <a:r>
              <a:rPr lang="en-US" altLang="zh-CN" sz="3200" b="1">
                <a:latin typeface="宋体" pitchFamily="2" charset="-122"/>
              </a:rPr>
              <a:t>y=kx</a:t>
            </a:r>
            <a:r>
              <a:rPr lang="zh-CN" altLang="en-US" sz="3200" b="1">
                <a:latin typeface="宋体" pitchFamily="2" charset="-122"/>
              </a:rPr>
              <a:t>这个关系式中，说</a:t>
            </a:r>
            <a:r>
              <a:rPr lang="en-US" altLang="zh-CN" sz="3200" b="1">
                <a:latin typeface="宋体" pitchFamily="2" charset="-122"/>
              </a:rPr>
              <a:t>y</a:t>
            </a:r>
            <a:r>
              <a:rPr lang="zh-CN" altLang="en-US" sz="3200" b="1">
                <a:latin typeface="宋体" pitchFamily="2" charset="-122"/>
              </a:rPr>
              <a:t>与</a:t>
            </a:r>
            <a:r>
              <a:rPr lang="en-US" altLang="zh-CN" sz="3200" b="1">
                <a:latin typeface="宋体" pitchFamily="2" charset="-122"/>
              </a:rPr>
              <a:t>x</a:t>
            </a:r>
            <a:r>
              <a:rPr lang="zh-CN" altLang="en-US" sz="3200" b="1">
                <a:latin typeface="宋体" pitchFamily="2" charset="-122"/>
              </a:rPr>
              <a:t>成正比，前提是什么？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76200" y="3276600"/>
            <a:ext cx="88931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2) </a:t>
            </a:r>
            <a:r>
              <a:rPr lang="zh-CN" altLang="en-US" sz="2800" b="1"/>
              <a:t>自行车的大齿轮、小齿轮、后轮三个轮子的 半径不一样，它们的边缘上有三个点</a:t>
            </a:r>
            <a:r>
              <a:rPr lang="en-US" altLang="zh-CN" sz="2800" b="1"/>
              <a:t>A</a:t>
            </a:r>
            <a:r>
              <a:rPr lang="zh-CN" altLang="en-US" sz="2800" b="1"/>
              <a:t>、</a:t>
            </a:r>
            <a:r>
              <a:rPr lang="en-US" altLang="zh-CN" sz="2800" b="1"/>
              <a:t>B</a:t>
            </a:r>
            <a:r>
              <a:rPr lang="zh-CN" altLang="en-US" sz="2800" b="1"/>
              <a:t>、</a:t>
            </a:r>
            <a:r>
              <a:rPr lang="en-US" altLang="zh-CN" sz="2800" b="1"/>
              <a:t>C</a:t>
            </a:r>
            <a:r>
              <a:rPr lang="zh-CN" altLang="en-US" sz="2800" b="1"/>
              <a:t>。其中哪两点向心加速度的关系适用于</a:t>
            </a:r>
            <a:r>
              <a:rPr lang="zh-CN" altLang="en-US" sz="2800" b="1">
                <a:latin typeface="宋体"/>
              </a:rPr>
              <a:t>“</a:t>
            </a:r>
            <a:r>
              <a:rPr lang="zh-CN" altLang="en-US" sz="2800" b="1"/>
              <a:t>向心加速度与半径 成正比</a:t>
            </a:r>
            <a:r>
              <a:rPr lang="zh-CN" altLang="en-US" sz="2800" b="1">
                <a:latin typeface="宋体"/>
              </a:rPr>
              <a:t>”</a:t>
            </a:r>
            <a:r>
              <a:rPr lang="zh-CN" altLang="en-US" sz="2800" b="1"/>
              <a:t>，哪两点适用于</a:t>
            </a:r>
            <a:r>
              <a:rPr lang="zh-CN" altLang="en-US" sz="2800" b="1">
                <a:latin typeface="宋体"/>
              </a:rPr>
              <a:t>“</a:t>
            </a:r>
            <a:r>
              <a:rPr lang="zh-CN" altLang="en-US" sz="2800" b="1"/>
              <a:t>向心加速度与半径 成反比</a:t>
            </a:r>
            <a:r>
              <a:rPr lang="zh-CN" altLang="en-US" sz="2800" b="1">
                <a:latin typeface="宋体"/>
              </a:rPr>
              <a:t>”</a:t>
            </a:r>
            <a:r>
              <a:rPr lang="zh-CN" altLang="en-US" sz="2800" b="1"/>
              <a:t>？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2124075" y="1339850"/>
            <a:ext cx="4968875" cy="1368425"/>
            <a:chOff x="1338" y="1888"/>
            <a:chExt cx="3990" cy="1232"/>
          </a:xfrm>
        </p:grpSpPr>
        <p:sp>
          <p:nvSpPr>
            <p:cNvPr id="18436" name="Oval 4"/>
            <p:cNvSpPr>
              <a:spLocks noChangeArrowheads="1"/>
            </p:cNvSpPr>
            <p:nvPr/>
          </p:nvSpPr>
          <p:spPr bwMode="auto">
            <a:xfrm>
              <a:off x="1440" y="2064"/>
              <a:ext cx="864" cy="864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7" name="Oval 5"/>
            <p:cNvSpPr>
              <a:spLocks noChangeArrowheads="1"/>
            </p:cNvSpPr>
            <p:nvPr/>
          </p:nvSpPr>
          <p:spPr bwMode="auto">
            <a:xfrm>
              <a:off x="3744" y="1968"/>
              <a:ext cx="1152" cy="115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8" name="Oval 6"/>
            <p:cNvSpPr>
              <a:spLocks noChangeArrowheads="1"/>
            </p:cNvSpPr>
            <p:nvPr/>
          </p:nvSpPr>
          <p:spPr bwMode="auto">
            <a:xfrm>
              <a:off x="4032" y="2256"/>
              <a:ext cx="624" cy="57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9" name="Line 7"/>
            <p:cNvSpPr>
              <a:spLocks noChangeShapeType="1"/>
            </p:cNvSpPr>
            <p:nvPr/>
          </p:nvSpPr>
          <p:spPr bwMode="auto">
            <a:xfrm>
              <a:off x="1882" y="2069"/>
              <a:ext cx="24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0" name="Line 8"/>
            <p:cNvSpPr>
              <a:spLocks noChangeShapeType="1"/>
            </p:cNvSpPr>
            <p:nvPr/>
          </p:nvSpPr>
          <p:spPr bwMode="auto">
            <a:xfrm flipV="1">
              <a:off x="1920" y="2832"/>
              <a:ext cx="2448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 flipH="1" flipV="1">
              <a:off x="1584" y="2160"/>
              <a:ext cx="288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 flipV="1">
              <a:off x="4368" y="2256"/>
              <a:ext cx="48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3" name="Line 11"/>
            <p:cNvSpPr>
              <a:spLocks noChangeShapeType="1"/>
            </p:cNvSpPr>
            <p:nvPr/>
          </p:nvSpPr>
          <p:spPr bwMode="auto">
            <a:xfrm flipV="1">
              <a:off x="4368" y="2496"/>
              <a:ext cx="528" cy="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4" name="Text Box 12"/>
            <p:cNvSpPr txBox="1">
              <a:spLocks noChangeArrowheads="1"/>
            </p:cNvSpPr>
            <p:nvPr/>
          </p:nvSpPr>
          <p:spPr bwMode="auto">
            <a:xfrm>
              <a:off x="1338" y="1888"/>
              <a:ext cx="432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66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8445" name="Text Box 13"/>
            <p:cNvSpPr txBox="1">
              <a:spLocks noChangeArrowheads="1"/>
            </p:cNvSpPr>
            <p:nvPr/>
          </p:nvSpPr>
          <p:spPr bwMode="auto">
            <a:xfrm>
              <a:off x="1872" y="2448"/>
              <a:ext cx="528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66"/>
                  </a:solidFill>
                  <a:latin typeface="Times New Roman" pitchFamily="18" charset="0"/>
                </a:rPr>
                <a:t>R</a:t>
              </a:r>
              <a:r>
                <a:rPr kumimoji="1" lang="en-US" altLang="zh-CN" sz="1600">
                  <a:solidFill>
                    <a:srgbClr val="FF0066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8446" name="Text Box 14"/>
            <p:cNvSpPr txBox="1">
              <a:spLocks noChangeArrowheads="1"/>
            </p:cNvSpPr>
            <p:nvPr/>
          </p:nvSpPr>
          <p:spPr bwMode="auto">
            <a:xfrm>
              <a:off x="4272" y="1968"/>
              <a:ext cx="384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66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8447" name="Text Box 15"/>
            <p:cNvSpPr txBox="1">
              <a:spLocks noChangeArrowheads="1"/>
            </p:cNvSpPr>
            <p:nvPr/>
          </p:nvSpPr>
          <p:spPr bwMode="auto">
            <a:xfrm>
              <a:off x="4944" y="2400"/>
              <a:ext cx="384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66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8448" name="Text Box 16"/>
            <p:cNvSpPr txBox="1">
              <a:spLocks noChangeArrowheads="1"/>
            </p:cNvSpPr>
            <p:nvPr/>
          </p:nvSpPr>
          <p:spPr bwMode="auto">
            <a:xfrm>
              <a:off x="4224" y="2255"/>
              <a:ext cx="479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66"/>
                  </a:solidFill>
                  <a:latin typeface="Times New Roman" pitchFamily="18" charset="0"/>
                </a:rPr>
                <a:t>R</a:t>
              </a:r>
              <a:r>
                <a:rPr kumimoji="1" lang="en-US" altLang="zh-CN" sz="1600">
                  <a:solidFill>
                    <a:srgbClr val="FF0066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8449" name="Text Box 17"/>
            <p:cNvSpPr txBox="1">
              <a:spLocks noChangeArrowheads="1"/>
            </p:cNvSpPr>
            <p:nvPr/>
          </p:nvSpPr>
          <p:spPr bwMode="auto">
            <a:xfrm>
              <a:off x="4561" y="2400"/>
              <a:ext cx="479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66"/>
                  </a:solidFill>
                  <a:latin typeface="Times New Roman" pitchFamily="18" charset="0"/>
                </a:rPr>
                <a:t>R</a:t>
              </a:r>
              <a:r>
                <a:rPr kumimoji="1" lang="en-US" altLang="zh-CN" sz="1600">
                  <a:solidFill>
                    <a:srgbClr val="FF0066"/>
                  </a:solidFill>
                  <a:latin typeface="Times New Roman" pitchFamily="18" charset="0"/>
                </a:rPr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236788" y="304800"/>
            <a:ext cx="43926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4400" b="1">
                <a:solidFill>
                  <a:srgbClr val="FF3300"/>
                </a:solidFill>
                <a:ea typeface="隶书" pitchFamily="49" charset="-122"/>
              </a:rPr>
              <a:t>课堂练习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</a:pPr>
            <a:r>
              <a:rPr lang="en-US" altLang="zh-CN" sz="3200" b="1"/>
              <a:t>1</a:t>
            </a:r>
            <a:r>
              <a:rPr lang="zh-CN" altLang="en-US" sz="3200" b="1"/>
              <a:t>、下列关于匀速圆周运动的说法中，正确的是 </a:t>
            </a:r>
            <a:r>
              <a:rPr lang="en-US" altLang="zh-CN" sz="3200" b="1"/>
              <a:t>(       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</a:pPr>
            <a:r>
              <a:rPr lang="en-US" altLang="zh-CN" sz="3200" b="1"/>
              <a:t>A.</a:t>
            </a:r>
            <a:r>
              <a:rPr lang="zh-CN" altLang="en-US" sz="3200" b="1"/>
              <a:t>向心加速度的方向始终与速度的方向垂直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</a:pPr>
            <a:r>
              <a:rPr lang="en-US" altLang="zh-CN" sz="3200" b="1"/>
              <a:t>B.</a:t>
            </a:r>
            <a:r>
              <a:rPr lang="zh-CN" altLang="en-US" sz="3200" b="1"/>
              <a:t>向心加速度的方向保持不变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</a:pPr>
            <a:r>
              <a:rPr lang="en-US" altLang="zh-CN" sz="3200" b="1"/>
              <a:t>C.</a:t>
            </a:r>
            <a:r>
              <a:rPr lang="zh-CN" altLang="en-US" sz="3200" b="1"/>
              <a:t>向心加速度是恒定的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</a:pPr>
            <a:r>
              <a:rPr lang="en-US" altLang="zh-CN" sz="3200" b="1"/>
              <a:t>D.</a:t>
            </a:r>
            <a:r>
              <a:rPr lang="zh-CN" altLang="en-US" sz="3200" b="1"/>
              <a:t>向心加速度的大小不断变化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2116138" y="1873250"/>
            <a:ext cx="10080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04800" y="1524000"/>
            <a:ext cx="8686800" cy="370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</a:pPr>
            <a:r>
              <a:rPr lang="en-US" altLang="zh-CN" sz="3200" b="1"/>
              <a:t>2</a:t>
            </a:r>
            <a:r>
              <a:rPr lang="zh-CN" altLang="en-US" sz="3200" b="1"/>
              <a:t>、关于北京和广州随地球自转的向心加速度，下列说法中正确的是 </a:t>
            </a:r>
            <a:r>
              <a:rPr lang="en-US" altLang="zh-CN" sz="3200" b="1"/>
              <a:t>(           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</a:pPr>
            <a:r>
              <a:rPr lang="en-US" altLang="zh-CN" sz="3200" b="1"/>
              <a:t>A</a:t>
            </a:r>
            <a:r>
              <a:rPr lang="zh-CN" altLang="en-US" sz="3200" b="1"/>
              <a:t>．它们的方向都沿半径指向地心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</a:pPr>
            <a:r>
              <a:rPr lang="en-US" altLang="zh-CN" sz="3200" b="1"/>
              <a:t>B. </a:t>
            </a:r>
            <a:r>
              <a:rPr lang="zh-CN" altLang="en-US" sz="3200" b="1"/>
              <a:t>它们的方向都平行于赤道平面指向地轴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</a:pPr>
            <a:r>
              <a:rPr lang="en-US" altLang="zh-CN" sz="3200" b="1"/>
              <a:t>C. </a:t>
            </a:r>
            <a:r>
              <a:rPr lang="zh-CN" altLang="en-US" sz="3200" b="1"/>
              <a:t>北京的向心加速度比广州的向心加速度大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</a:pPr>
            <a:r>
              <a:rPr lang="en-US" altLang="zh-CN" sz="3200" b="1"/>
              <a:t>D</a:t>
            </a:r>
            <a:r>
              <a:rPr lang="zh-CN" altLang="en-US" sz="3200" b="1"/>
              <a:t>．北京的向心加速度比广州的向心加速度小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645150" y="2025650"/>
            <a:ext cx="1441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</a:rPr>
              <a:t>BD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755650"/>
            <a:ext cx="9144000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solidFill>
                  <a:srgbClr val="FF0000"/>
                </a:solidFill>
              </a:rPr>
              <a:t>1 </a:t>
            </a:r>
            <a:r>
              <a:rPr kumimoji="1" lang="zh-CN" altLang="en-US" sz="3200" b="1">
                <a:solidFill>
                  <a:srgbClr val="FF0000"/>
                </a:solidFill>
              </a:rPr>
              <a:t>、科学方法：</a:t>
            </a:r>
          </a:p>
          <a:p>
            <a:r>
              <a:rPr kumimoji="1" lang="zh-CN" altLang="en-US" sz="3200"/>
              <a:t> </a:t>
            </a:r>
            <a:r>
              <a:rPr kumimoji="1" lang="zh-CN" altLang="en-US" sz="3200" b="1"/>
              <a:t>（</a:t>
            </a:r>
            <a:r>
              <a:rPr kumimoji="1" lang="en-US" altLang="zh-CN" sz="3200" b="1"/>
              <a:t>1</a:t>
            </a:r>
            <a:r>
              <a:rPr kumimoji="1" lang="zh-CN" altLang="en-US" sz="3200" b="1"/>
              <a:t>）发现物理规律的基本方法：以</a:t>
            </a:r>
            <a:r>
              <a:rPr kumimoji="1" lang="zh-CN" altLang="en-US" sz="3200" b="1">
                <a:solidFill>
                  <a:srgbClr val="FF0000"/>
                </a:solidFill>
              </a:rPr>
              <a:t>观察实验</a:t>
            </a:r>
            <a:r>
              <a:rPr kumimoji="1" lang="zh-CN" altLang="en-US" sz="3200" b="1"/>
              <a:t>为基础，</a:t>
            </a:r>
            <a:r>
              <a:rPr kumimoji="1" lang="zh-CN" altLang="en-US" sz="3200" b="1">
                <a:solidFill>
                  <a:srgbClr val="FF0000"/>
                </a:solidFill>
              </a:rPr>
              <a:t>分析</a:t>
            </a:r>
            <a:r>
              <a:rPr kumimoji="1" lang="zh-CN" altLang="en-US" sz="3200" b="1"/>
              <a:t>、</a:t>
            </a:r>
            <a:r>
              <a:rPr kumimoji="1" lang="zh-CN" altLang="en-US" sz="3200" b="1">
                <a:solidFill>
                  <a:srgbClr val="FF0000"/>
                </a:solidFill>
              </a:rPr>
              <a:t>综合</a:t>
            </a:r>
            <a:r>
              <a:rPr kumimoji="1" lang="zh-CN" altLang="en-US" sz="3200" b="1"/>
              <a:t>的方法；</a:t>
            </a:r>
          </a:p>
          <a:p>
            <a:r>
              <a:rPr kumimoji="1" lang="zh-CN" altLang="en-US" sz="3200" b="1"/>
              <a:t> （</a:t>
            </a:r>
            <a:r>
              <a:rPr kumimoji="1" lang="en-US" altLang="zh-CN" sz="3200" b="1"/>
              <a:t>2</a:t>
            </a:r>
            <a:r>
              <a:rPr kumimoji="1" lang="zh-CN" altLang="en-US" sz="3200" b="1"/>
              <a:t>）实验方法：研究物理问题的重要方法之一</a:t>
            </a:r>
            <a:r>
              <a:rPr kumimoji="1" lang="en-US" altLang="zh-CN" sz="3200" b="1"/>
              <a:t>——</a:t>
            </a:r>
            <a:r>
              <a:rPr kumimoji="1" lang="zh-CN" altLang="en-US" sz="3200" b="1">
                <a:solidFill>
                  <a:srgbClr val="FF0000"/>
                </a:solidFill>
              </a:rPr>
              <a:t>控制因素（变量）法。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3213100"/>
            <a:ext cx="36655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000" b="1">
                <a:solidFill>
                  <a:srgbClr val="FF0000"/>
                </a:solidFill>
              </a:rPr>
              <a:t>2</a:t>
            </a:r>
            <a:r>
              <a:rPr kumimoji="1" lang="zh-CN" altLang="en-US" sz="4000" b="1">
                <a:solidFill>
                  <a:srgbClr val="FF0000"/>
                </a:solidFill>
              </a:rPr>
              <a:t>、 知识整合：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1752600" y="4803775"/>
            <a:ext cx="914400" cy="914400"/>
          </a:xfrm>
          <a:prstGeom prst="ellipse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219200" y="4908550"/>
            <a:ext cx="5492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圆周运动</a:t>
            </a: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900113" y="4391025"/>
            <a:ext cx="1752600" cy="1752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6488113" y="4391025"/>
            <a:ext cx="1752600" cy="1752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6488113" y="4848225"/>
            <a:ext cx="914400" cy="914400"/>
          </a:xfrm>
          <a:prstGeom prst="ellipse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kumimoji="1" lang="zh-CN" altLang="zh-CN" b="1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1763713" y="4895850"/>
            <a:ext cx="9144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匀速圆</a:t>
            </a:r>
          </a:p>
          <a:p>
            <a:pPr>
              <a:spcBef>
                <a:spcPct val="50000"/>
              </a:spcBef>
            </a:pP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周运动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6488113" y="4924425"/>
            <a:ext cx="9144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匀速圆</a:t>
            </a:r>
          </a:p>
          <a:p>
            <a:pPr>
              <a:spcBef>
                <a:spcPct val="50000"/>
              </a:spcBef>
            </a:pP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周运动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7462838" y="4876800"/>
            <a:ext cx="5492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圆周运动</a:t>
            </a:r>
          </a:p>
        </p:txBody>
      </p:sp>
      <p:sp>
        <p:nvSpPr>
          <p:cNvPr id="21516" name="AutoShape 12"/>
          <p:cNvSpPr>
            <a:spLocks noChangeArrowheads="1"/>
          </p:cNvSpPr>
          <p:nvPr/>
        </p:nvSpPr>
        <p:spPr bwMode="auto">
          <a:xfrm>
            <a:off x="2754313" y="5000625"/>
            <a:ext cx="4572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7" name="AutoShape 13"/>
          <p:cNvSpPr>
            <a:spLocks noChangeArrowheads="1"/>
          </p:cNvSpPr>
          <p:nvPr/>
        </p:nvSpPr>
        <p:spPr bwMode="auto">
          <a:xfrm>
            <a:off x="5954713" y="5000625"/>
            <a:ext cx="4572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8" name="Oval 14"/>
          <p:cNvSpPr>
            <a:spLocks noChangeArrowheads="1"/>
          </p:cNvSpPr>
          <p:nvPr/>
        </p:nvSpPr>
        <p:spPr bwMode="auto">
          <a:xfrm>
            <a:off x="3276600" y="3933825"/>
            <a:ext cx="2590800" cy="2590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3348038" y="5084763"/>
            <a:ext cx="23764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rgbClr val="0000FF"/>
                </a:solidFill>
                <a:latin typeface="Times New Roman" pitchFamily="18" charset="0"/>
              </a:rPr>
              <a:t>   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向心力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（向心加速度）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07" grpId="0"/>
      <p:bldP spid="21508" grpId="0" animBg="1"/>
      <p:bldP spid="21509" grpId="0"/>
      <p:bldP spid="21510" grpId="0" animBg="1"/>
      <p:bldP spid="21511" grpId="0" animBg="1"/>
      <p:bldP spid="21512" grpId="0" animBg="1"/>
      <p:bldP spid="21513" grpId="0"/>
      <p:bldP spid="21514" grpId="0"/>
      <p:bldP spid="21515" grpId="0"/>
      <p:bldP spid="21516" grpId="0" animBg="1"/>
      <p:bldP spid="21517" grpId="0" animBg="1"/>
      <p:bldP spid="21518" grpId="0" animBg="1"/>
      <p:bldP spid="215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u=578095279,3757393528&amp;gp=3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628775"/>
            <a:ext cx="4608513" cy="430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1" name="Picture 3" descr="u=2163358846,2643387864&amp;gp=3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773238"/>
            <a:ext cx="3311525" cy="410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95288" y="620713"/>
            <a:ext cx="5256212" cy="144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4100">
                <a:latin typeface="华文新魏" pitchFamily="2" charset="-122"/>
                <a:ea typeface="华文新魏" pitchFamily="2" charset="-122"/>
              </a:rPr>
              <a:t>提问：什么是匀速圆周运动</a:t>
            </a:r>
            <a:r>
              <a:rPr lang="en-US" altLang="zh-CN" sz="4100">
                <a:latin typeface="华文新魏" pitchFamily="2" charset="-122"/>
                <a:ea typeface="华文新魏" pitchFamily="2" charset="-122"/>
              </a:rPr>
              <a:t>?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4100">
                <a:latin typeface="Arial"/>
                <a:ea typeface="华文新魏" pitchFamily="2" charset="-122"/>
              </a:rPr>
              <a:t>“</a:t>
            </a:r>
            <a:r>
              <a:rPr lang="zh-CN" altLang="en-US" sz="4100">
                <a:latin typeface="华文新魏" pitchFamily="2" charset="-122"/>
                <a:ea typeface="华文新魏" pitchFamily="2" charset="-122"/>
              </a:rPr>
              <a:t>匀速</a:t>
            </a:r>
            <a:r>
              <a:rPr lang="zh-CN" altLang="en-US" sz="4100">
                <a:latin typeface="Arial"/>
                <a:ea typeface="华文新魏" pitchFamily="2" charset="-122"/>
              </a:rPr>
              <a:t>”</a:t>
            </a:r>
            <a:r>
              <a:rPr lang="zh-CN" altLang="en-US" sz="4100">
                <a:latin typeface="华文新魏" pitchFamily="2" charset="-122"/>
                <a:ea typeface="华文新魏" pitchFamily="2" charset="-122"/>
              </a:rPr>
              <a:t>的含义是什么？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27088" y="4868863"/>
            <a:ext cx="7086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3600">
                <a:latin typeface="华文新魏" pitchFamily="2" charset="-122"/>
                <a:ea typeface="华文新魏" pitchFamily="2" charset="-122"/>
              </a:rPr>
              <a:t>讨论：那么物体所受的</a:t>
            </a:r>
            <a:r>
              <a:rPr kumimoji="1" lang="zh-CN" altLang="en-US" sz="360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外力</a:t>
            </a:r>
            <a:r>
              <a:rPr kumimoji="1" lang="zh-CN" altLang="en-US" sz="3600">
                <a:latin typeface="华文新魏" pitchFamily="2" charset="-122"/>
                <a:ea typeface="华文新魏" pitchFamily="2" charset="-122"/>
              </a:rPr>
              <a:t>沿什么方向？</a:t>
            </a:r>
            <a:r>
              <a:rPr kumimoji="1" lang="zh-CN" altLang="en-US" sz="360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加速度</a:t>
            </a:r>
            <a:r>
              <a:rPr kumimoji="1" lang="zh-CN" altLang="en-US" sz="3600">
                <a:latin typeface="华文新魏" pitchFamily="2" charset="-122"/>
                <a:ea typeface="华文新魏" pitchFamily="2" charset="-122"/>
              </a:rPr>
              <a:t>又怎样呢？</a:t>
            </a:r>
          </a:p>
        </p:txBody>
      </p:sp>
      <p:sp>
        <p:nvSpPr>
          <p:cNvPr id="5124" name="AutoShape 4"/>
          <p:cNvSpPr>
            <a:spLocks/>
          </p:cNvSpPr>
          <p:nvPr/>
        </p:nvSpPr>
        <p:spPr bwMode="auto">
          <a:xfrm>
            <a:off x="5724525" y="765175"/>
            <a:ext cx="180975" cy="762000"/>
          </a:xfrm>
          <a:prstGeom prst="rightBrace">
            <a:avLst>
              <a:gd name="adj1" fmla="val 35088"/>
              <a:gd name="adj2" fmla="val 52292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5867400" y="692150"/>
            <a:ext cx="3276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latin typeface="华文新魏" pitchFamily="2" charset="-122"/>
                <a:ea typeface="华文新魏" pitchFamily="2" charset="-122"/>
              </a:rPr>
              <a:t>匀速圆周运动是</a:t>
            </a:r>
            <a:r>
              <a:rPr kumimoji="1" lang="zh-CN" altLang="en-US" sz="3200" b="1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变加速</a:t>
            </a:r>
            <a:r>
              <a:rPr kumimoji="1" lang="zh-CN" altLang="en-US" sz="3200">
                <a:latin typeface="华文新魏" pitchFamily="2" charset="-122"/>
                <a:ea typeface="华文新魏" pitchFamily="2" charset="-122"/>
              </a:rPr>
              <a:t>曲线运动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790575" y="2492375"/>
            <a:ext cx="319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latin typeface="Times New Roman" pitchFamily="18" charset="0"/>
                <a:ea typeface="黑体" pitchFamily="2" charset="-122"/>
              </a:rPr>
              <a:t>变加速曲线运动</a:t>
            </a:r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3984625" y="2644775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4975225" y="2492375"/>
            <a:ext cx="2743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latin typeface="Times New Roman" pitchFamily="18" charset="0"/>
                <a:ea typeface="黑体" pitchFamily="2" charset="-122"/>
              </a:rPr>
              <a:t>运动状态改变</a:t>
            </a:r>
          </a:p>
        </p:txBody>
      </p:sp>
      <p:sp>
        <p:nvSpPr>
          <p:cNvPr id="5129" name="AutoShape 9"/>
          <p:cNvSpPr>
            <a:spLocks noChangeArrowheads="1"/>
          </p:cNvSpPr>
          <p:nvPr/>
        </p:nvSpPr>
        <p:spPr bwMode="auto">
          <a:xfrm>
            <a:off x="4822825" y="4010025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2232025" y="3857625"/>
            <a:ext cx="2743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latin typeface="Times New Roman" pitchFamily="18" charset="0"/>
                <a:ea typeface="黑体" pitchFamily="2" charset="-122"/>
              </a:rPr>
              <a:t>一定受到</a:t>
            </a:r>
            <a:r>
              <a:rPr kumimoji="1" lang="zh-CN" altLang="en-US" sz="3200">
                <a:solidFill>
                  <a:srgbClr val="FF0066"/>
                </a:solidFill>
                <a:latin typeface="Times New Roman" pitchFamily="18" charset="0"/>
                <a:ea typeface="黑体" pitchFamily="2" charset="-122"/>
              </a:rPr>
              <a:t>外力</a:t>
            </a:r>
          </a:p>
        </p:txBody>
      </p:sp>
      <p:sp>
        <p:nvSpPr>
          <p:cNvPr id="5131" name="AutoShape 11"/>
          <p:cNvSpPr>
            <a:spLocks noChangeArrowheads="1"/>
          </p:cNvSpPr>
          <p:nvPr/>
        </p:nvSpPr>
        <p:spPr bwMode="auto">
          <a:xfrm>
            <a:off x="1331913" y="4002088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5661025" y="3857625"/>
            <a:ext cx="327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latin typeface="Times New Roman" pitchFamily="18" charset="0"/>
                <a:ea typeface="黑体" pitchFamily="2" charset="-122"/>
              </a:rPr>
              <a:t>一定存在</a:t>
            </a:r>
            <a:r>
              <a:rPr kumimoji="1" lang="zh-CN" altLang="en-US" sz="3200">
                <a:solidFill>
                  <a:srgbClr val="FF0066"/>
                </a:solidFill>
                <a:latin typeface="Times New Roman" pitchFamily="18" charset="0"/>
                <a:ea typeface="黑体" pitchFamily="2" charset="-122"/>
              </a:rPr>
              <a:t>加速度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75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3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autoUpdateAnimBg="0"/>
      <p:bldP spid="5124" grpId="0" animBg="1"/>
      <p:bldP spid="5125" grpId="0" autoUpdateAnimBg="0"/>
      <p:bldP spid="5126" grpId="0" autoUpdateAnimBg="0"/>
      <p:bldP spid="5127" grpId="0" animBg="1"/>
      <p:bldP spid="5128" grpId="0" autoUpdateAnimBg="0"/>
      <p:bldP spid="5129" grpId="0" animBg="1"/>
      <p:bldP spid="5130" grpId="0" autoUpdateAnimBg="0"/>
      <p:bldP spid="5131" grpId="0" animBg="1"/>
      <p:bldP spid="513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42875" y="3933825"/>
            <a:ext cx="9001125" cy="244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en-US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图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5.5—1</a:t>
            </a:r>
            <a:r>
              <a:rPr lang="zh-CN" altLang="en-US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中的地球受到什么力的作用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r>
              <a:rPr lang="zh-CN" altLang="en-US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这个力可能沿什么方向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en-US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图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5.5—2</a:t>
            </a:r>
            <a:r>
              <a:rPr lang="zh-CN" altLang="en-US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中的小球受到几个力的作用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r>
              <a:rPr lang="zh-CN" altLang="en-US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这几个力的合力沿什么方向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grpSp>
        <p:nvGrpSpPr>
          <p:cNvPr id="6150" name="Group 6"/>
          <p:cNvGrpSpPr>
            <a:grpSpLocks/>
          </p:cNvGrpSpPr>
          <p:nvPr/>
        </p:nvGrpSpPr>
        <p:grpSpPr bwMode="auto">
          <a:xfrm>
            <a:off x="0" y="128588"/>
            <a:ext cx="9144000" cy="3224212"/>
            <a:chOff x="0" y="0"/>
            <a:chExt cx="5760" cy="2031"/>
          </a:xfrm>
        </p:grpSpPr>
        <p:pic>
          <p:nvPicPr>
            <p:cNvPr id="6146" name="Picture 2" descr="048"/>
            <p:cNvPicPr>
              <a:picLocks noChangeAspect="1" noChangeArrowheads="1"/>
            </p:cNvPicPr>
            <p:nvPr/>
          </p:nvPicPr>
          <p:blipFill>
            <a:blip r:embed="rId2">
              <a:lum bright="-18000" contras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2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48" name="Text Box 4"/>
            <p:cNvSpPr txBox="1">
              <a:spLocks noChangeArrowheads="1"/>
            </p:cNvSpPr>
            <p:nvPr/>
          </p:nvSpPr>
          <p:spPr bwMode="auto">
            <a:xfrm>
              <a:off x="480" y="1728"/>
              <a:ext cx="67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图</a:t>
              </a:r>
              <a:r>
                <a:rPr lang="en-US" altLang="zh-CN"/>
                <a:t>5.5-1</a:t>
              </a:r>
            </a:p>
          </p:txBody>
        </p:sp>
        <p:sp>
          <p:nvSpPr>
            <p:cNvPr id="6149" name="Text Box 5"/>
            <p:cNvSpPr txBox="1">
              <a:spLocks noChangeArrowheads="1"/>
            </p:cNvSpPr>
            <p:nvPr/>
          </p:nvSpPr>
          <p:spPr bwMode="auto">
            <a:xfrm>
              <a:off x="3360" y="1728"/>
              <a:ext cx="624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图</a:t>
              </a:r>
              <a:r>
                <a:rPr lang="en-US" altLang="zh-CN"/>
                <a:t>5.5-2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411413" y="188913"/>
            <a:ext cx="2362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学生小实验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57200" y="990600"/>
            <a:ext cx="8305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步骤一：</a:t>
            </a:r>
            <a:r>
              <a:rPr kumimoji="1" lang="zh-CN" altLang="en-US" sz="3200" b="1">
                <a:latin typeface="Times New Roman" pitchFamily="18" charset="0"/>
              </a:rPr>
              <a:t>拉住绳子一端，使小球在桌面上做匀速圆周运动。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81000" y="2438400"/>
            <a:ext cx="8534400" cy="179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观察与思考：</a:t>
            </a:r>
          </a:p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</a:rPr>
              <a:t>1</a:t>
            </a:r>
            <a:r>
              <a:rPr kumimoji="1" lang="zh-CN" altLang="en-US" sz="2800">
                <a:latin typeface="黑体" pitchFamily="2" charset="-122"/>
                <a:ea typeface="黑体" pitchFamily="2" charset="-122"/>
              </a:rPr>
              <a:t>、</a:t>
            </a:r>
            <a:r>
              <a:rPr kumimoji="1" lang="zh-CN" altLang="en-US" sz="3200" b="1">
                <a:latin typeface="Times New Roman" pitchFamily="18" charset="0"/>
              </a:rPr>
              <a:t>小球受到哪些力作用？合外力是哪个力？这个力的方向有什么特点？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539750" y="4508500"/>
            <a:ext cx="7343775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3200" b="1"/>
              <a:t>生答：做匀速圆周运动的物体所受的力或合外力指向圆心。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utoUpdateAnimBg="0"/>
      <p:bldP spid="819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39750" y="765175"/>
            <a:ext cx="6119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755650" y="549275"/>
            <a:ext cx="7561263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2</a:t>
            </a:r>
            <a:r>
              <a:rPr lang="zh-CN" altLang="en-US" sz="3200" b="1"/>
              <a:t>、我们这节课讨论向心加速度，而这里却在讨论物体受力情况，这不是</a:t>
            </a:r>
            <a:r>
              <a:rPr lang="zh-CN" altLang="en-US" sz="3200" b="1">
                <a:solidFill>
                  <a:srgbClr val="FF3300"/>
                </a:solidFill>
              </a:rPr>
              <a:t>“南辕北辙”</a:t>
            </a:r>
            <a:r>
              <a:rPr lang="zh-CN" altLang="en-US" sz="3200" b="1"/>
              <a:t>了吗？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755650" y="2781300"/>
            <a:ext cx="5472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900113" y="2349500"/>
            <a:ext cx="7343775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生答：由牛顿第二定律知，知道了</a:t>
            </a:r>
            <a:r>
              <a:rPr lang="zh-CN" altLang="en-US" sz="3200" b="1">
                <a:solidFill>
                  <a:srgbClr val="FF3300"/>
                </a:solidFill>
              </a:rPr>
              <a:t>合外力</a:t>
            </a:r>
            <a:r>
              <a:rPr lang="zh-CN" altLang="en-US" sz="3200" b="1"/>
              <a:t>就可以推出</a:t>
            </a:r>
            <a:r>
              <a:rPr lang="zh-CN" altLang="en-US" sz="3200" b="1">
                <a:solidFill>
                  <a:srgbClr val="FF3300"/>
                </a:solidFill>
              </a:rPr>
              <a:t>加速度</a:t>
            </a:r>
            <a:r>
              <a:rPr lang="zh-CN" altLang="en-US" sz="3200" b="1"/>
              <a:t>，那么</a:t>
            </a:r>
            <a:r>
              <a:rPr kumimoji="1" lang="zh-CN" altLang="en-US" sz="3200" b="1"/>
              <a:t>物体的加速度也指向圆心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863600" y="4652963"/>
            <a:ext cx="7740650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3200" b="1"/>
              <a:t>3</a:t>
            </a:r>
            <a:r>
              <a:rPr lang="zh-CN" altLang="en-US" sz="3200" b="1"/>
              <a:t>、“</a:t>
            </a:r>
            <a:r>
              <a:rPr lang="zh-CN" altLang="en-US" sz="3200" b="1">
                <a:solidFill>
                  <a:srgbClr val="FF3300"/>
                </a:solidFill>
              </a:rPr>
              <a:t>任何</a:t>
            </a:r>
            <a:r>
              <a:rPr lang="zh-CN" altLang="en-US" sz="3200" b="1"/>
              <a:t>物体做匀速圆周运动的加速度都指向圆心”吗</a:t>
            </a:r>
            <a:r>
              <a:rPr lang="en-US" altLang="zh-CN" sz="3200" b="1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9221" grpId="0"/>
      <p:bldP spid="92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过山车.mpeg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429000"/>
            <a:ext cx="4356100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转盘.mpeg">
            <a:hlinkClick r:id="" action="ppaction://media"/>
          </p:cNvPr>
          <p:cNvPicPr>
            <a:picLocks noRot="1" noChangeAspect="1" noChangeArrowheads="1"/>
          </p:cNvPicPr>
          <p:nvPr>
            <a:videoFile r:link="rId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3429000"/>
            <a:ext cx="3563937" cy="33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f3-7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0"/>
            <a:ext cx="4211637" cy="357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44463" y="1400175"/>
            <a:ext cx="313213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3300"/>
                </a:solidFill>
                <a:ea typeface="隶书" pitchFamily="49" charset="-122"/>
              </a:rPr>
              <a:t>分析生活中圆周运动例子：</a:t>
            </a:r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3276600" y="1628775"/>
            <a:ext cx="1512888" cy="647700"/>
          </a:xfrm>
          <a:prstGeom prst="rightArrow">
            <a:avLst>
              <a:gd name="adj1" fmla="val 50000"/>
              <a:gd name="adj2" fmla="val 5839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8" repeatCount="indefinite" fill="remove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242"/>
                </p:tgtEl>
              </p:cMediaNode>
            </p:video>
            <p:video>
              <p:cMediaNode>
                <p:cTn id="1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243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68313" y="260350"/>
            <a:ext cx="7848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       </a:t>
            </a:r>
            <a:r>
              <a:rPr lang="zh-CN" altLang="en-US" sz="3200" b="1"/>
              <a:t>下面我们要从加速度的定义</a:t>
            </a:r>
            <a:r>
              <a:rPr lang="en-US" altLang="zh-CN" sz="3200" b="1"/>
              <a:t>a= △ v/△t</a:t>
            </a:r>
            <a:r>
              <a:rPr lang="zh-CN" altLang="en-US" sz="3200" b="1"/>
              <a:t>进行一般性的讨论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95288" y="1412875"/>
            <a:ext cx="4716462" cy="99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4000" b="1">
                <a:solidFill>
                  <a:srgbClr val="FF3300"/>
                </a:solidFill>
              </a:rPr>
              <a:t>一、速度的变化量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68313" y="2349500"/>
            <a:ext cx="8316912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3200" b="1"/>
              <a:t>1</a:t>
            </a:r>
            <a:r>
              <a:rPr lang="zh-CN" altLang="en-US" sz="3200" b="1"/>
              <a:t>、如果初速度</a:t>
            </a:r>
            <a:r>
              <a:rPr lang="en-US" altLang="zh-CN" sz="3200" b="1"/>
              <a:t>v</a:t>
            </a:r>
            <a:r>
              <a:rPr lang="en-US" altLang="zh-CN" sz="3200" b="1" baseline="-25000"/>
              <a:t>1</a:t>
            </a:r>
            <a:r>
              <a:rPr lang="zh-CN" altLang="en-US" sz="3200" b="1"/>
              <a:t>和末速度</a:t>
            </a:r>
            <a:r>
              <a:rPr lang="en-US" altLang="zh-CN" sz="3200" b="1"/>
              <a:t>v</a:t>
            </a:r>
            <a:r>
              <a:rPr lang="en-US" altLang="zh-CN" sz="3200" b="1" baseline="-25000"/>
              <a:t>2</a:t>
            </a:r>
            <a:r>
              <a:rPr lang="zh-CN" altLang="en-US" sz="3200" b="1"/>
              <a:t>在同一方向上，如何表示速度的变化量△</a:t>
            </a:r>
            <a:r>
              <a:rPr lang="en-US" altLang="zh-CN" sz="3200" b="1"/>
              <a:t>v? △v</a:t>
            </a:r>
            <a:r>
              <a:rPr lang="zh-CN" altLang="en-US" sz="3200" b="1"/>
              <a:t>是矢量还是标量？</a:t>
            </a: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2051050" y="6019800"/>
            <a:ext cx="32400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2051050" y="5734050"/>
            <a:ext cx="15843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3563938" y="5707063"/>
            <a:ext cx="172878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2" name="Oval 8"/>
          <p:cNvSpPr>
            <a:spLocks noChangeArrowheads="1"/>
          </p:cNvSpPr>
          <p:nvPr/>
        </p:nvSpPr>
        <p:spPr bwMode="auto">
          <a:xfrm>
            <a:off x="1762125" y="5635625"/>
            <a:ext cx="360363" cy="3603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1258888" y="5562600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甲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3203575" y="5202238"/>
            <a:ext cx="719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V1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4354513" y="5202238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隶书" pitchFamily="49" charset="-122"/>
                <a:ea typeface="隶书" pitchFamily="49" charset="-122"/>
              </a:rPr>
              <a:t>△V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4932363" y="6067425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V2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1116013" y="4005263"/>
            <a:ext cx="4608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800" b="1"/>
              <a:t>（</a:t>
            </a:r>
            <a:r>
              <a:rPr kumimoji="1" lang="en-US" altLang="zh-CN" sz="2800" b="1"/>
              <a:t>1</a:t>
            </a:r>
            <a:r>
              <a:rPr kumimoji="1" lang="zh-CN" altLang="en-US" sz="2800" b="1"/>
              <a:t>）</a:t>
            </a:r>
            <a:r>
              <a:rPr kumimoji="1" lang="en-US" altLang="zh-CN" sz="2800" b="1"/>
              <a:t>v1 &lt; V2   </a:t>
            </a:r>
            <a:r>
              <a:rPr kumimoji="1" lang="zh-CN" altLang="en-US" sz="2800" b="1"/>
              <a:t>（如图甲）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/>
      <p:bldP spid="11268" grpId="0"/>
      <p:bldP spid="11269" grpId="0" animBg="1"/>
      <p:bldP spid="11270" grpId="0" animBg="1"/>
      <p:bldP spid="11271" grpId="0" animBg="1"/>
      <p:bldP spid="11272" grpId="0" animBg="1"/>
      <p:bldP spid="11273" grpId="0"/>
      <p:bldP spid="11274" grpId="0"/>
      <p:bldP spid="11275" grpId="0"/>
      <p:bldP spid="11276" grpId="0"/>
      <p:bldP spid="112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>
            <a:off x="2051050" y="2276475"/>
            <a:ext cx="12969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051050" y="1989138"/>
            <a:ext cx="309721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rot="-10800000">
            <a:off x="3348038" y="2276475"/>
            <a:ext cx="18002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1762125" y="1917700"/>
            <a:ext cx="360363" cy="3603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258888" y="18446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乙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500563" y="1412875"/>
            <a:ext cx="719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V1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3851275" y="2276475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隶书" pitchFamily="49" charset="-122"/>
                <a:ea typeface="隶书" pitchFamily="49" charset="-122"/>
              </a:rPr>
              <a:t>△V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2339975" y="2349500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V2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971550" y="496888"/>
            <a:ext cx="4968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800" b="1"/>
              <a:t>（</a:t>
            </a:r>
            <a:r>
              <a:rPr kumimoji="1" lang="en-US" altLang="zh-CN" sz="2800" b="1"/>
              <a:t>2</a:t>
            </a:r>
            <a:r>
              <a:rPr kumimoji="1" lang="zh-CN" altLang="en-US" sz="2800" b="1"/>
              <a:t>）</a:t>
            </a:r>
            <a:r>
              <a:rPr kumimoji="1" lang="en-US" altLang="zh-CN" sz="2800" b="1"/>
              <a:t>v1 &gt; v2      </a:t>
            </a:r>
            <a:r>
              <a:rPr kumimoji="1" lang="zh-CN" altLang="en-US" sz="2800" b="1"/>
              <a:t>（如图乙）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395288" y="2997200"/>
            <a:ext cx="820896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/>
              <a:t>2</a:t>
            </a:r>
            <a:r>
              <a:rPr kumimoji="1" lang="zh-CN" altLang="en-US" sz="3200" b="1"/>
              <a:t>、如果初速度</a:t>
            </a:r>
            <a:r>
              <a:rPr kumimoji="1" lang="en-US" altLang="zh-CN" sz="3200" b="1"/>
              <a:t>v1</a:t>
            </a:r>
            <a:r>
              <a:rPr kumimoji="1" lang="zh-CN" altLang="en-US" sz="3200" b="1"/>
              <a:t>和末速度</a:t>
            </a:r>
            <a:r>
              <a:rPr kumimoji="1" lang="en-US" altLang="zh-CN" sz="3200" b="1"/>
              <a:t>v2</a:t>
            </a:r>
            <a:r>
              <a:rPr kumimoji="1" lang="zh-CN" altLang="en-US" sz="3200" b="1"/>
              <a:t>不在同一直线上，如何表示速度的变化量△</a:t>
            </a:r>
            <a:r>
              <a:rPr kumimoji="1" lang="en-US" altLang="zh-CN" sz="3200" b="1"/>
              <a:t>v?</a:t>
            </a:r>
          </a:p>
        </p:txBody>
      </p:sp>
      <p:sp>
        <p:nvSpPr>
          <p:cNvPr id="12300" name="Oval 12"/>
          <p:cNvSpPr>
            <a:spLocks noChangeArrowheads="1"/>
          </p:cNvSpPr>
          <p:nvPr/>
        </p:nvSpPr>
        <p:spPr bwMode="auto">
          <a:xfrm>
            <a:off x="1331913" y="5013325"/>
            <a:ext cx="360362" cy="3603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 flipV="1">
            <a:off x="1619250" y="4508500"/>
            <a:ext cx="1368425" cy="5762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>
            <a:off x="1692275" y="5157788"/>
            <a:ext cx="25193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>
            <a:off x="2987675" y="4508500"/>
            <a:ext cx="1223963" cy="6492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1763713" y="4365625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V1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3348038" y="4292600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隶书" pitchFamily="49" charset="-122"/>
                <a:ea typeface="隶书" pitchFamily="49" charset="-122"/>
              </a:rPr>
              <a:t>△V</a:t>
            </a: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2484438" y="5229225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V2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nimBg="1"/>
      <p:bldP spid="12291" grpId="0" animBg="1"/>
      <p:bldP spid="12292" grpId="0" animBg="1"/>
      <p:bldP spid="12293" grpId="0" animBg="1"/>
      <p:bldP spid="12294" grpId="0"/>
      <p:bldP spid="12295" grpId="0"/>
      <p:bldP spid="12296" grpId="0"/>
      <p:bldP spid="12297" grpId="0"/>
      <p:bldP spid="12298" grpId="0"/>
      <p:bldP spid="12299" grpId="0"/>
      <p:bldP spid="12300" grpId="0" animBg="1"/>
      <p:bldP spid="12301" grpId="0" animBg="1"/>
      <p:bldP spid="12302" grpId="0" animBg="1"/>
      <p:bldP spid="12303" grpId="0" animBg="1"/>
      <p:bldP spid="12304" grpId="0"/>
      <p:bldP spid="12305" grpId="0"/>
      <p:bldP spid="12306" grpId="0"/>
    </p:bldLst>
  </p:timing>
</p:sld>
</file>

<file path=ppt/theme/theme1.xml><?xml version="1.0" encoding="utf-8"?>
<a:theme xmlns:a="http://schemas.openxmlformats.org/drawingml/2006/main" name="砖雕艺术">
  <a:themeElements>
    <a:clrScheme name="砖雕艺术 1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60606"/>
      </a:accent4>
      <a:accent5>
        <a:srgbClr val="FFFFCA"/>
      </a:accent5>
      <a:accent6>
        <a:srgbClr val="E7B95C"/>
      </a:accent6>
      <a:hlink>
        <a:srgbClr val="0066FF"/>
      </a:hlink>
      <a:folHlink>
        <a:srgbClr val="CC3300"/>
      </a:folHlink>
    </a:clrScheme>
    <a:fontScheme name="砖雕艺术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砖雕艺术 1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60606"/>
        </a:accent4>
        <a:accent5>
          <a:srgbClr val="FFFFCA"/>
        </a:accent5>
        <a:accent6>
          <a:srgbClr val="E7B95C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2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6D4"/>
        </a:accent3>
        <a:accent4>
          <a:srgbClr val="2A2A82"/>
        </a:accent4>
        <a:accent5>
          <a:srgbClr val="D8F2F5"/>
        </a:accent5>
        <a:accent6>
          <a:srgbClr val="E7B9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3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7"/>
        </a:accent4>
        <a:accent5>
          <a:srgbClr val="FFFFFF"/>
        </a:accent5>
        <a:accent6>
          <a:srgbClr val="008A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4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E"/>
        </a:accent4>
        <a:accent5>
          <a:srgbClr val="FFFFCA"/>
        </a:accent5>
        <a:accent6>
          <a:srgbClr val="E7B9E7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5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7F2FA"/>
        </a:accent5>
        <a:accent6>
          <a:srgbClr val="E7B9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6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656"/>
        </a:accent4>
        <a:accent5>
          <a:srgbClr val="F3F3F3"/>
        </a:accent5>
        <a:accent6>
          <a:srgbClr val="E75C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7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A4A70"/>
        </a:accent4>
        <a:accent5>
          <a:srgbClr val="FFFFE2"/>
        </a:accent5>
        <a:accent6>
          <a:srgbClr val="8AB9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8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2"/>
        </a:accent4>
        <a:accent5>
          <a:srgbClr val="D3E5D9"/>
        </a:accent5>
        <a:accent6>
          <a:srgbClr val="E78A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CDESIGNJ</Template>
  <TotalTime>12</TotalTime>
  <Words>870</Words>
  <Application>Microsoft Office PowerPoint</Application>
  <PresentationFormat>全屏显示(4:3)</PresentationFormat>
  <Paragraphs>95</Paragraphs>
  <Slides>20</Slides>
  <Notes>0</Notes>
  <HiddenSlides>0</HiddenSlides>
  <MMClips>2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 2</vt:lpstr>
      <vt:lpstr>Wingdings</vt:lpstr>
      <vt:lpstr>隶书</vt:lpstr>
      <vt:lpstr>华文新魏</vt:lpstr>
      <vt:lpstr>Times New Roman</vt:lpstr>
      <vt:lpstr>黑体</vt:lpstr>
      <vt:lpstr>MS PGothic</vt:lpstr>
      <vt:lpstr>砖雕艺术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12</cp:revision>
  <cp:lastPrinted>1601-01-01T00:00:00Z</cp:lastPrinted>
  <dcterms:created xsi:type="dcterms:W3CDTF">1601-01-01T00:00:00Z</dcterms:created>
  <dcterms:modified xsi:type="dcterms:W3CDTF">2014-09-18T05:55:01Z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