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87" r:id="rId3"/>
    <p:sldId id="504" r:id="rId4"/>
    <p:sldId id="519" r:id="rId5"/>
    <p:sldId id="505" r:id="rId6"/>
    <p:sldId id="506" r:id="rId7"/>
    <p:sldId id="507" r:id="rId8"/>
    <p:sldId id="655" r:id="rId9"/>
    <p:sldId id="508" r:id="rId10"/>
    <p:sldId id="509" r:id="rId11"/>
    <p:sldId id="510" r:id="rId12"/>
    <p:sldId id="511" r:id="rId13"/>
    <p:sldId id="758" r:id="rId14"/>
    <p:sldId id="512" r:id="rId15"/>
    <p:sldId id="513" r:id="rId16"/>
    <p:sldId id="514" r:id="rId17"/>
    <p:sldId id="515" r:id="rId18"/>
    <p:sldId id="516" r:id="rId19"/>
    <p:sldId id="517" r:id="rId20"/>
    <p:sldId id="696" r:id="rId21"/>
    <p:sldId id="697" r:id="rId22"/>
    <p:sldId id="656" r:id="rId23"/>
    <p:sldId id="698" r:id="rId24"/>
    <p:sldId id="660" r:id="rId25"/>
    <p:sldId id="661" r:id="rId26"/>
    <p:sldId id="662" r:id="rId27"/>
    <p:sldId id="663" r:id="rId28"/>
    <p:sldId id="664" r:id="rId29"/>
    <p:sldId id="665" r:id="rId30"/>
    <p:sldId id="666" r:id="rId31"/>
    <p:sldId id="667" r:id="rId32"/>
    <p:sldId id="668" r:id="rId33"/>
    <p:sldId id="669" r:id="rId34"/>
    <p:sldId id="520" r:id="rId35"/>
    <p:sldId id="521" r:id="rId36"/>
    <p:sldId id="522" r:id="rId37"/>
    <p:sldId id="671" r:id="rId38"/>
    <p:sldId id="670" r:id="rId39"/>
    <p:sldId id="672" r:id="rId40"/>
    <p:sldId id="538" r:id="rId41"/>
    <p:sldId id="673" r:id="rId42"/>
    <p:sldId id="674" r:id="rId43"/>
    <p:sldId id="675" r:id="rId44"/>
    <p:sldId id="678" r:id="rId45"/>
    <p:sldId id="679" r:id="rId46"/>
    <p:sldId id="680" r:id="rId47"/>
    <p:sldId id="427" r:id="rId48"/>
    <p:sldId id="540" r:id="rId49"/>
    <p:sldId id="681" r:id="rId50"/>
    <p:sldId id="682" r:id="rId51"/>
    <p:sldId id="683" r:id="rId52"/>
    <p:sldId id="684" r:id="rId53"/>
    <p:sldId id="541" r:id="rId54"/>
    <p:sldId id="542" r:id="rId55"/>
    <p:sldId id="699" r:id="rId56"/>
    <p:sldId id="700" r:id="rId57"/>
    <p:sldId id="701" r:id="rId58"/>
    <p:sldId id="702" r:id="rId59"/>
    <p:sldId id="704" r:id="rId60"/>
    <p:sldId id="381" r:id="rId6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528" y="1563638"/>
            <a:ext cx="3600400" cy="537648"/>
          </a:xfrm>
          <a:prstGeom prst="rect">
            <a:avLst/>
          </a:prstGeom>
          <a:noFill/>
        </p:spPr>
        <p:txBody>
          <a:bodyPr wrap="square" rtlCol="0">
            <a:spAutoFit/>
          </a:bodyPr>
          <a:lstStyle/>
          <a:p>
            <a:pPr>
              <a:lnSpc>
                <a:spcPts val="4000"/>
              </a:lnSpc>
            </a:pPr>
            <a:r>
              <a:rPr lang="zh-CN" altLang="en-US" sz="2800" b="1" dirty="0" smtClean="0">
                <a:latin typeface="黑体" pitchFamily="49" charset="-122"/>
                <a:ea typeface="黑体" pitchFamily="49" charset="-122"/>
                <a:cs typeface="Times New Roman" pitchFamily="18" charset="0"/>
              </a:rPr>
              <a:t>专题</a:t>
            </a:r>
            <a:r>
              <a:rPr lang="zh-CN" altLang="en-US" sz="2800" b="1" dirty="0" smtClean="0">
                <a:latin typeface="黑体" pitchFamily="49" charset="-122"/>
                <a:ea typeface="黑体" pitchFamily="49" charset="-122"/>
                <a:cs typeface="Times New Roman" pitchFamily="18" charset="0"/>
              </a:rPr>
              <a:t>二  考点突破</a:t>
            </a:r>
            <a:endParaRPr lang="zh-CN" altLang="zh-CN" sz="2800" b="1" dirty="0">
              <a:latin typeface="黑体" pitchFamily="49" charset="-122"/>
              <a:ea typeface="黑体" pitchFamily="49" charset="-122"/>
              <a:cs typeface="Times New Roman" pitchFamily="18" charset="0"/>
            </a:endParaRPr>
          </a:p>
        </p:txBody>
      </p:sp>
      <p:sp>
        <p:nvSpPr>
          <p:cNvPr id="14" name="TextBox 13"/>
          <p:cNvSpPr txBox="1"/>
          <p:nvPr/>
        </p:nvSpPr>
        <p:spPr>
          <a:xfrm>
            <a:off x="395536" y="752386"/>
            <a:ext cx="4152099" cy="523220"/>
          </a:xfrm>
          <a:prstGeom prst="rect">
            <a:avLst/>
          </a:prstGeom>
          <a:noFill/>
        </p:spPr>
        <p:txBody>
          <a:bodyPr wrap="none" rtlCol="0">
            <a:spAutoFit/>
          </a:bodyPr>
          <a:lstStyle/>
          <a:p>
            <a:r>
              <a:rPr lang="zh-CN" altLang="zh-CN" sz="2800" b="1" dirty="0" smtClean="0">
                <a:solidFill>
                  <a:schemeClr val="bg1">
                    <a:lumMod val="50000"/>
                  </a:schemeClr>
                </a:solidFill>
                <a:latin typeface="黑体" pitchFamily="49" charset="-122"/>
                <a:ea typeface="黑体" pitchFamily="49" charset="-122"/>
              </a:rPr>
              <a:t>第</a:t>
            </a:r>
            <a:r>
              <a:rPr lang="zh-CN" altLang="en-US" sz="2800" b="1" dirty="0">
                <a:solidFill>
                  <a:schemeClr val="bg1">
                    <a:lumMod val="50000"/>
                  </a:schemeClr>
                </a:solidFill>
                <a:latin typeface="黑体" pitchFamily="49" charset="-122"/>
                <a:ea typeface="黑体" pitchFamily="49" charset="-122"/>
              </a:rPr>
              <a:t>二</a:t>
            </a:r>
            <a:r>
              <a:rPr lang="zh-CN" altLang="zh-CN" sz="2800" b="1" dirty="0" smtClean="0">
                <a:solidFill>
                  <a:schemeClr val="bg1">
                    <a:lumMod val="50000"/>
                  </a:schemeClr>
                </a:solidFill>
                <a:latin typeface="黑体" pitchFamily="49" charset="-122"/>
                <a:ea typeface="黑体" pitchFamily="49" charset="-122"/>
              </a:rPr>
              <a:t>章</a:t>
            </a:r>
            <a:r>
              <a:rPr lang="zh-CN" altLang="zh-CN" sz="2800" b="1" dirty="0">
                <a:solidFill>
                  <a:schemeClr val="bg1">
                    <a:lumMod val="50000"/>
                  </a:schemeClr>
                </a:solidFill>
                <a:latin typeface="黑体" pitchFamily="49" charset="-122"/>
                <a:ea typeface="黑体" pitchFamily="49" charset="-122"/>
              </a:rPr>
              <a:t>　文学类文本阅读</a:t>
            </a:r>
            <a:endParaRPr lang="zh-CN" altLang="en-US" sz="2800" b="1" dirty="0">
              <a:solidFill>
                <a:schemeClr val="bg1">
                  <a:lumMod val="50000"/>
                </a:schemeClr>
              </a:solidFill>
              <a:latin typeface="黑体" pitchFamily="49" charset="-122"/>
              <a:ea typeface="黑体" pitchFamily="49" charset="-122"/>
            </a:endParaRPr>
          </a:p>
        </p:txBody>
      </p:sp>
      <p:sp>
        <p:nvSpPr>
          <p:cNvPr id="6" name="TextBox 5"/>
          <p:cNvSpPr txBox="1"/>
          <p:nvPr/>
        </p:nvSpPr>
        <p:spPr>
          <a:xfrm>
            <a:off x="418089" y="2211710"/>
            <a:ext cx="7195560" cy="1374735"/>
          </a:xfrm>
          <a:prstGeom prst="rect">
            <a:avLst/>
          </a:prstGeom>
          <a:noFill/>
        </p:spPr>
        <p:txBody>
          <a:bodyPr wrap="none" rtlCol="0">
            <a:spAutoFit/>
          </a:bodyPr>
          <a:lstStyle/>
          <a:p>
            <a:pPr algn="ctr">
              <a:lnSpc>
                <a:spcPts val="5000"/>
              </a:lnSpc>
            </a:pPr>
            <a:r>
              <a:rPr lang="zh-CN" altLang="zh-CN" sz="3200" b="1" dirty="0">
                <a:solidFill>
                  <a:srgbClr val="FF0000"/>
                </a:solidFill>
                <a:latin typeface="Times New Roman" pitchFamily="18" charset="0"/>
                <a:ea typeface="微软雅黑" pitchFamily="34" charset="-122"/>
                <a:cs typeface="Times New Roman" pitchFamily="18" charset="0"/>
              </a:rPr>
              <a:t>考点二　归纳内容要点，概括中心</a:t>
            </a:r>
            <a:r>
              <a:rPr lang="zh-CN" altLang="zh-CN" sz="3200" b="1" dirty="0" smtClean="0">
                <a:solidFill>
                  <a:srgbClr val="FF0000"/>
                </a:solidFill>
                <a:latin typeface="Times New Roman" pitchFamily="18" charset="0"/>
                <a:ea typeface="微软雅黑" pitchFamily="34" charset="-122"/>
                <a:cs typeface="Times New Roman" pitchFamily="18" charset="0"/>
              </a:rPr>
              <a:t>意思</a:t>
            </a:r>
            <a:endParaRPr lang="en-US" altLang="zh-CN" sz="3200" b="1" dirty="0" smtClean="0">
              <a:solidFill>
                <a:srgbClr val="FF0000"/>
              </a:solidFill>
              <a:latin typeface="Times New Roman" pitchFamily="18" charset="0"/>
              <a:ea typeface="微软雅黑" pitchFamily="34" charset="-122"/>
              <a:cs typeface="Times New Roman" pitchFamily="18" charset="0"/>
            </a:endParaRPr>
          </a:p>
          <a:p>
            <a:pPr>
              <a:lnSpc>
                <a:spcPts val="5000"/>
              </a:lnSpc>
            </a:pPr>
            <a:r>
              <a:rPr lang="en-US" altLang="zh-CN" sz="2600" b="1" dirty="0" smtClean="0">
                <a:solidFill>
                  <a:srgbClr val="7030A0"/>
                </a:solidFill>
                <a:latin typeface="Times New Roman" pitchFamily="18" charset="0"/>
                <a:ea typeface="微软雅黑" pitchFamily="34" charset="-122"/>
                <a:cs typeface="Times New Roman" pitchFamily="18" charset="0"/>
              </a:rPr>
              <a:t>                    ——</a:t>
            </a:r>
            <a:r>
              <a:rPr lang="zh-CN" altLang="zh-CN" sz="2600" b="1" dirty="0">
                <a:solidFill>
                  <a:srgbClr val="7030A0"/>
                </a:solidFill>
                <a:latin typeface="Times New Roman" pitchFamily="18" charset="0"/>
                <a:ea typeface="微软雅黑" pitchFamily="34" charset="-122"/>
                <a:cs typeface="Times New Roman" pitchFamily="18" charset="0"/>
              </a:rPr>
              <a:t>淘尽狂沙始到金</a:t>
            </a: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3" name="矩形 2"/>
          <p:cNvSpPr/>
          <p:nvPr/>
        </p:nvSpPr>
        <p:spPr>
          <a:xfrm>
            <a:off x="4860032" y="771550"/>
            <a:ext cx="3326552" cy="562270"/>
          </a:xfrm>
          <a:prstGeom prst="rect">
            <a:avLst/>
          </a:prstGeom>
        </p:spPr>
        <p:txBody>
          <a:bodyPr wrap="none">
            <a:spAutoFit/>
          </a:bodyPr>
          <a:lstStyle/>
          <a:p>
            <a:pPr lvl="0">
              <a:lnSpc>
                <a:spcPts val="4000"/>
              </a:lnSpc>
            </a:pPr>
            <a:r>
              <a:rPr lang="zh-CN" altLang="zh-CN" sz="2800" dirty="0">
                <a:solidFill>
                  <a:schemeClr val="bg1">
                    <a:lumMod val="50000"/>
                  </a:schemeClr>
                </a:solidFill>
                <a:latin typeface="Times New Roman" pitchFamily="18" charset="0"/>
                <a:ea typeface="微软雅黑" pitchFamily="34" charset="-122"/>
                <a:cs typeface="Times New Roman" pitchFamily="18" charset="0"/>
              </a:rPr>
              <a:t>第</a:t>
            </a:r>
            <a:r>
              <a:rPr lang="zh-CN" altLang="en-US" sz="2800" dirty="0">
                <a:solidFill>
                  <a:schemeClr val="bg1">
                    <a:lumMod val="50000"/>
                  </a:schemeClr>
                </a:solidFill>
                <a:latin typeface="Times New Roman" pitchFamily="18" charset="0"/>
                <a:ea typeface="微软雅黑" pitchFamily="34" charset="-122"/>
                <a:cs typeface="Times New Roman" pitchFamily="18" charset="0"/>
              </a:rPr>
              <a:t>二</a:t>
            </a:r>
            <a:r>
              <a:rPr lang="zh-CN" altLang="zh-CN" sz="2800" dirty="0">
                <a:solidFill>
                  <a:schemeClr val="bg1">
                    <a:lumMod val="50000"/>
                  </a:schemeClr>
                </a:solidFill>
                <a:latin typeface="Times New Roman" pitchFamily="18" charset="0"/>
                <a:ea typeface="微软雅黑" pitchFamily="34" charset="-122"/>
                <a:cs typeface="Times New Roman" pitchFamily="18" charset="0"/>
              </a:rPr>
              <a:t>节　散文阅读</a:t>
            </a:r>
            <a:r>
              <a:rPr lang="en-US" altLang="zh-CN" sz="2800" dirty="0">
                <a:solidFill>
                  <a:schemeClr val="bg1">
                    <a:lumMod val="50000"/>
                  </a:schemeClr>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233325"/>
            <a:ext cx="8769291" cy="46426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注意筛选的范围</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有的题目筛选的范围很明确，但多数考题没有明确的筛选范围，只提供了题干原句，这时，确定筛选范围对于答全要点至关重要。一般而言，确定筛选范围首先要遵循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则。凡是题干语句所在的地方，均是答题要点密集的地点。确定了这一范围，就掌握了主要答题点。其次是适当扩大筛选范围，这个较大范围是指题干原句或原句中的关键词语出现的其他地方，剩下的答题要点有可能在这些地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74" y="843558"/>
            <a:ext cx="8596501" cy="321132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注意内容的层次</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当筛选范围确定后再出现答题要点不全问题，恐怕就与未把握好内容层次有关了。一般而言，要对信息集中的段落仔细阅读，划分层次，分层提取要点，这样才可以保证要点不遗漏</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295265"/>
            <a:ext cx="8909535"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注意整合、概括的方法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大多数考生做此类题一般使用直接摘录法，这种方法用在某些题的某个要点上是合适的，但大多数试题的多数要点是不能用这种方法的。解答此类题靠的是对某些关键词语的组合，换个角度的转述，用一个更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的词加以概括；有的则需要自己挖掘概括。记住：全用原文的话太呆板，全用自己的话太危险，原文的话与自己的话相结合最保险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8518" y="1081743"/>
            <a:ext cx="8647507" cy="2570127"/>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要有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因分赋点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意识</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这种题不像其他题</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分，而多数情况下是</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点</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分，甚至答满</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点才得</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分。因此要根据分值的多寡来大致确定要点的数目</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85060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20538"/>
            <a:ext cx="876929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三、有针对性掌握三种具体题型的规范要求</a:t>
            </a:r>
          </a:p>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段</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层</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意概括题</a:t>
            </a:r>
            <a:endParaRPr lang="zh-CN" altLang="zh-CN" sz="2600" kern="100" dirty="0">
              <a:solidFill>
                <a:srgbClr val="C00000"/>
              </a:solidFill>
              <a:latin typeface="宋体"/>
              <a:cs typeface="Courier New"/>
            </a:endParaRPr>
          </a:p>
          <a:p>
            <a:pPr algn="just">
              <a:lnSpc>
                <a:spcPts val="5000"/>
              </a:lnSpc>
              <a:spcAft>
                <a:spcPts val="0"/>
              </a:spcAft>
            </a:pPr>
            <a:r>
              <a:rPr lang="en-US" altLang="zh-CN" sz="2600" kern="100" dirty="0" smtClean="0">
                <a:solidFill>
                  <a:srgbClr val="00B0F0"/>
                </a:solidFill>
                <a:latin typeface="Times New Roman"/>
                <a:ea typeface="华文细黑"/>
                <a:cs typeface="Courier New"/>
              </a:rPr>
              <a:t>(</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湖北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赵树理</a:t>
            </a:r>
            <a:r>
              <a:rPr lang="zh-CN" altLang="zh-CN" sz="2600" kern="100" dirty="0">
                <a:latin typeface="Times New Roman"/>
                <a:ea typeface="华文细黑"/>
                <a:cs typeface="Times New Roman"/>
              </a:rPr>
              <a:t>很有幽默感。赵树理的幽默和老舍的幽默不同。老舍的幽默是市民式的幽默，赵树理的幽默是农民式的幽默。他爱给他的小说里的人起外号：翻得高、糊涂涂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他写的散文中有一个国民党小军官爱训话，训话中爱用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联读成为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，于是农民听起来很奇怪：</a:t>
            </a:r>
            <a:r>
              <a:rPr lang="zh-CN" altLang="zh-CN" sz="2600" kern="100" dirty="0" smtClean="0">
                <a:latin typeface="Times New Roman"/>
                <a:ea typeface="华文细黑"/>
                <a:cs typeface="Times New Roman"/>
              </a:rPr>
              <a:t>他</a:t>
            </a:r>
            <a:endParaRPr lang="zh-CN" altLang="zh-CN" sz="260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584" y="-20538"/>
            <a:ext cx="8769291" cy="5135765"/>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干嘛老说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呀？他写的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催租吏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显派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戴了一副红玻璃的眼镜，眼镜度数不对，深一脚浅一脚地在农村的土路上走。他抨击时事，也往往以幽默的语言出之。有一个时期，很多作品对农村情况多粉饰夸张，他回乡住了一阵，回来作报告，说农村的情况不像许多作品描写得那样好，农民还很苦，城乡差别还很大，说，我这块表，在农村可以买五头毛驴，这是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五驴表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！他因此受到批评</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节选自《才子赵树理》</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584" y="1066740"/>
            <a:ext cx="8596501" cy="265713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请概括本段的主要内容。</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本段主要写赵树理</a:t>
            </a:r>
            <a:r>
              <a:rPr lang="en-US" altLang="zh-CN" sz="2600" kern="100" dirty="0" smtClean="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农民式的幽默</a:t>
            </a:r>
            <a:r>
              <a:rPr lang="en-US" altLang="zh-CN" sz="2600" kern="100" dirty="0" smtClean="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：他在作品中描写人物，现实中抨击时事，都以富有乡土气息的风趣语言出之。</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3029"/>
            <a:ext cx="8682466" cy="5016758"/>
          </a:xfrm>
          <a:prstGeom prst="rect">
            <a:avLst/>
          </a:prstGeom>
          <a:noFill/>
        </p:spPr>
        <p:txBody>
          <a:bodyPr wrap="square" rtlCol="0">
            <a:spAutoFit/>
          </a:bodyPr>
          <a:lstStyle/>
          <a:p>
            <a:pPr algn="just">
              <a:lnSpc>
                <a:spcPts val="48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48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柴垛</a:t>
            </a:r>
            <a:r>
              <a:rPr lang="zh-CN" altLang="zh-CN" sz="2600" kern="100" dirty="0">
                <a:latin typeface="Times New Roman"/>
                <a:ea typeface="华文细黑"/>
                <a:cs typeface="Times New Roman"/>
              </a:rPr>
              <a:t>是家力的象征。有一大垛柴禾的人家，必定有一头壮牲口、一辆好车，当然，还有几个能干的人。这些好东西碰巧凑在一起了就能成大事、出大景象。可是，这些好东西又很难全凑在一起。有的人家有一头壮牛，车却破破烂烂，经常坏在远路上。有的人家置了辆新车，能装几千斤东西，牛却体弱得不行。还有的人家，车、马都配地道了，人却不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死了，或者老得干不动活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38259"/>
            <a:ext cx="8806138"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我们</a:t>
            </a:r>
            <a:r>
              <a:rPr lang="zh-CN" altLang="zh-CN" sz="2600" kern="100" dirty="0">
                <a:latin typeface="Times New Roman"/>
                <a:ea typeface="华文细黑"/>
                <a:cs typeface="Times New Roman"/>
              </a:rPr>
              <a:t>刚到父亲的住处时，家里的牛、车还算齐备，只是牛稍老了些。柴垛虽然不高，柴禾底子却很厚大排场。不像一般人家的柴禾，小小气气的一堆，都不敢叫柴垛。父亲带我们进沙漠拉柴，接着大哥单独赶车进沙漠拉柴，接着是我、三弟，等到四弟能单独进沙漠拉柴时，我们已另买了头黑母牛，车轱辘也换成新的，柴垛更是没有哪家可比，全是梭梭柴，大棵的，码得跟房一样高，劈一根柴就能烧半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19" y="1629063"/>
            <a:ext cx="8511387" cy="1374735"/>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第二段主要叙述了什么内容？</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主要叙述了</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我</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家柴垛的积累过程</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699792" y="1419622"/>
            <a:ext cx="4520789"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Ⅰ</a:t>
            </a:r>
            <a:r>
              <a:rPr lang="zh-CN" altLang="zh-CN" sz="2600" b="1" dirty="0">
                <a:solidFill>
                  <a:schemeClr val="bg1"/>
                </a:solidFill>
                <a:latin typeface="宋体" pitchFamily="2" charset="-122"/>
                <a:ea typeface="微软雅黑" pitchFamily="34" charset="-122"/>
              </a:rPr>
              <a:t>　如何做好局部文意概括</a:t>
            </a:r>
            <a:r>
              <a:rPr lang="zh-CN" altLang="zh-CN" sz="2600" b="1" dirty="0" smtClean="0">
                <a:solidFill>
                  <a:schemeClr val="bg1"/>
                </a:solidFill>
                <a:latin typeface="宋体" pitchFamily="2" charset="-122"/>
                <a:ea typeface="微软雅黑" pitchFamily="34" charset="-122"/>
              </a:rPr>
              <a:t>题</a:t>
            </a:r>
            <a:endParaRPr lang="zh-CN" altLang="zh-CN" sz="2600" b="1" dirty="0">
              <a:solidFill>
                <a:schemeClr val="bg1"/>
              </a:solidFill>
              <a:latin typeface="宋体" pitchFamily="2" charset="-122"/>
              <a:ea typeface="微软雅黑" pitchFamily="34" charset="-122"/>
            </a:endParaRPr>
          </a:p>
        </p:txBody>
      </p:sp>
      <p:sp>
        <p:nvSpPr>
          <p:cNvPr id="7" name="矩形 6">
            <a:hlinkClick r:id="rId3" action="ppaction://hlinksldjump"/>
          </p:cNvPr>
          <p:cNvSpPr/>
          <p:nvPr/>
        </p:nvSpPr>
        <p:spPr>
          <a:xfrm>
            <a:off x="2699792" y="2420114"/>
            <a:ext cx="3853940"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Ⅱ</a:t>
            </a:r>
            <a:r>
              <a:rPr lang="zh-CN" altLang="zh-CN" sz="2600" b="1" dirty="0">
                <a:solidFill>
                  <a:schemeClr val="bg1"/>
                </a:solidFill>
                <a:latin typeface="宋体" pitchFamily="2" charset="-122"/>
                <a:ea typeface="微软雅黑" pitchFamily="34" charset="-122"/>
              </a:rPr>
              <a:t>　如何做好概括主旨</a:t>
            </a:r>
            <a:r>
              <a:rPr lang="zh-CN" altLang="zh-CN" sz="2600" b="1" dirty="0" smtClean="0">
                <a:solidFill>
                  <a:schemeClr val="bg1"/>
                </a:solidFill>
                <a:latin typeface="宋体" pitchFamily="2" charset="-122"/>
                <a:ea typeface="微软雅黑" pitchFamily="34" charset="-122"/>
              </a:rPr>
              <a:t>题</a:t>
            </a:r>
            <a:endParaRPr lang="zh-CN" altLang="zh-CN" sz="2600" b="1" dirty="0">
              <a:solidFill>
                <a:schemeClr val="bg1"/>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100166"/>
            <a:ext cx="876929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这种</a:t>
            </a:r>
            <a:r>
              <a:rPr lang="zh-CN" altLang="zh-CN" sz="2600" kern="100" dirty="0">
                <a:latin typeface="Times New Roman"/>
                <a:ea typeface="华文细黑"/>
                <a:cs typeface="Times New Roman"/>
              </a:rPr>
              <a:t>题型的常见提问方式有：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请概括本文最后一段的主要内容。</a:t>
            </a:r>
            <a:r>
              <a:rPr lang="en-US" altLang="zh-CN" sz="2600" kern="100" dirty="0">
                <a:latin typeface="Times New Roman"/>
                <a:ea typeface="华文细黑"/>
                <a:cs typeface="Courier New"/>
              </a:rPr>
              <a:t>(2011</a:t>
            </a:r>
            <a:r>
              <a:rPr lang="zh-CN" altLang="zh-CN" sz="2600" kern="100" dirty="0">
                <a:latin typeface="Times New Roman"/>
                <a:ea typeface="华文细黑"/>
                <a:cs typeface="Times New Roman"/>
              </a:rPr>
              <a:t>年高考湖北卷</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段主要叙述了什么内容？</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年高考四川卷</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请概括第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节至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节的内容。</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对于直接概括某段段意题，如果有中心句或结论句，直接提取即可；多数情况下是没有中心句或结论句的，对此，首先要确定本段叙述或描写的对象，然后划分层次，提取各层关键词或把层意相加即可。当然，更要注意该段与前后文的</a:t>
            </a:r>
            <a:r>
              <a:rPr lang="zh-CN" altLang="zh-CN" sz="2600" kern="100" dirty="0" smtClean="0">
                <a:latin typeface="Times New Roman"/>
                <a:ea typeface="华文细黑"/>
                <a:cs typeface="Times New Roman"/>
              </a:rPr>
              <a:t>联</a:t>
            </a:r>
            <a:endParaRPr lang="zh-CN" altLang="zh-CN" sz="1050" kern="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088614"/>
            <a:ext cx="8769291" cy="3211328"/>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系。对于多段落的层意概括题，既要注意段内的层次要点，又要注意段与段之间的关系。如是并列、对照关系的，要把多个段落的意思有机结合；如是层进、转折关系的，要重在后者，又不能忽略前者；如是总分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分总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关系的，要抓住总说部分概括</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627534"/>
            <a:ext cx="8647507" cy="3939540"/>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特点概括题</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陕西</a:t>
            </a:r>
            <a:r>
              <a:rPr lang="zh-CN" altLang="zh-CN" sz="2600" kern="100" dirty="0">
                <a:latin typeface="Times New Roman"/>
                <a:ea typeface="华文细黑"/>
                <a:cs typeface="Times New Roman"/>
              </a:rPr>
              <a:t>的黄土厚，有的是大唐的陵墓，除了挖掘出一大批稀世珍宝，三百平方米的壁画就展在博物馆的地下室。墓主人都是皇戚贵族，生前过什么日子，死后还要过什么日子，壁画多是宫女和骏马</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61943"/>
            <a:ext cx="8733982" cy="4939814"/>
          </a:xfrm>
          <a:prstGeom prst="rect">
            <a:avLst/>
          </a:prstGeom>
        </p:spPr>
        <p:txBody>
          <a:bodyPr>
            <a:spAutoFit/>
          </a:bodyPr>
          <a:lstStyle/>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壁画</a:t>
            </a:r>
            <a:r>
              <a:rPr lang="zh-CN" altLang="zh-CN" sz="2600" kern="100" dirty="0">
                <a:latin typeface="Times New Roman"/>
                <a:ea typeface="华文细黑"/>
                <a:cs typeface="Times New Roman"/>
              </a:rPr>
              <a:t>中的宫女个个个头高大，耸鼻长目，丰乳肥臀，长裙曳地，仪表万方，再看那匹匹骏马，屁股滚圆，四腿瘦长刚劲，便得知人与马是统一的。唐的精神是热烈，外向，放恣而大胆的，它的经济繁荣，文化开放，人种混杂，正是现今西欧的情形。可叹唐以后国力衰败，愈是被侵略，愈是向南逃，愈是要封闭，人种退化，体格羸弱。说唐人以胖为美，实则呢，唐人崇尚的是力量。马的时代与我们越来越远了，我们的诗里在赞美着瘦小的毛驴，倦态的老牛，平原上虽然还有着骡，骡仅是马的附庸</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44496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74737"/>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爱唐美人。</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走进地下室，一直往里走，从一九九七年走到五百九十三年。这些宫女，古与今的区别仅在于服饰，但那丰腴圆润的脸盘，那毛根出肉的鬓发，那修长婀娜的体态，使我感受到真正的人的气息。看着这些女子，我总觉得她们在生动着，是活的，以至看完这一个去看那一个，侧身移步就小心翼翼，害怕走动碰着了她们。她们是矜持的，又是匆忙的，有序地在做她们的工作，或执盘，或掌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908526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518587"/>
            <a:ext cx="8821322" cy="393954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或挥袖戏鹅，或观鸟捕蝉，对于陌生的我，不媚不凶，脸面平静。这些来自民间的女子，毕竟已是宫中人，不屑于我这乡下男人，而我却视她们是仙人，万般企慕，又自惭形秽了。《红楼梦》中贾宝玉那个痴呆呆的形状，我是理解他了，也禁不住说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女儿是水做的，男人是泥做的</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节选自贾平凹《壁画》，有删改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3642539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153751"/>
            <a:ext cx="8393185" cy="2570127"/>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概括文中唐壁画的特点。</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内容多是宫女和骏马，生动逼真，体现了热烈、外向</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或</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开放</a:t>
            </a:r>
            <a:r>
              <a:rPr lang="en-US" altLang="zh-CN" sz="2600" kern="100" dirty="0">
                <a:solidFill>
                  <a:schemeClr val="accent6">
                    <a:lumMod val="75000"/>
                  </a:schemeClr>
                </a:solidFill>
                <a:latin typeface="宋体"/>
                <a:ea typeface="华文细黑"/>
                <a:cs typeface="Times New Roman"/>
              </a:rPr>
              <a:t>”</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、放恣而大胆</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或</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充满力量</a:t>
            </a:r>
            <a:r>
              <a:rPr lang="en-US" altLang="zh-CN" sz="2600" kern="100" dirty="0">
                <a:solidFill>
                  <a:schemeClr val="accent6">
                    <a:lumMod val="75000"/>
                  </a:schemeClr>
                </a:solidFill>
                <a:latin typeface="宋体"/>
                <a:ea typeface="华文细黑"/>
                <a:cs typeface="Times New Roman"/>
              </a:rPr>
              <a:t>”</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的唐代精神</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0592" y="223257"/>
            <a:ext cx="8561888" cy="449373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特点概括题要求概括的是散文中的人、物、景、情及环境的特点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，是概括题中的常见题型之一。常见的提问方式有：</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具有怎样的特点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请概括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的形象特点</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审题要特别注意阅读区间的把握。特点题的概括区间一般较大，不只在一段中</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5559" y="1491918"/>
            <a:ext cx="8561888" cy="2015936"/>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答案语言一般为形容词或形容词短语，这些词语可以从原文中提取，多数情况下需要用自己的语言概括。</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对一些人、物特点的概括，不要忘记形、神两方面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0349" y="-73144"/>
            <a:ext cx="8733982" cy="5221942"/>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原因概括题</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负重的河流</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黄　毅</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①</a:t>
            </a:r>
            <a:r>
              <a:rPr lang="zh-CN" altLang="zh-CN" sz="2600" kern="100" dirty="0">
                <a:latin typeface="Times New Roman"/>
                <a:ea typeface="华文细黑"/>
                <a:cs typeface="Times New Roman"/>
              </a:rPr>
              <a:t>这是每一本地理书上都提到过的著名河流。一条河流在哪里出现，从哪里经过，又归属于哪里，决不是偶然的事。塔里木河的出现，再一次证明作为一条河流的必然性和必要性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如何做好局部文意概括</a:t>
            </a:r>
            <a:r>
              <a:rPr lang="zh-CN" altLang="zh-CN" sz="2800" dirty="0" smtClean="0">
                <a:solidFill>
                  <a:srgbClr val="FFFF00"/>
                </a:solidFill>
                <a:latin typeface="黑体" pitchFamily="2" charset="-122"/>
                <a:ea typeface="黑体" pitchFamily="2" charset="-122"/>
              </a:rPr>
              <a:t>题</a:t>
            </a:r>
            <a:endParaRPr lang="zh-CN" altLang="zh-CN" sz="2800" dirty="0">
              <a:solidFill>
                <a:srgbClr val="FFFF00"/>
              </a:solidFill>
              <a:latin typeface="黑体" pitchFamily="2" charset="-122"/>
              <a:ea typeface="黑体" pitchFamily="2" charset="-122"/>
            </a:endParaRPr>
          </a:p>
        </p:txBody>
      </p:sp>
      <p:sp>
        <p:nvSpPr>
          <p:cNvPr id="6" name="矩形 5"/>
          <p:cNvSpPr/>
          <p:nvPr/>
        </p:nvSpPr>
        <p:spPr>
          <a:xfrm>
            <a:off x="115124" y="675499"/>
            <a:ext cx="8821322" cy="4344523"/>
          </a:xfrm>
          <a:prstGeom prst="rect">
            <a:avLst/>
          </a:prstGeom>
        </p:spPr>
        <p:txBody>
          <a:bodyPr>
            <a:spAutoFit/>
          </a:bodyPr>
          <a:lstStyle/>
          <a:p>
            <a:pPr algn="just">
              <a:lnSpc>
                <a:spcPts val="4200"/>
              </a:lnSpc>
            </a:pPr>
            <a:r>
              <a:rPr lang="zh-CN" altLang="zh-CN" sz="2600" kern="100" dirty="0">
                <a:solidFill>
                  <a:srgbClr val="0000FF"/>
                </a:solidFill>
                <a:latin typeface="Times New Roman"/>
                <a:ea typeface="华文细黑"/>
                <a:cs typeface="Times New Roman"/>
              </a:rPr>
              <a:t>一、掌握归纳、概括的基本方法</a:t>
            </a:r>
          </a:p>
          <a:p>
            <a:pPr algn="just">
              <a:lnSpc>
                <a:spcPts val="42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摘取法</a:t>
            </a:r>
            <a:endParaRPr lang="zh-CN" altLang="zh-CN" sz="2600" kern="100" dirty="0">
              <a:latin typeface="宋体"/>
              <a:cs typeface="Courier New"/>
            </a:endParaRPr>
          </a:p>
          <a:p>
            <a:pPr algn="just">
              <a:lnSpc>
                <a:spcPts val="4200"/>
              </a:lnSpc>
              <a:spcAft>
                <a:spcPts val="0"/>
              </a:spcAft>
            </a:pPr>
            <a:r>
              <a:rPr lang="zh-CN" altLang="zh-CN" sz="2600" kern="100" dirty="0">
                <a:latin typeface="Times New Roman"/>
                <a:ea typeface="华文细黑"/>
                <a:cs typeface="Times New Roman"/>
              </a:rPr>
              <a:t>需要归纳的内容往往是段落中的重要词语和句子。这些重要的词语往往嵌在主要语句中，重要的句子又常常出现在文或段的首或尾或中间。归纳时需把这些词语或句子摘录出来。</a:t>
            </a:r>
            <a:endParaRPr lang="zh-CN" altLang="zh-CN" sz="2600" kern="100" dirty="0">
              <a:latin typeface="宋体"/>
              <a:cs typeface="Courier New"/>
            </a:endParaRPr>
          </a:p>
          <a:p>
            <a:pPr algn="just">
              <a:lnSpc>
                <a:spcPts val="42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合并法</a:t>
            </a:r>
            <a:endParaRPr lang="zh-CN" altLang="zh-CN" sz="1050" kern="100" dirty="0">
              <a:latin typeface="宋体"/>
              <a:cs typeface="Courier New"/>
            </a:endParaRPr>
          </a:p>
          <a:p>
            <a:pPr algn="just">
              <a:lnSpc>
                <a:spcPts val="4200"/>
              </a:lnSpc>
              <a:spcAft>
                <a:spcPts val="0"/>
              </a:spcAft>
            </a:pPr>
            <a:r>
              <a:rPr lang="zh-CN" altLang="zh-CN" sz="2600" kern="100" dirty="0">
                <a:latin typeface="Times New Roman"/>
                <a:ea typeface="华文细黑"/>
                <a:cs typeface="Times New Roman"/>
              </a:rPr>
              <a:t>把每层大意综合起来，加以概括，就是整篇文章或整个段落的主要内容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245879"/>
            <a:ext cx="8821322" cy="4493731"/>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②</a:t>
            </a:r>
            <a:r>
              <a:rPr lang="zh-CN" altLang="zh-CN" sz="2600" kern="100" dirty="0">
                <a:latin typeface="Times New Roman"/>
                <a:ea typeface="华文细黑"/>
                <a:cs typeface="Times New Roman"/>
              </a:rPr>
              <a:t>环峙塔克拉玛干大沙漠的冰峰雪岭，阻隔着来自外界的声音。那些充满雨意的雷声只能在别人的天空奏响。那些令人神往的潮音，只能打湿他乡的梦。极度干旱的沙漠，裸陈着对天空的一次次叩问，而降雨量几乎等于零的天空，又一遍遍让塔克拉玛干落寞失意。巨大的苍黄壅塞着胸间，铺天盖地的尘沙装满眼眶。多么需要水，她是生活的全部，是生命中的生命</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2654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295265"/>
            <a:ext cx="8821322" cy="4580741"/>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③</a:t>
            </a:r>
            <a:r>
              <a:rPr lang="zh-CN" altLang="zh-CN" sz="2600" kern="100" dirty="0">
                <a:latin typeface="Times New Roman"/>
                <a:ea typeface="华文细黑"/>
                <a:cs typeface="Times New Roman"/>
              </a:rPr>
              <a:t>这是一条多么率直的河流，坦荡、刚烈而勇敢。该扬波的时候必定扬波，该隐忍的时候必定隐忍，该奔涌的时候一定奔涌，该潆洄的时候一定潆洄；流就流出气魄，纵横捭阖，摧枯拉朽；流就流出韵味，一波三折，百转千回。</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④</a:t>
            </a:r>
            <a:r>
              <a:rPr lang="zh-CN" altLang="zh-CN" sz="2600" kern="100" dirty="0">
                <a:latin typeface="Times New Roman"/>
                <a:ea typeface="华文细黑"/>
                <a:cs typeface="Times New Roman"/>
              </a:rPr>
              <a:t>你再不会见到反差如此巨大的河流。在枯水期，那是生命的一次休整与放松，河水浅吟低唱，嘤嘤细语，有些地方甚至大段大段露出河床，看上去是那样的羸弱；而洪水</a:t>
            </a:r>
            <a:r>
              <a:rPr lang="zh-CN" altLang="zh-CN" sz="2600" kern="100" dirty="0" smtClean="0">
                <a:latin typeface="Times New Roman"/>
                <a:ea typeface="华文细黑"/>
                <a:cs typeface="Times New Roman"/>
              </a:rPr>
              <a:t>期</a:t>
            </a:r>
            <a:endParaRPr lang="zh-CN" altLang="zh-CN" sz="1050" kern="100" dirty="0">
              <a:latin typeface="宋体"/>
              <a:cs typeface="Courier New"/>
            </a:endParaRPr>
          </a:p>
        </p:txBody>
      </p:sp>
    </p:spTree>
    <p:extLst>
      <p:ext uri="{BB962C8B-B14F-4D97-AF65-F5344CB8AC3E}">
        <p14:creationId xmlns:p14="http://schemas.microsoft.com/office/powerpoint/2010/main" val="3158675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124" y="280025"/>
            <a:ext cx="8821322" cy="4580741"/>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却是一次生命的张扬与放纵，浩浩荡荡，左奔右突，把河床扩大到几倍，处处呈现的是强悍与力量，时时迸射的是阳刚和霸气。</a:t>
            </a:r>
            <a:r>
              <a:rPr lang="en-US" altLang="zh-CN" sz="2600" kern="100" dirty="0">
                <a:latin typeface="Times New Roman"/>
                <a:ea typeface="华文细黑"/>
                <a:cs typeface="Courier New"/>
              </a:rPr>
              <a:t> </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⑤</a:t>
            </a:r>
            <a:r>
              <a:rPr lang="zh-CN" altLang="zh-CN" sz="2600" kern="100" dirty="0">
                <a:latin typeface="Times New Roman"/>
                <a:ea typeface="华文细黑"/>
                <a:cs typeface="Times New Roman"/>
              </a:rPr>
              <a:t>就是这样一条河，最终却不能冲出沙漠。当塔里木河挟着昆仑山的冰雪，一路呐喊冲向沙漠的时候，塔克拉玛干却不动声色，集合了亿万的沙粒，用最柔软的办法，让河水就范。当塔里木河切割开沙漠柔软的皮肤，你看到河的确</a:t>
            </a:r>
            <a:r>
              <a:rPr lang="zh-CN" altLang="zh-CN" sz="2600" kern="100" dirty="0" smtClean="0">
                <a:latin typeface="Times New Roman"/>
                <a:ea typeface="华文细黑"/>
                <a:cs typeface="Times New Roman"/>
              </a:rPr>
              <a:t>是</a:t>
            </a:r>
            <a:endParaRPr lang="zh-CN" altLang="zh-CN" sz="2600" kern="100" dirty="0">
              <a:latin typeface="宋体"/>
              <a:cs typeface="Courier New"/>
            </a:endParaRPr>
          </a:p>
        </p:txBody>
      </p:sp>
    </p:spTree>
    <p:extLst>
      <p:ext uri="{BB962C8B-B14F-4D97-AF65-F5344CB8AC3E}">
        <p14:creationId xmlns:p14="http://schemas.microsoft.com/office/powerpoint/2010/main" val="4345884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124" y="-92546"/>
            <a:ext cx="882132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赢家，可是到最后，它却锈蚀在沙漠的肌体里，最终折断；当塔里木河饱蘸着冰雪水，在塔克拉玛干这张巨大的纸上写出一笔劲道的点画，那个</a:t>
            </a:r>
            <a:r>
              <a:rPr lang="en-US" altLang="zh-CN" sz="2600" kern="100" dirty="0">
                <a:latin typeface="Times New Roman"/>
                <a:ea typeface="华文细黑"/>
                <a:cs typeface="Courier New"/>
              </a:rPr>
              <a:t>2 750</a:t>
            </a:r>
            <a:r>
              <a:rPr lang="zh-CN" altLang="zh-CN" sz="2600" kern="100" dirty="0">
                <a:latin typeface="Times New Roman"/>
                <a:ea typeface="华文细黑"/>
                <a:cs typeface="Times New Roman"/>
              </a:rPr>
              <a:t>公里的笔锋却在意犹未尽的时候，被沙漠吸尽了最后的墨迹</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⑥</a:t>
            </a:r>
            <a:r>
              <a:rPr lang="zh-CN" altLang="zh-CN" sz="2600" kern="100" dirty="0">
                <a:latin typeface="Times New Roman"/>
                <a:ea typeface="华文细黑"/>
                <a:cs typeface="Times New Roman"/>
              </a:rPr>
              <a:t>有河总是有树。树是河流的另一种形式，是河接近蓝天白云的一种方式。站立起来的河，哗哗的林涛，让鸟像鱼一样游来游去。追随塔里木河的，是郁郁苍苍的胡杨林。他们高壮精神，粗枝大叶，缘着塔里木河这条苍青的脉管，</a:t>
            </a:r>
            <a:r>
              <a:rPr lang="zh-CN" altLang="zh-CN" sz="2600" kern="100" dirty="0" smtClean="0">
                <a:latin typeface="Times New Roman"/>
                <a:ea typeface="华文细黑"/>
                <a:cs typeface="Times New Roman"/>
              </a:rPr>
              <a:t>排</a:t>
            </a:r>
            <a:endParaRPr lang="zh-CN" altLang="zh-CN" sz="2600" kern="100" dirty="0">
              <a:latin typeface="宋体"/>
              <a:cs typeface="Courier New"/>
            </a:endParaRPr>
          </a:p>
        </p:txBody>
      </p:sp>
    </p:spTree>
    <p:extLst>
      <p:ext uri="{BB962C8B-B14F-4D97-AF65-F5344CB8AC3E}">
        <p14:creationId xmlns:p14="http://schemas.microsoft.com/office/powerpoint/2010/main" val="1601999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42" y="662603"/>
            <a:ext cx="8596501" cy="3853363"/>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列着森森然的汗毛，英姿勃发。但是离塔里木河愈远就愈让人感到吃惊甚而震惊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那是些脱去了绿色的树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他们死了，但还以树的姿态直立着。是塔里木河抛弃了他们，还是他们走得太远？他们成了沙漠上没有归宿、没有目的、不知道要往哪里去的流徙者，他们永远挺起胸膛在走，而永远走不出这块沙质的土地。</a:t>
            </a:r>
            <a:r>
              <a:rPr lang="en-US" altLang="zh-CN" sz="2600" kern="100" dirty="0">
                <a:latin typeface="Times New Roman"/>
                <a:ea typeface="华文细黑"/>
                <a:cs typeface="Courier New"/>
              </a:rPr>
              <a:t> </a:t>
            </a:r>
            <a:endParaRPr lang="zh-CN" altLang="zh-CN" sz="2600" kern="100" dirty="0">
              <a:latin typeface="宋体"/>
              <a:cs typeface="Courier New"/>
            </a:endParaRPr>
          </a:p>
        </p:txBody>
      </p:sp>
    </p:spTree>
    <p:extLst>
      <p:ext uri="{BB962C8B-B14F-4D97-AF65-F5344CB8AC3E}">
        <p14:creationId xmlns:p14="http://schemas.microsoft.com/office/powerpoint/2010/main" val="2442682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151249"/>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⑦</a:t>
            </a:r>
            <a:r>
              <a:rPr lang="zh-CN" altLang="zh-CN" sz="2600" kern="100" dirty="0">
                <a:latin typeface="Times New Roman"/>
                <a:ea typeface="华文细黑"/>
                <a:cs typeface="Times New Roman"/>
              </a:rPr>
              <a:t>塔里木河在不断萎缩，他的退却不仅让百万胡杨流离失所，更严重的是让人类自己饱尝苦果。罗布泊这个巨泽的消亡，与三大水源之一的塔里木河的断流，有着直接的关系。据清代《西域水道记》记载，罗布泊人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素习水居，不便陆徙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，而罗布泊据说在上世纪</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年代还有水，彻底干涸也就是近几十年的事。罗布泊人实际上应该是沙漠中的渔民，常以中空的胡杨树一劈为二作为行舟，在水面往来穿梭，迅</a:t>
            </a:r>
            <a:r>
              <a:rPr lang="zh-CN" altLang="zh-CN" sz="2600" kern="100" dirty="0" smtClean="0">
                <a:latin typeface="Times New Roman"/>
                <a:ea typeface="华文细黑"/>
                <a:cs typeface="Times New Roman"/>
              </a:rPr>
              <a:t>如</a:t>
            </a:r>
            <a:endParaRPr lang="zh-CN" altLang="zh-CN" sz="1050" kern="100" dirty="0">
              <a:latin typeface="宋体"/>
              <a:cs typeface="Courier New"/>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871" y="267494"/>
            <a:ext cx="8505609" cy="4580741"/>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利箭</a:t>
            </a:r>
            <a:r>
              <a:rPr lang="zh-CN" altLang="zh-CN" sz="2600" kern="100" dirty="0" smtClean="0">
                <a:latin typeface="Times New Roman"/>
                <a:ea typeface="华文细黑"/>
                <a:cs typeface="Times New Roman"/>
              </a:rPr>
              <a:t>。如今</a:t>
            </a:r>
            <a:r>
              <a:rPr lang="zh-CN" altLang="zh-CN" sz="2600" kern="100" dirty="0">
                <a:latin typeface="Times New Roman"/>
                <a:ea typeface="华文细黑"/>
                <a:cs typeface="Times New Roman"/>
              </a:rPr>
              <a:t>没有了水，罗布泊人只能以土为生。他们曾经以湖泊为伴，渔歌唱晚，渔樵互答，何曾想到周围的沙漠日近？何曾想到有一天河水会断流？又何曾想到一片汪洋的大湖会彻底干涸？他们在罗布泊生活了几十代人之久，有一天忽然就被湖泊抛弃了！</a:t>
            </a:r>
            <a:r>
              <a:rPr lang="zh-CN" altLang="zh-CN" sz="2600" kern="100" dirty="0">
                <a:latin typeface="宋体"/>
                <a:ea typeface="Times New Roman"/>
                <a:cs typeface="Courier New"/>
              </a:rPr>
              <a:t> </a:t>
            </a:r>
            <a:r>
              <a:rPr lang="zh-CN" altLang="zh-CN" sz="2600" kern="100" dirty="0">
                <a:latin typeface="Times New Roman"/>
                <a:ea typeface="华文细黑"/>
                <a:cs typeface="Times New Roman"/>
              </a:rPr>
              <a:t>这是上苍对他们的戏弄，还是对世代拥有汪洋大泊的人以往的漫不经心和虚掷的惩戒</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71757"/>
            <a:ext cx="8676572" cy="3298339"/>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⑧</a:t>
            </a:r>
            <a:r>
              <a:rPr lang="zh-CN" altLang="zh-CN" sz="2600" kern="100" dirty="0">
                <a:latin typeface="Times New Roman"/>
                <a:ea typeface="华文细黑"/>
                <a:cs typeface="Times New Roman"/>
              </a:rPr>
              <a:t>这是每一本地理书上都写进去的著名河流。我们愈是热爱，我们愈是慌恐；我们愈是负疚，我们愈是失魂落魄。一条河从昨天流到今天还要去明天，而我们的内心竟不能轻松如浪波。哦，塔里木河，你为什么这样浑浊？为什么又这样滞重？</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39502"/>
            <a:ext cx="8763338"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从全文看，作者为什么说塔里木河是一条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负重的河流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这是一道综合性的题目，答题时不能想当然，不能脱离原文。</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段，表现塔里木河身负为塔克拉玛干沙漠带来生命与文明的重任，不得不与沙漠进行顽强的搏斗而最终却避免不了失败的悲壮；</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段着重表现塔里木河的过去、现在和未来带给人们的沉重思考。从这几个方面思考并组织答案即可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01019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282" y="1087385"/>
            <a:ext cx="8421395" cy="2564485"/>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塔里木河身处沙漠，不得不与沙漠进行长期的坚韧的较量；</a:t>
            </a: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塔里木河给沙漠带来生命与文明，却又不得不亲历文明的衰落；</a:t>
            </a: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塔里木河的奔腾和消失承载着人们的热爱、惶恐等复杂情感，引发了沉重的思考</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1783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728574"/>
            <a:ext cx="8769291" cy="321132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舍取法</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需要归纳的内容，本身有主次之分，而命题人只要求概括回答其要点，故需要对次要信息和同类信息进行舍弃。</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文段中所说的内容复杂，而命题人只要求考生答某一方面，故需要对符合题干要求的信息进行提取</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09434"/>
            <a:ext cx="8596501" cy="4494564"/>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原因概括题的特点：题干呈现的往往是作者的观点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或结论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，要求筛选、概括出作者持该观点的理由或依据。</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常见的提问方式有：</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作者这样评价的理由是什么？</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综观全文，概括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的主要原因。</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结合文意，说说作者为什么</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059109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57587"/>
            <a:ext cx="8596501" cy="3298339"/>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答题时要有两个意识，两个结合原则：</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两个意识</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一是因果意识。要善于由果溯因，一果多因。</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二是层次意识。对相关文字划分层次，是不遗漏要点的重要保证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33200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42902"/>
            <a:ext cx="8596501" cy="513493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两个结合原则</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一是就近原则和分散原则相结合。范围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区间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在概括题中特别重要。凡题干语句出现的地方，往往是答题点最密集的地方，故一定要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思考。还有一两个要点在离题干语句较远的上下文，这时，可适当扩大搜索范围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latin typeface="Times New Roman"/>
                <a:ea typeface="华文细黑"/>
                <a:cs typeface="Times New Roman"/>
              </a:rPr>
              <a:t>二是显性要点与隐性要点相结合。概括题一般都有隐性和显性两种信息要点，而隐性信息要点易遗漏，作答时必须坚持挖掘隐性要点的原则</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8933715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37" y="1347614"/>
            <a:ext cx="8682466" cy="2570127"/>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另外，可用因果法检验答案是否正确。用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的形式把原因与结论连起来读一读，如果因果关系成立，则基本正确；如果生硬，则可能不正确，或语言组织不到位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126806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如何做好概括主旨</a:t>
            </a:r>
            <a:r>
              <a:rPr lang="zh-CN" altLang="zh-CN" sz="2800" dirty="0" smtClean="0">
                <a:solidFill>
                  <a:srgbClr val="FFFF00"/>
                </a:solidFill>
                <a:latin typeface="黑体" pitchFamily="2" charset="-122"/>
                <a:ea typeface="黑体" pitchFamily="2" charset="-122"/>
              </a:rPr>
              <a:t>题</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205009" y="1160622"/>
            <a:ext cx="8733982" cy="3211328"/>
          </a:xfrm>
          <a:prstGeom prst="rect">
            <a:avLst/>
          </a:prstGeom>
        </p:spPr>
        <p:txBody>
          <a:bodyPr>
            <a:spAutoFit/>
          </a:bodyPr>
          <a:lstStyle/>
          <a:p>
            <a:pPr algn="just">
              <a:lnSpc>
                <a:spcPts val="5000"/>
              </a:lnSpc>
            </a:pPr>
            <a:r>
              <a:rPr lang="zh-CN" altLang="zh-CN" sz="2600" kern="100" dirty="0">
                <a:solidFill>
                  <a:srgbClr val="0000FF"/>
                </a:solidFill>
                <a:latin typeface="Times New Roman"/>
                <a:ea typeface="华文细黑"/>
                <a:cs typeface="Times New Roman"/>
              </a:rPr>
              <a:t>一、掌握概括主旨的基本方法</a:t>
            </a:r>
          </a:p>
          <a:p>
            <a:pPr algn="just">
              <a:lnSpc>
                <a:spcPts val="5000"/>
              </a:lnSpc>
              <a:spcAft>
                <a:spcPts val="0"/>
              </a:spcAft>
            </a:pPr>
            <a:r>
              <a:rPr lang="zh-CN" altLang="zh-CN" sz="2600" kern="100" dirty="0">
                <a:latin typeface="Times New Roman"/>
                <a:ea typeface="华文细黑"/>
                <a:cs typeface="Times New Roman"/>
              </a:rPr>
              <a:t>主旨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指作者的思想、观点、意图在文中的表现。概括主旨的内容包括两点：一是文章内容的高度概括，二是作者的思想观点与写作意图的概括。概括主旨的基本方式有以下五种：</a:t>
            </a:r>
            <a:endParaRPr lang="zh-CN" altLang="zh-CN" sz="1050" kern="100" dirty="0">
              <a:effectLst/>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68" y="295265"/>
            <a:ext cx="8769291"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解读题目法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很多题目直接点明了主旨，是文章中心思想最精练的概括。有的题目即使没有点明主旨，也往往与中心意思有着千丝万缕的联系，是最佳的思考切入点。</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分析首尾法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很多文章的首尾往往揭示或暗含中心意思，所以一定要对首尾的语句进行重点品悟，这样往往有助于理解文章的主旨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58664"/>
            <a:ext cx="8511387"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分析议论抒情语句法</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散文中的议论抒情语句，往往直接反映了作者的观点态度，抓住了这些语句，就抓住了文章主旨。</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因文而异法</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写人叙事类散文要对人物作出评价或赞美，或揭示、评价事件的意义，或从人物事件中生发出对人生等问题的感悟和认识；写景状物类散文则是借景、物抒发作者对社会、人生的某种感悟；哲理性散文的主旨，往往是作者对人生或社会、生活的揭示或评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321" y="1347902"/>
            <a:ext cx="8547151" cy="2015936"/>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联系背景法</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适当借助注解，调动自己的知识储备，尽可能多地了解事物、人物、活动的时代背景，进而推断作者的写作意图</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74645"/>
            <a:ext cx="8769291" cy="4708981"/>
          </a:xfrm>
          <a:prstGeom prst="rect">
            <a:avLst/>
          </a:prstGeom>
          <a:noFill/>
        </p:spPr>
        <p:txBody>
          <a:bodyPr wrap="square" rtlCol="0">
            <a:spAutoFit/>
          </a:bodyPr>
          <a:lstStyle/>
          <a:p>
            <a:pPr>
              <a:lnSpc>
                <a:spcPts val="4500"/>
              </a:lnSpc>
            </a:pPr>
            <a:r>
              <a:rPr lang="zh-CN" altLang="zh-CN" sz="2600" kern="100" dirty="0">
                <a:solidFill>
                  <a:srgbClr val="0000FF"/>
                </a:solidFill>
                <a:latin typeface="Times New Roman"/>
                <a:ea typeface="华文细黑"/>
                <a:cs typeface="Times New Roman"/>
              </a:rPr>
              <a:t>二、掌握概括主旨题的规范</a:t>
            </a:r>
            <a:r>
              <a:rPr lang="zh-CN" altLang="zh-CN" sz="2600" kern="100" dirty="0" smtClean="0">
                <a:solidFill>
                  <a:srgbClr val="0000FF"/>
                </a:solidFill>
                <a:latin typeface="Times New Roman"/>
                <a:ea typeface="华文细黑"/>
                <a:cs typeface="Times New Roman"/>
              </a:rPr>
              <a:t>要求</a:t>
            </a:r>
            <a:endParaRPr lang="en-US" altLang="zh-CN" sz="2600" kern="100" dirty="0" smtClean="0">
              <a:solidFill>
                <a:srgbClr val="0000FF"/>
              </a:solidFill>
              <a:latin typeface="Times New Roman"/>
              <a:ea typeface="华文细黑"/>
              <a:cs typeface="Times New Roman"/>
            </a:endParaRPr>
          </a:p>
          <a:p>
            <a:pPr algn="just">
              <a:lnSpc>
                <a:spcPts val="45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湖南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粮　食</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学　群</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人和</a:t>
            </a:r>
            <a:r>
              <a:rPr lang="zh-CN" altLang="zh-CN" sz="2600" kern="100" dirty="0">
                <a:latin typeface="Times New Roman"/>
                <a:ea typeface="华文细黑"/>
                <a:cs typeface="Times New Roman"/>
              </a:rPr>
              <a:t>人见面，会问上一句：吃饭了吗？后来人们认为这样的问法很土，多半不这样问了。可是在乡下，那些种粮食的人，依旧这样问着。种粮食的人知道，他们问的是天底下最重要的一桩事，是生命中不可或缺的事情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267494"/>
            <a:ext cx="8769291" cy="4708981"/>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阳光</a:t>
            </a:r>
            <a:r>
              <a:rPr lang="zh-CN" altLang="zh-CN" sz="2600" kern="100" dirty="0">
                <a:latin typeface="Times New Roman"/>
                <a:ea typeface="华文细黑"/>
                <a:cs typeface="Times New Roman"/>
              </a:rPr>
              <a:t>在泥地上扎根生长，那便是生命。在这个世界上，有许多植物动物，用不同的方式获取阳光，最后又把它们身上的阳光传递给我们。它们就是我们的粮食。人类的一切，无不根植于粮食之中。无处不在的粮食，恰恰又是最容易被忽略被蔑视被糟蹋甚至被篡改的东西。</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农业</a:t>
            </a:r>
            <a:r>
              <a:rPr lang="zh-CN" altLang="zh-CN" sz="2600" kern="100" dirty="0">
                <a:latin typeface="Times New Roman"/>
                <a:ea typeface="华文细黑"/>
                <a:cs typeface="Times New Roman"/>
              </a:rPr>
              <a:t>时代，就是将一些植物和动物生长直至走向餐桌的过程完整地置于人的面前，让人参与其中。一粒稻谷，从发芽</a:t>
            </a:r>
            <a:r>
              <a:rPr lang="zh-CN" altLang="zh-CN" sz="2600" kern="100" dirty="0" smtClean="0">
                <a:latin typeface="Times New Roman"/>
                <a:ea typeface="华文细黑"/>
                <a:cs typeface="Times New Roman"/>
              </a:rPr>
              <a:t>到</a:t>
            </a:r>
            <a:r>
              <a:rPr lang="zh-CN" altLang="zh-CN" sz="2600" kern="100" dirty="0">
                <a:solidFill>
                  <a:prstClr val="black"/>
                </a:solidFill>
                <a:latin typeface="Times New Roman"/>
                <a:ea typeface="华文细黑"/>
                <a:cs typeface="Times New Roman"/>
              </a:rPr>
              <a:t>分蘖抽穗，到最后长成谷粒，那是天和地还有人一同</a:t>
            </a:r>
            <a:r>
              <a:rPr lang="zh-CN" altLang="zh-CN" sz="2600" kern="100" dirty="0" smtClean="0">
                <a:solidFill>
                  <a:prstClr val="black"/>
                </a:solidFill>
                <a:latin typeface="Times New Roman"/>
                <a:ea typeface="华文细黑"/>
                <a:cs typeface="Times New Roman"/>
              </a:rPr>
              <a:t>来</a:t>
            </a:r>
            <a:endParaRPr lang="zh-CN" altLang="zh-CN" sz="2600" kern="100" dirty="0">
              <a:latin typeface="宋体"/>
              <a:cs typeface="Courier New"/>
            </a:endParaRPr>
          </a:p>
        </p:txBody>
      </p:sp>
      <p:sp>
        <p:nvSpPr>
          <p:cNvPr id="4" name="矩形 3"/>
          <p:cNvSpPr/>
          <p:nvPr/>
        </p:nvSpPr>
        <p:spPr>
          <a:xfrm>
            <a:off x="3970553" y="2780154"/>
            <a:ext cx="601447"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r>
              <a:rPr lang="en-US" altLang="zh-CN" sz="2600" kern="100" dirty="0">
                <a:solidFill>
                  <a:prstClr val="black"/>
                </a:solidFill>
                <a:latin typeface="Times New Roman"/>
                <a:ea typeface="华文细黑"/>
                <a:cs typeface="Courier New"/>
              </a:rPr>
              <a:t> </a:t>
            </a:r>
            <a:r>
              <a:rPr lang="en-US" altLang="zh-CN" sz="2600" kern="100" dirty="0" smtClean="0">
                <a:solidFill>
                  <a:prstClr val="black"/>
                </a:solidFill>
                <a:latin typeface="Times New Roman"/>
                <a:ea typeface="华文细黑"/>
                <a:cs typeface="Courier New"/>
              </a:rPr>
              <a:t>  .</a:t>
            </a:r>
            <a:endParaRPr lang="zh-CN" altLang="en-US" sz="2600" dirty="0"/>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1470"/>
            <a:ext cx="8632623" cy="5055230"/>
          </a:xfrm>
          <a:prstGeom prst="rect">
            <a:avLst/>
          </a:prstGeom>
          <a:noFill/>
        </p:spPr>
        <p:txBody>
          <a:bodyPr wrap="square" rtlCol="0">
            <a:spAutoFit/>
          </a:bodyPr>
          <a:lstStyle/>
          <a:p>
            <a:pPr algn="just">
              <a:lnSpc>
                <a:spcPts val="4300"/>
              </a:lnSpc>
            </a:pPr>
            <a:r>
              <a:rPr lang="zh-CN" altLang="zh-CN" sz="2600" kern="100" dirty="0">
                <a:solidFill>
                  <a:srgbClr val="0000FF"/>
                </a:solidFill>
                <a:latin typeface="Times New Roman"/>
                <a:ea typeface="华文细黑"/>
                <a:cs typeface="Times New Roman"/>
              </a:rPr>
              <a:t>二、掌握答题的基本要求：准而全</a:t>
            </a:r>
          </a:p>
          <a:p>
            <a:pPr algn="just">
              <a:lnSpc>
                <a:spcPts val="43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300"/>
              </a:lnSpc>
              <a:spcAft>
                <a:spcPts val="0"/>
              </a:spcAft>
            </a:pPr>
            <a:r>
              <a:rPr lang="zh-CN" altLang="zh-CN" sz="2600" kern="100" dirty="0">
                <a:latin typeface="Times New Roman"/>
                <a:ea typeface="华文细黑"/>
                <a:cs typeface="Times New Roman"/>
              </a:rPr>
              <a:t>浙江的感兴</a:t>
            </a:r>
            <a:endParaRPr lang="zh-CN" altLang="zh-CN" sz="1050" kern="100" dirty="0">
              <a:latin typeface="宋体"/>
              <a:cs typeface="Courier New"/>
            </a:endParaRPr>
          </a:p>
          <a:p>
            <a:pPr algn="just">
              <a:lnSpc>
                <a:spcPts val="43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次重来，我很想再出去看看那些犹有南宋遗风的街道和店铺，却始终不得空儿，只在汽车里匆匆看了一下中心区的主要街道。在我游历过的城市里，我总觉得杭州是最富于中国人情味的，即使车站旁边的闹市也闹而不乱，人行道上人来人往却不拥挤，同时有一些老铺子老字号还以传统的礼貌待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330785"/>
            <a:ext cx="8769291" cy="4320606"/>
          </a:xfrm>
          <a:prstGeom prst="rect">
            <a:avLst/>
          </a:prstGeom>
          <a:noFill/>
        </p:spPr>
        <p:txBody>
          <a:bodyPr wrap="square" rtlCol="0">
            <a:spAutoFit/>
          </a:bodyPr>
          <a:lstStyle/>
          <a:p>
            <a:pPr algn="just">
              <a:lnSpc>
                <a:spcPts val="4800"/>
              </a:lnSpc>
            </a:pPr>
            <a:r>
              <a:rPr lang="zh-CN" altLang="zh-CN" sz="2600" kern="100" dirty="0">
                <a:solidFill>
                  <a:prstClr val="black"/>
                </a:solidFill>
                <a:latin typeface="Times New Roman"/>
                <a:ea typeface="华文细黑"/>
                <a:cs typeface="Times New Roman"/>
              </a:rPr>
              <a:t>到</a:t>
            </a:r>
            <a:r>
              <a:rPr lang="zh-CN" altLang="zh-CN" sz="2600" kern="100" dirty="0" smtClean="0">
                <a:solidFill>
                  <a:prstClr val="black"/>
                </a:solidFill>
                <a:latin typeface="Times New Roman"/>
                <a:ea typeface="华文细黑"/>
                <a:cs typeface="Times New Roman"/>
              </a:rPr>
              <a:t>一</a:t>
            </a:r>
            <a:r>
              <a:rPr lang="zh-CN" altLang="zh-CN" sz="2600" kern="100" dirty="0" smtClean="0">
                <a:latin typeface="Times New Roman"/>
                <a:ea typeface="华文细黑"/>
                <a:cs typeface="Times New Roman"/>
              </a:rPr>
              <a:t>株</a:t>
            </a:r>
            <a:r>
              <a:rPr lang="zh-CN" altLang="zh-CN" sz="2600" kern="100" dirty="0">
                <a:latin typeface="Times New Roman"/>
                <a:ea typeface="华文细黑"/>
                <a:cs typeface="Times New Roman"/>
              </a:rPr>
              <a:t>稻秧上的结果。为了这，你需要一块合适的土地，需要将人与畜的劳作连同肥料一起加入泥土，还需要一份阳光一份雨水。稻子长成了，鸟会飞过来啄走一些，还有一些，会从人的收获中悄悄溜走，逃进泥土的怀抱。这样一粒经历了艰辛曲折甚至是传奇一生的稻子，当它来到餐桌上时，人怎么会随随便便对待呢？农夫和他们的妻儿都相信，糟蹋粮食会遭电打雷劈</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26454"/>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养</a:t>
            </a:r>
            <a:r>
              <a:rPr lang="zh-CN" altLang="zh-CN" sz="2600" kern="100" dirty="0">
                <a:latin typeface="Times New Roman"/>
                <a:ea typeface="华文细黑"/>
                <a:cs typeface="Times New Roman"/>
              </a:rPr>
              <a:t>一头猪是一个家庭屋顶下的大事件。一个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字早就说出了一头猪在家庭中的地位。一家人就像对待命根子一样对待它，喂它养它，为它搔痒，为它梳理毛发，清除上头的虱子。当年，我的爷爷奶奶就这样在家里养猪。</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猪</a:t>
            </a:r>
            <a:r>
              <a:rPr lang="zh-CN" altLang="zh-CN" sz="2600" kern="100" dirty="0">
                <a:latin typeface="Times New Roman"/>
                <a:ea typeface="华文细黑"/>
                <a:cs typeface="Times New Roman"/>
              </a:rPr>
              <a:t>养大养肥了，整个村子都知道。一头猪大了，就得送往肉食站，就像男儿大了就得出门，女儿大了就得出嫁一样。送猪的头天晚上，奶奶特意往猪潲里多放了些红薯皮和糠，爷爷奶奶一齐过去，看着它吃。看它吃得那样开心，两位老人都有些于心不忍：它不知道这是它的最后晚餐</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92546"/>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送</a:t>
            </a:r>
            <a:r>
              <a:rPr lang="zh-CN" altLang="zh-CN" sz="2600" kern="100" dirty="0">
                <a:latin typeface="Times New Roman"/>
                <a:ea typeface="华文细黑"/>
                <a:cs typeface="Times New Roman"/>
              </a:rPr>
              <a:t>猪用的独轮车已经备好，奶奶特意在上头垫了一只麻袋，这是她能够为她的猪做的最后一件事情了。独轮车转动起来，一路上的坎坷，全都通过那只上了辐条的木轮来到猪身上，在它腹部和臀部的肥膘上颤动、晃荡。猪跟着颠簸一路哼哼唧唧，起伏大叫得也响，叫得响肥膘也荡得汹涌一些。那不是一般的肥膘，那是春荒时的粮食，一家人的命根。路的一端传来奶奶的呼唤：</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猪娃</a:t>
            </a:r>
            <a:r>
              <a:rPr lang="zh-CN" altLang="zh-CN" sz="2600" kern="100" dirty="0">
                <a:latin typeface="Times New Roman"/>
                <a:ea typeface="华文细黑"/>
                <a:cs typeface="Times New Roman"/>
              </a:rPr>
              <a:t>子耶，回来哟！</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313" y="-92546"/>
            <a:ext cx="854715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像</a:t>
            </a:r>
            <a:r>
              <a:rPr lang="zh-CN" altLang="zh-CN" sz="2600" kern="100" dirty="0">
                <a:latin typeface="Times New Roman"/>
                <a:ea typeface="华文细黑"/>
                <a:cs typeface="Times New Roman"/>
              </a:rPr>
              <a:t>是招魂，又像在呼喊着粮食。</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a:t>
            </a:r>
            <a:r>
              <a:rPr lang="zh-CN" altLang="zh-CN" sz="2600" kern="100" dirty="0">
                <a:latin typeface="Times New Roman"/>
                <a:ea typeface="华文细黑"/>
                <a:cs typeface="Times New Roman"/>
              </a:rPr>
              <a:t>机器时代，人与食物，生命与他的源头被切断。来到人们面前的，只剩大米、面粉和肉食。甚至连这些都不是，只是米饭、面包和精美的菜肴，或者干脆就是一包包袋装的食品。一头接一头的猪或牛，被倒挂在流水线上，就那么</a:t>
            </a:r>
            <a:r>
              <a:rPr lang="zh-CN" altLang="zh-CN" sz="2600" kern="100" dirty="0">
                <a:latin typeface="宋体"/>
                <a:ea typeface="华文细黑"/>
                <a:cs typeface="宋体"/>
              </a:rPr>
              <a:t>嗞</a:t>
            </a:r>
            <a:r>
              <a:rPr lang="zh-CN" altLang="zh-CN" sz="2600" kern="100" dirty="0">
                <a:latin typeface="楷体_GB2312"/>
                <a:ea typeface="华文细黑"/>
                <a:cs typeface="楷体_GB2312"/>
              </a:rPr>
              <a:t>的一下，顷刻被一分为二，分别流向两边的生产线，被切割被包装，成为食品流向市场。轰鸣的机器对食物对生命不再怀有敬意，只有喧腾与暴力，再加上冷血</a:t>
            </a:r>
            <a:r>
              <a:rPr lang="zh-CN" altLang="zh-CN" sz="2600" kern="100" dirty="0" smtClean="0">
                <a:latin typeface="楷体_GB2312"/>
                <a:ea typeface="华文细黑"/>
                <a:cs typeface="楷体_GB2312"/>
              </a:rPr>
              <a:t>与</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12492"/>
            <a:ext cx="8733982" cy="5221942"/>
          </a:xfrm>
          <a:prstGeom prst="rect">
            <a:avLst/>
          </a:prstGeom>
        </p:spPr>
        <p:txBody>
          <a:bodyPr>
            <a:spAutoFit/>
          </a:bodyPr>
          <a:lstStyle/>
          <a:p>
            <a:pPr algn="just">
              <a:lnSpc>
                <a:spcPts val="5000"/>
              </a:lnSpc>
              <a:spcAft>
                <a:spcPts val="0"/>
              </a:spcAft>
            </a:pPr>
            <a:r>
              <a:rPr lang="zh-CN" altLang="zh-CN" sz="2600" kern="100" dirty="0">
                <a:latin typeface="楷体_GB2312"/>
                <a:ea typeface="华文细黑"/>
                <a:cs typeface="楷体_GB2312"/>
              </a:rPr>
              <a:t>不可一世的狂妄。机器颠覆了粮食，也在颠覆吃粮的人和吃本身。吃饭成了工作，成了闲暇，成了友谊，成了角力场，成了我们的出发点和目的地。</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化肥</a:t>
            </a:r>
            <a:r>
              <a:rPr lang="zh-CN" altLang="zh-CN" sz="2600" kern="100" dirty="0">
                <a:latin typeface="Times New Roman"/>
                <a:ea typeface="华文细黑"/>
                <a:cs typeface="Times New Roman"/>
              </a:rPr>
              <a:t>和激素应运而生，改写了季节，改写了雨水，改写了大地和太阳的行期，改写了生命的密码，通往食物的路变得简单快捷，变得容易。农药又恰好可以代表人类的贪婪与凶恶在这个世界上出席，删改本属于上天的事情。人对于食物不再怀有敬意，有的只是贪婪的占有，只是</a:t>
            </a:r>
            <a:r>
              <a:rPr lang="zh-CN" altLang="zh-CN" sz="2600" kern="100" dirty="0" smtClean="0">
                <a:latin typeface="Times New Roman"/>
                <a:ea typeface="华文细黑"/>
                <a:cs typeface="Times New Roman"/>
              </a:rPr>
              <a:t>吞</a:t>
            </a:r>
            <a:endParaRPr lang="zh-CN" altLang="zh-CN" sz="1050" kern="100" dirty="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267494"/>
            <a:ext cx="873398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噬撕咬带来的快感。饥饿已经远去，食物因多而贱，没有了饥饿，我们拿什么去尊敬食物呢？对食物的敬意没有了，我们拿什么去尊敬自己呢？</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小</a:t>
            </a:r>
            <a:r>
              <a:rPr lang="zh-CN" altLang="zh-CN" sz="2600" kern="100" dirty="0">
                <a:latin typeface="Times New Roman"/>
                <a:ea typeface="华文细黑"/>
                <a:cs typeface="Times New Roman"/>
              </a:rPr>
              <a:t>的时候，看到我的老祖父拾掇撒落的饭粒放进嘴里，一粒，两粒，缓缓地咀嚼，仿佛在从事一项极其庄严、极其神圣的事业。是啊，这是我们一生都要从事的事业。我们一生中的哪一天停了下来，生命也会随之停顿</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67494"/>
            <a:ext cx="8393185"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现在还清楚地记得，一家人围着一张桌子晚餐的情景：整个屋子只为这样一件事情而存在，油灯因为它而照耀，地球为了它从白天转到了夜晚！那时候，我们吃得最多的是红薯；那时候，我们讨厌红薯。但恰恰是这些红薯，还有少量稻米把我们喂养成人。红薯、麦子和稻米，正是它们决定了我后来的人生。后来我们看事物想问题，都带上它们的痕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129" y="662603"/>
            <a:ext cx="8733982"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从</a:t>
            </a:r>
            <a:r>
              <a:rPr lang="zh-CN" altLang="zh-CN" sz="2600" kern="100" dirty="0">
                <a:latin typeface="Times New Roman"/>
                <a:ea typeface="华文细黑"/>
                <a:cs typeface="Times New Roman"/>
              </a:rPr>
              <a:t>一粒稻米身上，我听到一条江的流声，听到雪山在冬眠，又听到阳光在催它上路，听到云在飘，风在吹，雨水和泥土在窃窃私语。由此我知道，世间万事，人心的重量，全都可以用一颗麦子或是一粒稻米来称量。我知道，粮食不但进入血肉，也成了我们的灵魂</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选自《散文》，</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年第</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期。有删节</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367" y="-92546"/>
            <a:ext cx="8647507"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概括全文主旨，并联系现实谈谈你的看法。</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本题从概括全文主旨，并联系现实谈看法的角度考查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概括作品主题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从不同的角度和层面发掘作品的意蕴、民族心理和人文精神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的能力。本文从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人和人见面，会问上一句：吃饭了吗？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写起，详细地叙写了一粒种子成为粮食的过程，人们养猪的过程和对猪的感情，生动地体现了农业时代粮食与人的血肉联系</a:t>
            </a:r>
            <a:r>
              <a:rPr lang="zh-CN" altLang="zh-CN" sz="2600" kern="100" dirty="0" smtClean="0">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然后转入大机器时代粮食被</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篡改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的叙写，表现了</a:t>
            </a:r>
            <a:r>
              <a:rPr lang="zh-CN" altLang="zh-CN" sz="2600" kern="100" dirty="0" smtClean="0">
                <a:solidFill>
                  <a:prstClr val="black"/>
                </a:solidFill>
                <a:latin typeface="Times New Roman"/>
                <a:ea typeface="华文细黑"/>
                <a:cs typeface="Times New Roman"/>
              </a:rPr>
              <a:t>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大机器时代，</a:t>
            </a:r>
            <a:endParaRPr lang="zh-CN" altLang="zh-CN" sz="105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129" y="-70336"/>
            <a:ext cx="8733982" cy="5286062"/>
          </a:xfrm>
          <a:prstGeom prst="rect">
            <a:avLst/>
          </a:prstGeom>
        </p:spPr>
        <p:txBody>
          <a:bodyPr>
            <a:spAutoFit/>
          </a:bodyPr>
          <a:lstStyle/>
          <a:p>
            <a:pPr algn="just">
              <a:lnSpc>
                <a:spcPts val="4500"/>
              </a:lnSpc>
              <a:spcAft>
                <a:spcPts val="0"/>
              </a:spcAft>
            </a:pPr>
            <a:r>
              <a:rPr lang="zh-CN" altLang="zh-CN" sz="2600" kern="100" dirty="0" smtClean="0">
                <a:latin typeface="Times New Roman"/>
                <a:ea typeface="华文细黑"/>
                <a:cs typeface="Times New Roman"/>
              </a:rPr>
              <a:t>人</a:t>
            </a:r>
            <a:r>
              <a:rPr lang="zh-CN" altLang="zh-CN" sz="2600" kern="100" dirty="0">
                <a:latin typeface="Times New Roman"/>
                <a:ea typeface="华文细黑"/>
                <a:cs typeface="Times New Roman"/>
              </a:rPr>
              <a:t>与食物，生命与他的源头被切断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的现象的反思，表明了粮食是我们生命的源头和全部，表达了应该珍爱粮食、尊重自然、敬畏生命的思想感情。</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文章充满温情地叙写了农业时代粮食与人的血肉联系，并以之与大机器时代粮食生产、消费方式进行对比，表明了粮食是我们生命的源头和全部，表达了应珍爱粮食、尊重自然、敬畏生命的思想感情。</a:t>
            </a:r>
            <a:endParaRPr lang="zh-CN" altLang="zh-CN" sz="1050" kern="100" dirty="0">
              <a:solidFill>
                <a:schemeClr val="accent6">
                  <a:lumMod val="75000"/>
                </a:schemeClr>
              </a:solidFill>
              <a:latin typeface="宋体"/>
              <a:cs typeface="Courier New"/>
            </a:endParaRPr>
          </a:p>
          <a:p>
            <a:pPr algn="just">
              <a:lnSpc>
                <a:spcPts val="4500"/>
              </a:lnSpc>
              <a:spcAft>
                <a:spcPts val="0"/>
              </a:spcAft>
            </a:pP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可以从珍爱粮食、尊重自然、敬畏生命等角度来联系现实谈自己的看法</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pSp>
        <p:nvGrpSpPr>
          <p:cNvPr id="3" name="组合 2"/>
          <p:cNvGrpSpPr/>
          <p:nvPr/>
        </p:nvGrpSpPr>
        <p:grpSpPr>
          <a:xfrm rot="5400000">
            <a:off x="8388567" y="4522568"/>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0098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16" y="167025"/>
            <a:ext cx="8872826" cy="4708981"/>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杭州</a:t>
            </a:r>
            <a:r>
              <a:rPr lang="zh-CN" altLang="zh-CN" sz="2600" kern="100" dirty="0">
                <a:latin typeface="Times New Roman"/>
                <a:ea typeface="华文细黑"/>
                <a:cs typeface="Times New Roman"/>
              </a:rPr>
              <a:t>难分市区与郊外。环湖的大道既是闹市，又因西湖在旁而似乎把红尘洗涤了。任何风尘仆仆的远来人也是一见湖光山色而顿时感到清爽。</a:t>
            </a:r>
            <a:endParaRPr lang="zh-CN" altLang="zh-CN" sz="1050" kern="100" dirty="0">
              <a:latin typeface="宋体"/>
              <a:cs typeface="Courier New"/>
            </a:endParaRPr>
          </a:p>
          <a:p>
            <a:pPr algn="just">
              <a:lnSpc>
                <a:spcPts val="4500"/>
              </a:lnSpc>
              <a:spcAft>
                <a:spcPts val="0"/>
              </a:spcAft>
            </a:pP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在</a:t>
            </a:r>
            <a:r>
              <a:rPr lang="zh-CN" altLang="zh-CN" sz="2600" kern="100" spc="-100" dirty="0">
                <a:latin typeface="Times New Roman"/>
                <a:ea typeface="华文细黑"/>
                <a:cs typeface="Times New Roman"/>
              </a:rPr>
              <a:t>阳光下，西湖是明媚的，但更多的时候显得清幽。这次因为就住在湖岸上，朝朝夕夕散步湖畔，总算把湖的各种面容看了一个真切。清晨薄雾下，黄昏夕照里，湖的表情是不同的，沉沉夜色下则只见远岸的灯火荡漾在黑黑的湖水里。千变万化，没有太浓太艳的时候，而是素抹淡妆，以天然而不是人工胜</a:t>
            </a:r>
            <a:r>
              <a:rPr lang="zh-CN" altLang="zh-CN" sz="2600" kern="100" spc="-100" dirty="0" smtClean="0">
                <a:latin typeface="Times New Roman"/>
                <a:ea typeface="华文细黑"/>
                <a:cs typeface="Times New Roman"/>
              </a:rPr>
              <a:t>。</a:t>
            </a:r>
            <a:endParaRPr lang="zh-CN" altLang="zh-CN" sz="1050" kern="100" spc="-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351" y="987574"/>
            <a:ext cx="8596501" cy="3298339"/>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湖岸散步的时候，抬起头来，看到了环湖的群山在天边耸起，也是淡淡的几抹青色。然而它们都引人遐想，给了西湖以厚度和重量。没有人能把西湖看得轻飘飘的。它是有性格的。从而我也看到了浙江的另一面：水固然使它灵秀，山却给予它骨气</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有删节</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57587"/>
            <a:ext cx="8511387"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作者从湖光山色中感受到西湖的哪些特点？</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要点一：模糊了市区与郊外的界限，虽处闹市，却清净脱俗。</a:t>
            </a:r>
            <a:endParaRPr lang="zh-CN" altLang="zh-CN" sz="2600" kern="100" dirty="0">
              <a:solidFill>
                <a:schemeClr val="accent6">
                  <a:lumMod val="75000"/>
                </a:schemeClr>
              </a:solidFill>
              <a:latin typeface="宋体"/>
              <a:cs typeface="Courier New"/>
            </a:endParaRPr>
          </a:p>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要点二：明媚但更显清幽、素淡，以天然而不是人工胜。</a:t>
            </a:r>
            <a:endParaRPr lang="zh-CN" altLang="zh-CN" sz="2600" kern="100" dirty="0">
              <a:solidFill>
                <a:schemeClr val="accent6">
                  <a:lumMod val="75000"/>
                </a:schemeClr>
              </a:solidFill>
              <a:latin typeface="宋体"/>
              <a:cs typeface="Courier New"/>
            </a:endParaRPr>
          </a:p>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要点三：因环湖的群山而具有了厚重的性格</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699542"/>
            <a:ext cx="8769291" cy="3939540"/>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答准答全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仅是对文本信息题的要求，也是对整张试卷的要求，反映了一种答题的境界。要做到这一点很困难也很复杂，它对答题者的思维品质提出了较高要求。这里，我们只能从微观的角度，从做题实践当中提出几点注意事项，以便考生逐渐达到答准答全这一要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2218</TotalTime>
  <Words>5035</Words>
  <Application>Microsoft Office PowerPoint</Application>
  <PresentationFormat>全屏显示(16:9)</PresentationFormat>
  <Paragraphs>145</Paragraphs>
  <Slides>60</Slides>
  <Notes>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163</cp:revision>
  <dcterms:created xsi:type="dcterms:W3CDTF">2014-12-15T01:46:29Z</dcterms:created>
  <dcterms:modified xsi:type="dcterms:W3CDTF">2015-04-17T01:33:41Z</dcterms:modified>
</cp:coreProperties>
</file>