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766" r:id="rId2"/>
    <p:sldId id="767" r:id="rId3"/>
    <p:sldId id="768" r:id="rId4"/>
    <p:sldId id="769" r:id="rId5"/>
    <p:sldId id="770" r:id="rId6"/>
    <p:sldId id="771" r:id="rId7"/>
    <p:sldId id="772" r:id="rId8"/>
    <p:sldId id="773" r:id="rId9"/>
    <p:sldId id="774" r:id="rId10"/>
    <p:sldId id="775" r:id="rId11"/>
    <p:sldId id="776" r:id="rId12"/>
    <p:sldId id="777" r:id="rId13"/>
    <p:sldId id="778" r:id="rId14"/>
    <p:sldId id="779" r:id="rId15"/>
    <p:sldId id="780" r:id="rId16"/>
    <p:sldId id="781" r:id="rId17"/>
    <p:sldId id="782" r:id="rId18"/>
    <p:sldId id="783" r:id="rId19"/>
    <p:sldId id="784" r:id="rId20"/>
    <p:sldId id="785" r:id="rId21"/>
    <p:sldId id="786" r:id="rId22"/>
    <p:sldId id="787" r:id="rId23"/>
    <p:sldId id="788" r:id="rId24"/>
    <p:sldId id="789" r:id="rId25"/>
    <p:sldId id="790" r:id="rId26"/>
    <p:sldId id="791" r:id="rId27"/>
    <p:sldId id="792" r:id="rId28"/>
    <p:sldId id="793" r:id="rId29"/>
    <p:sldId id="794" r:id="rId30"/>
    <p:sldId id="795" r:id="rId31"/>
    <p:sldId id="796" r:id="rId32"/>
    <p:sldId id="797" r:id="rId33"/>
    <p:sldId id="798" r:id="rId34"/>
    <p:sldId id="799" r:id="rId35"/>
    <p:sldId id="800" r:id="rId36"/>
    <p:sldId id="801" r:id="rId37"/>
    <p:sldId id="802" r:id="rId38"/>
    <p:sldId id="803" r:id="rId39"/>
    <p:sldId id="804" r:id="rId40"/>
    <p:sldId id="805" r:id="rId41"/>
    <p:sldId id="806" r:id="rId42"/>
    <p:sldId id="807" r:id="rId43"/>
    <p:sldId id="808" r:id="rId44"/>
    <p:sldId id="809" r:id="rId45"/>
    <p:sldId id="810" r:id="rId46"/>
    <p:sldId id="811" r:id="rId47"/>
    <p:sldId id="812" r:id="rId48"/>
    <p:sldId id="813" r:id="rId49"/>
    <p:sldId id="814" r:id="rId50"/>
    <p:sldId id="815" r:id="rId51"/>
    <p:sldId id="816" r:id="rId52"/>
    <p:sldId id="817" r:id="rId53"/>
    <p:sldId id="818" r:id="rId54"/>
    <p:sldId id="819" r:id="rId55"/>
    <p:sldId id="820" r:id="rId56"/>
    <p:sldId id="821" r:id="rId57"/>
    <p:sldId id="822" r:id="rId58"/>
    <p:sldId id="823" r:id="rId59"/>
    <p:sldId id="824" r:id="rId60"/>
    <p:sldId id="826" r:id="rId61"/>
    <p:sldId id="825" r:id="rId62"/>
    <p:sldId id="827" r:id="rId63"/>
    <p:sldId id="828" r:id="rId64"/>
    <p:sldId id="381"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5" autoAdjust="0"/>
    <p:restoredTop sz="61172" autoAdjust="0"/>
  </p:normalViewPr>
  <p:slideViewPr>
    <p:cSldViewPr>
      <p:cViewPr>
        <p:scale>
          <a:sx n="75" d="100"/>
          <a:sy n="75" d="100"/>
        </p:scale>
        <p:origin x="-2214" y="-13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14\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14\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3074" name="Picture 2" descr="E:\样样样\14\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2"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考场作文增分技法与训练</a:t>
            </a:r>
            <a:endParaRPr lang="zh-CN" altLang="en-US" sz="2800" b="1" dirty="0">
              <a:latin typeface="黑体" pitchFamily="49" charset="-122"/>
              <a:ea typeface="黑体" pitchFamily="49" charset="-122"/>
            </a:endParaRPr>
          </a:p>
        </p:txBody>
      </p:sp>
      <p:sp>
        <p:nvSpPr>
          <p:cNvPr id="6" name="TextBox 5"/>
          <p:cNvSpPr txBox="1"/>
          <p:nvPr/>
        </p:nvSpPr>
        <p:spPr>
          <a:xfrm>
            <a:off x="1403648" y="2516873"/>
            <a:ext cx="6724918" cy="702949"/>
          </a:xfrm>
          <a:prstGeom prst="rect">
            <a:avLst/>
          </a:prstGeom>
          <a:noFill/>
        </p:spPr>
        <p:txBody>
          <a:bodyPr wrap="none" rtlCol="0">
            <a:spAutoFit/>
          </a:bodyPr>
          <a:lstStyle/>
          <a:p>
            <a:pPr algn="ctr">
              <a:lnSpc>
                <a:spcPct val="150000"/>
              </a:lnSpc>
            </a:pPr>
            <a:r>
              <a:rPr lang="zh-CN" altLang="zh-CN" sz="3000" b="1" dirty="0">
                <a:solidFill>
                  <a:srgbClr val="FF0000"/>
                </a:solidFill>
                <a:latin typeface="Times New Roman" pitchFamily="18" charset="0"/>
                <a:ea typeface="微软雅黑" pitchFamily="34" charset="-122"/>
                <a:cs typeface="Times New Roman" pitchFamily="18" charset="0"/>
              </a:rPr>
              <a:t>训练一　掌握新材料作文审题立意</a:t>
            </a:r>
            <a:r>
              <a:rPr lang="zh-CN" altLang="zh-CN" sz="3000" b="1">
                <a:solidFill>
                  <a:srgbClr val="FF0000"/>
                </a:solidFill>
                <a:latin typeface="Times New Roman" pitchFamily="18" charset="0"/>
                <a:ea typeface="微软雅黑" pitchFamily="34" charset="-122"/>
                <a:cs typeface="Times New Roman" pitchFamily="18" charset="0"/>
              </a:rPr>
              <a:t>之</a:t>
            </a:r>
            <a:r>
              <a:rPr lang="zh-CN" altLang="zh-CN" sz="3000" b="1" smtClean="0">
                <a:solidFill>
                  <a:srgbClr val="FF0000"/>
                </a:solidFill>
                <a:latin typeface="Times New Roman" pitchFamily="18" charset="0"/>
                <a:ea typeface="微软雅黑" pitchFamily="34" charset="-122"/>
                <a:cs typeface="Times New Roman" pitchFamily="18" charset="0"/>
              </a:rPr>
              <a:t>法</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199515" y="51470"/>
            <a:ext cx="1620957"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作文部分</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21372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459" y="561667"/>
            <a:ext cx="8682466" cy="3234219"/>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压的叮嘱话语都沉沉地压在我心上。你们的爱，有时成了我的一种负担，重得让我无法承受。过度的爱，可能让我的翅膀折断，无法在天空自由飞翔。温室里的花，不曾经历风雨的吹打，便不能释放沁人心脾的芳香。</a:t>
            </a:r>
            <a:endParaRPr lang="zh-CN" altLang="zh-CN" sz="2600" kern="100" dirty="0">
              <a:latin typeface="宋体"/>
              <a:cs typeface="Courier New"/>
            </a:endParaRPr>
          </a:p>
          <a:p>
            <a:pPr algn="just">
              <a:lnSpc>
                <a:spcPts val="4500"/>
              </a:lnSpc>
            </a:pPr>
            <a:r>
              <a:rPr lang="zh-CN" altLang="zh-CN" sz="2600" kern="100" dirty="0">
                <a:solidFill>
                  <a:srgbClr val="C00000"/>
                </a:solidFill>
                <a:latin typeface="Times New Roman"/>
                <a:ea typeface="华文细黑"/>
                <a:cs typeface="Times New Roman"/>
              </a:rPr>
              <a:t>写父母过于体贴的爱让</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我</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感到窒息，渴望父母放手</a:t>
            </a:r>
            <a:r>
              <a:rPr lang="zh-CN" altLang="zh-CN" sz="2600" kern="100" dirty="0" smtClean="0">
                <a:solidFill>
                  <a:srgbClr val="C00000"/>
                </a:solidFill>
                <a:latin typeface="Times New Roman"/>
                <a:ea typeface="华文细黑"/>
                <a:cs typeface="Times New Roman"/>
              </a:rPr>
              <a:t>。</a:t>
            </a:r>
            <a:endParaRPr lang="zh-CN" altLang="zh-CN" sz="2600" kern="100" dirty="0">
              <a:solidFill>
                <a:srgbClr val="C00000"/>
              </a:solidFill>
              <a:latin typeface="宋体"/>
              <a:cs typeface="Courier New"/>
            </a:endParaRPr>
          </a:p>
        </p:txBody>
      </p:sp>
    </p:spTree>
    <p:extLst>
      <p:ext uri="{BB962C8B-B14F-4D97-AF65-F5344CB8AC3E}">
        <p14:creationId xmlns:p14="http://schemas.microsoft.com/office/powerpoint/2010/main" val="3752717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904" y="1138748"/>
            <a:ext cx="8769291" cy="2657138"/>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爱</a:t>
            </a:r>
            <a:r>
              <a:rPr lang="zh-CN" altLang="zh-CN" sz="2600" kern="100" dirty="0">
                <a:latin typeface="Times New Roman"/>
                <a:ea typeface="华文细黑"/>
                <a:cs typeface="Times New Roman"/>
              </a:rPr>
              <a:t>是给予天地，是放手飞翔，是促人成长。如果爱我，请放手，让我到外面的世界看一看，让我自己去经历人生；如果爱我，请放手，让我去闯荡出自己的一方蓝天。</a:t>
            </a:r>
            <a:endParaRPr lang="zh-CN" altLang="zh-CN" sz="2600" kern="100" dirty="0">
              <a:latin typeface="宋体"/>
              <a:cs typeface="Courier New"/>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再次点题，回扣立意</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爱是放手</a:t>
            </a:r>
            <a:r>
              <a:rPr lang="en-US" altLang="zh-CN" sz="2600" kern="100" dirty="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3102946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969" y="382275"/>
            <a:ext cx="8733982"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亮点点评</a:t>
            </a:r>
            <a:r>
              <a:rPr lang="zh-CN" altLang="zh-CN" sz="2600" kern="100" dirty="0">
                <a:latin typeface="Times New Roman"/>
                <a:ea typeface="华文细黑"/>
                <a:cs typeface="Times New Roman"/>
              </a:rPr>
              <a:t>　该篇考场作文有两大亮点：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审题准，立意新。原作文题审题立意有三个角度：喂食者，野生动物，从材料整体出发综合看问题。大多数考生选择了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喂食者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角度谈要尊重自然、习性。该文则从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野生动物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角度立意，恳请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喂食者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喂食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；有一种爱叫放手。这样的立意不仅紧扣了材料，而且切中当今社会家教之弊，既新颖又有针对性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67360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126454"/>
            <a:ext cx="8769291"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正因为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选得好，所以作者能细数生活，真情倾诉，又透着理性反思，读来亲切感人。长久以来，学生们忙于应付考试，学习着，生活着，却心不在焉，如同周国平所言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灵魂不在场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。心在焉，灵魂在场，才能感受生活，才能感受爱。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在路上，你们又检查了四五遍准考证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，入场前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又叮嘱了两三遍不要有任何心理压力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，这样的细节如此真实，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得不放心是如此感人，又是如此束缚年轻的心灵，值得反省，值得深思。朴实中流露着浓浓的真情，这样的文风值得提倡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5374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364" y="-115406"/>
            <a:ext cx="8856984" cy="5221942"/>
          </a:xfrm>
          <a:prstGeom prst="rect">
            <a:avLst/>
          </a:prstGeom>
          <a:noFill/>
        </p:spPr>
        <p:txBody>
          <a:bodyPr wrap="square" rtlCol="0">
            <a:spAutoFit/>
          </a:bodyPr>
          <a:lstStyle/>
          <a:p>
            <a:pPr algn="ctr">
              <a:lnSpc>
                <a:spcPts val="5000"/>
              </a:lnSpc>
              <a:spcAft>
                <a:spcPts val="0"/>
              </a:spcAft>
            </a:pPr>
            <a:r>
              <a:rPr lang="zh-CN" altLang="zh-CN" sz="2600" b="1" kern="100" dirty="0">
                <a:solidFill>
                  <a:srgbClr val="0070C0"/>
                </a:solidFill>
                <a:latin typeface="IPAPANNEW"/>
                <a:ea typeface="微软雅黑"/>
                <a:cs typeface="Times New Roman"/>
              </a:rPr>
              <a:t>技法指要</a:t>
            </a:r>
          </a:p>
          <a:p>
            <a:pPr algn="just">
              <a:lnSpc>
                <a:spcPts val="5000"/>
              </a:lnSpc>
              <a:spcAft>
                <a:spcPts val="0"/>
              </a:spcAft>
            </a:pPr>
            <a:r>
              <a:rPr lang="zh-CN" altLang="zh-CN" sz="2600" kern="100" dirty="0">
                <a:solidFill>
                  <a:srgbClr val="0000FF"/>
                </a:solidFill>
                <a:latin typeface="Times New Roman"/>
                <a:ea typeface="华文细黑"/>
                <a:cs typeface="Times New Roman"/>
              </a:rPr>
              <a:t>一、读懂材料：审题之前提</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新材料作文审题立意的原则是不脱离材料的内容和含意。因此，读懂材料就是要知道其内容和含意，知道它说了哪些主要的人、事，其核心语意是什么。具体说来，有以下几点：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从材料类型上审题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新材料作文提供的材料大致有两种，一种是文字类的，另一种是图画类的。这里谈的是文字类材料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37869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69686"/>
            <a:ext cx="876929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从数量上看，有单则型和多则型。高考新材料作文大多是单则型的，要从整体上把握语意。多则型的，如</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年浙江卷、湖南卷，要在辨析其异同关系的基础上立意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题目有特殊要求的除外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从关系上看，有单一关系型和多重关系型。高考题有的是多重关系型，如</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年江苏卷作文题；大多是二元关系型的，如</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年浙江卷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大学的门与路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年广东卷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照片的黑白胶片时代与数码技术时代</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302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1506087"/>
            <a:ext cx="8682466" cy="192975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从表达上看，有直白型和含蓄型。直白型的材料多是时政类、故事类，审题立意要提取中心，溯果求因。含蓄型的材料多是比喻类、寓言类，如</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年福建卷、湖北卷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55423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648434"/>
            <a:ext cx="8806138"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从材料内容上审题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这是审题的关键。读懂材料，关键是把握核心语意。核心语意在哪里呢？</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在关键句上。如</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年新课标全国卷</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题目中的老切割师的话，辽宁卷题目中的老者的话，福建卷题目中的最后两句话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7455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806" y="-84064"/>
            <a:ext cx="8858389" cy="528606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在暗示立意的关键词上。请看下例的审题：</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Courier New"/>
              </a:rPr>
              <a:t>        1972</a:t>
            </a:r>
            <a:r>
              <a:rPr lang="zh-CN" altLang="zh-CN" sz="2600" kern="100" dirty="0">
                <a:latin typeface="Times New Roman"/>
                <a:ea typeface="华文细黑"/>
                <a:cs typeface="Times New Roman"/>
              </a:rPr>
              <a:t>年，尼克松竞选总统连任。由于他在第一任期内政绩斐然，所以大多数政治评论家都预测尼克松将以绝对优势获得胜利。然而尼克松本人却担心失败，于是他指派手下的人潜入竞选对手总部的水门饭店，在对手的办公室里安装了窃听器。事发之后，他又连连阻止调查，推卸责任，在选举胜利后不久便被迫辞职。</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初看这则材料，似乎无关键东西可寻。但仔细审读，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担心失败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推卸责任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已暗示了立意的方向</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619102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800582"/>
            <a:ext cx="876929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在句间的逻辑关系上。如</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年安徽卷作文材料：</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的人看到已经发生的事情，问：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为什么会这样？</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却梦想一些从未发生的事情，然后追问：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为什么不能这样？</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萧伯纳</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核心语意在后一句上，因为句中的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点明了语意重心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19636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634" y="944598"/>
            <a:ext cx="8682466" cy="3211328"/>
          </a:xfrm>
          <a:prstGeom prst="rect">
            <a:avLst/>
          </a:prstGeom>
          <a:noFill/>
        </p:spPr>
        <p:txBody>
          <a:bodyPr wrap="square" rtlCol="0">
            <a:spAutoFit/>
          </a:bodyPr>
          <a:lstStyle/>
          <a:p>
            <a:pPr algn="just">
              <a:lnSpc>
                <a:spcPts val="5000"/>
              </a:lnSpc>
              <a:spcAft>
                <a:spcPts val="0"/>
              </a:spcAft>
            </a:pPr>
            <a:r>
              <a:rPr lang="zh-CN" altLang="zh-CN" sz="2600" b="1" kern="100" dirty="0">
                <a:solidFill>
                  <a:srgbClr val="E36C0A"/>
                </a:solidFill>
                <a:latin typeface="IPAPANNEW"/>
                <a:ea typeface="微软雅黑"/>
                <a:cs typeface="Times New Roman"/>
              </a:rPr>
              <a:t>目标略语</a:t>
            </a:r>
            <a:r>
              <a:rPr lang="zh-CN" altLang="zh-CN" sz="2600" kern="100" dirty="0">
                <a:latin typeface="Times New Roman"/>
                <a:ea typeface="华文细黑"/>
                <a:cs typeface="Times New Roman"/>
              </a:rPr>
              <a:t>　现在的高考作文命题，新材料作文一统天下。写新材料作文，第一关就是审题立意，其重要性不言而喻，它应成为新材料作文训练的主线，贯穿高三的始终。训练时必须注意：读懂材料，全面准确地理解；掌握审题立意的基本方法；学会在多角度立意中寻找最佳立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097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38259"/>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从对象和关系上审题</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厘清对象。新材料作文中涉及的对象不止一个，有的涉及两个或两个以上的对象，每个对象都至少可以提炼出一个写作角度。因此，要学会厘清对象。</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辨清关系。新材料作文中故事往往涉及几个对象，这些对象绝大部分存在着一定的内在关联，审题立意时，一定要辨清它们之间的关系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57247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672" y="-95974"/>
            <a:ext cx="8821322" cy="5215082"/>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二、掌握审题立意的基本方法</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概括中心法</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是写材料作文最为常见且最为稳妥的审题立意方法。写材料作文时，如果能准确地提炼出材料的中心，并以之作为文章的主旨，一定会使所写文章既切题又有深度。所以，写材料作文时应尽量采用这种方法来立意。</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概括中心法分三步走：一、概括中心，人物＋事件＋结果；二、提炼道理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一般有关键词句提示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；三、组织观点句，压缩成主谓宾句子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02661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83690"/>
            <a:ext cx="9144000" cy="4580741"/>
          </a:xfrm>
          <a:prstGeom prst="rect">
            <a:avLst/>
          </a:prstGeom>
        </p:spPr>
        <p:txBody>
          <a:bodyPr wrap="square">
            <a:spAutoFit/>
          </a:bodyPr>
          <a:lstStyle/>
          <a:p>
            <a:pPr algn="just">
              <a:lnSpc>
                <a:spcPts val="5000"/>
              </a:lnSpc>
              <a:spcAft>
                <a:spcPts val="0"/>
              </a:spcAft>
            </a:pPr>
            <a:r>
              <a:rPr lang="zh-CN" altLang="zh-CN" sz="2600" kern="100" dirty="0">
                <a:latin typeface="Times New Roman"/>
                <a:ea typeface="华文细黑"/>
                <a:cs typeface="Times New Roman"/>
              </a:rPr>
              <a:t>材料　</a:t>
            </a:r>
            <a:r>
              <a:rPr lang="en-US" altLang="zh-CN" sz="2600" kern="100" dirty="0">
                <a:latin typeface="Times New Roman"/>
                <a:ea typeface="华文细黑"/>
                <a:cs typeface="Courier New"/>
              </a:rPr>
              <a:t>2007</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24</a:t>
            </a:r>
            <a:r>
              <a:rPr lang="zh-CN" altLang="zh-CN" sz="2600" kern="100" dirty="0">
                <a:latin typeface="Times New Roman"/>
                <a:ea typeface="华文细黑"/>
                <a:cs typeface="Times New Roman"/>
              </a:rPr>
              <a:t>日，</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名俄罗斯户外运动爱好者在平均海拔</a:t>
            </a:r>
            <a:r>
              <a:rPr lang="en-US" altLang="zh-CN" sz="2600" kern="100" dirty="0">
                <a:latin typeface="Times New Roman"/>
                <a:ea typeface="华文细黑"/>
                <a:cs typeface="Courier New"/>
              </a:rPr>
              <a:t>3 000</a:t>
            </a:r>
            <a:r>
              <a:rPr lang="zh-CN" altLang="zh-CN" sz="2600" kern="100" dirty="0">
                <a:latin typeface="Times New Roman"/>
                <a:ea typeface="华文细黑"/>
                <a:cs typeface="Times New Roman"/>
              </a:rPr>
              <a:t>米以上的新疆和田玉龙喀什河漂流遇险。</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日，</a:t>
            </a:r>
            <a:r>
              <a:rPr lang="en-US" altLang="zh-CN" sz="2600" kern="100" dirty="0">
                <a:latin typeface="Times New Roman"/>
                <a:ea typeface="华文细黑"/>
                <a:cs typeface="Courier New"/>
              </a:rPr>
              <a:t>35</a:t>
            </a:r>
            <a:r>
              <a:rPr lang="zh-CN" altLang="zh-CN" sz="2600" kern="100" dirty="0">
                <a:latin typeface="Times New Roman"/>
                <a:ea typeface="华文细黑"/>
                <a:cs typeface="Times New Roman"/>
              </a:rPr>
              <a:t>岁的兹韦列夫和</a:t>
            </a:r>
            <a:r>
              <a:rPr lang="en-US" altLang="zh-CN" sz="2600" kern="100" dirty="0">
                <a:latin typeface="Times New Roman"/>
                <a:ea typeface="华文细黑"/>
                <a:cs typeface="Courier New"/>
              </a:rPr>
              <a:t>28</a:t>
            </a:r>
            <a:r>
              <a:rPr lang="zh-CN" altLang="zh-CN" sz="2600" kern="100" dirty="0">
                <a:latin typeface="Times New Roman"/>
                <a:ea typeface="华文细黑"/>
                <a:cs typeface="Times New Roman"/>
              </a:rPr>
              <a:t>岁的保托夫在不毛之地各自单独生存</a:t>
            </a:r>
            <a:r>
              <a:rPr lang="en-US" altLang="zh-CN" sz="2600" kern="100" dirty="0" smtClean="0">
                <a:latin typeface="Times New Roman"/>
                <a:ea typeface="华文细黑"/>
                <a:cs typeface="Courier New"/>
              </a:rPr>
              <a:t>25</a:t>
            </a:r>
            <a:r>
              <a:rPr lang="zh-CN" altLang="zh-CN" sz="2600" kern="100" spc="-100" dirty="0" smtClean="0">
                <a:latin typeface="Times New Roman"/>
                <a:ea typeface="华文细黑"/>
                <a:cs typeface="Times New Roman"/>
              </a:rPr>
              <a:t>天后，被中俄搜救队发现，奇迹生还。其余</a:t>
            </a:r>
            <a:r>
              <a:rPr lang="en-US" altLang="zh-CN" sz="2600" kern="100" spc="-100" dirty="0" smtClean="0">
                <a:latin typeface="Times New Roman"/>
                <a:ea typeface="华文细黑"/>
                <a:cs typeface="Courier New"/>
              </a:rPr>
              <a:t>3</a:t>
            </a:r>
            <a:r>
              <a:rPr lang="zh-CN" altLang="zh-CN" sz="2600" kern="100" spc="-100" dirty="0" smtClean="0">
                <a:latin typeface="Times New Roman"/>
                <a:ea typeface="华文细黑"/>
                <a:cs typeface="Times New Roman"/>
              </a:rPr>
              <a:t>人遇难，</a:t>
            </a:r>
            <a:r>
              <a:rPr lang="en-US" altLang="zh-CN" sz="2600" kern="100" spc="-100" dirty="0" smtClean="0">
                <a:latin typeface="Times New Roman"/>
                <a:ea typeface="华文细黑"/>
                <a:cs typeface="Courier New"/>
              </a:rPr>
              <a:t>1</a:t>
            </a:r>
            <a:r>
              <a:rPr lang="zh-CN" altLang="zh-CN" sz="2600" kern="100" spc="-100" dirty="0" smtClean="0">
                <a:latin typeface="Times New Roman"/>
                <a:ea typeface="华文细黑"/>
                <a:cs typeface="Times New Roman"/>
              </a:rPr>
              <a:t>人失踪。</a:t>
            </a:r>
            <a:endParaRPr lang="zh-CN" altLang="zh-CN" sz="2600" kern="100" spc="-100" dirty="0" smtClean="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据</a:t>
            </a:r>
            <a:r>
              <a:rPr lang="zh-CN" altLang="zh-CN" sz="2600" kern="100" dirty="0" smtClean="0">
                <a:latin typeface="Times New Roman"/>
                <a:ea typeface="华文细黑"/>
                <a:cs typeface="Times New Roman"/>
              </a:rPr>
              <a:t>中俄搜救队指挥员介绍，兹韦列夫和保托夫之所以能奇迹生还，一方面是因为他们本身的身体素质比较好，另一方面是因为他们野外生存比较有经验。特别是在玉龙喀什河上游</a:t>
            </a:r>
            <a:endParaRPr lang="zh-CN" altLang="zh-CN" sz="2600" kern="100" dirty="0">
              <a:latin typeface="宋体"/>
              <a:cs typeface="Courier New"/>
            </a:endParaRPr>
          </a:p>
        </p:txBody>
      </p:sp>
    </p:spTree>
    <p:extLst>
      <p:ext uri="{BB962C8B-B14F-4D97-AF65-F5344CB8AC3E}">
        <p14:creationId xmlns:p14="http://schemas.microsoft.com/office/powerpoint/2010/main" val="871183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370" y="195486"/>
            <a:ext cx="8647507" cy="4901342"/>
          </a:xfrm>
          <a:prstGeom prst="rect">
            <a:avLst/>
          </a:prstGeom>
        </p:spPr>
        <p:txBody>
          <a:bodyPr>
            <a:spAutoFit/>
          </a:bodyPr>
          <a:lstStyle/>
          <a:p>
            <a:pPr algn="just">
              <a:lnSpc>
                <a:spcPts val="4500"/>
              </a:lnSpc>
            </a:pPr>
            <a:r>
              <a:rPr lang="zh-CN" altLang="zh-CN" sz="2600" kern="100" dirty="0">
                <a:latin typeface="Times New Roman"/>
                <a:ea typeface="华文细黑"/>
                <a:cs typeface="Times New Roman"/>
              </a:rPr>
              <a:t>天气恶劣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白天温度</a:t>
            </a:r>
            <a:r>
              <a:rPr lang="en-US" altLang="zh-CN" sz="2600" kern="100" dirty="0">
                <a:latin typeface="Times New Roman"/>
                <a:ea typeface="华文细黑"/>
                <a:cs typeface="Courier New"/>
              </a:rPr>
              <a:t>30</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以上，夜晚－</a:t>
            </a:r>
            <a:r>
              <a:rPr lang="en-US" altLang="zh-CN" sz="2600" kern="100" dirty="0">
                <a:latin typeface="Times New Roman"/>
                <a:ea typeface="华文细黑"/>
                <a:cs typeface="Courier New"/>
              </a:rPr>
              <a:t>5</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、地理环境复杂、没有任何食物吃的情况下，两位运动爱好者能采取倒时差生活的办法，在白天光照强、温度高的时候睡觉，晚上天气冷的时候则行走、锻炼，以维持自身的热量体力，为营救工作争取了时间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latin typeface="Times New Roman"/>
                <a:ea typeface="华文细黑"/>
                <a:cs typeface="Times New Roman"/>
              </a:rPr>
              <a:t>分析　三步概括中心：</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什么人？做了什么事？结果怎么样？</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兹韦列夫和保托夫野外遇险，最后奇迹生还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6803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38259"/>
            <a:ext cx="8733982"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结果告诉我们一个什么道理？</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文中提示句：之所以能奇迹生还，一方面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另一方面</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道理：良好的身体素质和丰富的经验、变通的办法能创造奇迹。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组织观点句，压缩成主谓宾句子。</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经验创造奇迹，变通创造奇迹，以经验之心，筑生命之塔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8253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720442"/>
            <a:ext cx="8561888" cy="385253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抓关键句法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关键句常常有暗示材料中心的作用。所以，有些材料中的关键性语句可以作为选择立意角度的突破口。在材料中，关键句常常是命题者或材料中的人物的评议性语句。材料中人物的评议性语句自然是关键句，但千万不可忽视命题者的提示性语言，它们往往才是真正的关键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96684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961" y="663436"/>
            <a:ext cx="8909535"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材料　</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年湖南卷作文：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被</a:t>
            </a:r>
            <a:r>
              <a:rPr lang="zh-CN" altLang="zh-CN" sz="2600" kern="100" dirty="0">
                <a:latin typeface="Times New Roman"/>
                <a:ea typeface="华文细黑"/>
                <a:cs typeface="Times New Roman"/>
              </a:rPr>
              <a:t>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最美乡镇干部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某乡党委书记，在一个其他人不肯去、去了也待不到两年的地方，一干就是八年，以坚定的信念和顽强的意志，率领村民发愤图强，将穷乡僻壤建设成了美丽乡村。面对洒满心血与汗水的山山水水，他深有感触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心在哪里，风景就在哪里。</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526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7344"/>
            <a:ext cx="8733982" cy="521508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请根据上面的材料，自选角度，自拟题目，写一篇不少于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字的记叙文或议论文。</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分析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心在哪里，风景就在哪里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无疑是材料中的关键句，或者说是考生行文的中心。而该句中的关键词则是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可以是材料中的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为他人所不为之心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持之以恒之心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坚定顽强之心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改天换地之心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，也可以是诸如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追梦之心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创美之心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风景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既可以是自然的风景，也可以是他人命运的改变，还可以是社会面貌的改变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63703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498" y="872590"/>
            <a:ext cx="8733982" cy="321132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由果推因法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事物都是互相联系的。有很多事物都是以因果关系的联系形式存在的。写材料作文，审题时如果能由材料中列举的现象或结果推究出造成所列现象或结果的本质原因，往往就能找到最佳的立意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416682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699542"/>
            <a:ext cx="8821322" cy="385253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材料　兔子站在山涧的边缘，望着对面草地上的绿草，垂涎三尺。但山涧有几十米宽，除非长着翅膀的鸟才能到对岸。兔子心想，自己长着翅膀就好了，那样就可以轻而易举地飞到对面的草地上美餐一顿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忽然一股巨大的旋风刮过来，兔子被刮上天空，它只觉得天旋地转，一会儿它轻轻地落在了地上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30291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957" y="-100166"/>
            <a:ext cx="8769291" cy="5286062"/>
          </a:xfrm>
          <a:prstGeom prst="rect">
            <a:avLst/>
          </a:prstGeom>
          <a:noFill/>
        </p:spPr>
        <p:txBody>
          <a:bodyPr wrap="square" rtlCol="0">
            <a:spAutoFit/>
          </a:bodyPr>
          <a:lstStyle/>
          <a:p>
            <a:pPr algn="ctr">
              <a:lnSpc>
                <a:spcPts val="4500"/>
              </a:lnSpc>
              <a:spcAft>
                <a:spcPts val="0"/>
              </a:spcAft>
            </a:pPr>
            <a:r>
              <a:rPr lang="zh-CN" altLang="zh-CN" sz="2600" b="1" kern="100" dirty="0">
                <a:solidFill>
                  <a:srgbClr val="0070C0"/>
                </a:solidFill>
                <a:latin typeface="IPAPANNEW"/>
                <a:ea typeface="微软雅黑"/>
                <a:cs typeface="Times New Roman"/>
              </a:rPr>
              <a:t>佳作悟法</a:t>
            </a:r>
          </a:p>
          <a:p>
            <a:pPr algn="just">
              <a:lnSpc>
                <a:spcPts val="4500"/>
              </a:lnSpc>
              <a:spcAft>
                <a:spcPts val="0"/>
              </a:spcAft>
            </a:pPr>
            <a:r>
              <a:rPr lang="zh-CN" altLang="zh-CN" sz="2600" kern="100" dirty="0">
                <a:solidFill>
                  <a:srgbClr val="E36C0A"/>
                </a:solidFill>
                <a:latin typeface="Times New Roman"/>
                <a:ea typeface="华文细黑"/>
                <a:cs typeface="Times New Roman"/>
              </a:rPr>
              <a:t>真题回放</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阅读下面的材料，根据要求写一篇不少于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不少</a:t>
            </a:r>
            <a:r>
              <a:rPr lang="zh-CN" altLang="zh-CN" sz="2600" kern="100" dirty="0">
                <a:latin typeface="Times New Roman"/>
                <a:ea typeface="华文细黑"/>
                <a:cs typeface="Times New Roman"/>
              </a:rPr>
              <a:t>人因为喜欢动物而给它们喂食，某自然保护区的公路边却有如下警示：给野生动物喂食，易使它们丧失觅食能力。不听警告执意喂食者，将依法惩处。</a:t>
            </a:r>
            <a:endParaRPr lang="zh-CN" altLang="zh-CN" sz="1050" kern="100" dirty="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要求</a:t>
            </a:r>
            <a:r>
              <a:rPr lang="zh-CN" altLang="zh-CN" sz="2600" kern="100" dirty="0">
                <a:latin typeface="Times New Roman"/>
                <a:ea typeface="华文细黑"/>
                <a:cs typeface="Times New Roman"/>
              </a:rPr>
              <a:t>选好角度，确定立意，明确文体，自拟标题；不要脱离材料内容及含意的范围作文，不要套作，不得抄袭。</a:t>
            </a:r>
            <a:endParaRPr lang="zh-CN" altLang="zh-CN" sz="1050" kern="100" dirty="0">
              <a:latin typeface="宋体"/>
              <a:cs typeface="Courier New"/>
            </a:endParaRPr>
          </a:p>
          <a:p>
            <a:pPr algn="just">
              <a:lnSpc>
                <a:spcPts val="4500"/>
              </a:lnSpc>
              <a:spcAft>
                <a:spcPts val="0"/>
              </a:spcAft>
            </a:pPr>
            <a:r>
              <a:rPr lang="zh-CN" altLang="zh-CN" sz="2600" kern="100" dirty="0">
                <a:solidFill>
                  <a:srgbClr val="E36C0A"/>
                </a:solidFill>
                <a:latin typeface="Times New Roman"/>
                <a:ea typeface="华文细黑"/>
                <a:cs typeface="Times New Roman"/>
              </a:rPr>
              <a:t>材料关键词</a:t>
            </a:r>
            <a:r>
              <a:rPr lang="zh-CN" altLang="zh-CN" sz="2600" kern="100" dirty="0">
                <a:latin typeface="Times New Roman"/>
                <a:ea typeface="华文细黑"/>
                <a:cs typeface="Times New Roman"/>
              </a:rPr>
              <a:t>　喂食者　喂食　保护区　警示　</a:t>
            </a:r>
            <a:r>
              <a:rPr lang="zh-CN" altLang="zh-CN" sz="2600" kern="100" dirty="0" smtClean="0">
                <a:latin typeface="Times New Roman"/>
                <a:ea typeface="华文细黑"/>
                <a:cs typeface="Times New Roman"/>
              </a:rPr>
              <a:t>野生动物</a:t>
            </a:r>
            <a:endParaRPr lang="en-US" altLang="zh-CN" sz="1050" kern="100" dirty="0">
              <a:latin typeface="宋体"/>
              <a:cs typeface="Courier New"/>
            </a:endParaRPr>
          </a:p>
        </p:txBody>
      </p:sp>
    </p:spTree>
    <p:extLst>
      <p:ext uri="{BB962C8B-B14F-4D97-AF65-F5344CB8AC3E}">
        <p14:creationId xmlns:p14="http://schemas.microsoft.com/office/powerpoint/2010/main" val="1660189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69563"/>
            <a:ext cx="8821322" cy="4939814"/>
          </a:xfrm>
          <a:prstGeom prst="rect">
            <a:avLst/>
          </a:prstGeom>
        </p:spPr>
        <p:txBody>
          <a:bodyPr>
            <a:spAutoFit/>
          </a:bodyPr>
          <a:lstStyle/>
          <a:p>
            <a:pPr algn="just">
              <a:lnSpc>
                <a:spcPts val="4200"/>
              </a:lnSpc>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自己</a:t>
            </a:r>
            <a:r>
              <a:rPr lang="zh-CN" altLang="zh-CN" sz="2600" kern="100" dirty="0">
                <a:latin typeface="Times New Roman"/>
                <a:ea typeface="华文细黑"/>
                <a:cs typeface="Times New Roman"/>
              </a:rPr>
              <a:t>竟然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了山涧！黄牛、山羊、野猪等动物见山涧对面飞过来一个东西，惊呆了：这个会飞的东西竟是兔子！从此，兔子成了动物界的体育明星。黄牛、山羊、野猪先后请兔子到自己的领地，给同类作报告。兔子常伴着阵阵掌声登上讲台，慷慨陈词，讲自己飞跃山涧的实践与体会，在一片赞赏和喝彩声中，兔子觉得自己真的成了一只会飞的兔子了。一天，它站在山涧边上，为大家再次表演飞跃山涧的绝技，只见它用足力气，猛地向对面跃去。可是，它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出几米便坠到山涧里去了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72681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663436"/>
            <a:ext cx="8821322" cy="385253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分析　本题可用由果推因的方法来审题立意，兔子为什么会坠入山涧，原因就是没有认清自己仅仅是只兔子，根本不会飞翔，故考生可从以下角度立意：</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正确认识自己，在鲜花与掌声中不要迷失自我；</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正确看待鲜花与掌声，时刻保持清醒的头脑；</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生活中的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偶然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未必就是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必然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，我们应该正确对待生活中的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偶然</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61418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883" y="1009735"/>
            <a:ext cx="8561888" cy="2570127"/>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揣摩倾向法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有些材料作文，材料中的语句常常蕴含着命题者的情感，审题时必须充分捕捉这些语言信息，体会命题者的感情色彩，这样才能根据命题者的感情倾向确立最佳的立意角度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17634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42" y="-42902"/>
            <a:ext cx="8596501"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材料　狼与羊在长达千年的争斗之后，终于握手言和了，这对双方来说都是求之不得的。为了促使信任，两方交换了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，羊交出了牧羊犬，而狼则献出了狼崽。仪式进行得十分隆重，并且有公证人大象出席。</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转眼间</a:t>
            </a:r>
            <a:r>
              <a:rPr lang="zh-CN" altLang="zh-CN" sz="2600" kern="100" dirty="0">
                <a:latin typeface="Times New Roman"/>
                <a:ea typeface="华文细黑"/>
                <a:cs typeface="Times New Roman"/>
              </a:rPr>
              <a:t>，小狼已经长大，它们个个嗜血成性，咬死了许多羊羔，并叼着跑回了森林之中。而作为抵押物的牧羊犬因相信了狼的花言巧语，在睡梦中遭到狼的袭击，被狼撕扯成碎片，变成了冤魂</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018958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43424"/>
            <a:ext cx="8682466" cy="521508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分析　本材料有明显的感情倾向句，即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而作为抵押物的牧羊犬因相信了狼的花言巧语，在睡梦中遭到狼的袭击，被狼撕扯成碎片，变成了冤魂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。在这句话中，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花言巧语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冤魂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两词明显地表达了对狼的批判和对羊及牧羊犬的同情，所以考生必须在坚持材料对二者的感情倾向的基础上立意。然而许多考生却忽视了这个感情倾向，提出了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兵不厌诈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要善于动脑筋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充分发挥自己的智慧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等观点，对狼大加赞赏。这样褒贬不分的作文只能被判为四类文，即跑题作文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7675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613" y="1081743"/>
            <a:ext cx="8676572" cy="2570127"/>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抓关系法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新材料作文中提供的对象、要素多是多元的，能从中抓住一对关系或一组矛盾来审题立意，不仅能扣题，而且往往被视为立意深刻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6541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27" y="195486"/>
            <a:ext cx="8939481"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材料　一片罂粟开花了，娇艳美丽的花朵在风中摇曳。</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罂粟对过路的人说：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如果你能采食我的果实，一定会给你带来快乐。</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路人</a:t>
            </a:r>
            <a:r>
              <a:rPr lang="zh-CN" altLang="zh-CN" sz="2600" kern="100" dirty="0">
                <a:latin typeface="Times New Roman"/>
                <a:ea typeface="华文细黑"/>
                <a:cs typeface="Times New Roman"/>
              </a:rPr>
              <a:t>对罂粟说：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如果陶醉于你片刻的快乐，就会给我带来长久的痛苦！</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分析　这则对话中有一个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快乐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痛苦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的矛盾问题，只要抓住了这两者的辩证关系，就抓住了立意的核心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11029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81237"/>
            <a:ext cx="8939481" cy="47089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求异同法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异中求同，同中求异</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此法主要适用于多则材料型。</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材料　</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爱因斯坦的相对论发现至今仍有不少反对者。英国物理学家霍金说，他至今每周仍能收到两三封信，这些信旨在证明爱因斯坦的理论是错的。</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有人告诉爱因斯坦，有一本名叫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反对爱因斯坦的</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位科学家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的书。爱因斯坦回答：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为什么要</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位？如果我真的错了，只要有一位能证明我错了就可以了。</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913364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23257"/>
            <a:ext cx="8939481"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分析　多则材料作文的审题要学会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同中求异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异中求同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同中求异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就是将几则材料放在一起，通过比较分析找出它们的不同点，然后着眼于差异之处，立意作文。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异中求同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就是从几则材料中去寻找出它们之间的共同点，然后据此立意作文。综合上面两则材料，考生可以从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质疑的精神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面对错误的批评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等角度立意。</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新材料作文的审题往往是几种方法综合使用的</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630352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64" y="-27424"/>
            <a:ext cx="893948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三、多角度思考，寻最佳立意</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spc="-100" dirty="0">
                <a:latin typeface="Times New Roman"/>
                <a:ea typeface="华文细黑"/>
                <a:cs typeface="Times New Roman"/>
              </a:rPr>
              <a:t>新材料作文都可以多角度立意。一则材料，有哪些立意角度呢？</a:t>
            </a:r>
            <a:endParaRPr lang="zh-CN" altLang="zh-CN" sz="1050" kern="100" spc="-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从材料内容讲，不同的人、事、物就有不同的立意角度，甚至主要人、事也有多个立意角度。</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从立意方法讲，可以正向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顺向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立意、反向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逆向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立意、类比立意。</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在众多的立意角度中，只能选一个角度立意，当然要选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立意。何谓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立意呢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5702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568806"/>
            <a:ext cx="8682466"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满分样卷</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爱是放手</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爱</a:t>
            </a:r>
            <a:r>
              <a:rPr lang="zh-CN" altLang="zh-CN" sz="2600" kern="100" dirty="0">
                <a:latin typeface="Times New Roman"/>
                <a:ea typeface="华文细黑"/>
                <a:cs typeface="Times New Roman"/>
              </a:rPr>
              <a:t>是放手，不是保护；爱是鼓舞，不是束缚；爱是温暖，不是负担。爱，不是溺爱，不是过度的保护与宠爱，而是适度的放手，让雏鹰学会飞翔，让幼苗冲破土壤</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开头排比，直接点出爱是什么，不是什么。</a:t>
            </a:r>
          </a:p>
        </p:txBody>
      </p:sp>
    </p:spTree>
    <p:extLst>
      <p:ext uri="{BB962C8B-B14F-4D97-AF65-F5344CB8AC3E}">
        <p14:creationId xmlns:p14="http://schemas.microsoft.com/office/powerpoint/2010/main" val="1961475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64" y="-73144"/>
            <a:ext cx="8939481" cy="521508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从命题者角度看，能对接命题者命题所依据的社会、现实、时代背景和特点的，就是最佳立意；能重视思辨法的立意，就是最佳立意。例如</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年福建卷作文题，如果使用抓关键句法，抓住诗末句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我愿变成一段树根，深深地扎进地层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，写追求、坚守、信念、扎根、底线这样单方面的文章，立意就比较普通，不够出彩。考生如能从全诗着眼，写到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仰望夜空与立足脚下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自由与坚守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避免浮躁，脚踏实地走好自己的人生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之间的二元辩证关系，这正是命题者想要考查的思辨能力，因而，这才是最佳立意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930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64" y="872590"/>
            <a:ext cx="8939481" cy="321132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从材料本身看，能体现核心语意、从主要对象角度切入的立意是最佳立意。当然，只要合乎材料意思，不是片面理解、生硬地寻词摘句的，也是最佳立意。</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从考生角度看，只要是在符合题意的前提下能写出自己独特见解、真实感受的，就是最佳立意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06377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64" y="-164554"/>
            <a:ext cx="8939481" cy="5221942"/>
          </a:xfrm>
          <a:prstGeom prst="rect">
            <a:avLst/>
          </a:prstGeom>
          <a:noFill/>
        </p:spPr>
        <p:txBody>
          <a:bodyPr wrap="square" rtlCol="0">
            <a:spAutoFit/>
          </a:bodyPr>
          <a:lstStyle/>
          <a:p>
            <a:pPr algn="ctr">
              <a:lnSpc>
                <a:spcPts val="5000"/>
              </a:lnSpc>
              <a:spcAft>
                <a:spcPts val="0"/>
              </a:spcAft>
            </a:pPr>
            <a:r>
              <a:rPr lang="zh-CN" altLang="zh-CN" sz="2600" b="1" kern="100" dirty="0">
                <a:solidFill>
                  <a:srgbClr val="0070C0"/>
                </a:solidFill>
                <a:latin typeface="IPAPANNEW"/>
                <a:ea typeface="微软雅黑"/>
                <a:cs typeface="Times New Roman"/>
              </a:rPr>
              <a:t>实战演练</a:t>
            </a:r>
          </a:p>
          <a:p>
            <a:pPr algn="just">
              <a:lnSpc>
                <a:spcPts val="5000"/>
              </a:lnSpc>
              <a:spcAft>
                <a:spcPts val="0"/>
              </a:spcAft>
            </a:pPr>
            <a:r>
              <a:rPr lang="zh-CN" altLang="zh-CN" sz="2600" kern="100" dirty="0">
                <a:solidFill>
                  <a:srgbClr val="0000FF"/>
                </a:solidFill>
                <a:latin typeface="Times New Roman"/>
                <a:ea typeface="华文细黑"/>
                <a:cs typeface="Times New Roman"/>
              </a:rPr>
              <a:t>一、请对下面材料进行审题立意，并注意审题方法的运用。</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阅读下面的材料，请结合自己的体验和感悟，写一篇不少于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位著名企业家在作报告，有听众问：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你在事业上取得巨大成功的原因是什么？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企业家拿起粉笔在黑板上画了一个留有缺口的圈，反问道：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这是什么？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圆圈。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未完成的事业。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成功。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台下的听众七</a:t>
            </a:r>
            <a:r>
              <a:rPr lang="zh-CN" altLang="zh-CN" sz="2600" kern="100" dirty="0" smtClean="0">
                <a:latin typeface="Times New Roman"/>
                <a:ea typeface="华文细黑"/>
                <a:cs typeface="Times New Roman"/>
              </a:rPr>
              <a:t>嘴</a:t>
            </a:r>
            <a:endParaRPr lang="zh-CN" altLang="zh-CN" sz="1050" kern="100" dirty="0">
              <a:latin typeface="宋体"/>
              <a:cs typeface="Courier New"/>
            </a:endParaRPr>
          </a:p>
        </p:txBody>
      </p:sp>
    </p:spTree>
    <p:extLst>
      <p:ext uri="{BB962C8B-B14F-4D97-AF65-F5344CB8AC3E}">
        <p14:creationId xmlns:p14="http://schemas.microsoft.com/office/powerpoint/2010/main" val="1832782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64" y="576426"/>
            <a:ext cx="8939481" cy="3939540"/>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八舌地答道。企业家对这些回答未置可否：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其实，这只是一个未画完整的句号。你们问我为什么会取得辉煌的业绩，道理很简单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我不会把事情做得很圆满，就像画个句号，一定要留个缺口，给员工留下发挥智慧的空间。</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审题方法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p>
          <a:p>
            <a:pPr algn="just">
              <a:lnSpc>
                <a:spcPts val="5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参考立意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endParaRPr lang="zh-CN" altLang="zh-CN" sz="2600" kern="100" dirty="0">
              <a:latin typeface="宋体"/>
              <a:cs typeface="Courier New"/>
            </a:endParaRPr>
          </a:p>
        </p:txBody>
      </p:sp>
    </p:spTree>
    <p:extLst>
      <p:ext uri="{BB962C8B-B14F-4D97-AF65-F5344CB8AC3E}">
        <p14:creationId xmlns:p14="http://schemas.microsoft.com/office/powerpoint/2010/main" val="8667300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64" y="223257"/>
            <a:ext cx="893948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提示</a:t>
            </a:r>
            <a:r>
              <a:rPr lang="zh-CN" altLang="zh-CN" sz="2600" kern="100" dirty="0">
                <a:latin typeface="Times New Roman"/>
                <a:ea typeface="华文细黑"/>
                <a:cs typeface="Times New Roman"/>
              </a:rPr>
              <a:t>　对该题使用的审题方法最好是抓关键句法。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正确理解与把握关键句：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我不会把事情做得很圆满，就像画个句号，一定要留个缺口，给员工留下发挥智慧的空间。</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这句话可以划分为两个部分来理解。第一，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我不会把事情做得很圆满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，给员工留下发挥智慧的空间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。第二，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就像画个句号，一定要留个缺口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是对观点句的比喻。考生很容易断章取义，直接拿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我不会把事情做得很圆满</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立</a:t>
            </a:r>
            <a:endParaRPr lang="zh-CN" altLang="zh-CN" sz="1050" kern="100" dirty="0">
              <a:latin typeface="宋体"/>
              <a:cs typeface="Courier New"/>
            </a:endParaRPr>
          </a:p>
        </p:txBody>
      </p:sp>
    </p:spTree>
    <p:extLst>
      <p:ext uri="{BB962C8B-B14F-4D97-AF65-F5344CB8AC3E}">
        <p14:creationId xmlns:p14="http://schemas.microsoft.com/office/powerpoint/2010/main" val="564992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114" y="-92546"/>
            <a:ext cx="8939481" cy="521508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意，这样就很容易出现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我们做事不需追求圆满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不圆满也是好的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等难以论证甚至错误的观点。如果我们能从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a:t>
            </a:r>
            <a:r>
              <a:rPr lang="zh-CN" altLang="zh-CN" sz="2600" kern="100" spc="-100" dirty="0">
                <a:latin typeface="Times New Roman"/>
                <a:ea typeface="华文细黑"/>
                <a:cs typeface="Times New Roman"/>
              </a:rPr>
              <a:t>像画个句号，一定要留个缺口</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深入理解，应该容易发散思维。</a:t>
            </a:r>
            <a:endParaRPr lang="zh-CN" altLang="zh-CN" sz="2600" kern="100" spc="-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的本体是什么？当然是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。做哪些事？这里可以发散思维，例如做管理、做教育、写书法、画国画、搞研究等等。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缺口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的本体又是什么？这可以根据选择做的事而相应转变。例如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做管理要给下属留点机会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教育孩子要给孩子留个自己发展的空间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画国画要在宣纸上留点想象的空间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22992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69" y="783125"/>
            <a:ext cx="885097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阅读下面的材料，根据自己的联想和感悟，写一篇不少于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追逐</a:t>
            </a:r>
            <a:r>
              <a:rPr lang="zh-CN" altLang="zh-CN" sz="2600" kern="100" dirty="0">
                <a:latin typeface="Times New Roman"/>
                <a:ea typeface="华文细黑"/>
                <a:cs typeface="Times New Roman"/>
              </a:rPr>
              <a:t>着鹿的猎人是看不见山的。</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审题方法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 (</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参考立意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endParaRPr lang="zh-CN" altLang="zh-CN" sz="1050" kern="100" dirty="0">
              <a:latin typeface="宋体"/>
              <a:cs typeface="Courier New"/>
            </a:endParaRPr>
          </a:p>
        </p:txBody>
      </p:sp>
    </p:spTree>
    <p:extLst>
      <p:ext uri="{BB962C8B-B14F-4D97-AF65-F5344CB8AC3E}">
        <p14:creationId xmlns:p14="http://schemas.microsoft.com/office/powerpoint/2010/main" val="2325179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794" y="-92546"/>
            <a:ext cx="885097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提示</a:t>
            </a:r>
            <a:r>
              <a:rPr lang="zh-CN" altLang="zh-CN" sz="2600" kern="100" dirty="0">
                <a:latin typeface="Times New Roman"/>
                <a:ea typeface="华文细黑"/>
                <a:cs typeface="Times New Roman"/>
              </a:rPr>
              <a:t>　这是一篇寓意型、关系型的材料作文，在审题时，既要考虑到材料中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的比喻内涵，又要考虑到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的辩证关系。</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具体说来，可以从以下几个角度来立意：</a:t>
            </a:r>
            <a:endParaRPr lang="zh-CN" altLang="zh-CN" sz="1050" kern="100" dirty="0">
              <a:latin typeface="宋体"/>
              <a:cs typeface="Courier New"/>
            </a:endParaRPr>
          </a:p>
          <a:p>
            <a:pPr algn="just">
              <a:lnSpc>
                <a:spcPts val="5000"/>
              </a:lnSpc>
              <a:spcAft>
                <a:spcPts val="0"/>
              </a:spcAft>
            </a:pPr>
            <a:r>
              <a:rPr lang="en-US" altLang="zh-CN" sz="2600" kern="100" spc="-100" dirty="0" smtClean="0">
                <a:latin typeface="宋体"/>
                <a:ea typeface="华文细黑"/>
                <a:cs typeface="Times New Roman"/>
              </a:rPr>
              <a:t>①</a:t>
            </a:r>
            <a:r>
              <a:rPr lang="zh-CN" altLang="zh-CN" sz="2600" kern="100" spc="-100" dirty="0" smtClean="0">
                <a:latin typeface="Times New Roman"/>
                <a:ea typeface="华文细黑"/>
                <a:cs typeface="Times New Roman"/>
              </a:rPr>
              <a:t>鹿是眼前利益，山是长远立意；鹿是个人利益</a:t>
            </a:r>
            <a:r>
              <a:rPr lang="en-US" altLang="zh-CN" sz="2600" kern="100" spc="-100" dirty="0" smtClean="0">
                <a:latin typeface="Times New Roman"/>
                <a:ea typeface="华文细黑"/>
                <a:cs typeface="Courier New"/>
              </a:rPr>
              <a:t>(</a:t>
            </a:r>
            <a:r>
              <a:rPr lang="zh-CN" altLang="zh-CN" sz="2600" kern="100" spc="-100" dirty="0" smtClean="0">
                <a:latin typeface="Times New Roman"/>
                <a:ea typeface="华文细黑"/>
                <a:cs typeface="Times New Roman"/>
              </a:rPr>
              <a:t>小我利益</a:t>
            </a:r>
            <a:r>
              <a:rPr lang="en-US" altLang="zh-CN" sz="2600" kern="100" spc="-100" dirty="0" smtClean="0">
                <a:latin typeface="Times New Roman"/>
                <a:ea typeface="华文细黑"/>
                <a:cs typeface="Courier New"/>
              </a:rPr>
              <a:t>)</a:t>
            </a:r>
            <a:r>
              <a:rPr lang="zh-CN" altLang="zh-CN" sz="2600" kern="100" spc="-100" dirty="0" smtClean="0">
                <a:latin typeface="Times New Roman"/>
                <a:ea typeface="华文细黑"/>
                <a:cs typeface="Times New Roman"/>
              </a:rPr>
              <a:t>，山是集体利益</a:t>
            </a:r>
            <a:r>
              <a:rPr lang="en-US" altLang="zh-CN" sz="2600" kern="100" spc="-100" dirty="0" smtClean="0">
                <a:latin typeface="Times New Roman"/>
                <a:ea typeface="华文细黑"/>
                <a:cs typeface="Courier New"/>
              </a:rPr>
              <a:t>(</a:t>
            </a:r>
            <a:r>
              <a:rPr lang="zh-CN" altLang="zh-CN" sz="2600" kern="100" spc="-100" dirty="0" smtClean="0">
                <a:latin typeface="Times New Roman"/>
                <a:ea typeface="华文细黑"/>
                <a:cs typeface="Times New Roman"/>
              </a:rPr>
              <a:t>国家利益</a:t>
            </a:r>
            <a:r>
              <a:rPr lang="en-US" altLang="zh-CN" sz="2600" kern="100" spc="-100" dirty="0" smtClean="0">
                <a:latin typeface="Times New Roman"/>
                <a:ea typeface="华文细黑"/>
                <a:cs typeface="Courier New"/>
              </a:rPr>
              <a:t>)</a:t>
            </a:r>
            <a:r>
              <a:rPr lang="zh-CN" altLang="zh-CN" sz="2600" kern="100" spc="-100" dirty="0" smtClean="0">
                <a:latin typeface="Times New Roman"/>
                <a:ea typeface="华文细黑"/>
                <a:cs typeface="Times New Roman"/>
              </a:rPr>
              <a:t>。此立意可以从当前个人发展、商家发展、国家发展等方面写，如食品安全问题、学生教育问题等。立意有：放眼未来，才能开拓境界；立足当下，放眼未来等。</a:t>
            </a:r>
            <a:endParaRPr lang="zh-CN" altLang="zh-CN" sz="1050" kern="100" spc="-100" dirty="0">
              <a:latin typeface="宋体"/>
              <a:cs typeface="Courier New"/>
            </a:endParaRPr>
          </a:p>
        </p:txBody>
      </p:sp>
    </p:spTree>
    <p:extLst>
      <p:ext uri="{BB962C8B-B14F-4D97-AF65-F5344CB8AC3E}">
        <p14:creationId xmlns:p14="http://schemas.microsoft.com/office/powerpoint/2010/main" val="2059860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92546"/>
            <a:ext cx="8850971" cy="5221942"/>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鹿是功名、金钱、仕途、名誉，山是生命的乐趣、人生美好的风光、健康的生命等。此立意可以从古代的隐士、当今的淡泊名利者，或生活的方式等方面写。立意有：慢慢走，</a:t>
            </a:r>
            <a:r>
              <a:rPr lang="zh-CN" altLang="zh-CN" sz="2600" kern="100" spc="-100" dirty="0">
                <a:latin typeface="Times New Roman"/>
                <a:ea typeface="华文细黑"/>
                <a:cs typeface="Times New Roman"/>
              </a:rPr>
              <a:t>欣赏啊；莫让名利遮望眼；放下名利，学会欣赏；享受生命等。</a:t>
            </a:r>
            <a:endParaRPr lang="zh-CN" altLang="zh-CN" sz="2600" kern="100" spc="-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鹿是目标、理想、梦想；山是许多目标的代指，或阻碍理想实现的困难、挫折、诱惑等。此立意可以联系古今中外许多功成名就的励志人物来写，如林丹、林书豪等。立意有：追逐梦想，不畏穷途；征服困难，梦想起航；与专注同行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825075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92546"/>
            <a:ext cx="8850971"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阅读下面的材料，根据自己的联想和感悟，写一篇不少于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位世界著名的小提琴演奏家装扮成街头艺人在一个地铁站里演奏了</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首世界名曲，共演奏了</a:t>
            </a:r>
            <a:r>
              <a:rPr lang="en-US" altLang="zh-CN" sz="2600" kern="100" dirty="0">
                <a:latin typeface="Times New Roman"/>
                <a:ea typeface="华文细黑"/>
                <a:cs typeface="Courier New"/>
              </a:rPr>
              <a:t>45</a:t>
            </a:r>
            <a:r>
              <a:rPr lang="zh-CN" altLang="zh-CN" sz="2600" kern="100" dirty="0">
                <a:latin typeface="Times New Roman"/>
                <a:ea typeface="华文细黑"/>
                <a:cs typeface="Times New Roman"/>
              </a:rPr>
              <a:t>分钟。在这</a:t>
            </a:r>
            <a:r>
              <a:rPr lang="en-US" altLang="zh-CN" sz="2600" kern="100" dirty="0">
                <a:latin typeface="Times New Roman"/>
                <a:ea typeface="华文细黑"/>
                <a:cs typeface="Courier New"/>
              </a:rPr>
              <a:t>45</a:t>
            </a:r>
            <a:r>
              <a:rPr lang="zh-CN" altLang="zh-CN" sz="2600" kern="100" dirty="0">
                <a:latin typeface="Times New Roman"/>
                <a:ea typeface="华文细黑"/>
                <a:cs typeface="Times New Roman"/>
              </a:rPr>
              <a:t>分钟里，大约有</a:t>
            </a:r>
            <a:r>
              <a:rPr lang="en-US" altLang="zh-CN" sz="2600" kern="100" dirty="0">
                <a:latin typeface="Times New Roman"/>
                <a:ea typeface="华文细黑"/>
                <a:cs typeface="Courier New"/>
              </a:rPr>
              <a:t>2 000</a:t>
            </a:r>
            <a:r>
              <a:rPr lang="zh-CN" altLang="zh-CN" sz="2600" kern="100" dirty="0">
                <a:latin typeface="Times New Roman"/>
                <a:ea typeface="华文细黑"/>
                <a:cs typeface="Times New Roman"/>
              </a:rPr>
              <a:t>人从这个地铁站经过，只有</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个人停下来听了一会儿，有</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人给了钱就匆匆离开了。这位演奏家总共收到了</a:t>
            </a:r>
            <a:r>
              <a:rPr lang="en-US" altLang="zh-CN" sz="2600" kern="100" dirty="0">
                <a:latin typeface="Times New Roman"/>
                <a:ea typeface="华文细黑"/>
                <a:cs typeface="Courier New"/>
              </a:rPr>
              <a:t>32</a:t>
            </a:r>
            <a:r>
              <a:rPr lang="zh-CN" altLang="zh-CN" sz="2600" kern="100" dirty="0">
                <a:latin typeface="Times New Roman"/>
                <a:ea typeface="华文细黑"/>
                <a:cs typeface="Times New Roman"/>
              </a:rPr>
              <a:t>美元。而几天前，他在剧院演出的门票被抢购一空，要坐在剧院里聆听他演奏同样的乐曲，平均需</a:t>
            </a:r>
            <a:r>
              <a:rPr lang="en-US" altLang="zh-CN" sz="2600" kern="100" dirty="0">
                <a:latin typeface="Times New Roman"/>
                <a:ea typeface="华文细黑"/>
                <a:cs typeface="Courier New"/>
              </a:rPr>
              <a:t>200</a:t>
            </a:r>
            <a:r>
              <a:rPr lang="zh-CN" altLang="zh-CN" sz="2600" kern="100" dirty="0">
                <a:latin typeface="Times New Roman"/>
                <a:ea typeface="华文细黑"/>
                <a:cs typeface="Times New Roman"/>
              </a:rPr>
              <a:t>美元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93832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531" y="-99432"/>
            <a:ext cx="8718949"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懂《月光曲》，会唱《青花瓷》，但爸妈，我不懂如何整理房间，如何洗碗，如何为你们沏杯热茶。或许对于你们而言，我只能是你们手中的宝，但终究有一天我要飞翔在没有你们的天空，孤独与艰辛会让我成长。</a:t>
            </a:r>
            <a:endParaRPr lang="zh-CN" altLang="zh-CN" sz="2600" kern="100" dirty="0" smtClean="0">
              <a:latin typeface="宋体"/>
              <a:cs typeface="Courier New"/>
            </a:endParaRPr>
          </a:p>
          <a:p>
            <a:pPr algn="just">
              <a:lnSpc>
                <a:spcPts val="5000"/>
              </a:lnSpc>
              <a:spcAft>
                <a:spcPts val="0"/>
              </a:spcAft>
            </a:pPr>
            <a:r>
              <a:rPr lang="zh-CN" altLang="zh-CN" sz="2600" kern="100" dirty="0" smtClean="0">
                <a:solidFill>
                  <a:srgbClr val="C00000"/>
                </a:solidFill>
                <a:latin typeface="Times New Roman"/>
                <a:ea typeface="华文细黑"/>
                <a:cs typeface="Times New Roman"/>
              </a:rPr>
              <a:t>从</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我</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入手，写</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我</a:t>
            </a:r>
            <a:r>
              <a:rPr lang="en-US" altLang="zh-CN" sz="2600" kern="100" dirty="0" smtClean="0">
                <a:solidFill>
                  <a:srgbClr val="C00000"/>
                </a:solidFill>
                <a:latin typeface="宋体"/>
                <a:ea typeface="华文细黑"/>
                <a:cs typeface="Times New Roman"/>
              </a:rPr>
              <a:t>”</a:t>
            </a:r>
            <a:r>
              <a:rPr lang="zh-CN" altLang="zh-CN" sz="2600" kern="100" dirty="0" smtClean="0">
                <a:solidFill>
                  <a:srgbClr val="C00000"/>
                </a:solidFill>
                <a:latin typeface="Times New Roman"/>
                <a:ea typeface="华文细黑"/>
                <a:cs typeface="Times New Roman"/>
              </a:rPr>
              <a:t>挣脱父母怀抱的渴望。</a:t>
            </a:r>
            <a:endParaRPr lang="en-US" altLang="zh-CN" sz="2600" kern="100" dirty="0" smtClean="0">
              <a:solidFill>
                <a:srgbClr val="C00000"/>
              </a:solidFill>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如果爱我，就请放手，让我走自己的路，让我知道自己人生的航向。</a:t>
            </a:r>
            <a:endParaRPr lang="zh-CN" altLang="zh-CN" sz="2600" kern="100" dirty="0" smtClean="0">
              <a:latin typeface="宋体"/>
              <a:cs typeface="Courier New"/>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亮出观点，直吐心声</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爱</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我</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请放手，同时点题</a:t>
            </a:r>
            <a:r>
              <a:rPr lang="zh-CN" altLang="zh-CN" sz="26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824609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303396"/>
            <a:ext cx="885097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审题方法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 </a:t>
            </a:r>
          </a:p>
          <a:p>
            <a:pPr algn="just">
              <a:lnSpc>
                <a:spcPts val="5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参考立意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p>
          <a:p>
            <a:pPr algn="just">
              <a:lnSpc>
                <a:spcPts val="5000"/>
              </a:lnSpc>
              <a:spcAft>
                <a:spcPts val="0"/>
              </a:spcAft>
            </a:pPr>
            <a:r>
              <a:rPr lang="zh-CN" altLang="zh-CN" sz="2600" kern="100" dirty="0">
                <a:solidFill>
                  <a:srgbClr val="0000FF"/>
                </a:solidFill>
                <a:latin typeface="Times New Roman"/>
                <a:ea typeface="华文细黑"/>
                <a:cs typeface="Times New Roman"/>
              </a:rPr>
              <a:t>提示</a:t>
            </a:r>
            <a:r>
              <a:rPr lang="zh-CN" altLang="zh-CN" sz="2600" kern="100" dirty="0">
                <a:latin typeface="Times New Roman"/>
                <a:ea typeface="华文细黑"/>
                <a:cs typeface="Times New Roman"/>
              </a:rPr>
              <a:t>　该题最适合用由果推因法。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也可用概括中心法</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这则作文材料能引发思考的角度较多，容易入手，但不容易写好。同一个演奏家同样的乐曲，在不同的地方，听众的反应判若云泥，原因多多</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6091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108039"/>
            <a:ext cx="8850971" cy="521508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从受众来说：在剧院演出的门票被抢购一空，说明人们需要高雅艺术；平均需</a:t>
            </a:r>
            <a:r>
              <a:rPr lang="en-US" altLang="zh-CN" sz="2600" kern="100" dirty="0">
                <a:latin typeface="Times New Roman"/>
                <a:ea typeface="华文细黑"/>
                <a:cs typeface="Courier New"/>
              </a:rPr>
              <a:t>200</a:t>
            </a:r>
            <a:r>
              <a:rPr lang="zh-CN" altLang="zh-CN" sz="2600" kern="100" dirty="0">
                <a:latin typeface="Times New Roman"/>
                <a:ea typeface="华文细黑"/>
                <a:cs typeface="Times New Roman"/>
              </a:rPr>
              <a:t>美元的门票被抢购一空，说明人们对这位世界著名小提琴家的追捧与热爱。那么，人们是慕其名而去还是慕其演奏水平而去？去聆听的观众中有多少是能真正听懂其所演奏的曲子的？如果能真正听懂其所演奏的曲子，那这个小提琴家在哪里演出是不是就不重要了？并不会因为在剧院演出就被热捧，而在地铁站演奏就无人欣赏、少人欣赏了。从听众的角度来写，则要叩问听众是不是真懂小提琴家所演奏的曲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39163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108039"/>
            <a:ext cx="8850971" cy="513493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深入一步想，剧院的听众和地铁站的听众肯定不可能是同样的人。地铁站里的人们，行色匆匆，难有闲情逸致。高速运转的时代，快节奏的生活，人们无暇顾及近在眼前的高雅艺术。地铁站客流量大，来来往往的人多，环境嘈杂，对听演奏来说，外界干扰很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阳春白雪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屈就为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下里巴人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，按理说应该能更好地为普通大众服务，为什么却事与愿违呢？人们的脚步匆忙啊，行色匆匆中错过了多少次生命中值得驻足、值得欣赏的事啊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9889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372" y="1081743"/>
            <a:ext cx="8590665" cy="2570127"/>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从演奏家的角度琢磨，为什么要选在地铁站演奏，并且是装扮成街头艺人？是检测听众的素质还是衡量大众的水平？同样的曲子，同一个人演奏于不同的地点，效果却有天壤之别，这种现象初看觉得奇怪，细想也在</a:t>
            </a:r>
            <a:r>
              <a:rPr lang="zh-CN" altLang="zh-CN" sz="2600" kern="100">
                <a:latin typeface="Times New Roman"/>
                <a:ea typeface="华文细黑"/>
                <a:cs typeface="Times New Roman"/>
              </a:rPr>
              <a:t>情理之中</a:t>
            </a:r>
            <a:r>
              <a:rPr lang="zh-CN" altLang="zh-CN" sz="2600" kern="10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955316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372" y="310267"/>
            <a:ext cx="8590665"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阅读下面的材料，请结合自己的体验和感悟，写一篇不少于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字的文章。</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材料一　古语：树怕没皮，人怕没脸。俗语：死要面子活受罪。</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材料二　林语堂先生说过：中国人的脸面，不但可以洗，可以刮，还可以争，可以留，有时好像争面子是人生的第一要义，甚至可以倾家荡产而为之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3593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372" y="310267"/>
            <a:ext cx="8590665" cy="449373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材料三　时值暑假，来自京沪一些医院的整形外科统计数字显示，青少年占到了就诊人数的</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至</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，就诊的青少年除了极少数因为无耳、兔唇等原因必须进行修补以外，绝大多数是为了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锦上添花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，甚至有的举着一些名模明星的照片前来就诊，照片上的形象就是其整形标准。社会心理学家指出，由于缺乏人生阅历和渴望被周围人承认的双重原因，青少年比成年人更容易被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观念困扰</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4690305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372" y="-92546"/>
            <a:ext cx="8590665"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审题方法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 </a:t>
            </a:r>
          </a:p>
          <a:p>
            <a:pPr algn="just">
              <a:lnSpc>
                <a:spcPts val="5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参考立意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 </a:t>
            </a:r>
          </a:p>
          <a:p>
            <a:pPr algn="just">
              <a:lnSpc>
                <a:spcPts val="5000"/>
              </a:lnSpc>
              <a:spcAft>
                <a:spcPts val="0"/>
              </a:spcAft>
            </a:pPr>
            <a:r>
              <a:rPr lang="zh-CN" altLang="zh-CN" sz="2600" kern="100" dirty="0">
                <a:solidFill>
                  <a:srgbClr val="0000FF"/>
                </a:solidFill>
                <a:latin typeface="Times New Roman"/>
                <a:ea typeface="华文细黑"/>
                <a:cs typeface="Times New Roman"/>
              </a:rPr>
              <a:t>提示</a:t>
            </a:r>
            <a:r>
              <a:rPr lang="zh-CN" altLang="zh-CN" sz="2600" kern="100" dirty="0">
                <a:latin typeface="Times New Roman"/>
                <a:ea typeface="华文细黑"/>
                <a:cs typeface="Times New Roman"/>
              </a:rPr>
              <a:t>　该题适合用求异同法，异中求同。</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上述三则材料都是讲的中国人的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在这里有两重含义，浅层义是指人生理上的脸面，深层义是指心理和精神上的脸面。中国人爱争面子，在国人看来，面子是人们身份的标志，是有才干的表现。面子关系着人</a:t>
            </a:r>
            <a:r>
              <a:rPr lang="zh-CN" altLang="zh-CN" sz="2600" kern="100" dirty="0" smtClean="0">
                <a:latin typeface="Times New Roman"/>
                <a:ea typeface="华文细黑"/>
                <a:cs typeface="Times New Roman"/>
              </a:rPr>
              <a:t>的</a:t>
            </a:r>
            <a:r>
              <a:rPr lang="zh-CN" altLang="zh-CN" sz="2600" kern="100" dirty="0">
                <a:solidFill>
                  <a:prstClr val="black"/>
                </a:solidFill>
                <a:latin typeface="Times New Roman"/>
                <a:ea typeface="华文细黑"/>
                <a:cs typeface="Times New Roman"/>
              </a:rPr>
              <a:t>尊严、荣誉。国人看重脸面，这对于维系人情和稳定</a:t>
            </a:r>
            <a:r>
              <a:rPr lang="zh-CN" altLang="zh-CN" sz="2600" kern="100" dirty="0" smtClean="0">
                <a:solidFill>
                  <a:prstClr val="black"/>
                </a:solidFill>
                <a:latin typeface="Times New Roman"/>
                <a:ea typeface="华文细黑"/>
                <a:cs typeface="Times New Roman"/>
              </a:rPr>
              <a:t>社会</a:t>
            </a:r>
            <a:endParaRPr lang="zh-CN" altLang="zh-CN" sz="2600" kern="100" dirty="0">
              <a:latin typeface="宋体"/>
              <a:cs typeface="Courier New"/>
            </a:endParaRPr>
          </a:p>
        </p:txBody>
      </p:sp>
    </p:spTree>
    <p:extLst>
      <p:ext uri="{BB962C8B-B14F-4D97-AF65-F5344CB8AC3E}">
        <p14:creationId xmlns:p14="http://schemas.microsoft.com/office/powerpoint/2010/main" val="279655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134074"/>
            <a:ext cx="8850971" cy="5286062"/>
          </a:xfrm>
          <a:prstGeom prst="rect">
            <a:avLst/>
          </a:prstGeom>
          <a:noFill/>
        </p:spPr>
        <p:txBody>
          <a:bodyPr wrap="square" rtlCol="0">
            <a:spAutoFit/>
          </a:bodyPr>
          <a:lstStyle/>
          <a:p>
            <a:pPr algn="just">
              <a:lnSpc>
                <a:spcPts val="4500"/>
              </a:lnSpc>
              <a:spcAft>
                <a:spcPts val="0"/>
              </a:spcAft>
            </a:pPr>
            <a:r>
              <a:rPr lang="zh-CN" altLang="zh-CN" sz="2600" kern="100" dirty="0">
                <a:solidFill>
                  <a:prstClr val="black"/>
                </a:solidFill>
                <a:latin typeface="Times New Roman"/>
                <a:ea typeface="华文细黑"/>
                <a:cs typeface="Times New Roman"/>
              </a:rPr>
              <a:t>不</a:t>
            </a:r>
            <a:r>
              <a:rPr lang="zh-CN" altLang="zh-CN" sz="2600" kern="100" dirty="0" smtClean="0">
                <a:latin typeface="Times New Roman"/>
                <a:ea typeface="华文细黑"/>
                <a:cs typeface="Times New Roman"/>
              </a:rPr>
              <a:t>无</a:t>
            </a:r>
            <a:r>
              <a:rPr lang="zh-CN" altLang="zh-CN" sz="2600" kern="100" dirty="0">
                <a:latin typeface="Times New Roman"/>
                <a:ea typeface="华文细黑"/>
                <a:cs typeface="Times New Roman"/>
              </a:rPr>
              <a:t>积极意义，但超过一定的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，就会变成虚荣，就会产生浅薄，就会导致社会风气的浮靡奢华。然而，为了面子而不顾实际，为了形象而不顾人的死活，却是当前某些人的一种通病。</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面子关乎人们的尊严、荣辱，当然要讲，特别是在大是大非面前，要面子就是讲尊严。但是，面子不等于虚荣心，不能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死要面子活受罪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，更不能为了所谓的政绩而劳民伤财、弄虚作假。有时候，勇于暴露自己的缺点，恰恰是给自己争来了面子。我们要的是表里如一、形式内容相统一的面子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753592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134074"/>
            <a:ext cx="885097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二、请对下面材料进行审题立意，并注意多角度立意和最佳立意。</a:t>
            </a:r>
            <a:endParaRPr lang="zh-CN" altLang="zh-CN" sz="260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阅读下面的材料，根据要求作文。</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a:t>
            </a:r>
            <a:r>
              <a:rPr lang="zh-CN" altLang="zh-CN" sz="2600" kern="100" dirty="0">
                <a:latin typeface="Times New Roman"/>
                <a:ea typeface="华文细黑"/>
                <a:cs typeface="Times New Roman"/>
              </a:rPr>
              <a:t>镇上住着一位先知。当异乡人来到先知的住处时，已是入夜时分，门开着。他叫喊两声，无人答应，就自行进入。</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是一个很大的房间。一盏点燃的煤油灯，就摆在离门口不远处的一张大桌子上，但桌边却空无一人。无数飞蛾绕着煤油灯的亮光飞舞。慢慢适应屋内的明暗后，异乡人</a:t>
            </a:r>
            <a:r>
              <a:rPr lang="zh-CN" altLang="zh-CN" sz="2600" kern="100" dirty="0" smtClean="0">
                <a:latin typeface="Times New Roman"/>
                <a:ea typeface="华文细黑"/>
                <a:cs typeface="Times New Roman"/>
              </a:rPr>
              <a:t>发现</a:t>
            </a:r>
            <a:endParaRPr lang="zh-CN" altLang="zh-CN" sz="2600" kern="100" dirty="0">
              <a:latin typeface="宋体"/>
              <a:cs typeface="Courier New"/>
            </a:endParaRPr>
          </a:p>
        </p:txBody>
      </p:sp>
    </p:spTree>
    <p:extLst>
      <p:ext uri="{BB962C8B-B14F-4D97-AF65-F5344CB8AC3E}">
        <p14:creationId xmlns:p14="http://schemas.microsoft.com/office/powerpoint/2010/main" val="150342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19" y="79241"/>
            <a:ext cx="8850971" cy="4580741"/>
          </a:xfrm>
          <a:prstGeom prst="rect">
            <a:avLst/>
          </a:prstGeom>
          <a:noFill/>
        </p:spPr>
        <p:txBody>
          <a:bodyPr wrap="square" rtlCol="0">
            <a:spAutoFit/>
          </a:bodyPr>
          <a:lstStyle/>
          <a:p>
            <a:pPr algn="just">
              <a:lnSpc>
                <a:spcPts val="5000"/>
              </a:lnSpc>
              <a:spcAft>
                <a:spcPts val="0"/>
              </a:spcAft>
            </a:pPr>
            <a:r>
              <a:rPr lang="zh-CN" altLang="en-US" sz="2600" kern="100" dirty="0" smtClean="0">
                <a:latin typeface="Times New Roman"/>
                <a:ea typeface="华文细黑"/>
                <a:cs typeface="Times New Roman"/>
              </a:rPr>
              <a:t>在</a:t>
            </a:r>
            <a:r>
              <a:rPr lang="zh-CN" altLang="zh-CN" sz="2600" kern="100" dirty="0" smtClean="0">
                <a:latin typeface="Times New Roman"/>
                <a:ea typeface="华文细黑"/>
                <a:cs typeface="Times New Roman"/>
              </a:rPr>
              <a:t>房间</a:t>
            </a:r>
            <a:r>
              <a:rPr lang="zh-CN" altLang="zh-CN" sz="2600" kern="100" dirty="0">
                <a:latin typeface="Times New Roman"/>
                <a:ea typeface="华文细黑"/>
                <a:cs typeface="Times New Roman"/>
              </a:rPr>
              <a:t>深处的一个角落，还有一张小桌子，桌上点着一根蜡烛。先知就坐在小桌子前，对着烛光看书。异乡人走过去，向先知致了意，疑惑地问道：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先知啊，这个烛光比起煤油灯的灯光暗淡许多，您为什么不在煤油灯下，反而在这里看书呢？</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先知</a:t>
            </a:r>
            <a:r>
              <a:rPr lang="zh-CN" altLang="zh-CN" sz="2600" kern="100" dirty="0">
                <a:latin typeface="Times New Roman"/>
                <a:ea typeface="华文细黑"/>
                <a:cs typeface="Times New Roman"/>
              </a:rPr>
              <a:t>抬起头，微笑着说：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那盏较亮的煤油灯是我为了飞蛾而设的，这样我才能安静地在这里看书，不受干扰啊！</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41470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139" y="-92546"/>
            <a:ext cx="8924055"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让</a:t>
            </a:r>
            <a:r>
              <a:rPr lang="zh-CN" altLang="zh-CN" sz="2600" kern="100" dirty="0">
                <a:latin typeface="Times New Roman"/>
                <a:ea typeface="华文细黑"/>
                <a:cs typeface="Times New Roman"/>
              </a:rPr>
              <a:t>我自己清理收拾房间、整理被子，让我帮你们洗碗做家务，让我来帮你们分担一天工作的疲惫，不要只是扔下一句：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我们只要你好好学习。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请让我帮你们捶捶背按按肩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要只是让我回房学习。让我自己去银行存款取款，这些是最基本的生存技能，不要总是让我站在旁边，你们为我完成一切。让我自己出门，短短的一段路，我可以自己走到，不要总是陪着我，陪着我走到任何一个地方，仿佛我找不到路，辨不清方向。</a:t>
            </a:r>
            <a:endParaRPr lang="zh-CN" altLang="zh-CN" sz="1050" kern="100" dirty="0">
              <a:latin typeface="宋体"/>
              <a:cs typeface="Courier New"/>
            </a:endParaRPr>
          </a:p>
          <a:p>
            <a:pPr algn="just">
              <a:lnSpc>
                <a:spcPts val="4500"/>
              </a:lnSpc>
              <a:spcAft>
                <a:spcPts val="0"/>
              </a:spcAft>
            </a:pPr>
            <a:r>
              <a:rPr lang="zh-CN" altLang="zh-CN" sz="2600" kern="100" dirty="0">
                <a:solidFill>
                  <a:srgbClr val="C00000"/>
                </a:solidFill>
                <a:latin typeface="Times New Roman"/>
                <a:ea typeface="华文细黑"/>
                <a:cs typeface="Times New Roman"/>
              </a:rPr>
              <a:t>这两段写让自己在生活中能够自己动手，自食其力</a:t>
            </a:r>
            <a:r>
              <a:rPr lang="zh-CN" altLang="zh-CN" sz="26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2014690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136" y="-92546"/>
            <a:ext cx="8850971" cy="521976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要求：请全面理解材料，但可以从一个侧面、一个角度构思作文；自主确定立意，确定文体，确定标题；不要脱离材料的内容或其含意范围作文，不要套作，不得抄袭。</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多角度立意：</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先知角度</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p>
          <a:p>
            <a:pPr algn="just">
              <a:lnSpc>
                <a:spcPts val="4500"/>
              </a:lnSpc>
              <a:spcAft>
                <a:spcPts val="0"/>
              </a:spcAf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飞蛾角度</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 ________________________________________ </a:t>
            </a:r>
            <a:endParaRPr lang="en-US" altLang="zh-CN" sz="2600" kern="100" dirty="0" smtClean="0">
              <a:latin typeface="Times New Roman"/>
              <a:ea typeface="华文细黑"/>
              <a:cs typeface="Courier New"/>
            </a:endParaRPr>
          </a:p>
          <a:p>
            <a:pPr algn="just">
              <a:lnSpc>
                <a:spcPts val="45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灯光角度</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 ________________________________________</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最佳立意</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理由</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8655635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517" y="591428"/>
            <a:ext cx="8850971" cy="3852530"/>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提示</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先知角度：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之所以弃较亮的煤油灯而使用光线暗淡的蜡烛，是因为他不愿放弃自己坚守的一种操守，一种追求，那一盏微弱的烛光就是他的人生追求。从这个角度出发，文章的立意同执着、信念、坚守等话题如出一辙，只是侧重点应该放在对一种心灵纯净、灵魂自由的坚守上，如此才更加切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211924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517" y="310267"/>
            <a:ext cx="8850971" cy="4493731"/>
          </a:xfrm>
          <a:prstGeom prst="rect">
            <a:avLst/>
          </a:prstGeom>
          <a:noFill/>
        </p:spPr>
        <p:txBody>
          <a:bodyPr wrap="square" rtlCol="0">
            <a:spAutoFit/>
          </a:bodyPr>
          <a:lstStyle/>
          <a:p>
            <a:pPr algn="just">
              <a:lnSpc>
                <a:spcPts val="5000"/>
              </a:lnSpc>
            </a:pPr>
            <a:r>
              <a:rPr lang="en-US" altLang="zh-CN" sz="2600" kern="100" dirty="0">
                <a:latin typeface="宋体"/>
                <a:ea typeface="华文细黑"/>
                <a:cs typeface="Times New Roman"/>
              </a:rPr>
              <a:t>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飞蛾角度：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是作为干扰先知的对立面出现的，应该是世俗的载体，是一种诱惑人的心灵走向崇高反面的力量。先知对待它的方式是任它追逐它的所好，不为诱惑所动。从这个角度出发，文章的立意可以是人与人的追求是不同的，世俗之人有他们的快乐，高尚之人有自己的准则，这就是世界多样性的写照；我们不可能改变世界，但我们可以独守心灵的净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51499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045" y="-30698"/>
            <a:ext cx="8850971" cy="5221942"/>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灯光角度：</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灯光本身并没有对错之分，区别在于人们对它的感受和好恶不同而已。光彩熠熠固然美丽，光线微弱未必不好，关键是在什么外在条件下去审视。先知对灼灼之光并不偏爱，因为它过于热闹；而飞蛾对灼灼之光情有独钟，因为那是它的追求。从这个角度出发，文章的立意仍然可以回到人们对生活的追求，回到人们的生活观，甚至是人生观的分析判断上来。</a:t>
            </a:r>
            <a:endParaRPr lang="zh-CN" altLang="zh-CN" sz="2600" kern="100" dirty="0">
              <a:latin typeface="宋体"/>
              <a:cs typeface="Courier New"/>
            </a:endParaRPr>
          </a:p>
          <a:p>
            <a:pPr algn="just">
              <a:lnSpc>
                <a:spcPts val="5000"/>
              </a:lnSpc>
            </a:pPr>
            <a:r>
              <a:rPr lang="en-US" altLang="zh-CN" sz="2600" kern="100" dirty="0">
                <a:latin typeface="Times New Roman"/>
                <a:ea typeface="华文细黑"/>
                <a:cs typeface="Times New Roman"/>
              </a:rPr>
              <a:t>(2)</a:t>
            </a:r>
            <a:r>
              <a:rPr lang="zh-CN" altLang="zh-CN" sz="2600" kern="100" dirty="0">
                <a:latin typeface="Times New Roman"/>
                <a:ea typeface="华文细黑"/>
                <a:cs typeface="Times New Roman"/>
              </a:rPr>
              <a:t>略。</a:t>
            </a:r>
            <a:endParaRPr lang="en-US" altLang="zh-CN" sz="2600" kern="100" dirty="0">
              <a:latin typeface="Times New Roman"/>
              <a:ea typeface="华文细黑"/>
              <a:cs typeface="Times New Roman"/>
            </a:endParaRPr>
          </a:p>
        </p:txBody>
      </p:sp>
    </p:spTree>
    <p:extLst>
      <p:ext uri="{BB962C8B-B14F-4D97-AF65-F5344CB8AC3E}">
        <p14:creationId xmlns:p14="http://schemas.microsoft.com/office/powerpoint/2010/main" val="34978670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995" y="1571258"/>
            <a:ext cx="2236510" cy="768415"/>
          </a:xfrm>
          <a:prstGeom prst="rect">
            <a:avLst/>
          </a:prstGeom>
        </p:spPr>
        <p:txBody>
          <a:bodyPr wrap="none">
            <a:spAutoFit/>
          </a:bodyPr>
          <a:lstStyle/>
          <a:p>
            <a:pPr>
              <a:lnSpc>
                <a:spcPct val="120000"/>
              </a:lnSpc>
              <a:defRPr/>
            </a:pPr>
            <a:r>
              <a:rPr lang="zh-CN" altLang="en-US" sz="4000" b="1" dirty="0" smtClean="0">
                <a:solidFill>
                  <a:srgbClr val="0000FF"/>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00FF"/>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574835" y="2308576"/>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accent6">
                    <a:lumMod val="75000"/>
                  </a:schemeClr>
                </a:solidFill>
                <a:latin typeface="微软雅黑" pitchFamily="34" charset="-122"/>
                <a:ea typeface="微软雅黑" pitchFamily="34" charset="-122"/>
              </a:rPr>
              <a:t>更多精彩内容请登录</a:t>
            </a:r>
            <a:r>
              <a:rPr lang="en-US" altLang="zh-CN" sz="2600" b="1" dirty="0" smtClean="0">
                <a:solidFill>
                  <a:schemeClr val="accent6">
                    <a:lumMod val="75000"/>
                  </a:schemeClr>
                </a:solidFill>
                <a:latin typeface="微软雅黑" pitchFamily="34" charset="-122"/>
                <a:ea typeface="微软雅黑" pitchFamily="34" charset="-122"/>
                <a:cs typeface="+mn-cs"/>
              </a:rPr>
              <a:t>www.91taoke.com</a:t>
            </a:r>
            <a:endParaRPr lang="zh-CN" altLang="en-US" sz="2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971" y="1009735"/>
            <a:ext cx="8596501" cy="2657138"/>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让</a:t>
            </a:r>
            <a:r>
              <a:rPr lang="zh-CN" altLang="zh-CN" sz="2600" kern="100" dirty="0">
                <a:latin typeface="Times New Roman"/>
                <a:ea typeface="华文细黑"/>
                <a:cs typeface="Times New Roman"/>
              </a:rPr>
              <a:t>我自己做些该做的事情。只有划破手指，我才知道做菜的艰辛；只有在社会中撞破了鼻子，我才知道什么该做，什么不该做，我才明白你们的爱的珍贵；只有让我自己孤独地行走，我才能辨别方向，认清该走的道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23897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14104"/>
            <a:ext cx="8511387"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放开</a:t>
            </a:r>
            <a:r>
              <a:rPr lang="zh-CN" altLang="zh-CN" sz="2600" kern="100" dirty="0">
                <a:latin typeface="Times New Roman"/>
                <a:ea typeface="华文细黑"/>
                <a:cs typeface="Times New Roman"/>
              </a:rPr>
              <a:t>我，让我自己做决定，我的人生我做主。不要替我做好一切决定，我有我的人生，也有我想要的生活。让我一个人去旅行，我需要不断地磨砺和锻炼，需要走向偌大的世界，走进这个社会。不要总是拒绝我的请求，说外面很危险，很艰辛。我知道外面的世界既艰辛又精彩，我渴望如探险般的旅途。</a:t>
            </a:r>
            <a:endParaRPr lang="zh-CN" altLang="zh-CN" sz="1050" kern="100" dirty="0">
              <a:latin typeface="宋体"/>
              <a:cs typeface="Courier New"/>
            </a:endParaRPr>
          </a:p>
          <a:p>
            <a:pPr algn="just">
              <a:lnSpc>
                <a:spcPts val="5000"/>
              </a:lnSpc>
            </a:pPr>
            <a:r>
              <a:rPr lang="zh-CN" altLang="zh-CN" sz="2600" kern="100" dirty="0">
                <a:solidFill>
                  <a:srgbClr val="C00000"/>
                </a:solidFill>
                <a:latin typeface="Times New Roman"/>
                <a:ea typeface="华文细黑"/>
                <a:cs typeface="Times New Roman"/>
              </a:rPr>
              <a:t>写自己在人生道路的选择与行走上也需要学会判断，大胆尝试</a:t>
            </a:r>
            <a:r>
              <a:rPr lang="zh-CN" altLang="zh-CN" sz="26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Tree>
    <p:extLst>
      <p:ext uri="{BB962C8B-B14F-4D97-AF65-F5344CB8AC3E}">
        <p14:creationId xmlns:p14="http://schemas.microsoft.com/office/powerpoint/2010/main" val="757508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93735"/>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在今早，你们为我准备好早餐，为我准备好一切工具，两个人一起送我到考场。在路上，你们又检查了四五遍准考证；考场外又叮嘱了两三遍不要有任何心理压力，才让我走进考场；之后，你们站在考场外，迟迟不肯离去，仿佛这是我们之间的永别。我知道，你们爱我，你们呵护我，你们将所有的希望倾注在我身上。给予我无微不至的关爱，我很感激，却又内心疲惫，你们今天一丝不苟的种种细节和为我</a:t>
            </a:r>
            <a:r>
              <a:rPr lang="zh-CN" altLang="zh-CN" sz="2600" kern="100" dirty="0" smtClean="0">
                <a:latin typeface="Times New Roman"/>
                <a:ea typeface="华文细黑"/>
                <a:cs typeface="Times New Roman"/>
              </a:rPr>
              <a:t>减</a:t>
            </a:r>
            <a:endParaRPr lang="zh-CN" altLang="zh-CN" sz="1050" kern="100" dirty="0">
              <a:latin typeface="宋体"/>
              <a:cs typeface="Courier New"/>
            </a:endParaRPr>
          </a:p>
        </p:txBody>
      </p:sp>
    </p:spTree>
    <p:extLst>
      <p:ext uri="{BB962C8B-B14F-4D97-AF65-F5344CB8AC3E}">
        <p14:creationId xmlns:p14="http://schemas.microsoft.com/office/powerpoint/2010/main" val="1412314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2186</TotalTime>
  <Words>4402</Words>
  <Application>Microsoft Office PowerPoint</Application>
  <PresentationFormat>全屏显示(16:9)</PresentationFormat>
  <Paragraphs>160</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165</cp:revision>
  <dcterms:created xsi:type="dcterms:W3CDTF">2014-12-15T01:46:29Z</dcterms:created>
  <dcterms:modified xsi:type="dcterms:W3CDTF">2015-04-15T06:29:18Z</dcterms:modified>
</cp:coreProperties>
</file>