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766" r:id="rId2"/>
    <p:sldId id="767" r:id="rId3"/>
    <p:sldId id="768" r:id="rId4"/>
    <p:sldId id="769" r:id="rId5"/>
    <p:sldId id="842" r:id="rId6"/>
    <p:sldId id="850" r:id="rId7"/>
    <p:sldId id="833" r:id="rId8"/>
    <p:sldId id="830" r:id="rId9"/>
    <p:sldId id="838" r:id="rId10"/>
    <p:sldId id="837" r:id="rId11"/>
    <p:sldId id="839" r:id="rId12"/>
    <p:sldId id="779" r:id="rId13"/>
    <p:sldId id="780" r:id="rId14"/>
    <p:sldId id="781" r:id="rId15"/>
    <p:sldId id="782" r:id="rId16"/>
    <p:sldId id="783" r:id="rId17"/>
    <p:sldId id="784" r:id="rId18"/>
    <p:sldId id="785" r:id="rId19"/>
    <p:sldId id="786" r:id="rId20"/>
    <p:sldId id="787" r:id="rId21"/>
    <p:sldId id="788" r:id="rId22"/>
    <p:sldId id="789" r:id="rId23"/>
    <p:sldId id="790" r:id="rId24"/>
    <p:sldId id="791" r:id="rId25"/>
    <p:sldId id="792" r:id="rId26"/>
    <p:sldId id="793" r:id="rId27"/>
    <p:sldId id="794" r:id="rId28"/>
    <p:sldId id="795" r:id="rId29"/>
    <p:sldId id="796" r:id="rId30"/>
    <p:sldId id="797" r:id="rId31"/>
    <p:sldId id="843" r:id="rId32"/>
    <p:sldId id="844" r:id="rId33"/>
    <p:sldId id="845" r:id="rId34"/>
    <p:sldId id="851" r:id="rId35"/>
    <p:sldId id="852" r:id="rId36"/>
    <p:sldId id="853" r:id="rId37"/>
    <p:sldId id="854" r:id="rId38"/>
    <p:sldId id="855" r:id="rId39"/>
    <p:sldId id="856" r:id="rId40"/>
    <p:sldId id="857" r:id="rId41"/>
    <p:sldId id="858" r:id="rId42"/>
    <p:sldId id="859" r:id="rId43"/>
    <p:sldId id="807" r:id="rId44"/>
    <p:sldId id="808" r:id="rId45"/>
    <p:sldId id="809" r:id="rId46"/>
    <p:sldId id="810" r:id="rId47"/>
    <p:sldId id="811" r:id="rId48"/>
    <p:sldId id="812" r:id="rId49"/>
    <p:sldId id="381"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5" autoAdjust="0"/>
    <p:restoredTop sz="61172" autoAdjust="0"/>
  </p:normalViewPr>
  <p:slideViewPr>
    <p:cSldViewPr>
      <p:cViewPr>
        <p:scale>
          <a:sx n="100" d="100"/>
          <a:sy n="100" d="100"/>
        </p:scale>
        <p:origin x="-2070"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E:\样样样\14\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050" name="Picture 2" descr="E:\样样样\14\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3074" name="Picture 2" descr="E:\样样样\14\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2" r:id="rId3"/>
    <p:sldLayoutId id="214748365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考场作文增分技法与训练</a:t>
            </a:r>
            <a:endParaRPr lang="zh-CN" altLang="en-US" sz="2800" b="1" dirty="0">
              <a:latin typeface="黑体" pitchFamily="49" charset="-122"/>
              <a:ea typeface="黑体" pitchFamily="49" charset="-122"/>
            </a:endParaRPr>
          </a:p>
        </p:txBody>
      </p:sp>
      <p:sp>
        <p:nvSpPr>
          <p:cNvPr id="6" name="TextBox 5"/>
          <p:cNvSpPr txBox="1"/>
          <p:nvPr/>
        </p:nvSpPr>
        <p:spPr>
          <a:xfrm>
            <a:off x="1066254" y="2516873"/>
            <a:ext cx="5955476" cy="702949"/>
          </a:xfrm>
          <a:prstGeom prst="rect">
            <a:avLst/>
          </a:prstGeom>
          <a:noFill/>
        </p:spPr>
        <p:txBody>
          <a:bodyPr wrap="none" rtlCol="0">
            <a:spAutoFit/>
          </a:bodyPr>
          <a:lstStyle/>
          <a:p>
            <a:pPr algn="ctr">
              <a:lnSpc>
                <a:spcPct val="150000"/>
              </a:lnSpc>
            </a:pPr>
            <a:r>
              <a:rPr lang="zh-CN" altLang="zh-CN" sz="3000" b="1" dirty="0">
                <a:solidFill>
                  <a:srgbClr val="FF0000"/>
                </a:solidFill>
                <a:latin typeface="Times New Roman" pitchFamily="18" charset="0"/>
                <a:ea typeface="微软雅黑" pitchFamily="34" charset="-122"/>
                <a:cs typeface="Times New Roman" pitchFamily="18" charset="0"/>
              </a:rPr>
              <a:t>训练五　议论文的选例和用例</a:t>
            </a:r>
            <a:r>
              <a:rPr lang="zh-CN" altLang="zh-CN" sz="3000" b="1" dirty="0" smtClean="0">
                <a:solidFill>
                  <a:srgbClr val="FF0000"/>
                </a:solidFill>
                <a:latin typeface="Times New Roman" pitchFamily="18" charset="0"/>
                <a:ea typeface="微软雅黑" pitchFamily="34" charset="-122"/>
                <a:cs typeface="Times New Roman" pitchFamily="18" charset="0"/>
              </a:rPr>
              <a:t>艺术</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
        <p:nvSpPr>
          <p:cNvPr id="7" name="TextBox 6"/>
          <p:cNvSpPr txBox="1"/>
          <p:nvPr/>
        </p:nvSpPr>
        <p:spPr>
          <a:xfrm>
            <a:off x="7199515" y="51470"/>
            <a:ext cx="1620957"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作文部分</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21372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4973" y="1275606"/>
            <a:ext cx="8647507" cy="2657138"/>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心</a:t>
            </a:r>
            <a:r>
              <a:rPr lang="zh-CN" altLang="zh-CN" sz="2600" kern="100" dirty="0">
                <a:latin typeface="Times New Roman"/>
                <a:ea typeface="华文细黑"/>
                <a:cs typeface="Times New Roman"/>
              </a:rPr>
              <a:t>在哪里，风景就在哪里。游子的风景在家乡，雄鹰的风景在云端，种子的风景在土里</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风景</a:t>
            </a:r>
            <a:r>
              <a:rPr lang="zh-CN" altLang="zh-CN" sz="2600" kern="100" dirty="0" smtClean="0">
                <a:latin typeface="Times New Roman"/>
                <a:ea typeface="华文细黑"/>
                <a:cs typeface="Times New Roman"/>
              </a:rPr>
              <a:t>随心，让风景盛开在心上。</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再次点题</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93990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627534"/>
            <a:ext cx="8512738" cy="393954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亮点点评</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阅读</a:t>
            </a:r>
            <a:r>
              <a:rPr lang="zh-CN" altLang="zh-CN" sz="2600" kern="100" dirty="0">
                <a:latin typeface="Times New Roman"/>
                <a:ea typeface="华文细黑"/>
                <a:cs typeface="Times New Roman"/>
              </a:rPr>
              <a:t>面广，用例灵活</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作者平时是个有心人，他有针对性地搜集资料，以备考场使用；所用资料，形式多样：或详细叙述，或扼要概括，或直接引用其中话语，或对比证明心与佳景的关系；所引素材，有众所周知的名人，有不知名的凡人；有科学家、画家、摄影家，也有诗人、学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64616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606" y="978957"/>
            <a:ext cx="8596501" cy="2528897"/>
          </a:xfrm>
          <a:prstGeom prst="rect">
            <a:avLst/>
          </a:prstGeom>
          <a:noFill/>
        </p:spPr>
        <p:txBody>
          <a:bodyPr wrap="square" rtlCol="0">
            <a:spAutoFit/>
          </a:bodyPr>
          <a:lstStyle/>
          <a:p>
            <a:pPr algn="ctr">
              <a:lnSpc>
                <a:spcPts val="4000"/>
              </a:lnSpc>
              <a:spcAft>
                <a:spcPts val="0"/>
              </a:spcAft>
            </a:pPr>
            <a:r>
              <a:rPr lang="zh-CN" altLang="zh-CN" sz="2600" b="1" kern="100" dirty="0">
                <a:solidFill>
                  <a:srgbClr val="0070C0"/>
                </a:solidFill>
                <a:latin typeface="IPAPANNEW"/>
                <a:ea typeface="微软雅黑"/>
                <a:cs typeface="Times New Roman"/>
              </a:rPr>
              <a:t>技法指</a:t>
            </a:r>
            <a:r>
              <a:rPr lang="zh-CN" altLang="zh-CN" sz="2600" b="1" kern="100" dirty="0" smtClean="0">
                <a:solidFill>
                  <a:srgbClr val="0070C0"/>
                </a:solidFill>
                <a:latin typeface="IPAPANNEW"/>
                <a:ea typeface="微软雅黑"/>
                <a:cs typeface="Times New Roman"/>
              </a:rPr>
              <a:t>要</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latin typeface="Times New Roman"/>
                <a:ea typeface="华文细黑"/>
                <a:cs typeface="Times New Roman"/>
              </a:rPr>
              <a:t>例证法是写作议论文最常用的论证方法，运用这种论证方法，关键是要掌握用例艺术，把握选例、引例、叙例、议例四个环节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37869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230877"/>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一、选例：要选得</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对</a:t>
            </a:r>
            <a:r>
              <a:rPr lang="en-US" altLang="zh-CN" sz="2600" kern="100" dirty="0">
                <a:solidFill>
                  <a:srgbClr val="0000FF"/>
                </a:solidFill>
                <a:latin typeface="宋体"/>
                <a:ea typeface="华文细黑"/>
                <a:cs typeface="Times New Roman"/>
              </a:rPr>
              <a:t>”</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充分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论据要能证明论点</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论据是论证论点的根据，是为论点服务的，因此它必须与论点保持一致，这就是通常所说的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观点与材料的统一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，这是议论文最基本的要求。这就对论据提出了最起码的要求：无论是事实论据，还是道理论据，必须与论点有本质的必然联系，必须切实有效地支撑论点，能够充分证明论点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92302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662" y="446579"/>
            <a:ext cx="8682466" cy="3853363"/>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zh-CN" altLang="zh-CN" sz="2600" kern="100" dirty="0">
                <a:latin typeface="Times New Roman"/>
                <a:ea typeface="华文细黑"/>
                <a:cs typeface="Times New Roman"/>
              </a:rPr>
              <a:t>　从下列四则材料中选出适合论点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通向理想的道路是充满艰辛的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的论据。</a:t>
            </a:r>
            <a:r>
              <a:rPr lang="en-US" altLang="zh-CN" sz="2600" kern="100" dirty="0">
                <a:latin typeface="Times New Roman"/>
                <a:ea typeface="华文细黑"/>
                <a:cs typeface="Courier New"/>
              </a:rPr>
              <a:t> </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钱学森为航天事业，奉献终生。</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彭老总冒着危险，为民请命。</a:t>
            </a:r>
            <a:r>
              <a:rPr lang="en-US" altLang="zh-CN" sz="2600" kern="100" dirty="0">
                <a:latin typeface="Times New Roman"/>
                <a:ea typeface="华文细黑"/>
                <a:cs typeface="Courier New"/>
              </a:rPr>
              <a:t> </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司马迁忍受宫刑，艰苦创作。</a:t>
            </a:r>
            <a:r>
              <a:rPr lang="en-US" altLang="zh-CN" sz="2600" kern="100" dirty="0">
                <a:latin typeface="Times New Roman"/>
                <a:ea typeface="华文细黑"/>
                <a:cs typeface="Courier New"/>
              </a:rPr>
              <a:t> </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曹雪芹家道衰落，举家食粥，坚持写作《红楼梦》。</a:t>
            </a:r>
            <a:r>
              <a:rPr lang="en-US" altLang="zh-CN" sz="2600" kern="100" dirty="0">
                <a:latin typeface="Times New Roman"/>
                <a:ea typeface="华文细黑"/>
                <a:cs typeface="Courier New"/>
              </a:rPr>
              <a:t> </a:t>
            </a:r>
            <a:endParaRPr lang="zh-CN" altLang="zh-CN" sz="1050" kern="100" dirty="0">
              <a:latin typeface="宋体"/>
              <a:cs typeface="Courier New"/>
            </a:endParaRPr>
          </a:p>
        </p:txBody>
      </p:sp>
    </p:spTree>
    <p:extLst>
      <p:ext uri="{BB962C8B-B14F-4D97-AF65-F5344CB8AC3E}">
        <p14:creationId xmlns:p14="http://schemas.microsoft.com/office/powerpoint/2010/main" val="3255423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945" y="360402"/>
            <a:ext cx="8718949" cy="4494564"/>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上述四则材料蕴涵的主旨是有较大差别的。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艰辛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艰苦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之意，</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项钱学森的事例主旨侧重于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奉献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，虽然在一生的奉献中免不了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艰辛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，但这不是材料的主旨所在，与论点只是藕断丝连的关系。</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项彭老总是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冒着危险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，并不等同于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艰辛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，与论点基本没有联系。司马迁、曹雪芹的遭遇与经历才真正体现了他们为实现理想所遭受的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艰苦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两项材料与论点高度统一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7455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627534"/>
            <a:ext cx="8683844"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可靠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论据要真实</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如果所选论据不真实，不但不能使论点得到证明，反而会动摇论点。一般说来，道听途说的没有充分调查的事例、主观臆造的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想当然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的事例、由不合理推测得来的事例，都不能用作事实的论据。特别是涉及人名、国籍、年代、出处等等，都要力求准确，不能有硬伤</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19102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62" y="641563"/>
            <a:ext cx="8596501"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zh-CN" altLang="zh-CN" sz="2600" kern="100" dirty="0">
                <a:latin typeface="Times New Roman"/>
                <a:ea typeface="华文细黑"/>
                <a:cs typeface="Times New Roman"/>
              </a:rPr>
              <a:t>　高考失误文《与你为邻》：</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然而</a:t>
            </a:r>
            <a:r>
              <a:rPr lang="zh-CN" altLang="zh-CN" sz="2600" kern="100" dirty="0">
                <a:latin typeface="Times New Roman"/>
                <a:ea typeface="华文细黑"/>
                <a:cs typeface="Times New Roman"/>
              </a:rPr>
              <a:t>项羽，也是一代骄子，却落个悲惨的下场，不就是因为他不听项梁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注：应为范增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的劝告吗？</a:t>
            </a:r>
            <a:endParaRPr lang="zh-CN" altLang="zh-CN" sz="1050" kern="100" dirty="0">
              <a:latin typeface="宋体"/>
              <a:cs typeface="Courier New"/>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这种常识性的失误，会极大地损害议论文论证的严谨性与观点的说服力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636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223257"/>
            <a:ext cx="868246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典型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论据要典型</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典型性即具有代表性和普遍意义。论据典型，能收到以少胜多的效果。论据不典型，就不能说明事物的本质和规律，就没有说服力。在我们的身边，有许许多多的典型材料可以作为论据，从古到今，由中而外，从名人到普通人，由名言而俗语，皆可作为有力的论据，使文章丰满起来。如能多角度、多方面、多层次地选择论据，避熟就生，避</a:t>
            </a:r>
            <a:r>
              <a:rPr lang="zh-CN" altLang="zh-CN" sz="2600" kern="100" dirty="0" smtClean="0">
                <a:latin typeface="Times New Roman"/>
                <a:ea typeface="华文细黑"/>
                <a:cs typeface="Times New Roman"/>
              </a:rPr>
              <a:t>旧</a:t>
            </a:r>
            <a:endParaRPr lang="zh-CN" altLang="zh-CN" sz="1050" kern="100" dirty="0">
              <a:latin typeface="宋体"/>
              <a:cs typeface="Courier New"/>
            </a:endParaRPr>
          </a:p>
        </p:txBody>
      </p:sp>
    </p:spTree>
    <p:extLst>
      <p:ext uri="{BB962C8B-B14F-4D97-AF65-F5344CB8AC3E}">
        <p14:creationId xmlns:p14="http://schemas.microsoft.com/office/powerpoint/2010/main" val="1557247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6981" y="1131590"/>
            <a:ext cx="8647507" cy="2657138"/>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就新，典型性和信息量就会增加，就有利于阐述道理，会</a:t>
            </a:r>
            <a:endParaRPr lang="zh-CN" altLang="zh-CN" sz="105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令人</a:t>
            </a:r>
            <a:r>
              <a:rPr lang="zh-CN" altLang="zh-CN" sz="2600" kern="100" dirty="0">
                <a:latin typeface="Times New Roman"/>
                <a:ea typeface="华文细黑"/>
                <a:cs typeface="Times New Roman"/>
              </a:rPr>
              <a:t>耳目一新。常用的选例角度有不同领域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政治、经济、军事、思想、文化等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，不同性质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正面、反面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，不同国别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中国、外国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，不同时间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古代、近代、现当代</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等等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02661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601" y="-92546"/>
            <a:ext cx="8682466" cy="5221942"/>
          </a:xfrm>
          <a:prstGeom prst="rect">
            <a:avLst/>
          </a:prstGeom>
          <a:noFill/>
        </p:spPr>
        <p:txBody>
          <a:bodyPr wrap="square" rtlCol="0">
            <a:spAutoFit/>
          </a:bodyPr>
          <a:lstStyle/>
          <a:p>
            <a:pPr algn="just">
              <a:lnSpc>
                <a:spcPts val="5000"/>
              </a:lnSpc>
              <a:spcAft>
                <a:spcPts val="0"/>
              </a:spcAft>
            </a:pPr>
            <a:r>
              <a:rPr lang="zh-CN" altLang="zh-CN" sz="2600" b="1" kern="100" dirty="0">
                <a:solidFill>
                  <a:srgbClr val="E36C0A"/>
                </a:solidFill>
                <a:latin typeface="IPAPANNEW"/>
                <a:ea typeface="微软雅黑"/>
                <a:cs typeface="Times New Roman"/>
              </a:rPr>
              <a:t>目标略语</a:t>
            </a:r>
            <a:r>
              <a:rPr lang="zh-CN" altLang="zh-CN" sz="2600" kern="100" dirty="0">
                <a:latin typeface="Times New Roman"/>
                <a:ea typeface="华文细黑"/>
                <a:cs typeface="Times New Roman"/>
              </a:rPr>
              <a:t>　例证是议论文中最重要也是最基本的论证方法之一。例证就是事实论证，就是摆出事实，对事实加以分析、推理、归纳，通过分析、推理、归纳，从正面或者反面来证明自己论点的正确。事实胜于雄辩，摆出有力的事实自然可以有力地支撑自己的论点，或者有力地批驳别人的观点，使文章具有很强的说服力。所以，例证在议论文写作中非常重要。然而，在考场作文中，考生不会用例的现象很普遍，本训练试图给你提供选例和用例的艺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30976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8957" y="-57904"/>
            <a:ext cx="8597865"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zh-CN" altLang="zh-CN" sz="2600" kern="100" dirty="0">
                <a:latin typeface="Times New Roman"/>
                <a:ea typeface="华文细黑"/>
                <a:cs typeface="Times New Roman"/>
              </a:rPr>
              <a:t>　</a:t>
            </a:r>
            <a:r>
              <a:rPr lang="zh-CN" altLang="zh-CN" sz="2600" kern="100" dirty="0" smtClean="0">
                <a:latin typeface="Times New Roman"/>
                <a:ea typeface="华文细黑"/>
                <a:cs typeface="Times New Roman"/>
              </a:rPr>
              <a:t>作文《想起了关羽》中的例证部分：</a:t>
            </a:r>
            <a:endParaRPr lang="zh-CN" altLang="zh-CN" sz="1050" kern="100" dirty="0" smtClean="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其实</a:t>
            </a:r>
            <a:r>
              <a:rPr lang="zh-CN" altLang="zh-CN" sz="2600" kern="100" dirty="0" smtClean="0">
                <a:latin typeface="Times New Roman"/>
                <a:ea typeface="华文细黑"/>
                <a:cs typeface="Times New Roman"/>
              </a:rPr>
              <a:t>，古往今来，骄者必败的例子是不胜枚举的。吴王夫差骄傲轻敌，使越王勾践得以东山再起；楚霸王目中无人，使天下得而复失；明末起义军攻入北京后，由于不少人居功自傲，贪图安逸，使八旗军得以闯入中原。这桩桩事实，件件教训，我们都要引以为戒。</a:t>
            </a:r>
            <a:endParaRPr lang="zh-CN" altLang="zh-CN" sz="1050" kern="100" dirty="0" smtClean="0">
              <a:latin typeface="宋体"/>
              <a:cs typeface="Courier New"/>
            </a:endParaRPr>
          </a:p>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smtClean="0">
                <a:latin typeface="Times New Roman"/>
                <a:ea typeface="华文细黑"/>
                <a:cs typeface="Times New Roman"/>
              </a:rPr>
              <a:t>　由古到今，选取事例。有个例，有普遍，角度多变，很好地证明了文章的观点。</a:t>
            </a:r>
            <a:endParaRPr lang="zh-CN" altLang="zh-CN" sz="1050" kern="100" dirty="0">
              <a:latin typeface="宋体"/>
              <a:cs typeface="Courier New"/>
            </a:endParaRPr>
          </a:p>
        </p:txBody>
      </p:sp>
    </p:spTree>
    <p:extLst>
      <p:ext uri="{BB962C8B-B14F-4D97-AF65-F5344CB8AC3E}">
        <p14:creationId xmlns:p14="http://schemas.microsoft.com/office/powerpoint/2010/main" val="871183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872590"/>
            <a:ext cx="8561888" cy="321132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新颖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论据要新颖</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新颖的论据往往能吸引人。论据的新包含了两方面的内容，一是所引用的材料是新的，有时代特色，有新鲜感。二是旧材料的新作法。力求用旧材料写出新意，让人感到不同凡响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86803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872590"/>
            <a:ext cx="8733982" cy="321132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zh-CN" altLang="zh-CN" sz="2600" kern="100" dirty="0">
                <a:latin typeface="Times New Roman"/>
                <a:ea typeface="华文细黑"/>
                <a:cs typeface="Times New Roman"/>
              </a:rPr>
              <a:t>　《管华异趣》中有个故事，说有个人叫管宁，见地上有片金，仍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挥锄与瓦石不异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有乘轩冕过门者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读如故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。而他的朋友华歆则不同，见了金子要捡起来瞧瞧，见了热闹要走出去看看。因此管宁便不得不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割席分坐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子非吾友也。</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8253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51249"/>
            <a:ext cx="8561888"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对于这个故事一般的解读是赞扬管宁志节高尚，不与无德之人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华歆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为伍。</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但是我们换个角度想想，管宁处理问题的方式大概是不妥的，如果当初管宁能够批评帮助华歆，做一个诤友，而不是简单的绝交，华歆也可能成为一个比较高尚的人，而不致堕落为权势者的鹰犬。角度一变，同一事物就会得出新见解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96684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0784" y="1066740"/>
            <a:ext cx="8561888" cy="2657138"/>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二、用例：要用得</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好</a:t>
            </a:r>
            <a:r>
              <a:rPr lang="en-US" altLang="zh-CN" sz="2600" kern="100" dirty="0">
                <a:solidFill>
                  <a:srgbClr val="0000FF"/>
                </a:solidFill>
                <a:latin typeface="宋体"/>
                <a:ea typeface="华文细黑"/>
                <a:cs typeface="Times New Roman"/>
              </a:rPr>
              <a:t>”</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精练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叙例要精练</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论据运用不在多，而在于精，在于能说明问题。写议论文占用材料要多多益善，而选用材料要沙里淘金，精益求精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526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8222" y="-84926"/>
            <a:ext cx="8821322" cy="528606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例</a:t>
            </a:r>
            <a:r>
              <a:rPr lang="zh-CN" altLang="zh-CN" sz="2600" kern="100" dirty="0">
                <a:latin typeface="Times New Roman"/>
                <a:ea typeface="华文细黑"/>
                <a:cs typeface="Times New Roman"/>
              </a:rPr>
              <a:t>　一同学写作《付出就有收获》作文中有这样的叙例片段：</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我国</a:t>
            </a:r>
            <a:r>
              <a:rPr lang="zh-CN" altLang="zh-CN" sz="2600" kern="100" dirty="0">
                <a:latin typeface="Times New Roman"/>
                <a:ea typeface="华文细黑"/>
                <a:cs typeface="Times New Roman"/>
              </a:rPr>
              <a:t>著名的生物学家童第周是一个懂得付出的人。他刚开始的时候成绩不是很好</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一次老师找他谈话后他就开始变得勤奋起来。每天早上很早就起床，借着马路上微弱的灯光把老师当天要讲的内容自己提前预习。到了晚上他是最后一个睡觉的同学，点着蜡烛不管天气多么炎热或寒冷，他总是坚持不懈地复习老师所讲的知识。没过多久，他就从班上倒数第几名变成了班上第一名，最后还出国留学。这难道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欲取之，必予之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最有力的事实论据吗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63703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79241"/>
            <a:ext cx="8733982"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选用论据的目的在于证明论点。本段选例典型，但叙例太详细具体，不够精练概括，不符合议论文文体特点和叙例要求。拟改为：</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没有</a:t>
            </a:r>
            <a:r>
              <a:rPr lang="zh-CN" altLang="zh-CN" sz="2600" kern="100" dirty="0">
                <a:latin typeface="Times New Roman"/>
                <a:ea typeface="华文细黑"/>
                <a:cs typeface="Times New Roman"/>
              </a:rPr>
              <a:t>人是不付出劳动就获取成功的。多年前一个又一个夜晚，那个叫童第周的少年在厕所的灯光下读书。别人都进入了梦乡，他却读得那么认真，那么投入。他从前的物理成绩一塌糊涂，可他却证明了只要付出努力就可以成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41668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836" y="151249"/>
            <a:ext cx="8821322"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得当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叙例有详略</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议论文重在议论分析，论据是为议论分析提供依据的，一篇以例证法为主的议论文，一般要用到三至五则事例作论据，所以，在选用事例时，事例的叙述不能喧宾夺主。凡是众所周知的普遍事例，必须进行概括性的三言两语式的叙述，讲究简明精要；凡叙述典型，新鲜事例可作适当删减，重要之处可作较详细的介绍，以突出证明与论点的关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030291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894" y="-51877"/>
            <a:ext cx="8821322"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例</a:t>
            </a:r>
            <a:r>
              <a:rPr lang="zh-CN" altLang="zh-CN" sz="2600" kern="100" dirty="0">
                <a:latin typeface="Times New Roman"/>
                <a:ea typeface="华文细黑"/>
                <a:cs typeface="Times New Roman"/>
              </a:rPr>
              <a:t>　在以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位置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为话题的作文中，一同学以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如梅在雪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为题写了下面的文段：</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曾</a:t>
            </a:r>
            <a:r>
              <a:rPr lang="zh-CN" altLang="zh-CN" sz="2600" kern="100" dirty="0">
                <a:latin typeface="Times New Roman"/>
                <a:ea typeface="华文细黑"/>
                <a:cs typeface="Times New Roman"/>
              </a:rPr>
              <a:t>在报上读到一个颇有文采的女性，拥有一份稳定的工作和一个看上去颇为幸福的家庭。然而日子久了，曾写出畅销小说和散文的笔在空虚循环的日子里滞涩，她惊恐地发现丰满的精神家园正走向荒芜。于是国企的工作不要了，与她相敬如宾、时间耗尽了激情的丈夫也离开了她，她义无反顾地走了，寻找新的位置，一心要激活生命里潜在的价值。</a:t>
            </a:r>
            <a:r>
              <a:rPr lang="zh-CN" altLang="zh-CN" sz="2600" kern="100" dirty="0" smtClean="0">
                <a:latin typeface="Times New Roman"/>
                <a:ea typeface="华文细黑"/>
                <a:cs typeface="Times New Roman"/>
              </a:rPr>
              <a:t>客</a:t>
            </a:r>
            <a:endParaRPr lang="zh-CN" altLang="zh-CN" sz="2600" kern="100" dirty="0">
              <a:latin typeface="宋体"/>
              <a:cs typeface="Courier New"/>
            </a:endParaRPr>
          </a:p>
        </p:txBody>
      </p:sp>
    </p:spTree>
    <p:extLst>
      <p:ext uri="{BB962C8B-B14F-4D97-AF65-F5344CB8AC3E}">
        <p14:creationId xmlns:p14="http://schemas.microsoft.com/office/powerpoint/2010/main" val="972681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824" y="699542"/>
            <a:ext cx="8821322" cy="3852530"/>
          </a:xfrm>
          <a:prstGeom prst="rect">
            <a:avLst/>
          </a:prstGeom>
        </p:spPr>
        <p:txBody>
          <a:bodyPr>
            <a:spAutoFit/>
          </a:bodyPr>
          <a:lstStyle/>
          <a:p>
            <a:pPr algn="just">
              <a:lnSpc>
                <a:spcPts val="5000"/>
              </a:lnSpc>
            </a:pPr>
            <a:r>
              <a:rPr lang="zh-CN" altLang="en-US" sz="2600" kern="100" dirty="0" smtClean="0">
                <a:latin typeface="Times New Roman"/>
                <a:ea typeface="华文细黑"/>
                <a:cs typeface="Times New Roman"/>
              </a:rPr>
              <a:t>居</a:t>
            </a:r>
            <a:r>
              <a:rPr lang="zh-CN" altLang="zh-CN" sz="2600" kern="100" dirty="0" smtClean="0">
                <a:latin typeface="Times New Roman"/>
                <a:ea typeface="华文细黑"/>
                <a:cs typeface="Times New Roman"/>
              </a:rPr>
              <a:t>异乡</a:t>
            </a:r>
            <a:r>
              <a:rPr lang="zh-CN" altLang="zh-CN" sz="2600" kern="100" dirty="0">
                <a:latin typeface="Times New Roman"/>
                <a:ea typeface="华文细黑"/>
                <a:cs typeface="Times New Roman"/>
              </a:rPr>
              <a:t>的日子是凄苦的，在我怅然地放下报纸的时候也许她依然在漂泊不定。也许她原来的位置正躲在暗处笑她。而我，纵然没有她决然相弃的勇气，也要为她做出的选择击节赞赏。只有在恰当的位置，人生的价值才能得到最大的发挥。找寻适合自己的位置，就像于茫茫人海中寻觅知音，纵然路途险远，脚步也不该有半点迟疑</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861418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4926"/>
            <a:ext cx="8596501" cy="5286062"/>
          </a:xfrm>
          <a:prstGeom prst="rect">
            <a:avLst/>
          </a:prstGeom>
          <a:noFill/>
        </p:spPr>
        <p:txBody>
          <a:bodyPr wrap="square" rtlCol="0">
            <a:spAutoFit/>
          </a:bodyPr>
          <a:lstStyle/>
          <a:p>
            <a:pPr algn="ctr">
              <a:lnSpc>
                <a:spcPts val="4500"/>
              </a:lnSpc>
              <a:spcAft>
                <a:spcPts val="0"/>
              </a:spcAft>
            </a:pPr>
            <a:r>
              <a:rPr lang="zh-CN" altLang="zh-CN" sz="2600" b="1" kern="100" dirty="0" smtClean="0">
                <a:solidFill>
                  <a:srgbClr val="0070C0"/>
                </a:solidFill>
                <a:latin typeface="IPAPANNEW"/>
                <a:ea typeface="微软雅黑"/>
                <a:cs typeface="Times New Roman"/>
              </a:rPr>
              <a:t>佳作悟法</a:t>
            </a:r>
            <a:endParaRPr lang="en-US" altLang="zh-CN" sz="2600" b="1" kern="100" dirty="0" smtClean="0">
              <a:solidFill>
                <a:srgbClr val="0070C0"/>
              </a:solidFill>
              <a:latin typeface="IPAPANNEW"/>
              <a:ea typeface="微软雅黑"/>
              <a:cs typeface="Times New Roman"/>
            </a:endParaRPr>
          </a:p>
          <a:p>
            <a:pPr algn="just">
              <a:lnSpc>
                <a:spcPts val="4500"/>
              </a:lnSpc>
              <a:spcAft>
                <a:spcPts val="0"/>
              </a:spcAft>
            </a:pPr>
            <a:r>
              <a:rPr lang="zh-CN" altLang="zh-CN" sz="2600" kern="100" dirty="0">
                <a:solidFill>
                  <a:srgbClr val="E36C0A"/>
                </a:solidFill>
                <a:latin typeface="Times New Roman"/>
                <a:ea typeface="华文细黑"/>
                <a:cs typeface="Times New Roman"/>
              </a:rPr>
              <a:t>真题回放</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Courier New"/>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阅读下面的材料，根据要求作文。</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被</a:t>
            </a:r>
            <a:r>
              <a:rPr lang="zh-CN" altLang="zh-CN" sz="2600" kern="100" dirty="0">
                <a:latin typeface="Times New Roman"/>
                <a:ea typeface="华文细黑"/>
                <a:cs typeface="Times New Roman"/>
              </a:rPr>
              <a:t>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最美乡镇干部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某乡党委书记，在一个其他人不肯去、去了也待不到两年的地方，一干就是八年，以坚定的信念和顽强的意志，率领村民发愤图强，将穷乡僻壤建设成了美丽乡村。面对洒满心血与汗水的山山水水，他深有感触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心在哪里，风景就在哪里。</a:t>
            </a:r>
            <a:r>
              <a:rPr lang="en-US" altLang="zh-CN" sz="2600" kern="100" dirty="0" smtClean="0">
                <a:latin typeface="宋体"/>
                <a:ea typeface="华文细黑"/>
                <a:cs typeface="Times New Roman"/>
              </a:rPr>
              <a:t>”</a:t>
            </a:r>
          </a:p>
          <a:p>
            <a:pPr algn="just">
              <a:lnSpc>
                <a:spcPts val="4500"/>
              </a:lnSpc>
              <a:spcAft>
                <a:spcPts val="0"/>
              </a:spcAft>
            </a:pPr>
            <a:r>
              <a:rPr lang="zh-CN" altLang="zh-CN" sz="2600" kern="100" dirty="0" smtClean="0">
                <a:latin typeface="Times New Roman"/>
                <a:ea typeface="华文细黑"/>
                <a:cs typeface="Times New Roman"/>
              </a:rPr>
              <a:t>请</a:t>
            </a:r>
            <a:r>
              <a:rPr lang="zh-CN" altLang="zh-CN" sz="2600" kern="100" dirty="0">
                <a:latin typeface="Times New Roman"/>
                <a:ea typeface="华文细黑"/>
                <a:cs typeface="Times New Roman"/>
              </a:rPr>
              <a:t>根据上面的材料，自选角度，自拟题目，写一篇不少于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字的记叙文或议论文</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60189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9459" y="-92546"/>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感动中国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颁奖晚会上，我们看到徐本禹泪流满面，看到袁隆平永远质朴的气质，不禁想，他们究竟什么地方打动了我们？保送研究生徐本禹埋头在乡村小学，或许有人疑惑他的价值是否真的符合其位，他用全国人民对农村教育的空前关注做出回答。杂交水稻之父袁隆平登上世界农业科技之巅，依旧躬耕陇野的身影给我们的启示何止万千。</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选择</a:t>
            </a:r>
            <a:r>
              <a:rPr lang="zh-CN" altLang="zh-CN" sz="2600" kern="100" dirty="0">
                <a:latin typeface="Times New Roman"/>
                <a:ea typeface="华文细黑"/>
                <a:cs typeface="Times New Roman"/>
              </a:rPr>
              <a:t>属于你的位置，在快乐中实现自己的价值，如梅在雪，归我所属，乐我生命</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17634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347614"/>
            <a:ext cx="8393185" cy="265713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素材的筛选详略得当，说到颇有文采的女性时极尽详写之能事，点到徐本禹、袁隆平时则一笔带过。最后点题，简洁而用语精美：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如梅在雪，归我所属，乐我生命。</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52854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37" y="-164554"/>
            <a:ext cx="8733982" cy="521508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变通</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多角度叙例</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对同一论据要从不同角度审视，依据论点选论据，自圆其说即可。</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对于同一角度的多个例子，我们可以用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且不说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，也不说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的格式来进行排列，以避免给人以堆砌事例、以例代证的印象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4500"/>
              </a:lnSpc>
            </a:pPr>
            <a:r>
              <a:rPr lang="zh-CN" altLang="zh-CN" sz="2600" kern="100" dirty="0">
                <a:latin typeface="Times New Roman"/>
                <a:ea typeface="华文细黑"/>
                <a:cs typeface="Times New Roman"/>
              </a:rPr>
              <a:t>在论述时，如果很多事例都在一个平面、一个角度上，难以全面阐述中心论点。这时，要注意事例的多层次性、多角度性选用和分析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12011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576426"/>
            <a:ext cx="8733982" cy="3939540"/>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例</a:t>
            </a:r>
            <a:r>
              <a:rPr lang="en-US" altLang="zh-CN" sz="2600" kern="100" dirty="0" smtClean="0">
                <a:solidFill>
                  <a:srgbClr val="E36C0A"/>
                </a:solidFill>
                <a:latin typeface="Times New Roman"/>
                <a:ea typeface="华文细黑"/>
                <a:cs typeface="Times New Roman"/>
              </a:rPr>
              <a:t>1</a:t>
            </a:r>
            <a:r>
              <a:rPr lang="en-US" altLang="zh-CN" sz="2600" kern="100" dirty="0">
                <a:latin typeface="Times New Roman"/>
                <a:ea typeface="华文细黑"/>
                <a:cs typeface="Times New Roman"/>
              </a:rPr>
              <a:t> </a:t>
            </a:r>
            <a:r>
              <a:rPr lang="zh-CN" altLang="zh-CN" sz="2600" kern="100" dirty="0" smtClean="0">
                <a:latin typeface="Times New Roman"/>
                <a:ea typeface="华文细黑"/>
                <a:cs typeface="Times New Roman"/>
              </a:rPr>
              <a:t>论述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珍惜时间，才能有所作为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的中心论点时，可以这样论述：</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a:t>
            </a:r>
            <a:r>
              <a:rPr lang="zh-CN" altLang="zh-CN" sz="2600" kern="100" dirty="0">
                <a:latin typeface="Times New Roman"/>
                <a:ea typeface="华文细黑"/>
                <a:cs typeface="Times New Roman"/>
              </a:rPr>
              <a:t>且不说挤时间于马上、枕上、厕上写文章而成为文学大家的欧阳修，也不说怀揣面包而半夜起床雕刻的米开朗基罗，就说把别人喝咖啡的时间挤出来写稿而成为文学家的鲁迅</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3261243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75606"/>
            <a:ext cx="8477117" cy="1928926"/>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这属于同一角度的多个例子，我们可以用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且不说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，也不说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的格式来进行排列，这样既丰富了文章的内容，又不会给人堆砌事例之感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58517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333" y="-92546"/>
            <a:ext cx="8647507" cy="5221942"/>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例</a:t>
            </a:r>
            <a:r>
              <a:rPr lang="en-US" altLang="zh-CN" sz="2600" kern="100" dirty="0" smtClean="0">
                <a:solidFill>
                  <a:srgbClr val="E36C0A"/>
                </a:solidFill>
                <a:latin typeface="Times New Roman"/>
                <a:ea typeface="华文细黑"/>
                <a:cs typeface="Times New Roman"/>
              </a:rPr>
              <a:t>2</a:t>
            </a: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论述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学会拒绝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这一中心论点时，可以这样例证：</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拒绝</a:t>
            </a:r>
            <a:r>
              <a:rPr lang="zh-CN" altLang="zh-CN" sz="2600" kern="100" dirty="0">
                <a:latin typeface="Times New Roman"/>
                <a:ea typeface="华文细黑"/>
                <a:cs typeface="Times New Roman"/>
              </a:rPr>
              <a:t>在热闹的白天与群芳争艳，才有了夜间的昙花那一缕沁人心脾的清雅幽香；</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拒绝温暖舒适的环境，才有了雪莲纯洁的身躯和神奇的功效；拒绝肥沃的泥土，才有了岩石中的苍松那份坚强；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自然用例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人类社会中，有拒绝做官的陶渊明，拒绝在官场阿谀奉承的李白，拒绝朋友馈赠的王安石；</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正面用例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有不能拒绝美色利诱的唐玄宗，不能拒绝金钱诱惑的毒贩子</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反面用例</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4201808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333" y="922724"/>
            <a:ext cx="8647507"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会分析事例</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分析是联系论点和论据的桥梁，是丰富文章内容、开掘议论文深度的关键。只有通过理性的分析，明确揭示出事例与论点之间的关系，才能使文章产生令人信服的逻辑力量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35963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425" y="-92799"/>
            <a:ext cx="8821322" cy="528606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例</a:t>
            </a:r>
            <a:r>
              <a:rPr lang="zh-CN" altLang="zh-CN" sz="2600" kern="100" dirty="0">
                <a:latin typeface="Times New Roman"/>
                <a:ea typeface="华文细黑"/>
                <a:cs typeface="Times New Roman"/>
              </a:rPr>
              <a:t>　有学生在写作《莫让感情蒙蔽了眼睛》一文时，这样</a:t>
            </a:r>
            <a:r>
              <a:rPr lang="zh-CN" altLang="zh-CN" sz="2600" kern="100" dirty="0" smtClean="0">
                <a:latin typeface="Times New Roman"/>
                <a:ea typeface="华文细黑"/>
                <a:cs typeface="Times New Roman"/>
              </a:rPr>
              <a:t>写道</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千载谁堪伯仲间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的诸葛亮英明一世，却在街亭这一关键战役中重用本无真才实学的马谡，致使其六出祁山而寸功未建，成为千百年来任人唯亲者之鉴。</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一代</a:t>
            </a:r>
            <a:r>
              <a:rPr lang="zh-CN" altLang="zh-CN" sz="2600" kern="100" dirty="0">
                <a:latin typeface="Times New Roman"/>
                <a:ea typeface="华文细黑"/>
                <a:cs typeface="Times New Roman"/>
              </a:rPr>
              <a:t>明君唐明皇即位之初，礼贤下士，励精图治，才有了开元盛世。后来却为了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一骑红尘妃子笑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，不惜大兴土木，劳民伤财，荒废朝政，结果落得个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马嵬坡前草青青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的凄惨结局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3551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425" y="-108039"/>
            <a:ext cx="882132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北</a:t>
            </a:r>
            <a:r>
              <a:rPr lang="zh-CN" altLang="zh-CN" sz="2600" kern="100" dirty="0">
                <a:latin typeface="Times New Roman"/>
                <a:ea typeface="华文细黑"/>
                <a:cs typeface="Times New Roman"/>
              </a:rPr>
              <a:t>宋神宗原本竭力支持当朝宰相王安石的变法之举，却经不住其祖母光献太皇太后的眼泪软化，终于动摇了，灰心了，放弃了。一部利于国利于民的《青苗法》被付之一炬，十一世纪最杰出的政治家的社会理想化为泡影。</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历史</a:t>
            </a:r>
            <a:r>
              <a:rPr lang="zh-CN" altLang="zh-CN" sz="2600" kern="100" dirty="0">
                <a:latin typeface="Times New Roman"/>
                <a:ea typeface="华文细黑"/>
                <a:cs typeface="Times New Roman"/>
              </a:rPr>
              <a:t>以残酷的事实一次一次地告诫我们：人情的亲疏远近足以令人麻痹，令人迷惘，甚至令人昏聩。然而，是不是我们每个人都要对人类的情感置之不理，做一个冷血动物呢？那也不必，鲁迅先生说过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无情未必真豪杰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，只是我们在认识事物时要分而析之，辨而认之</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18827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333" y="778708"/>
            <a:ext cx="8647507" cy="265713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评点</a:t>
            </a:r>
            <a:r>
              <a:rPr lang="zh-CN" altLang="zh-CN" sz="2600" kern="100" dirty="0">
                <a:latin typeface="Times New Roman"/>
                <a:ea typeface="华文细黑"/>
                <a:cs typeface="Times New Roman"/>
              </a:rPr>
              <a:t>　例段的前部分，列举三例事实；后部分，是对所摆事实的共性特征和思想内涵加以归纳概括，用以证明观点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中心论点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。并引用鲁迅名言，从理论上进一步加以论证。</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例证段写得很有水平，值得一读和借鉴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30898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504418"/>
            <a:ext cx="8647507" cy="393954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满分样卷</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风景随心</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某</a:t>
            </a:r>
            <a:r>
              <a:rPr lang="zh-CN" altLang="zh-CN" sz="2600" kern="100" dirty="0">
                <a:latin typeface="Times New Roman"/>
                <a:ea typeface="华文细黑"/>
                <a:cs typeface="Times New Roman"/>
              </a:rPr>
              <a:t>乡党委书记在其他人不肯多待的穷乡僻壤干了八年，将其建设成为美丽乡村。面对山水，他感慨道：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心在哪里，风景就在哪里。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一语中的，风景随心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简洁使用材料，以引出文章观点</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961475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2546"/>
            <a:ext cx="8647507" cy="5286062"/>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►温馨提示</a:t>
            </a:r>
            <a:endParaRPr lang="zh-CN" altLang="zh-CN" sz="260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举例六忌</a:t>
            </a:r>
            <a:endParaRPr lang="zh-CN" altLang="zh-CN" sz="2600" kern="100" dirty="0">
              <a:latin typeface="宋体"/>
              <a:cs typeface="Courier New"/>
            </a:endParaRPr>
          </a:p>
          <a:p>
            <a:pPr algn="just">
              <a:lnSpc>
                <a:spcPts val="4500"/>
              </a:lnSpc>
              <a:spcAft>
                <a:spcPts val="0"/>
              </a:spcAft>
            </a:pP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忌知识错误。指举例时在时间、地点、人物、事件、籍贯等细节方面的错误。此类错误一旦出现，必然使人对论据的真实度产生怀疑，从而必然影响对作文分数的评判</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zh-CN" altLang="zh-CN" sz="2600" kern="100" dirty="0">
                <a:latin typeface="Times New Roman"/>
                <a:ea typeface="华文细黑"/>
                <a:cs typeface="Times New Roman"/>
              </a:rPr>
              <a:t>二忌陈旧僵化。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陈旧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指事例本身。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僵化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指运用事例的角度。在材料的运用上我们要力求避熟避俗，或者把一个既熟又俗的例子挖掘出新鲜的意味来，也可使材料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脱胎换骨</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176973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2546"/>
            <a:ext cx="8647507"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三忌烦琐冗长。事例的安排应是关键例子详写，其他例子可用排比方式罗列。这样既能显示论据的充分，又能使议论文字的比例增加，有利于深入分析，突出文章主旨。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四忌不够典型。观点要立住脚，如果没有典型事例作支柱很难使人信服。</a:t>
            </a:r>
            <a:r>
              <a:rPr lang="en-US" altLang="zh-CN" sz="2600" kern="100" dirty="0">
                <a:latin typeface="Times New Roman"/>
                <a:ea typeface="华文细黑"/>
                <a:cs typeface="Courier New"/>
              </a:rPr>
              <a:t> </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五忌时空倒置。议论文在材料运用上，要考虑材料的时间和空间因素，恰当地排列材料。一般是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由古到今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由中到外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，同一时代的事例按事情发生的先后排列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55746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6673" y="1285190"/>
            <a:ext cx="8393185" cy="193463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六忌逆情悖理。有些论据不符合国情或民族习惯，与读者易产生心灵上的抵触。这种论据的运用往往有负面影响，其错误导向还会造成读者的思想</a:t>
            </a:r>
            <a:r>
              <a:rPr lang="zh-CN" altLang="zh-CN" sz="2600" kern="100">
                <a:latin typeface="Times New Roman"/>
                <a:ea typeface="华文细黑"/>
                <a:cs typeface="Times New Roman"/>
              </a:rPr>
              <a:t>混乱</a:t>
            </a:r>
            <a:r>
              <a:rPr lang="zh-CN" altLang="zh-CN" sz="2600" kern="10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40489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15" y="-92546"/>
            <a:ext cx="8763338" cy="5157822"/>
          </a:xfrm>
          <a:prstGeom prst="rect">
            <a:avLst/>
          </a:prstGeom>
          <a:noFill/>
        </p:spPr>
        <p:txBody>
          <a:bodyPr wrap="square" rtlCol="0">
            <a:spAutoFit/>
          </a:bodyPr>
          <a:lstStyle/>
          <a:p>
            <a:pPr algn="ctr">
              <a:lnSpc>
                <a:spcPts val="4500"/>
              </a:lnSpc>
              <a:spcAft>
                <a:spcPts val="0"/>
              </a:spcAft>
            </a:pPr>
            <a:r>
              <a:rPr lang="zh-CN" altLang="zh-CN" sz="2600" b="1" kern="100" dirty="0">
                <a:solidFill>
                  <a:srgbClr val="0070C0"/>
                </a:solidFill>
                <a:latin typeface="IPAPANNEW"/>
                <a:ea typeface="微软雅黑"/>
                <a:cs typeface="Times New Roman"/>
              </a:rPr>
              <a:t>实战</a:t>
            </a:r>
            <a:r>
              <a:rPr lang="zh-CN" altLang="zh-CN" sz="2600" b="1" kern="100" dirty="0" smtClean="0">
                <a:solidFill>
                  <a:srgbClr val="0070C0"/>
                </a:solidFill>
                <a:latin typeface="IPAPANNEW"/>
                <a:ea typeface="微软雅黑"/>
                <a:cs typeface="Times New Roman"/>
              </a:rPr>
              <a:t>演练</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一、针对训练</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奖掖后来者，争当新时代的伯乐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为论点，合理叙述下面的一则事例。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著名</a:t>
            </a:r>
            <a:r>
              <a:rPr lang="zh-CN" altLang="zh-CN" sz="2600" kern="100" dirty="0">
                <a:latin typeface="Times New Roman"/>
                <a:ea typeface="华文细黑"/>
                <a:cs typeface="Times New Roman"/>
              </a:rPr>
              <a:t>画家傅抱石先生，原来家里很穷，年过三十还在一个小学里替别人代课。他很热爱画画，由于生活所迫，他常常拿着自己的作品到街上去卖。有一次，一个偶然的机会，他的画被著名的国画大师徐悲鸿发现了，徐悲鸿</a:t>
            </a:r>
            <a:r>
              <a:rPr lang="zh-CN" altLang="zh-CN" sz="2600" kern="100" dirty="0" smtClean="0">
                <a:latin typeface="Times New Roman"/>
                <a:ea typeface="华文细黑"/>
                <a:cs typeface="Times New Roman"/>
              </a:rPr>
              <a:t>高</a:t>
            </a:r>
            <a:endParaRPr lang="zh-CN" altLang="zh-CN" sz="1050" kern="100" dirty="0">
              <a:latin typeface="宋体"/>
              <a:cs typeface="Courier New"/>
            </a:endParaRPr>
          </a:p>
        </p:txBody>
      </p:sp>
    </p:spTree>
    <p:extLst>
      <p:ext uri="{BB962C8B-B14F-4D97-AF65-F5344CB8AC3E}">
        <p14:creationId xmlns:p14="http://schemas.microsoft.com/office/powerpoint/2010/main" val="18327826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009" y="627534"/>
            <a:ext cx="8733982" cy="3298339"/>
          </a:xfrm>
          <a:prstGeom prst="rect">
            <a:avLst/>
          </a:prstGeom>
        </p:spPr>
        <p:txBody>
          <a:bodyPr>
            <a:spAutoFit/>
          </a:bodyPr>
          <a:lstStyle/>
          <a:p>
            <a:pPr algn="just">
              <a:lnSpc>
                <a:spcPts val="5000"/>
              </a:lnSpc>
              <a:spcAft>
                <a:spcPts val="0"/>
              </a:spcAft>
            </a:pPr>
            <a:r>
              <a:rPr lang="zh-CN" altLang="en-US" sz="2600" kern="100" dirty="0" smtClean="0">
                <a:latin typeface="Times New Roman"/>
                <a:ea typeface="华文细黑"/>
                <a:cs typeface="Times New Roman"/>
              </a:rPr>
              <a:t>度</a:t>
            </a:r>
            <a:r>
              <a:rPr lang="zh-CN" altLang="zh-CN" sz="2600" kern="100" dirty="0" smtClean="0">
                <a:latin typeface="Times New Roman"/>
                <a:ea typeface="华文细黑"/>
                <a:cs typeface="Times New Roman"/>
              </a:rPr>
              <a:t>地</a:t>
            </a:r>
            <a:r>
              <a:rPr lang="zh-CN" altLang="zh-CN" sz="2600" kern="100" dirty="0">
                <a:latin typeface="Times New Roman"/>
                <a:ea typeface="华文细黑"/>
                <a:cs typeface="Times New Roman"/>
              </a:rPr>
              <a:t>评价了傅抱石的绘画技巧。后来，徐悲鸿冒雨拜访了他，并且为他申请了留学经费，送他去日本留学深造，他终于成为享誉中外的画家。</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如果</a:t>
            </a:r>
            <a:r>
              <a:rPr lang="zh-CN" altLang="zh-CN" sz="2600" kern="100" dirty="0">
                <a:latin typeface="Times New Roman"/>
                <a:ea typeface="华文细黑"/>
                <a:cs typeface="Times New Roman"/>
              </a:rPr>
              <a:t>没有徐悲鸿这个伯乐，傅抱石这匹千里马哪会驰骋于中国当代画坛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6673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530" y="-145152"/>
            <a:ext cx="8763338"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著名的国画大师徐悲鸿就是一个慧眼识英的伯乐。一次，他偶然发现了正迫于生计当街卖画的傅抱石，认为他绘画技巧高超，遂认定这是一匹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千里马</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，不但冒雨拜访还帮助傅抱石到日本深造，使傅抱石成为享誉中外的画家。如果没有徐悲鸿这个伯乐，傅抱石这匹千里马哪会驰骋于中国当代画坛？</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傅抱石的生活状况</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删减概括</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与</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伯乐</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无关</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，徐悲鸿发现并帮助的过程</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概括强化</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不但</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还</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a:t>
            </a:r>
            <a:r>
              <a:rPr lang="en-US" altLang="zh-CN" sz="2600" kern="100" dirty="0" smtClean="0">
                <a:solidFill>
                  <a:schemeClr val="accent6">
                    <a:lumMod val="75000"/>
                  </a:schemeClr>
                </a:solidFill>
                <a:latin typeface="IPAPANNEW"/>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564992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46" y="792878"/>
            <a:ext cx="8763338"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二、整篇训练</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 </a:t>
            </a:r>
            <a:r>
              <a:rPr lang="zh-CN" altLang="zh-CN" sz="2600" kern="100" dirty="0">
                <a:latin typeface="Times New Roman"/>
                <a:ea typeface="华文细黑"/>
                <a:cs typeface="Times New Roman"/>
              </a:rPr>
              <a:t>根据以下材料，选取角度，自拟题目，写一篇不少于</a:t>
            </a:r>
            <a:r>
              <a:rPr lang="en-US" altLang="zh-CN" sz="2600" kern="100" dirty="0">
                <a:latin typeface="Times New Roman"/>
                <a:ea typeface="华文细黑"/>
                <a:cs typeface="Courier New"/>
              </a:rPr>
              <a:t>800 </a:t>
            </a:r>
            <a:r>
              <a:rPr lang="zh-CN" altLang="zh-CN" sz="2600" kern="100" dirty="0">
                <a:latin typeface="Times New Roman"/>
                <a:ea typeface="华文细黑"/>
                <a:cs typeface="Times New Roman"/>
              </a:rPr>
              <a:t>字的议论文。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你</a:t>
            </a:r>
            <a:r>
              <a:rPr lang="zh-CN" altLang="zh-CN" sz="2600" kern="100" dirty="0">
                <a:latin typeface="Times New Roman"/>
                <a:ea typeface="华文细黑"/>
                <a:cs typeface="Times New Roman"/>
              </a:rPr>
              <a:t>说的都是真的，但还有更多真的没说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米兰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昆德拉</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922992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830" y="223257"/>
            <a:ext cx="8421395"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写作指导</a:t>
            </a:r>
            <a:r>
              <a:rPr lang="zh-CN" altLang="zh-CN" sz="2600" kern="100" dirty="0">
                <a:latin typeface="Times New Roman"/>
                <a:ea typeface="华文细黑"/>
                <a:cs typeface="Times New Roman"/>
              </a:rPr>
              <a:t>　材料内容只有一句话，这是一个转折句，语意重点在后一句。一般可以思考三个点：一是说的主体，二是没说出的内容，三是没说出的原因。</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没说出的，可能是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悲士不遇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的欲说还休，可能是亲密朋友的心照不宣，可能是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吾生也有涯，而知也无涯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的能力不逮，也可能是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你懂的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无奈，可能是媒体的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选择性失语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，可能是纸短情长的倾诉，可能是</a:t>
            </a:r>
            <a:r>
              <a:rPr lang="zh-CN" altLang="zh-CN" sz="2600" kern="100" dirty="0" smtClean="0">
                <a:latin typeface="Times New Roman"/>
                <a:ea typeface="华文细黑"/>
                <a:cs typeface="Times New Roman"/>
              </a:rPr>
              <a:t>父母</a:t>
            </a:r>
            <a:endParaRPr lang="zh-CN" altLang="zh-CN" sz="2600" kern="100" dirty="0">
              <a:latin typeface="宋体"/>
              <a:cs typeface="Courier New"/>
            </a:endParaRPr>
          </a:p>
        </p:txBody>
      </p:sp>
    </p:spTree>
    <p:extLst>
      <p:ext uri="{BB962C8B-B14F-4D97-AF65-F5344CB8AC3E}">
        <p14:creationId xmlns:p14="http://schemas.microsoft.com/office/powerpoint/2010/main" val="2325179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713571"/>
            <a:ext cx="8590665" cy="3298339"/>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师长身教言传的润物无声，可能是怕出错的欲说还休，可能是如《思旧赋》般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压力山大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，可能是虚怀若谷的谦逊，可能是历史真相的不可还原。总之，不想说，不愿说，不能说，不必说。</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对已知与未知、有限与无限等有哲理思考得更高一层</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0598608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4995" y="1571258"/>
            <a:ext cx="2236510" cy="768415"/>
          </a:xfrm>
          <a:prstGeom prst="rect">
            <a:avLst/>
          </a:prstGeom>
        </p:spPr>
        <p:txBody>
          <a:bodyPr wrap="none">
            <a:spAutoFit/>
          </a:bodyPr>
          <a:lstStyle/>
          <a:p>
            <a:pPr>
              <a:lnSpc>
                <a:spcPct val="120000"/>
              </a:lnSpc>
              <a:defRPr/>
            </a:pPr>
            <a:r>
              <a:rPr lang="zh-CN" altLang="en-US" sz="4000" b="1" dirty="0" smtClean="0">
                <a:solidFill>
                  <a:srgbClr val="0000FF"/>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00FF"/>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574835" y="2308576"/>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accent6">
                    <a:lumMod val="75000"/>
                  </a:schemeClr>
                </a:solidFill>
                <a:latin typeface="微软雅黑" pitchFamily="34" charset="-122"/>
                <a:ea typeface="微软雅黑" pitchFamily="34" charset="-122"/>
              </a:rPr>
              <a:t>更多精彩内容请登录</a:t>
            </a:r>
            <a:r>
              <a:rPr lang="en-US" altLang="zh-CN" sz="2600" b="1" dirty="0" smtClean="0">
                <a:solidFill>
                  <a:schemeClr val="accent6">
                    <a:lumMod val="75000"/>
                  </a:schemeClr>
                </a:solidFill>
                <a:latin typeface="微软雅黑" pitchFamily="34" charset="-122"/>
                <a:ea typeface="微软雅黑" pitchFamily="34" charset="-122"/>
                <a:cs typeface="+mn-cs"/>
              </a:rPr>
              <a:t>www.91taoke.com</a:t>
            </a:r>
            <a:endParaRPr lang="zh-CN" altLang="en-US" sz="26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10267"/>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俗语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情人眼里出西施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就是风景随心的道理？某个人、某些事不见得多么美好，只因你的心在那里，那里便成为你眼里最美的风景。美国摄影师安德烈一直希望自己拍摄的纪录片能在美国纪录片频道播出，对摄影师而言，那是不可磨灭的骄傲。他努力了很多年，妻子陪伴他很多年，但他一直都没有成功。其间他闲来无事，会随手拍几张妻子的照片。后来他将这些照片展出，在美国引起了</a:t>
            </a:r>
            <a:r>
              <a:rPr lang="zh-CN" altLang="zh-CN" sz="2600" kern="100" dirty="0" smtClean="0">
                <a:latin typeface="Times New Roman"/>
                <a:ea typeface="华文细黑"/>
                <a:cs typeface="Times New Roman"/>
              </a:rPr>
              <a:t>不</a:t>
            </a:r>
            <a:endParaRPr lang="zh-CN" altLang="zh-CN" sz="1050" kern="100" dirty="0">
              <a:latin typeface="宋体"/>
              <a:cs typeface="Courier New"/>
            </a:endParaRPr>
          </a:p>
        </p:txBody>
      </p:sp>
    </p:spTree>
    <p:extLst>
      <p:ext uri="{BB962C8B-B14F-4D97-AF65-F5344CB8AC3E}">
        <p14:creationId xmlns:p14="http://schemas.microsoft.com/office/powerpoint/2010/main" val="2420373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973" y="-42902"/>
            <a:ext cx="8647507" cy="5134932"/>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小的反响。这些照片，有妻子在洗碗，有妻子在晒衣。安德烈最喜爱的一张，是一个阴雨天，妻子目送儿女离家上学后，坐在桌边看书，她将长发挽起，安静的侧脸美得不可思议。安德烈在接受采访时说：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或许我更应该观察身边，现在我的心只在家人身上。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风景随心，心停留在家里，最美的风景就在家里</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原因剖析之一：情人眼里出西施，心在哪里，美就在哪里，安德烈是一个典型例子</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93064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57587"/>
            <a:ext cx="8647507" cy="3298339"/>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普通人</a:t>
            </a:r>
            <a:r>
              <a:rPr lang="zh-CN" altLang="zh-CN" sz="2600" kern="100" dirty="0">
                <a:latin typeface="Times New Roman"/>
                <a:ea typeface="华文细黑"/>
                <a:cs typeface="Times New Roman"/>
              </a:rPr>
              <a:t>觉得恐怖的热带雨林，在冒险家、植物学家、动物学家的眼里，有着世上最美的风景。戈壁滩上不华丽的白杨，在茅盾眼里是最美的风景。人们不爱这些景色，只因心不在那儿，若心在那儿，那儿的佳景便无可比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眼界决定景色是否美丽</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01460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124" y="-100166"/>
            <a:ext cx="8821322" cy="5260414"/>
          </a:xfrm>
          <a:prstGeom prst="rect">
            <a:avLst/>
          </a:prstGeom>
        </p:spPr>
        <p:txBody>
          <a:bodyPr>
            <a:spAutoFit/>
          </a:bodyPr>
          <a:lstStyle/>
          <a:p>
            <a:pPr algn="just">
              <a:lnSpc>
                <a:spcPts val="4500"/>
              </a:lnSpc>
              <a:spcAft>
                <a:spcPts val="0"/>
              </a:spcAft>
            </a:pP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居里夫人</a:t>
            </a:r>
            <a:r>
              <a:rPr lang="zh-CN" altLang="zh-CN" sz="2500" kern="100" dirty="0">
                <a:latin typeface="Times New Roman"/>
                <a:ea typeface="华文细黑"/>
                <a:cs typeface="Times New Roman"/>
              </a:rPr>
              <a:t>的心在实验室，放射性元素放射出的射线绘制的云空图是她眼中最美的景色；球迷们的心在球场上，球飞出时的轨迹是他们眼中最美的风景；雷杜德的心在玫瑰花上，画纸上的玫瑰花是他眼中最美的风景。风景随心，都说江南景色太美，可江南美景在构造上能有多美？究其原因，怕还是余秋雨在名篇《江南小镇》中提到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江南不仅是江南，还是许多人梦境的发生地。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人们将想象，将心放在江南，于是有了阳春三月，草长莺飞，山水画一般的美江南</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500"/>
              </a:lnSpc>
              <a:spcAft>
                <a:spcPts val="0"/>
              </a:spcAft>
            </a:pPr>
            <a:r>
              <a:rPr lang="zh-CN" altLang="zh-CN" sz="2500" kern="100" spc="-100" dirty="0">
                <a:solidFill>
                  <a:srgbClr val="C00000"/>
                </a:solidFill>
                <a:latin typeface="Times New Roman"/>
                <a:ea typeface="华文细黑"/>
                <a:cs typeface="Times New Roman"/>
              </a:rPr>
              <a:t>排比式举例，进一步印证；余秋雨的话，从理论上佐证前面内容</a:t>
            </a:r>
            <a:r>
              <a:rPr lang="zh-CN" altLang="zh-CN" sz="2500" kern="100" spc="-100" dirty="0" smtClean="0">
                <a:solidFill>
                  <a:srgbClr val="C00000"/>
                </a:solidFill>
                <a:latin typeface="Times New Roman"/>
                <a:ea typeface="华文细黑"/>
                <a:cs typeface="Times New Roman"/>
              </a:rPr>
              <a:t>。</a:t>
            </a:r>
            <a:endParaRPr lang="zh-CN" altLang="zh-CN" sz="2500" kern="100" spc="-100" dirty="0">
              <a:latin typeface="宋体"/>
              <a:cs typeface="Courier New"/>
            </a:endParaRPr>
          </a:p>
        </p:txBody>
      </p:sp>
    </p:spTree>
    <p:extLst>
      <p:ext uri="{BB962C8B-B14F-4D97-AF65-F5344CB8AC3E}">
        <p14:creationId xmlns:p14="http://schemas.microsoft.com/office/powerpoint/2010/main" val="1268624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0585" y="203106"/>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心</a:t>
            </a:r>
            <a:r>
              <a:rPr lang="zh-CN" altLang="zh-CN" sz="2600" kern="100" dirty="0">
                <a:latin typeface="Times New Roman"/>
                <a:ea typeface="华文细黑"/>
                <a:cs typeface="Times New Roman"/>
              </a:rPr>
              <a:t>的所在地，就是风景的所在地。</a:t>
            </a:r>
            <a:endParaRPr lang="zh-CN" altLang="zh-CN" sz="2600" kern="100" dirty="0">
              <a:latin typeface="宋体"/>
              <a:cs typeface="Courier New"/>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扼要点题。</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卞之琳</a:t>
            </a:r>
            <a:r>
              <a:rPr lang="zh-CN" altLang="zh-CN" sz="2600" kern="100" dirty="0">
                <a:latin typeface="Times New Roman"/>
                <a:ea typeface="华文细黑"/>
                <a:cs typeface="Times New Roman"/>
              </a:rPr>
              <a:t>在《断章》中说：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你站在桥上看风景，看风景的人在楼上看你。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看风景人的心在桥上的人身上，桥上人成了楼上人眼里唯一的风景，就像张充和是卞之琳眼里唯一的风景一样，风景随心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虽显多余，但是可行</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4947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2227</TotalTime>
  <Words>2581</Words>
  <Application>Microsoft Office PowerPoint</Application>
  <PresentationFormat>全屏显示(16:9)</PresentationFormat>
  <Paragraphs>115</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171</cp:revision>
  <dcterms:created xsi:type="dcterms:W3CDTF">2014-12-15T01:46:29Z</dcterms:created>
  <dcterms:modified xsi:type="dcterms:W3CDTF">2015-04-15T02:38:06Z</dcterms:modified>
</cp:coreProperties>
</file>