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766" r:id="rId2"/>
    <p:sldId id="767" r:id="rId3"/>
    <p:sldId id="768" r:id="rId4"/>
    <p:sldId id="769" r:id="rId5"/>
    <p:sldId id="842" r:id="rId6"/>
    <p:sldId id="850" r:id="rId7"/>
    <p:sldId id="870" r:id="rId8"/>
    <p:sldId id="833" r:id="rId9"/>
    <p:sldId id="830" r:id="rId10"/>
    <p:sldId id="871" r:id="rId11"/>
    <p:sldId id="838" r:id="rId12"/>
    <p:sldId id="837" r:id="rId13"/>
    <p:sldId id="781" r:id="rId14"/>
    <p:sldId id="782" r:id="rId15"/>
    <p:sldId id="783" r:id="rId16"/>
    <p:sldId id="784" r:id="rId17"/>
    <p:sldId id="785" r:id="rId18"/>
    <p:sldId id="786" r:id="rId19"/>
    <p:sldId id="787" r:id="rId20"/>
    <p:sldId id="788" r:id="rId21"/>
    <p:sldId id="789" r:id="rId22"/>
    <p:sldId id="790" r:id="rId23"/>
    <p:sldId id="791" r:id="rId24"/>
    <p:sldId id="792" r:id="rId25"/>
    <p:sldId id="793" r:id="rId26"/>
    <p:sldId id="794" r:id="rId27"/>
    <p:sldId id="795" r:id="rId28"/>
    <p:sldId id="796" r:id="rId29"/>
    <p:sldId id="807" r:id="rId30"/>
    <p:sldId id="808" r:id="rId31"/>
    <p:sldId id="809" r:id="rId32"/>
    <p:sldId id="810" r:id="rId33"/>
    <p:sldId id="811" r:id="rId34"/>
    <p:sldId id="812" r:id="rId35"/>
    <p:sldId id="872" r:id="rId36"/>
    <p:sldId id="873" r:id="rId37"/>
    <p:sldId id="874" r:id="rId38"/>
    <p:sldId id="381"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35" autoAdjust="0"/>
    <p:restoredTop sz="61172" autoAdjust="0"/>
  </p:normalViewPr>
  <p:slideViewPr>
    <p:cSldViewPr>
      <p:cViewPr>
        <p:scale>
          <a:sx n="75" d="100"/>
          <a:sy n="75" d="100"/>
        </p:scale>
        <p:origin x="-2790" y="-13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762229" y="2211710"/>
            <a:ext cx="5186035"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训练十　精心打造议论</a:t>
            </a:r>
            <a:r>
              <a:rPr lang="zh-CN" altLang="zh-CN" sz="3000" b="1">
                <a:solidFill>
                  <a:srgbClr val="FF0000"/>
                </a:solidFill>
                <a:latin typeface="Times New Roman" pitchFamily="18" charset="0"/>
                <a:ea typeface="微软雅黑" pitchFamily="34" charset="-122"/>
                <a:cs typeface="Times New Roman" pitchFamily="18" charset="0"/>
              </a:rPr>
              <a:t>性</a:t>
            </a:r>
            <a:r>
              <a:rPr lang="zh-CN" altLang="zh-CN" sz="3000" b="1" smtClean="0">
                <a:solidFill>
                  <a:srgbClr val="FF0000"/>
                </a:solidFill>
                <a:latin typeface="Times New Roman" pitchFamily="18" charset="0"/>
                <a:ea typeface="微软雅黑" pitchFamily="34" charset="-122"/>
                <a:cs typeface="Times New Roman" pitchFamily="18" charset="0"/>
              </a:rPr>
              <a:t>散文</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76" y="0"/>
            <a:ext cx="9144000" cy="4901342"/>
          </a:xfrm>
          <a:prstGeom prst="rect">
            <a:avLst/>
          </a:prstGeom>
        </p:spPr>
        <p:txBody>
          <a:bodyPr wrap="square">
            <a:spAutoFit/>
          </a:bodyPr>
          <a:lstStyle/>
          <a:p>
            <a:pPr lvl="0" algn="just">
              <a:lnSpc>
                <a:spcPts val="45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《致我们终将逝去的青春》</a:t>
            </a:r>
            <a:r>
              <a:rPr lang="zh-CN" altLang="zh-CN" sz="2600" kern="100" dirty="0">
                <a:solidFill>
                  <a:prstClr val="black"/>
                </a:solidFill>
                <a:latin typeface="Times New Roman"/>
                <a:ea typeface="华文细黑"/>
                <a:cs typeface="Times New Roman"/>
              </a:rPr>
              <a:t>这一电影感动了无数人。我们没有与万物共生死的能力，我们可以选择尽情地开花，为春意贡献自己的一份力量。</a:t>
            </a:r>
            <a:endParaRPr lang="zh-CN" altLang="zh-CN" sz="2600" kern="100" dirty="0">
              <a:solidFill>
                <a:prstClr val="black"/>
              </a:solidFill>
              <a:latin typeface="宋体"/>
              <a:cs typeface="Courier New"/>
            </a:endParaRPr>
          </a:p>
          <a:p>
            <a:pPr lvl="0" algn="just">
              <a:lnSpc>
                <a:spcPts val="4500"/>
              </a:lnSpc>
            </a:pPr>
            <a:r>
              <a:rPr lang="en-US" altLang="zh-CN" sz="2600" kern="100" dirty="0">
                <a:solidFill>
                  <a:prstClr val="black"/>
                </a:solidFill>
                <a:latin typeface="Times New Roman"/>
                <a:ea typeface="华文细黑"/>
                <a:cs typeface="Times New Roman"/>
              </a:rPr>
              <a:t>        </a:t>
            </a:r>
            <a:r>
              <a:rPr lang="zh-CN" altLang="zh-CN" sz="2600" kern="100" dirty="0">
                <a:solidFill>
                  <a:prstClr val="black"/>
                </a:solidFill>
                <a:latin typeface="Times New Roman"/>
                <a:ea typeface="华文细黑"/>
                <a:cs typeface="Times New Roman"/>
              </a:rPr>
              <a:t>万物皆逝，唯精神永存！一路向前，在自己的人生舞台上翩翩起舞，直到不能！</a:t>
            </a:r>
            <a:endParaRPr lang="zh-CN" altLang="zh-CN" sz="2600" kern="100" dirty="0">
              <a:solidFill>
                <a:prstClr val="black"/>
              </a:solidFill>
              <a:latin typeface="宋体"/>
              <a:cs typeface="Courier New"/>
            </a:endParaRPr>
          </a:p>
          <a:p>
            <a:pPr algn="just">
              <a:lnSpc>
                <a:spcPts val="5000"/>
              </a:lnSpc>
              <a:spcAft>
                <a:spcPts val="0"/>
              </a:spcAft>
            </a:pPr>
            <a:r>
              <a:rPr lang="zh-CN" altLang="zh-CN" sz="2600" kern="100" dirty="0" smtClean="0">
                <a:solidFill>
                  <a:srgbClr val="C00000"/>
                </a:solidFill>
                <a:latin typeface="Times New Roman"/>
                <a:ea typeface="华文细黑"/>
                <a:cs typeface="Times New Roman"/>
              </a:rPr>
              <a:t>带</a:t>
            </a:r>
            <a:r>
              <a:rPr lang="zh-CN" altLang="zh-CN" sz="2600" kern="100" dirty="0">
                <a:solidFill>
                  <a:srgbClr val="C00000"/>
                </a:solidFill>
                <a:latin typeface="Times New Roman"/>
                <a:ea typeface="华文细黑"/>
                <a:cs typeface="Times New Roman"/>
              </a:rPr>
              <a:t>着珍惜的心行走，以梦为马，呼唤</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可能</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，永远坚持</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最初</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本心的选择，直到不能。作者诗意地解释了</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青春</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坚持最初</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直到不能</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，说得何等大气，何等潇洒</a:t>
            </a:r>
            <a:r>
              <a:rPr lang="zh-CN" altLang="zh-CN" sz="2600" kern="100" dirty="0" smtClean="0">
                <a:solidFill>
                  <a:srgbClr val="C00000"/>
                </a:solidFill>
                <a:latin typeface="Times New Roman"/>
                <a:ea typeface="华文细黑"/>
                <a:cs typeface="Times New Roman"/>
              </a:rPr>
              <a:t>！</a:t>
            </a:r>
            <a:endParaRPr lang="en-US" altLang="zh-CN" sz="26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832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44378"/>
            <a:ext cx="8909535"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亮点点评</a:t>
            </a:r>
            <a:r>
              <a:rPr lang="zh-CN" altLang="zh-CN" sz="2600" kern="100" dirty="0">
                <a:latin typeface="Times New Roman"/>
                <a:ea typeface="华文细黑"/>
                <a:cs typeface="Times New Roman"/>
              </a:rPr>
              <a:t>　这是一篇优雅而凝重的哲理散文。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生命逝去了，留下的当是一份永恒的禅意。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作为中心论点，它并未扣住核心词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应当改为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，方为扣题。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禅意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是何意？文中似乎并未点明。不过，这些问题并不影响它在议论性散文写作方面的亮点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说理形象，语言诗化。议论性散文多以自然景物和人物形象为意象，阐发哲理。该文先以自然界蜜蜂、三文鱼、小麦花三种意象，再以海子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494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707" y="1081743"/>
            <a:ext cx="8477117" cy="2570127"/>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林徽因等人物形象阐发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生命的永恒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这一哲理。文体特征鲜明。至于语言的诗化、激情化在首尾体现得尤为明显。</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该文不以结构见长，而是以形象说理和诗化语言彰显文体特色</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93990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02647"/>
            <a:ext cx="8856984" cy="4493731"/>
          </a:xfrm>
          <a:prstGeom prst="rect">
            <a:avLst/>
          </a:prstGeom>
          <a:noFill/>
        </p:spPr>
        <p:txBody>
          <a:bodyPr wrap="square" rtlCol="0">
            <a:spAutoFit/>
          </a:bodyPr>
          <a:lstStyle/>
          <a:p>
            <a:pPr algn="ctr">
              <a:lnSpc>
                <a:spcPts val="5000"/>
              </a:lnSpc>
            </a:pPr>
            <a:r>
              <a:rPr lang="zh-CN" altLang="zh-CN" sz="2600" b="1" kern="100" dirty="0">
                <a:solidFill>
                  <a:srgbClr val="0070C0"/>
                </a:solidFill>
                <a:latin typeface="IPAPANNEW"/>
                <a:ea typeface="微软雅黑"/>
                <a:cs typeface="Times New Roman"/>
              </a:rPr>
              <a:t>技法指</a:t>
            </a:r>
            <a:r>
              <a:rPr lang="zh-CN" altLang="zh-CN" sz="2600" b="1" kern="100" dirty="0" smtClean="0">
                <a:solidFill>
                  <a:srgbClr val="0070C0"/>
                </a:solidFill>
                <a:latin typeface="IPAPANNEW"/>
                <a:ea typeface="微软雅黑"/>
                <a:cs typeface="Times New Roman"/>
              </a:rPr>
              <a:t>要</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一、认识议论性散文的文体特征</a:t>
            </a:r>
          </a:p>
          <a:p>
            <a:pPr algn="just">
              <a:lnSpc>
                <a:spcPts val="5000"/>
              </a:lnSpc>
              <a:spcAft>
                <a:spcPts val="0"/>
              </a:spcAft>
            </a:pPr>
            <a:r>
              <a:rPr lang="zh-CN" altLang="zh-CN" sz="2600" kern="100" dirty="0">
                <a:latin typeface="Times New Roman"/>
                <a:ea typeface="华文细黑"/>
                <a:cs typeface="Times New Roman"/>
              </a:rPr>
              <a:t>议论性散文就是用散文的笔法发表议论，或者是以阐述某个观点为中心的散文。它是介于议论文和散文之间的一种边缘性文体。议论性散文高度的文体融合性，使其既具有深刻的理性特征，又富有生动的形象性和浓郁的抒情性。从议论角度看，它是议论文，需要阐明一个论点。就其性质讲，它</a:t>
            </a:r>
            <a:r>
              <a:rPr lang="zh-CN" altLang="zh-CN" sz="2600" kern="100" dirty="0" smtClean="0">
                <a:latin typeface="Times New Roman"/>
                <a:ea typeface="华文细黑"/>
                <a:cs typeface="Times New Roman"/>
              </a:rPr>
              <a:t>是</a:t>
            </a:r>
            <a:endParaRPr lang="zh-CN" altLang="zh-CN" sz="1050" kern="100" dirty="0">
              <a:latin typeface="宋体"/>
              <a:cs typeface="Courier New"/>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8158"/>
            <a:ext cx="8718949"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散文，是与抒情散文、叙事散文并列的一种散文，又称哲理散文，讲究文采和情感。但与一般的散文比起来，它又有较多的议论，注意表达作者的一些看法，揭示某种道理或哲理。</a:t>
            </a:r>
            <a:endParaRPr lang="zh-CN" altLang="zh-CN" sz="260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议论</a:t>
            </a:r>
            <a:r>
              <a:rPr lang="zh-CN" altLang="zh-CN" sz="2600" kern="100" dirty="0">
                <a:latin typeface="Times New Roman"/>
                <a:ea typeface="华文细黑"/>
                <a:cs typeface="Times New Roman"/>
              </a:rPr>
              <a:t>性散文与议论文又有什么联系与区别呢？</a:t>
            </a:r>
            <a:endParaRPr lang="zh-CN" altLang="zh-CN" sz="260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其实</a:t>
            </a:r>
            <a:r>
              <a:rPr lang="zh-CN" altLang="zh-CN" sz="2600" kern="100" dirty="0">
                <a:latin typeface="Times New Roman"/>
                <a:ea typeface="华文细黑"/>
                <a:cs typeface="Times New Roman"/>
              </a:rPr>
              <a:t>，这两种文体都有明确的中心论点，而且内容层次和形式结构之间都有着内在的逻辑性。其区别是，议论文在结构方式上无论采用并列式、对照式，还是递进式，</a:t>
            </a:r>
            <a:r>
              <a:rPr lang="zh-CN" altLang="zh-CN" sz="2600" kern="100" dirty="0" smtClean="0">
                <a:latin typeface="Times New Roman"/>
                <a:ea typeface="华文细黑"/>
                <a:cs typeface="Times New Roman"/>
              </a:rPr>
              <a:t>其</a:t>
            </a:r>
            <a:r>
              <a:rPr lang="zh-CN" altLang="zh-CN" sz="2600" kern="100" dirty="0" smtClean="0">
                <a:solidFill>
                  <a:prstClr val="black"/>
                </a:solidFill>
                <a:latin typeface="Times New Roman"/>
                <a:ea typeface="华文细黑"/>
                <a:cs typeface="Times New Roman"/>
              </a:rPr>
              <a:t>论</a:t>
            </a:r>
            <a:endParaRPr lang="zh-CN" altLang="zh-CN" sz="260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5065"/>
            <a:ext cx="9252520" cy="5066965"/>
          </a:xfrm>
          <a:prstGeom prst="rect">
            <a:avLst/>
          </a:prstGeom>
        </p:spPr>
        <p:txBody>
          <a:bodyPr wrap="square">
            <a:spAutoFit/>
          </a:bodyPr>
          <a:lstStyle/>
          <a:p>
            <a:pPr lvl="0" algn="just">
              <a:lnSpc>
                <a:spcPct val="140000"/>
              </a:lnSpc>
            </a:pPr>
            <a:r>
              <a:rPr lang="zh-CN" altLang="zh-CN" sz="2600" kern="100" dirty="0" smtClean="0">
                <a:solidFill>
                  <a:prstClr val="black"/>
                </a:solidFill>
                <a:latin typeface="Times New Roman"/>
                <a:ea typeface="华文细黑"/>
                <a:cs typeface="Times New Roman"/>
              </a:rPr>
              <a:t>证</a:t>
            </a:r>
            <a:r>
              <a:rPr lang="zh-CN" altLang="zh-CN" sz="2600" kern="100" dirty="0" smtClean="0">
                <a:latin typeface="Times New Roman"/>
                <a:ea typeface="华文细黑"/>
                <a:cs typeface="Times New Roman"/>
              </a:rPr>
              <a:t>的</a:t>
            </a:r>
            <a:r>
              <a:rPr lang="zh-CN" altLang="zh-CN" sz="2600" kern="100" dirty="0" smtClean="0">
                <a:latin typeface="Times New Roman"/>
                <a:ea typeface="华文细黑"/>
                <a:cs typeface="Times New Roman"/>
              </a:rPr>
              <a:t>过程都是极为严密的，层次之间都是环环相扣的，被称为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线状结构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议论文的语言，尤其在使用论据上，也因其简明、规范和严正而具有高度的概括性。而议论性散文，因其具有散文的文体特征，因而阐述分析的过程比较松散。它只将所撷取的意象或场景附着在阐析的道理之上，借之说理，因此被称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块状结构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。受文体影响，议论性散文的语言也应具备形象性、抒情性和说明性的特点</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Times New Roman"/>
              </a:rPr>
              <a:t> </a:t>
            </a:r>
            <a:endParaRPr lang="en-US" altLang="zh-CN" sz="2600" kern="100" dirty="0" smtClean="0">
              <a:latin typeface="Times New Roman"/>
              <a:ea typeface="华文细黑"/>
              <a:cs typeface="Times New Roman"/>
            </a:endParaRPr>
          </a:p>
          <a:p>
            <a:pPr lvl="0" algn="just">
              <a:lnSpc>
                <a:spcPct val="140000"/>
              </a:lnSpc>
            </a:pPr>
            <a:r>
              <a:rPr lang="zh-CN" altLang="zh-CN" sz="2600" kern="100" dirty="0" smtClean="0">
                <a:latin typeface="Times New Roman"/>
                <a:ea typeface="华文细黑"/>
                <a:cs typeface="Times New Roman"/>
              </a:rPr>
              <a:t>由此看来</a:t>
            </a:r>
            <a:r>
              <a:rPr lang="zh-CN" altLang="en-US" sz="2600" kern="100" dirty="0">
                <a:latin typeface="Times New Roman"/>
                <a:ea typeface="华文细黑"/>
                <a:cs typeface="Times New Roman"/>
              </a:rPr>
              <a:t>，</a:t>
            </a:r>
            <a:r>
              <a:rPr lang="zh-CN" altLang="zh-CN" sz="2600" kern="100" dirty="0" smtClean="0">
                <a:latin typeface="Times New Roman"/>
                <a:ea typeface="华文细黑"/>
                <a:cs typeface="Times New Roman"/>
              </a:rPr>
              <a:t>形象</a:t>
            </a:r>
            <a:r>
              <a:rPr lang="zh-CN" altLang="zh-CN" sz="2600" kern="100" dirty="0" smtClean="0">
                <a:latin typeface="Times New Roman"/>
                <a:ea typeface="华文细黑"/>
                <a:cs typeface="Times New Roman"/>
              </a:rPr>
              <a:t>美和理性美，正是议论性散文最本质的文体特征。</a:t>
            </a:r>
            <a:endParaRPr lang="zh-CN" altLang="zh-CN" sz="105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62" y="223257"/>
            <a:ext cx="859650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二、议论性散文的写法要求</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行文方法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将全文的中心论点分解成几个分论点。这种方式类同于议论文中把总论点拆解为若干个分论点进行逻辑安排的方式。它使议论性散文不仅结构上美观有序，更使得说理条分缕析，深刻透辟，凸显议论性散文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的特性。这种行文方法类似于议论文的并列式结构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504418"/>
            <a:ext cx="8682466"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片段组合式。即全文以中心论点贯串始终，分别从纵或横选几个片段组合成文。其片段可描述人物或场景，可有精彩的细节描写，但片段与片段之间，乃至开头、结尾和标题，务必要点明题旨，用富有文采的议论和抒情强化主旨，且全文首尾结构上要尽量相似，形成遥相呼应的整齐形式。这种行文方法很普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57904"/>
            <a:ext cx="8647507" cy="5166992"/>
          </a:xfrm>
          <a:prstGeom prst="rect">
            <a:avLst/>
          </a:prstGeom>
        </p:spPr>
        <p:txBody>
          <a:bodyPr>
            <a:spAutoFit/>
          </a:bodyPr>
          <a:lstStyle/>
          <a:p>
            <a:pPr algn="just">
              <a:lnSpc>
                <a:spcPts val="4000"/>
              </a:lnSpc>
              <a:spcAft>
                <a:spcPts val="0"/>
              </a:spcAft>
            </a:pPr>
            <a:r>
              <a:rPr lang="en-US" altLang="zh-CN" sz="2500" kern="100" dirty="0">
                <a:latin typeface="Times New Roman"/>
                <a:ea typeface="华文细黑"/>
                <a:cs typeface="Courier New"/>
              </a:rPr>
              <a:t>2</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说理方法</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议论性散文本质上是哲理散文，它阐明哲理，表达看法，多是运用文学手法，尤其表现在：</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以自然景物和人物形象为意象，阐发哲理。大千世界，芸芸众生，各具灵性。自然界中的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流水</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落花</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繁星</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通过想象，无不蕴涵着理性的思索；社会生活中的思想家、诗人和千千万万的英雄、普通劳动者，又无不给人以哲理的思考。只要我们以饱满的激情、敏锐的目光，去捕捉生活中的各种意象，借助类比和联想，不难发现，这些意象无时无刻不在给我们以深邃哲理的启迪</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377" y="723893"/>
            <a:ext cx="8512738" cy="3216009"/>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如佳作《浅》，借助红、黄、蓝、绿、紫等自然意象和李白、周敦颐等人物意象，巧妙地阐述了这些意象所表现出的精神品质、生活情趣和理想胸襟。这种借助众多意象以传达理性观点的写法，使本来冷冰冰的说教变得热情活泼、形象生动，收到了化抽象为具体的艺术</a:t>
            </a:r>
            <a:r>
              <a:rPr lang="zh-CN" altLang="zh-CN" sz="2600" kern="100">
                <a:latin typeface="Times New Roman"/>
                <a:ea typeface="华文细黑"/>
                <a:cs typeface="Times New Roman"/>
              </a:rPr>
              <a:t>效果</a:t>
            </a:r>
            <a:r>
              <a:rPr lang="zh-CN" altLang="zh-CN" sz="2600" kern="10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68" y="-84926"/>
            <a:ext cx="8769291" cy="5134932"/>
          </a:xfrm>
          <a:prstGeom prst="rect">
            <a:avLst/>
          </a:prstGeom>
          <a:noFill/>
        </p:spPr>
        <p:txBody>
          <a:bodyPr wrap="square" rtlCol="0">
            <a:spAutoFit/>
          </a:bodyPr>
          <a:lstStyle/>
          <a:p>
            <a:pPr algn="just">
              <a:lnSpc>
                <a:spcPts val="50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在考场众多文体中，议论性散文可能表现得最为出彩。它以其不拘时空的广阔题材、文采斐然的抒情说理、深厚的文化底蕴，征服了阅卷老师和考生。君不见，那些考场优秀作文，大多是议论性散文。但是，要写好议论性散文并不容易。议论性散文写作最大的问题是把这种文体写得不像，或者议论性散文的文体特征体现得不足。如果想写好这种最受阅卷老师青睐的文体，除夯实写作功底外，还要认识这种文体的文体特征，掌握其写法</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19420"/>
            <a:ext cx="8561888" cy="385253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运用比喻阐发人生哲理。理性的东西使人明理快捷、简易，却缺乏具体、形象之感，不易让人享受艺术的美感。议论性散文重在明理，如果不借助具体的物象，极容易陷入空洞说教的泥潭，令人生厌。而比喻，正是选用具体形象的、可知可感的事物作为喻体来说明本体，借以阐发哲理，从而达到化抽象为具象，使文章增色生辉之目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152" y="166251"/>
            <a:ext cx="8647507" cy="449373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如这样的语言片段：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夏日的阳光，如火一般游荡在人群中央；青春的激情，如海一样翻滚在人们心房；而那如火似海的青春，因为严谨而更加灿烂辉煌。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似那满山的青翠，需要有红花装饰一样，激情的青春，也需要与严谨有个约定。</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《约定严谨》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这几组生动的比喻，形象地说明了激情如火与大海般的青春同严谨之间的密切关系，理性的美与形象的美融为一体</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584" y="504418"/>
            <a:ext cx="8561888"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语言具有说理性，但尤其具有形象性、抒情性</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多种修辞手法综合运用，语言诗化；多引用诗文名句，有深厚的文化意蕴。可以说，议论性散文与议论文的区别不在于结构，而在于这种形象性和抒情性的语言。</a:t>
            </a:r>
            <a:r>
              <a:rPr lang="en-US" altLang="zh-CN" sz="2600" kern="100" dirty="0">
                <a:latin typeface="Times New Roman"/>
                <a:ea typeface="华文细黑"/>
                <a:cs typeface="Courier New"/>
              </a:rPr>
              <a:t> </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这里，尤其要注意议论性散文语言上的两个突出特点：</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句式上的整散相间与错落有致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546"/>
            <a:ext cx="8733982"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议论性散文整散结合。什么是整散？整句是指结构相同或相近，形式整齐的句子。散句是指结构不一致，形式参差的句子。两种句式具有不同的风格，使用整句有整齐之美，使用散句则有错落之美。整句的修辞手段主要是对偶、排比、叠字、回环、层递、反复等方法。对偶，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灯红酒绿的赌场，我们嗅到了什么？金钱、欺诈、贪婪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沉浮莫测的人生，我们追寻着什么？名利、虚荣、安逸</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年河北考生《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一把诚信》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形式整齐</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气势贯通。排比，如：</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我们吟诵着中国崛起的华章，仰</a:t>
            </a:r>
            <a:endParaRPr lang="zh-CN" altLang="zh-CN" sz="260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60776"/>
            <a:ext cx="8477117" cy="5221942"/>
          </a:xfrm>
          <a:prstGeom prst="rect">
            <a:avLst/>
          </a:prstGeom>
        </p:spPr>
        <p:txBody>
          <a:bodyPr>
            <a:spAutoFit/>
          </a:bodyPr>
          <a:lstStyle/>
          <a:p>
            <a:pPr algn="just">
              <a:lnSpc>
                <a:spcPts val="5000"/>
              </a:lnSpc>
            </a:pPr>
            <a:r>
              <a:rPr lang="zh-CN" altLang="zh-CN" sz="2600" kern="100" dirty="0" smtClean="0">
                <a:latin typeface="Times New Roman"/>
                <a:ea typeface="华文细黑"/>
                <a:cs typeface="Times New Roman"/>
              </a:rPr>
              <a:t>慕</a:t>
            </a:r>
            <a:r>
              <a:rPr lang="zh-CN" altLang="zh-CN" sz="2600" kern="100" dirty="0">
                <a:latin typeface="Times New Roman"/>
                <a:ea typeface="华文细黑"/>
                <a:cs typeface="Times New Roman"/>
              </a:rPr>
              <a:t>她腾飞的骄傲身影，进而展望她更加繁荣的蓝图，我们对她的爱越来越深沉，在我们眼里她就是搏击长空的雄鹰，展翅便是九万里，让世界震惊。</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年河南考生《腾飞雄鹰，傲视苍穹》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以排比句统领全文，增强文势。回环，如：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方圆成世界，世界依方圆。</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年湖北考生《人生方圆观》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形式整齐，气势贯通。层递，如：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懂得，所以相信；相信，所以坚持；坚持，所以自主。</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年浙江考生《我的时间》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逐层深入，引人</a:t>
            </a:r>
            <a:r>
              <a:rPr lang="zh-CN" altLang="zh-CN" sz="2600" kern="100" dirty="0" smtClean="0">
                <a:latin typeface="Times New Roman"/>
                <a:ea typeface="华文细黑"/>
                <a:cs typeface="Times New Roman"/>
              </a:rPr>
              <a:t>入</a:t>
            </a:r>
            <a:endParaRPr lang="zh-CN" altLang="zh-CN" sz="2600" kern="100" dirty="0">
              <a:latin typeface="宋体"/>
              <a:cs typeface="Courier New"/>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498" y="237426"/>
            <a:ext cx="8733982" cy="4494564"/>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胜。反复，如：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爱心暖流带来微幸福，那幸福是黑暗中的一丝光明，是绝望深渊中一声有力的呼喊。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爱心暖流带来微幸福，那幸福微小琐碎，却如润玉般珍贵。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爱心暖流带来微幸福，那幸福是一盏小小的灯。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爱心暖流带来微幸福，那微小的幸福是爱，是温暖，是感动人的力量。</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年广西考生《爱心暖流带来微幸福》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反复吟诵，强调观点</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167" y="267494"/>
            <a:ext cx="8821321"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语言情感浓郁，如诗如画。</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议论性散文语言要通过具体的充满情感的描写，展现一幅幅画面，而且要把自己的观点蕴涵其中。请看下面的文段：</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海子</a:t>
            </a:r>
            <a:r>
              <a:rPr lang="zh-CN" altLang="zh-CN" sz="2600" kern="100" dirty="0">
                <a:latin typeface="Times New Roman"/>
                <a:ea typeface="华文细黑"/>
                <a:cs typeface="Times New Roman"/>
              </a:rPr>
              <a:t>曾说过：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要有最朴素的生活和最遥远的梦想，即使明天天寒地冻，路遥马亡。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如今，在这物欲横流的社会中，有多少人汲汲于富贵而出卖了他们的灵魂？有多少人追逐于名利而典当了最初的追求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934" y="36230"/>
            <a:ext cx="8821322" cy="5016758"/>
          </a:xfrm>
          <a:prstGeom prst="rect">
            <a:avLst/>
          </a:prstGeom>
        </p:spPr>
        <p:txBody>
          <a:bodyPr>
            <a:spAutoFit/>
          </a:bodyPr>
          <a:lstStyle/>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干露露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们唯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是举，当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郭美美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们拼爹、炫富时，仍有一些人在自己的人生道路上追求着自己的梦想，</a:t>
            </a:r>
            <a:r>
              <a:rPr lang="zh-CN" altLang="zh-CN" sz="2600" kern="100" dirty="0" smtClean="0">
                <a:latin typeface="Times New Roman"/>
                <a:ea typeface="华文细黑"/>
                <a:cs typeface="Times New Roman"/>
              </a:rPr>
              <a:t>最终</a:t>
            </a:r>
            <a:r>
              <a:rPr lang="zh-CN" altLang="zh-CN" sz="2600" kern="100" dirty="0">
                <a:latin typeface="Times New Roman"/>
                <a:ea typeface="华文细黑"/>
                <a:cs typeface="Times New Roman"/>
              </a:rPr>
              <a:t>，他们提升了自己也造福了社会。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歼－</a:t>
            </a:r>
            <a:r>
              <a:rPr lang="en-US" altLang="zh-CN" sz="2600" kern="100" dirty="0">
                <a:latin typeface="Times New Roman"/>
                <a:ea typeface="华文细黑"/>
                <a:cs typeface="Courier New"/>
              </a:rPr>
              <a:t>15</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总设计师罗阳在执行任务时累倒在地，最终不幸去世。他没有太多的钱财，他也不渴求过多的名利，只想把一生的精力奉献在追求上。他做到了，他是幸福的，相信他在倒下的那一刻，内心仍然坚持自己的理想，一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我愿意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从他的内心发出，感动了无数国人。才道霓虹君已去，英雄长存海天间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732" y="1441783"/>
            <a:ext cx="8647507" cy="2570127"/>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该文段不只是对比论证，更重要的是充满情感的罗阳事迹。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议论性散文语言要具备四点：一是有一条情感线索，二是有若干组画面，三是采用记叙、描写等表达方式，四是将文章的观点蕴涵于画面组接之中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5" y="-92546"/>
            <a:ext cx="8763338" cy="5221942"/>
          </a:xfrm>
          <a:prstGeom prst="rect">
            <a:avLst/>
          </a:prstGeom>
          <a:noFill/>
        </p:spPr>
        <p:txBody>
          <a:bodyPr wrap="square" rtlCol="0">
            <a:spAutoFit/>
          </a:bodyPr>
          <a:lstStyle/>
          <a:p>
            <a:pPr algn="ctr">
              <a:lnSpc>
                <a:spcPts val="5000"/>
              </a:lnSpc>
              <a:spcAft>
                <a:spcPts val="0"/>
              </a:spcAft>
            </a:pPr>
            <a:r>
              <a:rPr lang="zh-CN" altLang="zh-CN" sz="2600" b="1" kern="100" dirty="0">
                <a:solidFill>
                  <a:srgbClr val="0070C0"/>
                </a:solidFill>
                <a:latin typeface="IPAPANNEW"/>
                <a:ea typeface="微软雅黑"/>
                <a:cs typeface="Times New Roman"/>
              </a:rPr>
              <a:t>实战</a:t>
            </a:r>
            <a:r>
              <a:rPr lang="zh-CN" altLang="zh-CN" sz="2600" b="1" kern="100" dirty="0" smtClean="0">
                <a:solidFill>
                  <a:srgbClr val="0070C0"/>
                </a:solidFill>
                <a:latin typeface="IPAPANNEW"/>
                <a:ea typeface="微软雅黑"/>
                <a:cs typeface="Times New Roman"/>
              </a:rPr>
              <a:t>演练</a:t>
            </a:r>
          </a:p>
          <a:p>
            <a:pPr algn="just">
              <a:lnSpc>
                <a:spcPts val="5000"/>
              </a:lnSpc>
              <a:spcAft>
                <a:spcPts val="0"/>
              </a:spcAft>
            </a:pPr>
            <a:r>
              <a:rPr lang="zh-CN" altLang="zh-CN" sz="2600" kern="100" dirty="0" smtClean="0">
                <a:solidFill>
                  <a:srgbClr val="0000FF"/>
                </a:solidFill>
                <a:latin typeface="Times New Roman"/>
                <a:ea typeface="华文细黑"/>
                <a:cs typeface="Times New Roman"/>
              </a:rPr>
              <a:t>一、针对训练</a:t>
            </a:r>
            <a:endParaRPr lang="en-US" altLang="zh-CN" sz="2600" kern="100" dirty="0" smtClean="0">
              <a:solidFill>
                <a:srgbClr val="0000FF"/>
              </a:solidFill>
              <a:latin typeface="Times New Roman"/>
              <a:ea typeface="华文细黑"/>
              <a:cs typeface="Times New Roman"/>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阅读下面这篇</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年湖南高考优秀作文，思考一下它体现了议论性散文的哪些特征。</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心有猛虎，细嗅蔷薇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鸿鹄</a:t>
            </a:r>
            <a:r>
              <a:rPr lang="zh-CN" altLang="zh-CN" sz="2600" kern="100" dirty="0">
                <a:latin typeface="Times New Roman"/>
                <a:ea typeface="华文细黑"/>
                <a:cs typeface="Times New Roman"/>
              </a:rPr>
              <a:t>一心展翅腾飞，在脑海深处猛虎的咆哮怒吼之下风雨兼程，直击山之巅、海之角；父子桌前相守，一时蔷薇香溢，宁静安然，生活于细碎之处尽现美丽清新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923" y="1405151"/>
            <a:ext cx="8343679" cy="1374735"/>
          </a:xfrm>
          <a:prstGeom prst="rect">
            <a:avLst/>
          </a:prstGeom>
          <a:noFill/>
        </p:spPr>
        <p:txBody>
          <a:bodyPr wrap="square" rtlCol="0">
            <a:spAutoFit/>
          </a:bodyPr>
          <a:lstStyle/>
          <a:p>
            <a:pPr algn="ctr">
              <a:lnSpc>
                <a:spcPts val="5000"/>
              </a:lnSpc>
              <a:spcAft>
                <a:spcPts val="0"/>
              </a:spcAft>
            </a:pPr>
            <a:r>
              <a:rPr lang="zh-CN" altLang="zh-CN" sz="2600" b="1" kern="100" dirty="0" smtClean="0">
                <a:solidFill>
                  <a:srgbClr val="0070C0"/>
                </a:solidFill>
                <a:latin typeface="IPAPANNEW"/>
                <a:ea typeface="微软雅黑"/>
                <a:cs typeface="Times New Roman"/>
              </a:rPr>
              <a:t>佳作悟法</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江苏</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题目见本章训练三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真题回放</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576426"/>
            <a:ext cx="873398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心有猛虎，却细嗅蔷薇，两者兼二为一，何乐而不为？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九死南荒吾不恨，兹游奇绝冠平生！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苏子心中自有虎啸龙吟，如那追逐巅峰的苍鹰，手持刀剑，锋芒逼视，然尽管无畏如他，也依然不忘在征服的途中追忆亡妻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十年生死两茫茫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，也依然拥有享受生活宁静安详的勇气，长叹一声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此心安处是吾乡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2386"/>
            <a:ext cx="8763338"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追求</a:t>
            </a:r>
            <a:r>
              <a:rPr lang="zh-CN" altLang="zh-CN" sz="2600" kern="100" dirty="0">
                <a:latin typeface="Times New Roman"/>
                <a:ea typeface="华文细黑"/>
                <a:cs typeface="Times New Roman"/>
              </a:rPr>
              <a:t>但不苛求，既有猛虎吟啸，也任蔷薇盛开。</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雨果</a:t>
            </a:r>
            <a:r>
              <a:rPr lang="zh-CN" altLang="zh-CN" sz="2600" kern="100" dirty="0">
                <a:latin typeface="Times New Roman"/>
                <a:ea typeface="华文细黑"/>
                <a:cs typeface="Times New Roman"/>
              </a:rPr>
              <a:t>曾言：让内心住着一条巨龙，既是一种苦刑，也是一种乐趣。而林徽因却叹道：真正的平静不是远离车马喧嚣，而是在心中修篱种菊。不因为一心追梦而忘却眼下幸福的珍贵，又不因适意的享受而拒绝让自己经受磨砺，巨龙与心篱同样寄居在心中，彼此安然无恙，共同挑起我们真正向往的生活。子曰：修身，齐家，治国，平天下。追求远方与活在当下绝非矛盾，而是一种循序渐进的过程，为何非要拆散彼此，而不坦然接纳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904"/>
            <a:ext cx="9144000"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享受</a:t>
            </a:r>
            <a:r>
              <a:rPr lang="zh-CN" altLang="zh-CN" sz="2600" kern="100" dirty="0">
                <a:latin typeface="Times New Roman"/>
                <a:ea typeface="华文细黑"/>
                <a:cs typeface="Times New Roman"/>
              </a:rPr>
              <a:t>生活之美，乐在历练之痛，猛虎与蔷薇，交相融合。</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被</a:t>
            </a:r>
            <a:r>
              <a:rPr lang="zh-CN" altLang="zh-CN" sz="2600" kern="100" dirty="0">
                <a:latin typeface="Times New Roman"/>
                <a:ea typeface="华文细黑"/>
                <a:cs typeface="Times New Roman"/>
              </a:rPr>
              <a:t>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铁娘子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的撒切尔夫人一生风华绝代，誉响全球，然而她临死前却自责与悔恨于对子女的疏忽；陆游心怀天下，悲悯苍生，时刻吟唱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此身难料，心在天山，身老沧州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，却痛苦萦心，无法自释；孟夫子虽能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红颜弃轩冕，白首入松云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，却也叹恨于一生碌碌无为，遗憾终老。此乃为何？他们无法做到像苏子般收放自如，不是猛虎的啸叫占满了耳际而不闻花香，即是沉溺于蔷薇的</a:t>
            </a:r>
            <a:r>
              <a:rPr lang="zh-CN" altLang="zh-CN" sz="2600" kern="100" dirty="0" smtClean="0">
                <a:latin typeface="Times New Roman"/>
                <a:ea typeface="华文细黑"/>
                <a:cs typeface="Times New Roman"/>
              </a:rPr>
              <a:t>爱抚</a:t>
            </a:r>
            <a:r>
              <a:rPr lang="zh-CN" altLang="zh-CN" sz="2600" kern="100" dirty="0">
                <a:solidFill>
                  <a:prstClr val="black"/>
                </a:solidFill>
                <a:latin typeface="Times New Roman"/>
                <a:ea typeface="华文细黑"/>
                <a:cs typeface="Times New Roman"/>
              </a:rPr>
              <a:t>而难以自拔</a:t>
            </a:r>
            <a:r>
              <a:rPr lang="zh-CN" altLang="zh-CN" sz="2600" kern="100" dirty="0" smtClean="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我们需</a:t>
            </a:r>
            <a:r>
              <a:rPr lang="zh-CN" altLang="zh-CN" sz="2600" kern="100" dirty="0" smtClean="0">
                <a:solidFill>
                  <a:prstClr val="black"/>
                </a:solidFill>
                <a:latin typeface="Times New Roman"/>
                <a:ea typeface="华文细黑"/>
                <a:cs typeface="Times New Roman"/>
              </a:rPr>
              <a:t>时刻</a:t>
            </a:r>
            <a:r>
              <a:rPr lang="zh-CN" altLang="zh-CN" sz="2600" kern="100" dirty="0">
                <a:solidFill>
                  <a:prstClr val="black"/>
                </a:solidFill>
                <a:latin typeface="Times New Roman"/>
                <a:ea typeface="华文细黑"/>
                <a:cs typeface="Times New Roman"/>
              </a:rPr>
              <a:t>在</a:t>
            </a:r>
            <a:r>
              <a:rPr lang="zh-CN" altLang="zh-CN" sz="2600" kern="100" dirty="0" smtClean="0">
                <a:solidFill>
                  <a:prstClr val="black"/>
                </a:solidFill>
                <a:latin typeface="Times New Roman"/>
                <a:ea typeface="华文细黑"/>
                <a:cs typeface="Times New Roman"/>
              </a:rPr>
              <a:t>心</a:t>
            </a:r>
            <a:endParaRPr lang="zh-CN" altLang="zh-CN" sz="1050" kern="100" dirty="0">
              <a:latin typeface="宋体"/>
              <a:cs typeface="Courier New"/>
            </a:endParaRP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64554"/>
            <a:ext cx="9036496" cy="5221942"/>
          </a:xfrm>
          <a:prstGeom prst="rect">
            <a:avLst/>
          </a:prstGeom>
          <a:noFill/>
        </p:spPr>
        <p:txBody>
          <a:bodyPr wrap="square" rtlCol="0">
            <a:spAutoFit/>
          </a:bodyPr>
          <a:lstStyle/>
          <a:p>
            <a:pPr lvl="0" algn="just">
              <a:lnSpc>
                <a:spcPts val="5000"/>
              </a:lnSpc>
            </a:pPr>
            <a:r>
              <a:rPr lang="zh-CN" altLang="zh-CN" sz="2600" kern="100" dirty="0" smtClean="0">
                <a:solidFill>
                  <a:prstClr val="black"/>
                </a:solidFill>
                <a:latin typeface="Times New Roman"/>
                <a:ea typeface="华文细黑"/>
                <a:cs typeface="Times New Roman"/>
              </a:rPr>
              <a:t>中</a:t>
            </a:r>
            <a:r>
              <a:rPr lang="zh-CN" altLang="zh-CN" sz="2600" kern="100" dirty="0" smtClean="0">
                <a:latin typeface="Times New Roman"/>
                <a:ea typeface="华文细黑"/>
                <a:cs typeface="Times New Roman"/>
              </a:rPr>
              <a:t>摆放</a:t>
            </a:r>
            <a:r>
              <a:rPr lang="zh-CN" altLang="zh-CN" sz="2600" kern="100" dirty="0">
                <a:latin typeface="Times New Roman"/>
                <a:ea typeface="华文细黑"/>
                <a:cs typeface="Times New Roman"/>
              </a:rPr>
              <a:t>天平，保持最真实幸福的自我，即使猛虎因伤痕累累痛苦匍匐也能愈之以花香，即使蔷薇迷醉麻木本心也能怒号以警醒。</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猛虎</a:t>
            </a:r>
            <a:r>
              <a:rPr lang="zh-CN" altLang="zh-CN" sz="2600" kern="100" dirty="0">
                <a:latin typeface="Times New Roman"/>
                <a:ea typeface="华文细黑"/>
                <a:cs typeface="Times New Roman"/>
              </a:rPr>
              <a:t>与蔷薇，平衡心灵，度量幸福，此生若此，心甘情愿。</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心有猛虎，却细嗅蔷薇。无论是搏击长空的巨鸟，还是乐在平静的夫子，都一样幸福美好，真实可贵。</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愿乐享有两者，充实真正的生活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03" y="-92546"/>
            <a:ext cx="8676572"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chemeClr val="accent6">
                    <a:lumMod val="75000"/>
                  </a:schemeClr>
                </a:solidFill>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中心论点突出而鲜明。文中三个分句</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追求但不苛求，既有猛虎吟啸，也任蔷薇盛开</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享受生活之美，乐在历练之痛，猛虎与蔷薇，交相融合</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猛虎与蔷薇，平衡心灵，度量幸福，此生若此，心甘情愿</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，紧扣中心论点展开，又独立成段，给人以强烈的视觉冲击。</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结构形散神聚。行文上采用将中心论点拆分成三个分论点的结构，分别用三个人物片段展开，行文思路清晰，美观有序</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03" y="1059582"/>
            <a:ext cx="8676572" cy="2657138"/>
          </a:xfrm>
          <a:prstGeom prst="rect">
            <a:avLst/>
          </a:prstGeom>
          <a:noFill/>
        </p:spPr>
        <p:txBody>
          <a:bodyPr wrap="square" rtlCol="0">
            <a:spAutoFit/>
          </a:bodyPr>
          <a:lstStyle/>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引用论证、事例论证、比喻论证的方法综合使用，比喻论证尤为突出，使说理形象化。</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语言形象，有抒情色彩，尤其是大量引用古诗词，增添了文章的文学色彩</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31534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03" y="555526"/>
            <a:ext cx="8676572"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二、整篇训练</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字的议论性散文。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沙滩</a:t>
            </a:r>
            <a:r>
              <a:rPr lang="zh-CN" altLang="zh-CN" sz="2600" kern="100" dirty="0">
                <a:latin typeface="Times New Roman"/>
                <a:ea typeface="华文细黑"/>
                <a:cs typeface="Times New Roman"/>
              </a:rPr>
              <a:t>上撒满了闪亮的贝壳，像是掉了一地的繁星。</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孩子捡起一个贝壳看看，随手就把它丢弃。她已经寻找了一个下午，始终没有找到她心目中那最美丽最稀罕的贝壳。篮子里空空的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7812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320" y="-71364"/>
            <a:ext cx="8763338" cy="5215082"/>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写作指导</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篮子里空空的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，这是材料告诉我们的结果，立意可由此展开。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是一个实践过程，要完成这一过程，每个人的人生观、审美观是至关重要的。人的生活中不能没有目标，但不能将目标定得过于高远而不着边际。理想要切实，我们固然不能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捡到篮里都是菜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是，不断捡、比，才能鉴别优劣。任何最优美的东西，都是比较而言的。生活在幻想中是很累的。写作此文时，宜用比喻论证和类比论证，捡贝壳的过程可以看作是人生的过程，只有一心一意，定位准确，才能有所收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5254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60402"/>
            <a:ext cx="8647507"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逝去的永恒</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迎</a:t>
            </a:r>
            <a:r>
              <a:rPr lang="zh-CN" altLang="zh-CN" sz="2600" kern="100" dirty="0">
                <a:latin typeface="Times New Roman"/>
                <a:ea typeface="华文细黑"/>
                <a:cs typeface="Times New Roman"/>
              </a:rPr>
              <a:t>着晨曦微光印上时间的痕迹，跋涉于人生浅滩的步伐逐渐蹒跚；带着珍惜的心行走，不老的生命会在风浪之后更加通透与慈悲</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诗意形象的语言，点出青春虽逝，精神永存</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166" y="-92546"/>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自然</a:t>
            </a:r>
            <a:r>
              <a:rPr lang="zh-CN" altLang="zh-CN" sz="2600" kern="100" dirty="0">
                <a:latin typeface="Times New Roman"/>
                <a:ea typeface="华文细黑"/>
                <a:cs typeface="Times New Roman"/>
              </a:rPr>
              <a:t>永恒，年华将逝。纵使万物皆逝，有一种精神独留生命的长河，那就是以梦为马、奋斗不息。</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米</a:t>
            </a:r>
            <a:r>
              <a:rPr lang="zh-CN" altLang="zh-CN" sz="2600" kern="100" dirty="0">
                <a:latin typeface="Times New Roman"/>
                <a:ea typeface="华文细黑"/>
                <a:cs typeface="Times New Roman"/>
              </a:rPr>
              <a:t>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昆德拉说：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生命是一棵长满可能的树。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人的可贵之处，恰在于坚持最初的选择。时光溜走得那样义无反顾，一味凭栏望月自叹，是一种愚行；任时光悄然而逝无所为，是一种堕落。生命逝去了，留下的当是一份永恒的禅意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生命逝去了，留下的当是一份永恒的禅意</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，审题正确，立意高远</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0373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965" y="-77306"/>
            <a:ext cx="8647507" cy="5863144"/>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人们</a:t>
            </a:r>
            <a:r>
              <a:rPr lang="zh-CN" altLang="zh-CN" sz="2600" kern="100" dirty="0">
                <a:latin typeface="Times New Roman"/>
                <a:ea typeface="华文细黑"/>
                <a:cs typeface="Times New Roman"/>
              </a:rPr>
              <a:t>说，勤劳的蜜蜂永没有时间悲哀。草木得常理，每时每刻都在拼命生长，决不辜负一颗种子的期望。小小的三文鱼，河流是它今世的家，海洋是它前世的梦。在肉眼不可及的河流深处，它们奔涉万里，不休不止，正以一种极其悲壮的形式主演着一种存在千年的对梦想的坚持。生命如此短暂，却不留私心地将青春消费在洄游中。它们选择流浪，青春的远离，却将生命代代延续，成为永恒</a:t>
            </a:r>
            <a:r>
              <a:rPr lang="en-US" altLang="zh-CN" sz="2600" kern="100" dirty="0" smtClean="0">
                <a:latin typeface="宋体"/>
                <a:ea typeface="华文细黑"/>
                <a:cs typeface="Times New Roman"/>
              </a:rPr>
              <a:t>……</a:t>
            </a:r>
          </a:p>
          <a:p>
            <a:pPr algn="just">
              <a:lnSpc>
                <a:spcPts val="5000"/>
              </a:lnSpc>
              <a:spcAft>
                <a:spcPts val="0"/>
              </a:spcAft>
            </a:pPr>
            <a:r>
              <a:rPr lang="en-US" altLang="zh-CN" sz="2600" kern="100" dirty="0" smtClean="0">
                <a:latin typeface="Times New Roman"/>
                <a:ea typeface="华文细黑"/>
                <a:cs typeface="Times New Roman"/>
              </a:rPr>
              <a:t>    </a:t>
            </a:r>
            <a:endParaRPr lang="zh-CN" altLang="zh-CN" sz="2600" kern="100" dirty="0">
              <a:latin typeface="宋体"/>
              <a:cs typeface="Courier New"/>
            </a:endParaRPr>
          </a:p>
        </p:txBody>
      </p:sp>
    </p:spTree>
    <p:extLst>
      <p:ext uri="{BB962C8B-B14F-4D97-AF65-F5344CB8AC3E}">
        <p14:creationId xmlns:p14="http://schemas.microsoft.com/office/powerpoint/2010/main" val="3393064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774" y="944598"/>
            <a:ext cx="8561888" cy="3939540"/>
          </a:xfrm>
          <a:prstGeom prst="rect">
            <a:avLst/>
          </a:prstGeom>
        </p:spPr>
        <p:txBody>
          <a:bodyPr>
            <a:spAutoFit/>
          </a:bodyPr>
          <a:lstStyle/>
          <a:p>
            <a:pPr lvl="0" algn="just">
              <a:lnSpc>
                <a:spcPts val="50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三</a:t>
            </a:r>
            <a:r>
              <a:rPr lang="zh-CN" altLang="zh-CN" sz="2600" kern="100" dirty="0">
                <a:solidFill>
                  <a:prstClr val="black"/>
                </a:solidFill>
                <a:latin typeface="Times New Roman"/>
                <a:ea typeface="华文细黑"/>
                <a:cs typeface="Times New Roman"/>
              </a:rPr>
              <a:t>文鱼，我，向你礼敬！</a:t>
            </a:r>
            <a:endParaRPr lang="zh-CN" altLang="zh-CN" sz="2600" kern="100" dirty="0">
              <a:solidFill>
                <a:prstClr val="black"/>
              </a:solidFill>
              <a:latin typeface="宋体"/>
              <a:cs typeface="Courier New"/>
            </a:endParaRPr>
          </a:p>
          <a:p>
            <a:pPr algn="just">
              <a:lnSpc>
                <a:spcPts val="5000"/>
              </a:lnSpc>
              <a:spcAft>
                <a:spcPts val="0"/>
              </a:spcAft>
            </a:pPr>
            <a:r>
              <a:rPr lang="zh-CN" altLang="zh-CN" sz="2600" kern="100" dirty="0" smtClean="0">
                <a:solidFill>
                  <a:srgbClr val="C00000"/>
                </a:solidFill>
                <a:latin typeface="Times New Roman"/>
                <a:ea typeface="华文细黑"/>
                <a:cs typeface="Times New Roman"/>
              </a:rPr>
              <a:t>作者</a:t>
            </a:r>
            <a:r>
              <a:rPr lang="zh-CN" altLang="zh-CN" sz="2600" kern="100" dirty="0">
                <a:solidFill>
                  <a:srgbClr val="C00000"/>
                </a:solidFill>
                <a:latin typeface="Times New Roman"/>
                <a:ea typeface="华文细黑"/>
                <a:cs typeface="Times New Roman"/>
              </a:rPr>
              <a:t>的剖析，从大自然中几种微小的生命入手，用例精美，慧眼独具：小蜜蜂，勤劳得没有时间悲哀；三文鱼，选择</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流浪的青春</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，以极其悲壮的形式主演着千年梦想的追求，将生命代代延续；小麦花，只开极其短暂的五分钟，却尽心地开放，安心地凋谢，留下灿烂的果实</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76314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3478"/>
            <a:ext cx="8856984" cy="4580741"/>
          </a:xfrm>
          <a:prstGeom prst="rect">
            <a:avLst/>
          </a:prstGeom>
        </p:spPr>
        <p:txBody>
          <a:bodyPr wrap="square">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大家</a:t>
            </a:r>
            <a:r>
              <a:rPr lang="zh-CN" altLang="zh-CN" sz="2600" kern="100" dirty="0">
                <a:latin typeface="Times New Roman"/>
                <a:ea typeface="华文细黑"/>
                <a:cs typeface="Times New Roman"/>
              </a:rPr>
              <a:t>可曾知晓，小麦花一生只开五分钟。或许，我们认为，五分钟太过短暂，可是小麦花却静静地绽放，尽心地开放，安心地等待生命的凋谢。它没有忘记使命，它要留下那饱满而灿烂的果实，供人享用</a:t>
            </a:r>
            <a:r>
              <a:rPr lang="zh-CN" altLang="zh-CN" sz="2600" kern="100" dirty="0" smtClean="0">
                <a:latin typeface="Times New Roman"/>
                <a:ea typeface="华文细黑"/>
                <a:cs typeface="Times New Roman"/>
              </a:rPr>
              <a:t>。这，是</a:t>
            </a:r>
            <a:r>
              <a:rPr lang="zh-CN" altLang="zh-CN" sz="2600" kern="100" dirty="0">
                <a:latin typeface="Times New Roman"/>
                <a:ea typeface="华文细黑"/>
                <a:cs typeface="Times New Roman"/>
              </a:rPr>
              <a:t>小麦花的永恒。</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物</a:t>
            </a:r>
            <a:r>
              <a:rPr lang="zh-CN" altLang="zh-CN" sz="2600" kern="100" dirty="0">
                <a:latin typeface="Times New Roman"/>
                <a:ea typeface="华文细黑"/>
                <a:cs typeface="Times New Roman"/>
              </a:rPr>
              <a:t>犹如此，人何以堪？现实世界中的我们，遭遇旅途不顺，常曰尘世苦海，殊不知云白山青，清泉石立，花迎鸟语，大好光阴已在咨嗟吁叹中毫不留情地离去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014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333" y="47154"/>
            <a:ext cx="8985934" cy="4965462"/>
          </a:xfrm>
          <a:prstGeom prst="rect">
            <a:avLst/>
          </a:prstGeom>
        </p:spPr>
        <p:txBody>
          <a:bodyPr wrap="square">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不要</a:t>
            </a:r>
            <a:r>
              <a:rPr lang="zh-CN" altLang="zh-CN" sz="2600" kern="100" dirty="0">
                <a:latin typeface="Times New Roman"/>
                <a:ea typeface="华文细黑"/>
                <a:cs typeface="Times New Roman"/>
              </a:rPr>
              <a:t>忘了海子的教诲：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要有最朴素的生活和最遥远的梦想，即使明天天寒地冻，路遥马亡。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看林徽因，正值青春年华，却与丈夫到乡间寻访古建筑，践行人生理想，正如金岳霖赠言：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一身诗意千寻瀑，万古人间四月天。</a:t>
            </a:r>
            <a:r>
              <a:rPr lang="en-US" altLang="zh-CN" sz="2600" kern="100" dirty="0">
                <a:latin typeface="宋体"/>
                <a:ea typeface="华文细黑"/>
                <a:cs typeface="Times New Roman"/>
              </a:rPr>
              <a:t>”</a:t>
            </a:r>
            <a:endParaRPr lang="zh-CN" altLang="zh-CN" sz="2600" kern="100" dirty="0">
              <a:latin typeface="宋体"/>
              <a:cs typeface="Courier New"/>
            </a:endParaRPr>
          </a:p>
          <a:p>
            <a:pPr lvl="0" algn="just">
              <a:lnSpc>
                <a:spcPts val="5000"/>
              </a:lnSpc>
            </a:pPr>
            <a:r>
              <a:rPr lang="en-US" altLang="zh-CN" sz="2600" kern="100" dirty="0" smtClean="0">
                <a:solidFill>
                  <a:srgbClr val="C00000"/>
                </a:solidFill>
                <a:latin typeface="Times New Roman"/>
                <a:ea typeface="华文细黑"/>
                <a:cs typeface="Times New Roman"/>
              </a:rPr>
              <a:t>        </a:t>
            </a:r>
            <a:r>
              <a:rPr lang="zh-CN" altLang="zh-CN" sz="2600" kern="100" dirty="0" smtClean="0">
                <a:solidFill>
                  <a:srgbClr val="C00000"/>
                </a:solidFill>
                <a:latin typeface="Times New Roman"/>
                <a:ea typeface="华文细黑"/>
                <a:cs typeface="Times New Roman"/>
              </a:rPr>
              <a:t>青春</a:t>
            </a:r>
            <a:r>
              <a:rPr lang="zh-CN" altLang="zh-CN" sz="2600" kern="100" dirty="0">
                <a:solidFill>
                  <a:srgbClr val="C00000"/>
                </a:solidFill>
                <a:latin typeface="Times New Roman"/>
                <a:ea typeface="华文细黑"/>
                <a:cs typeface="Times New Roman"/>
              </a:rPr>
              <a:t>的夺目光彩和无限内涵，被三种小生命从不同侧面渲染得淋漓尽致！于是，作者笔锋一转，</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人何以堪？</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讲到了咨嗟吁叹的</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我们</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，讲到了海子的</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朴素</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和</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遥远</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，讲到了林徽因的</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一身诗意</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，现实指向如电光泻地</a:t>
            </a:r>
            <a:r>
              <a:rPr lang="zh-CN" altLang="zh-CN" sz="2600" kern="100" dirty="0" smtClean="0">
                <a:solidFill>
                  <a:srgbClr val="C00000"/>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26862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2414</TotalTime>
  <Words>3324</Words>
  <Application>Microsoft Office PowerPoint</Application>
  <PresentationFormat>全屏显示(16:9)</PresentationFormat>
  <Paragraphs>84</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181</cp:revision>
  <dcterms:created xsi:type="dcterms:W3CDTF">2014-12-15T01:46:29Z</dcterms:created>
  <dcterms:modified xsi:type="dcterms:W3CDTF">2015-04-15T06:16:22Z</dcterms:modified>
</cp:coreProperties>
</file>