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766" r:id="rId2"/>
    <p:sldId id="767" r:id="rId3"/>
    <p:sldId id="768" r:id="rId4"/>
    <p:sldId id="840" r:id="rId5"/>
    <p:sldId id="841" r:id="rId6"/>
    <p:sldId id="769" r:id="rId7"/>
    <p:sldId id="842" r:id="rId8"/>
    <p:sldId id="833" r:id="rId9"/>
    <p:sldId id="830" r:id="rId10"/>
    <p:sldId id="838" r:id="rId11"/>
    <p:sldId id="837" r:id="rId12"/>
    <p:sldId id="839" r:id="rId13"/>
    <p:sldId id="834" r:id="rId14"/>
    <p:sldId id="831" r:id="rId15"/>
    <p:sldId id="779" r:id="rId16"/>
    <p:sldId id="780" r:id="rId17"/>
    <p:sldId id="781" r:id="rId18"/>
    <p:sldId id="782" r:id="rId19"/>
    <p:sldId id="783" r:id="rId20"/>
    <p:sldId id="784" r:id="rId21"/>
    <p:sldId id="785" r:id="rId22"/>
    <p:sldId id="786" r:id="rId23"/>
    <p:sldId id="787" r:id="rId24"/>
    <p:sldId id="788" r:id="rId25"/>
    <p:sldId id="789" r:id="rId26"/>
    <p:sldId id="790" r:id="rId27"/>
    <p:sldId id="791" r:id="rId28"/>
    <p:sldId id="792" r:id="rId29"/>
    <p:sldId id="793" r:id="rId30"/>
    <p:sldId id="794" r:id="rId31"/>
    <p:sldId id="795" r:id="rId32"/>
    <p:sldId id="796" r:id="rId33"/>
    <p:sldId id="797" r:id="rId34"/>
    <p:sldId id="843" r:id="rId35"/>
    <p:sldId id="844" r:id="rId36"/>
    <p:sldId id="845" r:id="rId37"/>
    <p:sldId id="807" r:id="rId38"/>
    <p:sldId id="808" r:id="rId39"/>
    <p:sldId id="809" r:id="rId40"/>
    <p:sldId id="810" r:id="rId41"/>
    <p:sldId id="811" r:id="rId42"/>
    <p:sldId id="812" r:id="rId43"/>
    <p:sldId id="813" r:id="rId44"/>
    <p:sldId id="814" r:id="rId45"/>
    <p:sldId id="815" r:id="rId46"/>
    <p:sldId id="816" r:id="rId47"/>
    <p:sldId id="817" r:id="rId48"/>
    <p:sldId id="818" r:id="rId49"/>
    <p:sldId id="846" r:id="rId50"/>
    <p:sldId id="847" r:id="rId51"/>
    <p:sldId id="848" r:id="rId52"/>
    <p:sldId id="849" r:id="rId53"/>
    <p:sldId id="381" r:id="rId5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99"/>
    <a:srgbClr val="FFFFCC"/>
    <a:srgbClr val="B00000"/>
    <a:srgbClr val="6BA42C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5" autoAdjust="0"/>
    <p:restoredTop sz="61172" autoAdjust="0"/>
  </p:normalViewPr>
  <p:slideViewPr>
    <p:cSldViewPr>
      <p:cViewPr>
        <p:scale>
          <a:sx n="100" d="100"/>
          <a:sy n="100" d="100"/>
        </p:scale>
        <p:origin x="-2070" y="-9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样样样\14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样样样\14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" y="4244"/>
            <a:ext cx="9128911" cy="51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58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样样样\14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35" y="-6544"/>
            <a:ext cx="9167270" cy="51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2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2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9552" y="77155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考场作文增分技法与训练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0975" y="2516873"/>
            <a:ext cx="5955476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3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训练四　写好议论文的开头与</a:t>
            </a:r>
            <a:r>
              <a:rPr lang="zh-CN" altLang="zh-CN" sz="3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结尾</a:t>
            </a:r>
            <a:endParaRPr lang="zh-CN" altLang="zh-CN" sz="30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9515" y="514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汉仪大黑简" pitchFamily="49" charset="-122"/>
                <a:ea typeface="汉仪大黑简" pitchFamily="49" charset="-122"/>
              </a:rPr>
              <a:t>作文部分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汉仪大黑简" pitchFamily="49" charset="-122"/>
              <a:ea typeface="汉仪大黑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7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71" y="576426"/>
            <a:ext cx="8647507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善良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驻心，心存他人，纵然那只是一个细节，一件琐碎的事，唯有你做了，才能避免很多伤害。《霍比特人》中有言：能打败黑暗的，不是强大的魔力，而是生活中的小事和微小的爱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再从正面论证，心存善意，需要从细小的事情做起。所举事例有《霍比特人》中的名言和鲁迅的例子</a:t>
            </a: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9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8518" y="662603"/>
            <a:ext cx="8647507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小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善也是爱，往往在心中为他人留一寸土地，才不会忽略他人。而鲁迅无疑是大善的代表，为父亲而学医是大孝，但为了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医治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更多的人，他弃医从文，乃是大善。往往心存他人，才能让自己做出这样的改变，因为内心的善良会让他看到别人可能的痛苦，所以，他并不是一个人清醒，而是高举着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麻木愚昧，危险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的旗帜，奔走呼号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39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074872"/>
            <a:ext cx="8512738" cy="26571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善良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驻心，心存他人，大善是一种力量，往往推动着人们前行。心存他人，便要我们关心他人的安危，甚至是关心别人的成长和进步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强化立意，引人思考</a:t>
            </a: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46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518" y="504418"/>
            <a:ext cx="8647507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细节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彰显内心，我们必须扪心自问，生活细节处会不会举动如游客？若是，便从现在起做一个善意存心，心存他人的人。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强调观点，十分简洁有力。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水仙花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开，馨香满室，我想它因心存善意而开，为心存他人而开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694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973" y="1225759"/>
            <a:ext cx="8647507" cy="2570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亮点点评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本文开头亮丽、生动，紧扣材料；结尾收束自然，简洁有力。另一个亮点是运用了正反对比的论证手法，全面深刻地论证了自己的观点。从整体结构和语言风格而言，首尾呼应，文采斐然，颇具感染力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06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364" y="70336"/>
            <a:ext cx="8856984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技法指</a:t>
            </a:r>
            <a:r>
              <a:rPr lang="zh-CN" altLang="zh-CN" sz="2600" b="1" kern="100" dirty="0" smtClean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要</a:t>
            </a:r>
            <a:endParaRPr lang="en-US" altLang="zh-CN" sz="2600" b="1" kern="100" dirty="0" smtClean="0">
              <a:solidFill>
                <a:srgbClr val="0070C0"/>
              </a:solidFill>
              <a:latin typeface="IPAPANNEW"/>
              <a:ea typeface="微软雅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一、打造好开头</a:t>
            </a:r>
            <a:endParaRPr lang="zh-CN" altLang="zh-CN" sz="260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好开头的要求</a:t>
            </a:r>
            <a:endParaRPr lang="zh-CN" altLang="zh-CN" sz="260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快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迅捷。入题要快。最好是开门见山。记住，不要玩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深沉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，不要玩玄而又玄的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哲理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。应旗帜鲜明，快人快语，尽快释放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动情力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，迅速打动阅卷老师的心。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简洁。这是明朗的保证。开头最好三两句成段，引入本论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8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141" y="937727"/>
            <a:ext cx="8511387" cy="257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精彩。这也是传统文论中所说的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凤头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。精彩的开头，最突出的效果是吸引阅卷者，给阅卷者留下好的印象。文章开头要精彩，多用比喻、类比、排比等修辞引入论点，还可引述名言、讲述寓言故事导入话题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3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662" y="-118254"/>
            <a:ext cx="8682466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开好头的方法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古人云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先规矩而后巧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，好的开头方法不妨在套用中逐渐掌握，在今后的写作实践中，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运用之妙，存乎一心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。下面就介绍一些好的开头方法。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开门见山法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开门见山，是考场议论文采用率最高的一种方法。即在文章的一开头就与全文的中心论点保持方向一致，不是亮出观点，就是导出观点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554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945" y="360402"/>
            <a:ext cx="871894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人有七情，自有喜好与厌恶之情，然而，当这种好恶之情掺入对真理的认识时，又会有怎样的影响呢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《勿以好恶论断之》开头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评点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一起笔就紧扣情感与认知，以一种假设将读者的思维引向对本质问题的思索，文章的立意显得十分深刻。这样的入题方式，简洁，却分量十足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17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078" y="1009735"/>
            <a:ext cx="8683844" cy="2570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引用名言法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引用名言，就是在作文开头就直接引用一句名言警句，并且用这句话作为全文的中心论点。这里所说的名句，包括古今中外名人名言、格言谚语、诗词歌赋等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91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141" y="944598"/>
            <a:ext cx="8511387" cy="321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E36C0A"/>
                </a:solidFill>
                <a:latin typeface="IPAPANNEW"/>
                <a:ea typeface="微软雅黑"/>
                <a:cs typeface="Times New Roman"/>
              </a:rPr>
              <a:t>目标略语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高考议论文要求我们在关键处多制造亮点，以吸引阅卷老师的目光。而精心设计开头、结尾是作文过程中十分重要的两道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工序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。一个亮丽的开头能使人见之倾心，顿生好感；一个精彩的结尾亦能让人难以掩卷，拍案叫绝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09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62" y="-92546"/>
            <a:ext cx="8596501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人是有感情的，正如古语所说的：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人非草木，孰能无情。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故而，在认知事物时便不自觉地附着了浓浓的个人情感。于是有了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情人眼里出西施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的缠绵，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感时花溅泪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的悲戚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《怎一个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字了得》开头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评点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文章开头即紧扣住一个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字，在三句话中嵌入了三句有关情感的名句，显示出考生较为扎实的写作功底。底蕴说白了就是积累，走上考场的时候，相信不少考生都已积累了不少的名言警句，高考作文就是要把平时的积累展示出来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9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763" y="-129912"/>
            <a:ext cx="8682466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设问开篇法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在文章开头，先就要议论的问题提出疑问，然后在回答问题中提出自己的观点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例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怎样看待得与失呢？关键要看为什么得，为什么失，如果为了国家和人民的利益而牺牲一些个人利益，这样的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失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是值得的。相反，为了追求个人利益，不惜损害国家和人民的利益，这种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的代价，是遭人鄙视和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唾骂！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《得与失》开头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72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3976" y="-156934"/>
            <a:ext cx="8821322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阐释概念法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在文章开头，将标题或相关概念的含义解释一下，从而明确全文的中心论点。文章开头准确解释概念，给人印象清晰明确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spc="-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太阳每天东升西落，行人每天匆匆而过，我们都在看似平静的生活里奋力地拼搏。若说诗意地生活，在我看来并非海明威仰望乞力马扎罗之雪时的浪漫，不是梭罗独居瓦尔登湖畔的寂寞。而是在纷繁现世之中，留一方净土种理想，然后一刻不停去奋斗，直至收获人生一片金黄麦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《诗意地生活》开头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26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7734" y="223257"/>
            <a:ext cx="8512738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排比入题法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用排比的句式，引入议论文，是一种很好的写作方法。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你会因喜爱北国的皑皑白雪而对南国的椰树海风不屑一顾吗？你会因沉迷于江南的小桥流水、青瓦白墙而否定西北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大漠孤烟直，长河落日圆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的美吗？你会介意林黛玉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使性子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而不看经典名著《红楼梦》吗？你会钟情流行音乐而厌烦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沉闷乏味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的古典音乐吗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11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-20538"/>
            <a:ext cx="8733982" cy="52741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古希腊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哲人曾说，人是感情的动物。因此，面对大千世界，感情上的亲疏远近、喜好憎恶往往会影响到对人、对事的看法。相信每个人的心中都会有架天平，有个自己的标准，用来衡量周遭的一切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《心中的天平》开头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评点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优雅的语言、和谐的音节、丰富的形象还不足以触动你的情感吗？还不足以让你在美的品味中恍然大悟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原来对美的感知，对人对事的看法，都是受到心中那架天平的影响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868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153751"/>
            <a:ext cx="8733982" cy="2570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比喻入题法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在高考作文中，用比喻的形式，也是一种入题的思路。引用一个故事、一则寓言，或者一段笑话作为譬喻，然后从譬喻中引出总结的中心论点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2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-58664"/>
            <a:ext cx="8561888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《笑林》中有这样一则笑话：一个人走路时不小心跌了跤，爬起来走了几步，又摔了一跤。于是他懊恼不已：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早知还要摔跤，当初何必爬起来呢？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这样，他坐在路上再也不起来了。这个人是可笑的，他的可笑之处在于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一朝被蛇咬，十年怕井绳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。如果每个人都像他一样，新生事物就不可能出现，社会就不可能向前发展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《跌跤与摔跤》开头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评点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一个可笑的故事开头，一下子吸引了读者，形象生动，文章的意趣顿生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66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0784" y="267494"/>
            <a:ext cx="8561888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转述材料法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果是材料作文，在开头直接地引用原材料，转述材料，也是一种入题的好形式。材料作文的开头要注意三点：一是转述材料必须简洁，二是必须根据试题要求和提示转述，三是迅速从叙述转入议题或论点。这样的开头，既紧扣材料，又紧扣话题，突出中心，可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一举三得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，起到了开宗明义的效果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5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5842" y="381047"/>
            <a:ext cx="8821322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儿子与邻居说了相同的话，富人却持截然相反的态度。寓言中的富人在现实生活中有许多影子。是非的天平，需要理智的手去摆布，莫让感情的砝码左右了你的判断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《莫让感情迷了是非眼》开头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评点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采用转述材料、简洁入题的形式，观点明确，直截了当，让人眼前一亮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37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-100166"/>
            <a:ext cx="8733982" cy="52150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二、打造好结尾</a:t>
            </a:r>
            <a:endParaRPr lang="zh-CN" altLang="zh-CN" sz="260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好结尾的要求</a:t>
            </a:r>
            <a:endParaRPr lang="zh-CN" altLang="zh-CN" sz="260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完成主题。结尾要使读者对全文有一个完整而深刻的认识。白居易在《新乐府序》中赞美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卒章显志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的写法，就是说篇末要体现主旨。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简洁有力。结尾是给读者以最后的、决定性的印象部分，不能拖泥带水，要言简意赅，明确有力。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令人回味。这与开头要引起读者的兴趣一样，结尾要令其念念不忘，有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余音袅袅，三日不绝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的效果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16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52" y="699542"/>
            <a:ext cx="8596501" cy="3234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佳作悟法</a:t>
            </a:r>
            <a:endParaRPr lang="en-US" altLang="zh-CN" sz="2600" b="1" kern="100" dirty="0" smtClean="0">
              <a:solidFill>
                <a:srgbClr val="0070C0"/>
              </a:solidFill>
              <a:latin typeface="IPAPANNEW"/>
              <a:ea typeface="微软雅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真题回放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重庆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阅读下面的材料，根据要求作文。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个游客去波罗的海海滨度假，找到一处房屋，打算同房东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一位和蔼可亲的老人签下租房合同。老人劝他不妨先试住几天，看究竟合适不合适，再作决定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01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506" y="857587"/>
            <a:ext cx="8733982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收好尾的方法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首尾呼应，结构圆合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这样的结尾，一是呼应标题，凸显话题意识，强化文章主题；二是呼应开头。呼应开头显得文章结构完整，关合严密，可给读者留下整体性的美感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302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894" y="-51877"/>
            <a:ext cx="8821322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开头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一位历经无数商战感到身心疲惫的企业家到禅寺参拜。企业家问胡须雪白的高僧，如何才能让自己和企业创造最大的价值。面目慈祥的高僧没有直接回答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企业家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的问题，而是指了指正在淘米准备做饭的小和尚旁边的米桶，问道：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一碗米有多大价值？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结尾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要敢于把自己酿成一瓶酒，哪怕机会微小，前途渺茫，但只要你努力了，生活中的风雨，前行路上的挫折，就会成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为将自己酿成美酒的酒曲。用苦难来发酵，用执着来升温，挺过去，你就会成为芳醇甘洌的美酒</a:t>
            </a:r>
            <a:r>
              <a:rPr lang="zh-CN" altLang="zh-CN" sz="2600" kern="100" spc="-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spc="-100" dirty="0">
                <a:latin typeface="Times New Roman"/>
                <a:ea typeface="华文细黑"/>
                <a:cs typeface="Times New Roman"/>
              </a:rPr>
              <a:t>《把自己酿成一瓶酒》</a:t>
            </a:r>
            <a:r>
              <a:rPr lang="en-US" altLang="zh-CN" sz="2600" kern="100" spc="-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spc="-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726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824" y="785579"/>
            <a:ext cx="8821322" cy="3211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评点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文章开头，借一个小故事，提出了怎样使人生价值最大化的问题，以反问作结，留下悬疑。结尾则用一个比喻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把自己酿成一瓶酒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，巧妙地回答了这个问题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改变越大，困难成本越高，人生的价值就越高。且这个结尾，圆满地总结了全文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614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9176" y="-92546"/>
            <a:ext cx="8561888" cy="5221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卒章显志，画龙点睛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就是经过层层论证，最后水到渠成，得出结论，或铸炼哲理语句，以画龙点睛之笔，使文章主题深刻化。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总之，我们要拿来。我们要或使用，或存放，或毁灭。那么，主人是新主人，宅子也就会成为新宅子。然而首先要这人沉着，勇猛，有辨别，不自私。没有拿来的，人不能自成为新人，没有拿来的，文艺不能自成为新文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鲁迅《拿来主义》结尾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76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9176" y="1362904"/>
            <a:ext cx="8561888" cy="19289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评点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作者于结尾处总结全文，强调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必须实行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拿来主义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，但要注意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沉着，勇猛，有辨别，不自私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28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9176" y="360402"/>
            <a:ext cx="8561888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设问收束，总结感召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写罢此文，掩卷沉思：我们是否有勇气嘲笑鸟的单纯？仔细想想走过的路程，我们是否也有过像它们一样的错误？在经历了许多事情之后，我们完全有可能得出这样的结论：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尺长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不能笑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寸短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尺长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岂能笑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寸短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》结尾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20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9176" y="586748"/>
            <a:ext cx="8561888" cy="38572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评点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这篇文章以设问结束全篇，设计的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两问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联系到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自身，在综合全篇、收束文章论证内容的同时很能发人深省。最后，又以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引出文章的中心，进一步点题，间接回答上面的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两问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以收束，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以点题，一气呵成，干脆利落，成为全篇一个有机的组成部分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124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715" y="-92546"/>
            <a:ext cx="8763338" cy="521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实战</a:t>
            </a:r>
            <a:r>
              <a:rPr lang="zh-CN" altLang="zh-CN" sz="2600" b="1" kern="100" dirty="0" smtClean="0">
                <a:solidFill>
                  <a:srgbClr val="0070C0"/>
                </a:solidFill>
                <a:latin typeface="IPAPANNEW"/>
                <a:ea typeface="微软雅黑"/>
                <a:cs typeface="Times New Roman"/>
              </a:rPr>
              <a:t>演练</a:t>
            </a:r>
            <a:endParaRPr lang="en-US" altLang="zh-CN" sz="2600" b="1" kern="100" dirty="0" smtClean="0">
              <a:solidFill>
                <a:srgbClr val="0070C0"/>
              </a:solidFill>
              <a:latin typeface="IPAPANNEW"/>
              <a:ea typeface="微软雅黑"/>
              <a:cs typeface="Times New Roman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一、请分析下面文章开头的方法和好处。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就像那溪流惯于奔腾，大海惯于咆哮一样，我习惯于沉思，习惯于遐想，习惯于把自己的感情流露在日记簿上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《习惯》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转折是桥，在你山重水复疑无路时，桥的出现会改变你窘困的境遇，拓开一片新的天空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《转折》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提示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用一句话，开门见山，既提出了问题，又表明了中心论点，简洁明了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278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5009" y="627534"/>
            <a:ext cx="8733982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无论头顶是怎样的天空，我准备承受任何灾难。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这是英国诗人拜伦的名句，它曾经也将永远在我心中引起强烈的共振。因为，坚韧是我追求的品格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《坚韧，我追求的品格》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提示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引用拜伦诗句，先声夺人，巧加解释并引出观点，兼呼应标题，一石三鸟，可谓精妙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673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150" y="195486"/>
            <a:ext cx="8763338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爱美之心人皆有之。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我们应该追求什么样的美？什么样的美才是真正的美呢？什么才是我们应该追求的美呢？车尔尼雪夫斯基说：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美是生活。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人们生活中美的语言，美的行为，美的心灵，美的生活方式，这才是我们所追求的最主要的美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《应该追求什么样的美？》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提示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作者采用设问，引起读者注意，然后自问自答，在释疑中自然推出全文的中心论点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4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52" y="195486"/>
            <a:ext cx="85965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游客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住下后感到很满意。到第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天，将要签合同时，却发生了一点意外：一个精美的玻璃杯被他不小心打碎了。他有些忐忑不安地打电话告诉了老人，老人说：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不要紧，你又不是故意的，我过来签合同时再拿一个来。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游客把碎玻璃和屋里的其他垃圾打扫了。不久，老人来了，进屋后就问：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玻璃杯碎片呢？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游客回答说，已装进垃圾袋，放到门外了。老人赶紧出门，打开垃圾袋看过后，脸色凝重地对游客说：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对不起，我不再把房子租给你了。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25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75" y="-149314"/>
            <a:ext cx="893948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时间如海，记忆如沙滩，海水将一枚枚贝壳送到沙滩上，又收回到她那浩渺的胸怀。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如风，记忆如巨岩，风将巨岩刻划得千疮百孔，又用多情的手把那些痕迹抚平。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然而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，总有几枚贝壳，在亘古的海滩上鸣响着历史的悲风，总有几笔划痕在诉说着记忆的不朽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《贝壳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划痕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记忆》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29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27534"/>
            <a:ext cx="833801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没有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地狱的锤炼，哪有建造天堂的力量？没有流血的手指，哪有动人心魄的琴声？在锤炼中，我期待着力量；在流血中，我等待着升华。坚守，企盼转折。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			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《转折》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600" kern="100" dirty="0" smtClean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提示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用形象语言，展示才华入题，形成整齐的句式形式，绝妙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5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947" y="590595"/>
            <a:ext cx="859066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时候，感情是一剂善变的药，容在爱人的酒杯里，苦涩里也终能品出甘润；有时候，是一把双刃剑，握在敌人的手里，纵使轻轻挥下，也觉得伤痕累累。朋友，铁血的男儿也有情，沙场的将士也有泪。感情支配着心灵，左右着灵魂，可是小心啊，切勿让它变幻了你评判的目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《真情诚可贵，理智价更高》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98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55526"/>
            <a:ext cx="8676572" cy="385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提示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先将感情比作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善变的药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双刃剑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苦涩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甘润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轻轻挥下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伤痕累累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两组矛盾，很形象地论证感情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变幻了你评判的目光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。用比喻开头，尤其是用一连串比喻句开头，新颖别致优美，给读者以享受。它是精雕细琢的产物，所以在高考作文这样的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急就章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里，就更显得难能可贵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25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035" y="-107812"/>
            <a:ext cx="8763338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王国维在《人间词话》中有这样一段论述：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诗人对宇宙人生，须入乎其内，又须出乎其外。入乎其内，故能写之，出乎其外，故能观之；入乎其内，故有生气，出乎其外，故有高致。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从这段话中，我们不仅能看出这位国学大师独特的为文之道，而且能感悟到其中深蕴的人生智慧：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人而为事，出能观之，方能立于不败之地。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   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《人生的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提示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引用王国维的名句，既紧扣材料，又紧扣话题，且开宗明义，效果非常好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383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219" y="-92546"/>
            <a:ext cx="8850971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二、请分析下面文章结尾的方法和好处。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开头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什么让阿姆斯特朗成功地迈出登月第一步？是什么让南丁格尔成为护士的代名词？又是什么让罗阳成为中国歼击机之父？很多人说是经验、技术使他们脱颖而出，而我却要说，是勇气使他们拥抱成功，是勇气助成功一臂之力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结尾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勇气，它使我们抛下顾虑，全力以赴，开拓创新，到达成功的彼岸。勇气，助成功一臂之力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《勇气，助成功一臂之力》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091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974" y="1788081"/>
            <a:ext cx="8338015" cy="128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提示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开篇点题，结尾再次强调照应开头，首尾圆合，中心鲜明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突出</a:t>
            </a:r>
            <a:r>
              <a:rPr lang="zh-CN" altLang="zh-CN" sz="26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91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517" y="123478"/>
            <a:ext cx="885097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爱之花开放的地方，生命就会欣欣向荣。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赠他人一朵玫瑰，让慈爱的花朵绽放，在世界留下温暖的火焰和永恒的光辉，用圣洁的光芒照亮世界，也照亮自己的灵魂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《赠他人一朵玫瑰》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提示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引述梵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高名言，照应标题，并通过议论，将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爱之花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的意义，从普通的生活提升到灵魂的高度，从而深化了文章的主题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988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63" y="-115422"/>
            <a:ext cx="8763338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《成功靠机遇》一文在列举柯南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道尔写作侦探小说、毛泽东领导中国革命、鲁迅弃医从文等事例证明机遇对成功的重要性后，写出如下结尾：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厚重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的人类历史，客观的社会现实，无可争辩地证明了：成功靠机遇。我国改革开放的总设计师邓小平同志反复强调，要抓住机遇，把我们中国自己的事办好；中国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当代名人九大成功素质排行榜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中的老大即为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抓住机遇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。让我们在建设小康社会的道路上，抢抓机遇，大显身手，为祖国的现代化建功立业吧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955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63" y="1009735"/>
            <a:ext cx="8763338" cy="257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提示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这一结尾先对上述的议论进行了总结，接着用邓小平同志的话、中国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当代名人九大成功素质排行榜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材料鼓动我们，进一步阐明作者的议论意图，有一种感召力量，从而激发读者起来响应，付诸行动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43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52" y="944598"/>
            <a:ext cx="8596501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然后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，老人仔细地将玻璃碎片一一捡了出来，放入另一个垃圾袋，写上：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玻璃碎片，危险！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要求：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结合材料的内容和含意，选准角度，明确立意；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自拟标题，自选文体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诗歌除外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，不少于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800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不得套作，不得抄袭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33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043" y="165997"/>
            <a:ext cx="8763338" cy="463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三、阅读下面的材料，审题立意之后，写一个开头和结尾。要求：观点明确，首尾呼应，富有文采。</a:t>
            </a:r>
            <a:endParaRPr lang="zh-CN" altLang="zh-CN" sz="105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某公司车间角落放置了一架工作使用的梯子。为了防止梯子倒下伤着人，工作人员特意在旁边写了条幅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注意安全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。这事谁也没有放在心上，几年过去了，也没发生梯子倒下伤人的事件。有一次，一位客户来洽谈合作事宜，他留意到条幅并驻足很久，最后建议将条幅改成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不用时请将梯子横放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25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043" y="223257"/>
            <a:ext cx="8763338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IPAPANNEW"/>
                <a:ea typeface="华文细黑"/>
                <a:cs typeface="Times New Roman"/>
              </a:rPr>
              <a:t>开头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月下的昙花懂得，生命的绚丽只有一次，所以，它细心地绽放每片花瓣，让花瓣绽放的每个细节都精心精致，因此它的高雅吸引雅士赞叹的目光。天上的彩虹明白，生命的美丽只有一次，所以，它细心地呈现每缕色彩，让彩霞浸染的每片细节都浓淡适宜，因此它的灿烂把天空装扮成美丽的花园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昙花、彩虹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类比论述开篇，形象生动，富有文采，自然引出本文中心论点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35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043" y="734611"/>
            <a:ext cx="8763338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IPAPANNEW"/>
                <a:ea typeface="华文细黑"/>
                <a:cs typeface="Times New Roman"/>
              </a:rPr>
              <a:t>结尾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月下的昙花专注于细节才展现高雅，天上的彩虹专注于细节才谱就绚烂。风华正茂的年轻学子啊，只要我们也专注于细节，我们的一生就一定能够绽放美丽。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结尾巧妙照应开头，仍以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昙花、彩虹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类比收束全文，但又不局限于此，这样既深化了主旨，又颇有诗情画意，含蓄而隽永，令人回味无穷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016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14995" y="1571258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0000FF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0000FF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574835" y="2308576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713571"/>
            <a:ext cx="8647507" cy="3298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满分样卷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善良驻心，心存他人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四围香稻，让人悦目赏心，终获人们喜爱。正是它心存他人，不是自己肆意地成长，而是为他人带去一道亮丽的风景线，所以它存在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14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555526"/>
            <a:ext cx="8647507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九夏芙蓉，让人驻足观赏，终得人们传诵。正是它心存他人，不是自己毫无顾忌地开放，而是在开放中也为他人增加一抹亮色，所以它常开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前两段以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四围香稻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九夏芙蓉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诠释标题含义，语句整齐，先声夺人，彰显作者的文学素养；更用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心存他人</a:t>
            </a:r>
            <a:r>
              <a:rPr lang="en-US" altLang="zh-CN" sz="26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反复，使中心得以强化</a:t>
            </a: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03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267494"/>
            <a:ext cx="8647507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善良和蔼的老人为何神色凝重，那么善良的他为何拒绝了游客？因为游客只关心自己，而不在乎别人的冷暖。尽管游客的行为可能是无心之举，但玻璃碎片的危险，还是从游客那里带给了别人，无心之举不正是自己内心深处缺少对别人的关怀的体现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以设问形式对所给材料简要分析，并用反问句作结，再次点题</a:t>
            </a: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14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5280" y="-92546"/>
            <a:ext cx="8733982" cy="528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听到过环卫工人被玻璃碎片扎伤手脚的新闻，这不正是老人与游客故事的另一种结局吗？某地有一位老年环卫工人不慎被铁钉扎进脚底，他只是简单地自己处理一下后便未在意，但时间久了，却发现脚底不间断地疼痛，最后只能缓解不能根治。把玻璃碎片扫出房间，危险便不在自己周围，却使得他人受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作者在提出文章的论点后，宕开一笔，从反面进行分析论证：环卫工人被铁钉扎了脚而受伤，是因为扔垃圾的人没有做到心存他人</a:t>
            </a:r>
            <a:r>
              <a:rPr lang="zh-CN" altLang="zh-CN" sz="26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862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2229</TotalTime>
  <Words>2800</Words>
  <Application>Microsoft Office PowerPoint</Application>
  <PresentationFormat>全屏显示(16:9)</PresentationFormat>
  <Paragraphs>128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172</cp:revision>
  <dcterms:created xsi:type="dcterms:W3CDTF">2014-12-15T01:46:29Z</dcterms:created>
  <dcterms:modified xsi:type="dcterms:W3CDTF">2015-04-15T08:11:16Z</dcterms:modified>
</cp:coreProperties>
</file>