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85" r:id="rId27"/>
    <p:sldId id="286" r:id="rId28"/>
    <p:sldId id="287" r:id="rId29"/>
    <p:sldId id="289" r:id="rId30"/>
    <p:sldId id="290" r:id="rId31"/>
    <p:sldId id="291" r:id="rId32"/>
    <p:sldId id="292" r:id="rId33"/>
    <p:sldId id="293" r:id="rId34"/>
    <p:sldId id="294" r:id="rId35"/>
    <p:sldId id="295" r:id="rId36"/>
    <p:sldId id="296" r:id="rId37"/>
    <p:sldId id="297" r:id="rId38"/>
    <p:sldId id="298" r:id="rId39"/>
    <p:sldId id="299" r:id="rId40"/>
    <p:sldId id="319" r:id="rId41"/>
    <p:sldId id="300" r:id="rId42"/>
    <p:sldId id="301" r:id="rId43"/>
    <p:sldId id="302" r:id="rId44"/>
    <p:sldId id="303"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290268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263055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362944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109272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240890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28340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426411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122091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218000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140707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30F768-6522-4DEC-B63C-54639E5BFEB8}" type="datetimeFigureOut">
              <a:rPr lang="zh-CN" altLang="en-US" smtClean="0"/>
              <a:t>2016-03-11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353755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0F768-6522-4DEC-B63C-54639E5BFEB8}" type="datetimeFigureOut">
              <a:rPr lang="zh-CN" altLang="en-US" smtClean="0"/>
              <a:t>2016-03-11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A5A06-DB2B-4101-A170-6D29B8E1CC78}" type="slidenum">
              <a:rPr lang="zh-CN" altLang="en-US" smtClean="0"/>
              <a:t>‹#›</a:t>
            </a:fld>
            <a:endParaRPr lang="zh-CN" altLang="en-US"/>
          </a:p>
        </p:txBody>
      </p:sp>
    </p:spTree>
    <p:extLst>
      <p:ext uri="{BB962C8B-B14F-4D97-AF65-F5344CB8AC3E}">
        <p14:creationId xmlns:p14="http://schemas.microsoft.com/office/powerpoint/2010/main" val="200097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altLang="zh-CN" smtClean="0">
                <a:solidFill>
                  <a:srgbClr val="FF0066"/>
                </a:solidFill>
              </a:rPr>
              <a:t> </a:t>
            </a:r>
          </a:p>
        </p:txBody>
      </p:sp>
      <p:sp>
        <p:nvSpPr>
          <p:cNvPr id="2051" name="Rectangle 3"/>
          <p:cNvSpPr>
            <a:spLocks noGrp="1" noChangeArrowheads="1"/>
          </p:cNvSpPr>
          <p:nvPr>
            <p:ph type="subTitle" idx="1"/>
          </p:nvPr>
        </p:nvSpPr>
        <p:spPr>
          <a:xfrm>
            <a:off x="1619672" y="2060848"/>
            <a:ext cx="6400800" cy="1752600"/>
          </a:xfrm>
        </p:spPr>
        <p:txBody>
          <a:bodyPr>
            <a:normAutofit/>
          </a:bodyPr>
          <a:lstStyle/>
          <a:p>
            <a:pPr eaLnBrk="1" hangingPunct="1">
              <a:defRPr/>
            </a:pPr>
            <a:r>
              <a:rPr lang="zh-CN" altLang="en-US" sz="5400" b="1" dirty="0" smtClean="0">
                <a:solidFill>
                  <a:srgbClr val="0000FF"/>
                </a:solidFill>
              </a:rPr>
              <a:t>小说阅读技巧指导</a:t>
            </a:r>
            <a:endParaRPr lang="zh-CN" altLang="en-US" sz="3600" b="1" dirty="0" smtClean="0">
              <a:solidFill>
                <a:srgbClr val="0000FF"/>
              </a:solidFill>
            </a:endParaRPr>
          </a:p>
        </p:txBody>
      </p:sp>
    </p:spTree>
    <p:extLst>
      <p:ext uri="{BB962C8B-B14F-4D97-AF65-F5344CB8AC3E}">
        <p14:creationId xmlns:p14="http://schemas.microsoft.com/office/powerpoint/2010/main" val="3950605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amond(in)">
                                      <p:cBhvr>
                                        <p:cTn id="7" dur="20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zh-CN" altLang="en-US" b="1" dirty="0" smtClean="0"/>
              <a:t>环境类考题类型示例</a:t>
            </a:r>
            <a:r>
              <a:rPr lang="zh-CN" altLang="en-US" dirty="0" smtClean="0"/>
              <a:t> </a:t>
            </a:r>
          </a:p>
        </p:txBody>
      </p:sp>
      <p:sp>
        <p:nvSpPr>
          <p:cNvPr id="36867" name="Rectangle 3"/>
          <p:cNvSpPr>
            <a:spLocks noGrp="1" noChangeArrowheads="1"/>
          </p:cNvSpPr>
          <p:nvPr>
            <p:ph type="body" idx="1"/>
          </p:nvPr>
        </p:nvSpPr>
        <p:spPr/>
        <p:txBody>
          <a:bodyPr/>
          <a:lstStyle/>
          <a:p>
            <a:pPr eaLnBrk="1" hangingPunct="1">
              <a:lnSpc>
                <a:spcPct val="90000"/>
              </a:lnSpc>
              <a:defRPr/>
            </a:pPr>
            <a:r>
              <a:rPr lang="zh-CN" altLang="en-US" sz="2800" b="1" dirty="0" smtClean="0">
                <a:solidFill>
                  <a:srgbClr val="002060"/>
                </a:solidFill>
                <a:effectLst>
                  <a:outerShdw blurRad="38100" dist="38100" dir="2700000" algn="tl">
                    <a:srgbClr val="000000">
                      <a:alpha val="43137"/>
                    </a:srgbClr>
                  </a:outerShdw>
                </a:effectLst>
              </a:rPr>
              <a:t>小说首尾都有一段精短的景物描写，说说他们在文中的作用？</a:t>
            </a:r>
          </a:p>
          <a:p>
            <a:pPr eaLnBrk="1" hangingPunct="1">
              <a:lnSpc>
                <a:spcPct val="90000"/>
              </a:lnSpc>
              <a:defRPr/>
            </a:pPr>
            <a:r>
              <a:rPr lang="zh-CN" altLang="en-US" sz="2800" dirty="0" smtClean="0"/>
              <a:t>答：</a:t>
            </a:r>
            <a:r>
              <a:rPr lang="zh-CN" altLang="en-US" sz="2800" b="1" dirty="0" smtClean="0">
                <a:solidFill>
                  <a:srgbClr val="FF0000"/>
                </a:solidFill>
                <a:effectLst>
                  <a:outerShdw blurRad="38100" dist="38100" dir="2700000" algn="tl">
                    <a:srgbClr val="000000">
                      <a:alpha val="43137"/>
                    </a:srgbClr>
                  </a:outerShdw>
                </a:effectLst>
              </a:rPr>
              <a:t>开头</a:t>
            </a:r>
            <a:r>
              <a:rPr lang="zh-CN" altLang="en-US" sz="2800" dirty="0" smtClean="0">
                <a:latin typeface="Arial"/>
              </a:rPr>
              <a:t>“</a:t>
            </a:r>
            <a:r>
              <a:rPr lang="zh-CN" altLang="en-US" sz="2800" dirty="0" smtClean="0"/>
              <a:t>一个春雨绵绵的早晨</a:t>
            </a:r>
            <a:r>
              <a:rPr lang="zh-CN" altLang="en-US" sz="2800" dirty="0" smtClean="0">
                <a:latin typeface="Arial"/>
              </a:rPr>
              <a:t>”</a:t>
            </a:r>
            <a:r>
              <a:rPr lang="zh-CN" altLang="en-US" sz="2800" dirty="0" smtClean="0"/>
              <a:t>，</a:t>
            </a:r>
            <a:r>
              <a:rPr lang="zh-CN" altLang="en-US" sz="2800" b="1" dirty="0" smtClean="0">
                <a:solidFill>
                  <a:srgbClr val="7030A0"/>
                </a:solidFill>
                <a:effectLst>
                  <a:outerShdw blurRad="38100" dist="38100" dir="2700000" algn="tl">
                    <a:srgbClr val="000000">
                      <a:alpha val="43137"/>
                    </a:srgbClr>
                  </a:outerShdw>
                </a:effectLst>
              </a:rPr>
              <a:t>交代了</a:t>
            </a:r>
            <a:r>
              <a:rPr lang="zh-CN" altLang="en-US" sz="2800" dirty="0" smtClean="0"/>
              <a:t>故事发生的时间和天气情况，</a:t>
            </a:r>
            <a:r>
              <a:rPr lang="zh-CN" altLang="en-US" sz="2800" b="1" dirty="0" smtClean="0">
                <a:solidFill>
                  <a:srgbClr val="7030A0"/>
                </a:solidFill>
                <a:effectLst>
                  <a:outerShdw blurRad="38100" dist="38100" dir="2700000" algn="tl">
                    <a:srgbClr val="000000">
                      <a:alpha val="43137"/>
                    </a:srgbClr>
                  </a:outerShdw>
                </a:effectLst>
              </a:rPr>
              <a:t>烘托了</a:t>
            </a:r>
            <a:r>
              <a:rPr lang="zh-CN" altLang="en-US" sz="2800" dirty="0" smtClean="0"/>
              <a:t>主人公焦急、忧虑的心情。                                                               </a:t>
            </a:r>
            <a:endParaRPr lang="en-US" altLang="zh-CN" sz="2800" dirty="0" smtClean="0"/>
          </a:p>
          <a:p>
            <a:pPr eaLnBrk="1" hangingPunct="1">
              <a:lnSpc>
                <a:spcPct val="90000"/>
              </a:lnSpc>
              <a:defRPr/>
            </a:pPr>
            <a:r>
              <a:rPr lang="zh-CN" altLang="en-US" sz="2800" dirty="0" smtClean="0"/>
              <a:t> </a:t>
            </a:r>
            <a:r>
              <a:rPr lang="zh-CN" altLang="en-US" sz="2800" b="1" dirty="0" smtClean="0">
                <a:solidFill>
                  <a:srgbClr val="FF0000"/>
                </a:solidFill>
                <a:effectLst>
                  <a:outerShdw blurRad="38100" dist="38100" dir="2700000" algn="tl">
                    <a:srgbClr val="000000">
                      <a:alpha val="43137"/>
                    </a:srgbClr>
                  </a:outerShdw>
                </a:effectLst>
              </a:rPr>
              <a:t>结尾</a:t>
            </a:r>
            <a:r>
              <a:rPr lang="zh-CN" altLang="en-US" sz="2800" dirty="0" smtClean="0">
                <a:latin typeface="Arial"/>
              </a:rPr>
              <a:t>“</a:t>
            </a:r>
            <a:r>
              <a:rPr lang="zh-CN" altLang="en-US" sz="2800" dirty="0" smtClean="0"/>
              <a:t>外面天亮了</a:t>
            </a:r>
            <a:r>
              <a:rPr lang="zh-CN" altLang="en-US" sz="2800" dirty="0" smtClean="0">
                <a:latin typeface="Arial"/>
              </a:rPr>
              <a:t>”</a:t>
            </a:r>
            <a:r>
              <a:rPr lang="zh-CN" altLang="en-US" sz="2800" b="1" dirty="0" smtClean="0">
                <a:solidFill>
                  <a:srgbClr val="7030A0"/>
                </a:solidFill>
                <a:effectLst>
                  <a:outerShdw blurRad="38100" dist="38100" dir="2700000" algn="tl">
                    <a:srgbClr val="000000">
                      <a:alpha val="43137"/>
                    </a:srgbClr>
                  </a:outerShdw>
                </a:effectLst>
              </a:rPr>
              <a:t>象征着</a:t>
            </a:r>
            <a:r>
              <a:rPr lang="zh-CN" altLang="en-US" sz="2800" dirty="0" smtClean="0"/>
              <a:t>主人公崇高的思想境界给人们带来的美好感觉，是小说的</a:t>
            </a:r>
            <a:r>
              <a:rPr lang="zh-CN" altLang="en-US" sz="2800" b="1" dirty="0" smtClean="0">
                <a:solidFill>
                  <a:srgbClr val="00B0F0"/>
                </a:solidFill>
                <a:effectLst>
                  <a:outerShdw blurRad="38100" dist="38100" dir="2700000" algn="tl">
                    <a:srgbClr val="000000">
                      <a:alpha val="43137"/>
                    </a:srgbClr>
                  </a:outerShdw>
                </a:effectLst>
              </a:rPr>
              <a:t>主题</a:t>
            </a:r>
            <a:r>
              <a:rPr lang="zh-CN" altLang="en-US" sz="2800" dirty="0" smtClean="0"/>
              <a:t>得到了升华。</a:t>
            </a:r>
          </a:p>
        </p:txBody>
      </p:sp>
    </p:spTree>
    <p:extLst>
      <p:ext uri="{BB962C8B-B14F-4D97-AF65-F5344CB8AC3E}">
        <p14:creationId xmlns:p14="http://schemas.microsoft.com/office/powerpoint/2010/main" val="3402754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0" end="0"/>
                                            </p:txEl>
                                          </p:spTgt>
                                        </p:tgtEl>
                                        <p:attrNameLst>
                                          <p:attrName>style.visibility</p:attrName>
                                        </p:attrNameLst>
                                      </p:cBhvr>
                                      <p:to>
                                        <p:strVal val="visible"/>
                                      </p:to>
                                    </p:set>
                                    <p:anim calcmode="lin" valueType="num">
                                      <p:cBhvr additive="base">
                                        <p:cTn id="13"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1" end="1"/>
                                            </p:txEl>
                                          </p:spTgt>
                                        </p:tgtEl>
                                        <p:attrNameLst>
                                          <p:attrName>style.visibility</p:attrName>
                                        </p:attrNameLst>
                                      </p:cBhvr>
                                      <p:to>
                                        <p:strVal val="visible"/>
                                      </p:to>
                                    </p:set>
                                    <p:anim calcmode="lin" valueType="num">
                                      <p:cBhvr additive="base">
                                        <p:cTn id="19"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2" end="2"/>
                                            </p:txEl>
                                          </p:spTgt>
                                        </p:tgtEl>
                                        <p:attrNameLst>
                                          <p:attrName>style.visibility</p:attrName>
                                        </p:attrNameLst>
                                      </p:cBhvr>
                                      <p:to>
                                        <p:strVal val="visible"/>
                                      </p:to>
                                    </p:set>
                                    <p:anim calcmode="lin" valueType="num">
                                      <p:cBhvr additive="base">
                                        <p:cTn id="25"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56465" y="-99392"/>
            <a:ext cx="8229600" cy="1143000"/>
          </a:xfrm>
        </p:spPr>
        <p:txBody>
          <a:bodyPr>
            <a:normAutofit/>
          </a:bodyPr>
          <a:lstStyle/>
          <a:p>
            <a:pPr eaLnBrk="1" hangingPunct="1">
              <a:defRPr/>
            </a:pPr>
            <a:r>
              <a:rPr lang="zh-CN" altLang="en-US" sz="3600" b="1" dirty="0" smtClean="0"/>
              <a:t>答题指要</a:t>
            </a:r>
          </a:p>
        </p:txBody>
      </p:sp>
      <p:sp>
        <p:nvSpPr>
          <p:cNvPr id="2" name="矩形 1"/>
          <p:cNvSpPr/>
          <p:nvPr/>
        </p:nvSpPr>
        <p:spPr>
          <a:xfrm>
            <a:off x="467544" y="5733256"/>
            <a:ext cx="6011582" cy="437043"/>
          </a:xfrm>
          <a:prstGeom prst="rect">
            <a:avLst/>
          </a:prstGeom>
        </p:spPr>
        <p:txBody>
          <a:bodyPr wrap="none">
            <a:spAutoFit/>
          </a:bodyPr>
          <a:lstStyle/>
          <a:p>
            <a:pPr>
              <a:lnSpc>
                <a:spcPct val="80000"/>
              </a:lnSpc>
              <a:defRPr/>
            </a:pPr>
            <a:r>
              <a:rPr lang="zh-CN" altLang="en-US" sz="2800" b="1" dirty="0"/>
              <a:t>然后根据题目要求，结合文章作答。 </a:t>
            </a:r>
          </a:p>
        </p:txBody>
      </p:sp>
      <p:sp>
        <p:nvSpPr>
          <p:cNvPr id="3" name="矩形 2"/>
          <p:cNvSpPr/>
          <p:nvPr/>
        </p:nvSpPr>
        <p:spPr>
          <a:xfrm>
            <a:off x="-10605" y="5006421"/>
            <a:ext cx="2954655" cy="389209"/>
          </a:xfrm>
          <a:prstGeom prst="rect">
            <a:avLst/>
          </a:prstGeom>
        </p:spPr>
        <p:txBody>
          <a:bodyPr wrap="none">
            <a:spAutoFit/>
          </a:bodyPr>
          <a:lstStyle/>
          <a:p>
            <a:pPr>
              <a:lnSpc>
                <a:spcPct val="80000"/>
              </a:lnSpc>
              <a:defRPr/>
            </a:pPr>
            <a:r>
              <a:rPr lang="zh-CN" altLang="en-US" sz="2400" b="1" dirty="0">
                <a:solidFill>
                  <a:srgbClr val="C00000"/>
                </a:solidFill>
                <a:effectLst>
                  <a:outerShdw blurRad="38100" dist="38100" dir="2700000" algn="tl">
                    <a:srgbClr val="000000">
                      <a:alpha val="43137"/>
                    </a:srgbClr>
                  </a:outerShdw>
                </a:effectLst>
              </a:rPr>
              <a:t>⑥揭示或深化主旨。</a:t>
            </a:r>
          </a:p>
        </p:txBody>
      </p:sp>
      <p:sp>
        <p:nvSpPr>
          <p:cNvPr id="4" name="矩形 3"/>
          <p:cNvSpPr/>
          <p:nvPr/>
        </p:nvSpPr>
        <p:spPr>
          <a:xfrm>
            <a:off x="0" y="4339204"/>
            <a:ext cx="5109091" cy="389209"/>
          </a:xfrm>
          <a:prstGeom prst="rect">
            <a:avLst/>
          </a:prstGeom>
        </p:spPr>
        <p:txBody>
          <a:bodyPr wrap="none">
            <a:spAutoFit/>
          </a:bodyPr>
          <a:lstStyle/>
          <a:p>
            <a:pPr>
              <a:lnSpc>
                <a:spcPct val="80000"/>
              </a:lnSpc>
              <a:defRPr/>
            </a:pPr>
            <a:r>
              <a:rPr lang="zh-CN" altLang="en-US" sz="2400" b="1" dirty="0">
                <a:solidFill>
                  <a:srgbClr val="002060"/>
                </a:solidFill>
                <a:effectLst>
                  <a:outerShdw blurRad="38100" dist="38100" dir="2700000" algn="tl">
                    <a:srgbClr val="000000">
                      <a:alpha val="43137"/>
                    </a:srgbClr>
                  </a:outerShdw>
                </a:effectLst>
              </a:rPr>
              <a:t>⑤推动情节的发展或作为情节线索；</a:t>
            </a:r>
          </a:p>
        </p:txBody>
      </p:sp>
      <p:sp>
        <p:nvSpPr>
          <p:cNvPr id="5" name="矩形 4"/>
          <p:cNvSpPr/>
          <p:nvPr/>
        </p:nvSpPr>
        <p:spPr>
          <a:xfrm>
            <a:off x="0" y="3706126"/>
            <a:ext cx="3570208" cy="389209"/>
          </a:xfrm>
          <a:prstGeom prst="rect">
            <a:avLst/>
          </a:prstGeom>
        </p:spPr>
        <p:txBody>
          <a:bodyPr wrap="none">
            <a:spAutoFit/>
          </a:bodyPr>
          <a:lstStyle/>
          <a:p>
            <a:pPr>
              <a:lnSpc>
                <a:spcPct val="80000"/>
              </a:lnSpc>
              <a:defRPr/>
            </a:pPr>
            <a:r>
              <a:rPr lang="zh-CN" altLang="en-US" sz="2400" b="1" dirty="0">
                <a:solidFill>
                  <a:srgbClr val="00B0F0"/>
                </a:solidFill>
                <a:effectLst>
                  <a:outerShdw blurRad="38100" dist="38100" dir="2700000" algn="tl">
                    <a:srgbClr val="000000">
                      <a:alpha val="43137"/>
                    </a:srgbClr>
                  </a:outerShdw>
                </a:effectLst>
              </a:rPr>
              <a:t>④渲染气氛、奠定基调；</a:t>
            </a:r>
          </a:p>
        </p:txBody>
      </p:sp>
      <p:sp>
        <p:nvSpPr>
          <p:cNvPr id="6" name="矩形 5"/>
          <p:cNvSpPr/>
          <p:nvPr/>
        </p:nvSpPr>
        <p:spPr>
          <a:xfrm>
            <a:off x="0" y="3068960"/>
            <a:ext cx="8227902" cy="387798"/>
          </a:xfrm>
          <a:prstGeom prst="rect">
            <a:avLst/>
          </a:prstGeom>
        </p:spPr>
        <p:txBody>
          <a:bodyPr wrap="square">
            <a:spAutoFit/>
          </a:bodyPr>
          <a:lstStyle/>
          <a:p>
            <a:pPr>
              <a:lnSpc>
                <a:spcPct val="80000"/>
              </a:lnSpc>
              <a:defRPr/>
            </a:pPr>
            <a:r>
              <a:rPr lang="zh-CN" altLang="en-US" sz="2400" b="1" dirty="0">
                <a:solidFill>
                  <a:srgbClr val="7030A0"/>
                </a:solidFill>
                <a:effectLst>
                  <a:outerShdw blurRad="38100" dist="38100" dir="2700000" algn="tl">
                    <a:srgbClr val="000000">
                      <a:alpha val="43137"/>
                    </a:srgbClr>
                  </a:outerShdw>
                </a:effectLst>
              </a:rPr>
              <a:t>③揭示人物心境，表现人物身份、地位、性格；</a:t>
            </a:r>
          </a:p>
        </p:txBody>
      </p:sp>
      <p:sp>
        <p:nvSpPr>
          <p:cNvPr id="7" name="矩形 6"/>
          <p:cNvSpPr/>
          <p:nvPr/>
        </p:nvSpPr>
        <p:spPr>
          <a:xfrm>
            <a:off x="0" y="2420888"/>
            <a:ext cx="9684568" cy="387798"/>
          </a:xfrm>
          <a:prstGeom prst="rect">
            <a:avLst/>
          </a:prstGeom>
        </p:spPr>
        <p:txBody>
          <a:bodyPr wrap="square">
            <a:spAutoFit/>
          </a:bodyPr>
          <a:lstStyle/>
          <a:p>
            <a:pPr>
              <a:lnSpc>
                <a:spcPct val="80000"/>
              </a:lnSpc>
              <a:defRPr/>
            </a:pPr>
            <a:r>
              <a:rPr lang="zh-CN" altLang="en-US" sz="2400" b="1" dirty="0">
                <a:solidFill>
                  <a:srgbClr val="00B050"/>
                </a:solidFill>
                <a:effectLst>
                  <a:outerShdw blurRad="38100" dist="38100" dir="2700000" algn="tl">
                    <a:srgbClr val="000000">
                      <a:alpha val="43137"/>
                    </a:srgbClr>
                  </a:outerShdw>
                </a:effectLst>
              </a:rPr>
              <a:t>②暗示社会环境</a:t>
            </a:r>
            <a:r>
              <a:rPr lang="zh-CN" altLang="en-US" sz="2400" b="1" dirty="0"/>
              <a:t>（背景、习俗、思想观念以及人与人之间的关系等）；</a:t>
            </a:r>
          </a:p>
        </p:txBody>
      </p:sp>
      <p:sp>
        <p:nvSpPr>
          <p:cNvPr id="8" name="矩形 7"/>
          <p:cNvSpPr/>
          <p:nvPr/>
        </p:nvSpPr>
        <p:spPr>
          <a:xfrm>
            <a:off x="35496" y="1787170"/>
            <a:ext cx="4185761" cy="389209"/>
          </a:xfrm>
          <a:prstGeom prst="rect">
            <a:avLst/>
          </a:prstGeom>
        </p:spPr>
        <p:txBody>
          <a:bodyPr wrap="none">
            <a:spAutoFit/>
          </a:bodyPr>
          <a:lstStyle/>
          <a:p>
            <a:pPr>
              <a:lnSpc>
                <a:spcPct val="80000"/>
              </a:lnSpc>
              <a:defRPr/>
            </a:pPr>
            <a:r>
              <a:rPr lang="zh-CN" altLang="en-US" sz="2400" b="1" dirty="0">
                <a:solidFill>
                  <a:srgbClr val="0070C0"/>
                </a:solidFill>
                <a:effectLst>
                  <a:outerShdw blurRad="38100" dist="38100" dir="2700000" algn="tl">
                    <a:srgbClr val="000000">
                      <a:alpha val="43137"/>
                    </a:srgbClr>
                  </a:outerShdw>
                </a:effectLst>
              </a:rPr>
              <a:t>①交代故事发生的时间地点；</a:t>
            </a:r>
          </a:p>
        </p:txBody>
      </p:sp>
      <p:sp>
        <p:nvSpPr>
          <p:cNvPr id="9" name="矩形 8"/>
          <p:cNvSpPr/>
          <p:nvPr/>
        </p:nvSpPr>
        <p:spPr>
          <a:xfrm>
            <a:off x="372128" y="1203350"/>
            <a:ext cx="8592360" cy="389209"/>
          </a:xfrm>
          <a:prstGeom prst="rect">
            <a:avLst/>
          </a:prstGeom>
        </p:spPr>
        <p:txBody>
          <a:bodyPr wrap="square">
            <a:spAutoFit/>
          </a:bodyPr>
          <a:lstStyle/>
          <a:p>
            <a:pPr>
              <a:lnSpc>
                <a:spcPct val="80000"/>
              </a:lnSpc>
              <a:defRPr/>
            </a:pPr>
            <a:r>
              <a:rPr lang="zh-CN" altLang="en-US" sz="2400" b="1" dirty="0"/>
              <a:t>明确环境描写必须为主题服务的宗旨，结合环境描写的作用：</a:t>
            </a:r>
          </a:p>
        </p:txBody>
      </p:sp>
      <p:sp>
        <p:nvSpPr>
          <p:cNvPr id="10" name="矩形 9"/>
          <p:cNvSpPr/>
          <p:nvPr/>
        </p:nvSpPr>
        <p:spPr>
          <a:xfrm>
            <a:off x="107504" y="553947"/>
            <a:ext cx="2348720" cy="438646"/>
          </a:xfrm>
          <a:prstGeom prst="rect">
            <a:avLst/>
          </a:prstGeom>
        </p:spPr>
        <p:txBody>
          <a:bodyPr wrap="none">
            <a:spAutoFit/>
          </a:bodyPr>
          <a:lstStyle/>
          <a:p>
            <a:pPr>
              <a:lnSpc>
                <a:spcPct val="80000"/>
              </a:lnSpc>
              <a:defRPr/>
            </a:pPr>
            <a:r>
              <a:rPr lang="en-US" altLang="zh-CN" sz="2800" b="1" dirty="0"/>
              <a:t>⑴</a:t>
            </a:r>
            <a:r>
              <a:rPr lang="zh-CN" altLang="en-US" sz="2800" b="1" dirty="0"/>
              <a:t>解题思路：</a:t>
            </a:r>
            <a:endParaRPr lang="zh-CN" altLang="en-US" sz="2800" dirty="0"/>
          </a:p>
        </p:txBody>
      </p:sp>
    </p:spTree>
    <p:extLst>
      <p:ext uri="{BB962C8B-B14F-4D97-AF65-F5344CB8AC3E}">
        <p14:creationId xmlns:p14="http://schemas.microsoft.com/office/powerpoint/2010/main" val="49262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2" grpId="0"/>
      <p:bldP spid="3" grpId="0"/>
      <p:bldP spid="4" grpId="0"/>
      <p:bldP spid="5" grpId="0"/>
      <p:bldP spid="6"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5536" y="116632"/>
            <a:ext cx="8229600" cy="1143000"/>
          </a:xfrm>
        </p:spPr>
        <p:txBody>
          <a:bodyPr>
            <a:normAutofit/>
          </a:bodyPr>
          <a:lstStyle/>
          <a:p>
            <a:pPr eaLnBrk="1" hangingPunct="1">
              <a:defRPr/>
            </a:pPr>
            <a:r>
              <a:rPr lang="en-US" altLang="zh-CN" sz="3600" b="1" dirty="0" smtClean="0"/>
              <a:t>⑵</a:t>
            </a:r>
            <a:r>
              <a:rPr lang="zh-CN" altLang="en-US" sz="3600" b="1" dirty="0" smtClean="0"/>
              <a:t>答题示例</a:t>
            </a:r>
          </a:p>
        </p:txBody>
      </p:sp>
      <p:sp>
        <p:nvSpPr>
          <p:cNvPr id="2" name="矩形 1"/>
          <p:cNvSpPr/>
          <p:nvPr/>
        </p:nvSpPr>
        <p:spPr>
          <a:xfrm>
            <a:off x="395536" y="1268760"/>
            <a:ext cx="8424936" cy="830997"/>
          </a:xfrm>
          <a:prstGeom prst="rect">
            <a:avLst/>
          </a:prstGeom>
        </p:spPr>
        <p:txBody>
          <a:bodyPr wrap="square">
            <a:spAutoFit/>
          </a:bodyPr>
          <a:lstStyle/>
          <a:p>
            <a:pPr>
              <a:defRPr/>
            </a:pPr>
            <a:r>
              <a:rPr lang="zh-CN" altLang="en-US" sz="2400" b="1" dirty="0"/>
              <a:t>例</a:t>
            </a:r>
            <a:r>
              <a:rPr lang="en-US" altLang="zh-CN" sz="2400" b="1" dirty="0"/>
              <a:t>1</a:t>
            </a:r>
            <a:r>
              <a:rPr lang="zh-CN" altLang="en-US" sz="2400" b="1" dirty="0"/>
              <a:t>（浙江卷）</a:t>
            </a:r>
            <a:r>
              <a:rPr lang="en-US" altLang="zh-CN" sz="2400" b="1" dirty="0"/>
              <a:t>《</a:t>
            </a:r>
            <a:r>
              <a:rPr lang="zh-CN" altLang="en-US" sz="2400" b="1" dirty="0"/>
              <a:t>乌米</a:t>
            </a:r>
            <a:r>
              <a:rPr lang="en-US" altLang="zh-CN" sz="2400" b="1" dirty="0"/>
              <a:t>》19</a:t>
            </a:r>
            <a:r>
              <a:rPr lang="zh-CN" altLang="en-US" sz="2400" b="1" dirty="0"/>
              <a:t>题：指出第</a:t>
            </a:r>
            <a:r>
              <a:rPr lang="en-US" altLang="zh-CN" sz="2400" b="1" dirty="0"/>
              <a:t>5</a:t>
            </a:r>
            <a:r>
              <a:rPr lang="zh-CN" altLang="en-US" sz="2400" b="1" dirty="0"/>
              <a:t>自然段中景物描写所采用的手法，并简析该段景物描写的作用。（</a:t>
            </a:r>
            <a:r>
              <a:rPr lang="en-US" altLang="zh-CN" sz="2400" b="1" dirty="0"/>
              <a:t>5</a:t>
            </a:r>
            <a:r>
              <a:rPr lang="zh-CN" altLang="en-US" sz="2400" b="1" dirty="0"/>
              <a:t>分）</a:t>
            </a:r>
          </a:p>
        </p:txBody>
      </p:sp>
      <p:sp>
        <p:nvSpPr>
          <p:cNvPr id="3" name="矩形 2"/>
          <p:cNvSpPr/>
          <p:nvPr/>
        </p:nvSpPr>
        <p:spPr>
          <a:xfrm>
            <a:off x="467544" y="2636912"/>
            <a:ext cx="8064896" cy="892552"/>
          </a:xfrm>
          <a:prstGeom prst="rect">
            <a:avLst/>
          </a:prstGeom>
        </p:spPr>
        <p:txBody>
          <a:bodyPr wrap="square">
            <a:spAutoFit/>
          </a:bodyPr>
          <a:lstStyle/>
          <a:p>
            <a:pPr>
              <a:defRPr/>
            </a:pPr>
            <a:r>
              <a:rPr lang="zh-CN" altLang="en-US" sz="2400" b="1" dirty="0"/>
              <a:t>答案：</a:t>
            </a:r>
            <a:r>
              <a:rPr lang="zh-CN" altLang="en-US" sz="2800" b="1" dirty="0">
                <a:solidFill>
                  <a:srgbClr val="FF0000"/>
                </a:solidFill>
                <a:effectLst>
                  <a:outerShdw blurRad="38100" dist="38100" dir="2700000" algn="tl">
                    <a:srgbClr val="000000">
                      <a:alpha val="43137"/>
                    </a:srgbClr>
                  </a:outerShdw>
                </a:effectLst>
              </a:rPr>
              <a:t>手法</a:t>
            </a:r>
            <a:r>
              <a:rPr lang="zh-CN" altLang="en-US" sz="2400" b="1" dirty="0">
                <a:solidFill>
                  <a:srgbClr val="0070C0"/>
                </a:solidFill>
                <a:effectLst>
                  <a:outerShdw blurRad="38100" dist="38100" dir="2700000" algn="tl">
                    <a:srgbClr val="000000">
                      <a:alpha val="43137"/>
                    </a:srgbClr>
                  </a:outerShdw>
                </a:effectLst>
              </a:rPr>
              <a:t>①衬托（以动写静，以景衬人）</a:t>
            </a:r>
            <a:r>
              <a:rPr lang="zh-CN" altLang="en-US" sz="2400" b="1" dirty="0" smtClean="0">
                <a:solidFill>
                  <a:srgbClr val="0070C0"/>
                </a:solidFill>
                <a:effectLst>
                  <a:outerShdw blurRad="38100" dist="38100" dir="2700000" algn="tl">
                    <a:srgbClr val="000000">
                      <a:alpha val="43137"/>
                    </a:srgbClr>
                  </a:outerShdw>
                </a:effectLst>
              </a:rPr>
              <a:t>；</a:t>
            </a:r>
            <a:endParaRPr lang="en-US" altLang="zh-CN" sz="2400" b="1" dirty="0" smtClean="0">
              <a:solidFill>
                <a:srgbClr val="0070C0"/>
              </a:solidFill>
              <a:effectLst>
                <a:outerShdw blurRad="38100" dist="38100" dir="2700000" algn="tl">
                  <a:srgbClr val="000000">
                    <a:alpha val="43137"/>
                  </a:srgbClr>
                </a:outerShdw>
              </a:effectLst>
            </a:endParaRPr>
          </a:p>
          <a:p>
            <a:pPr>
              <a:defRPr/>
            </a:pPr>
            <a:r>
              <a:rPr lang="en-US" altLang="zh-CN" sz="2400" b="1" dirty="0">
                <a:solidFill>
                  <a:srgbClr val="0070C0"/>
                </a:solidFill>
                <a:effectLst>
                  <a:outerShdw blurRad="38100" dist="38100" dir="2700000" algn="tl">
                    <a:srgbClr val="000000">
                      <a:alpha val="43137"/>
                    </a:srgbClr>
                  </a:outerShdw>
                </a:effectLst>
              </a:rPr>
              <a:t> </a:t>
            </a:r>
            <a:r>
              <a:rPr lang="en-US" altLang="zh-CN" sz="2400" b="1" dirty="0" smtClean="0">
                <a:solidFill>
                  <a:srgbClr val="0070C0"/>
                </a:solidFill>
                <a:effectLst>
                  <a:outerShdw blurRad="38100" dist="38100" dir="2700000" algn="tl">
                    <a:srgbClr val="000000">
                      <a:alpha val="43137"/>
                    </a:srgbClr>
                  </a:outerShdw>
                </a:effectLst>
              </a:rPr>
              <a:t>                       </a:t>
            </a:r>
            <a:r>
              <a:rPr lang="zh-CN" altLang="en-US" sz="2400" b="1" dirty="0" smtClean="0">
                <a:solidFill>
                  <a:srgbClr val="0070C0"/>
                </a:solidFill>
                <a:effectLst>
                  <a:outerShdw blurRad="38100" dist="38100" dir="2700000" algn="tl">
                    <a:srgbClr val="000000">
                      <a:alpha val="43137"/>
                    </a:srgbClr>
                  </a:outerShdw>
                </a:effectLst>
              </a:rPr>
              <a:t>②</a:t>
            </a:r>
            <a:r>
              <a:rPr lang="zh-CN" altLang="en-US" sz="2400" b="1" dirty="0">
                <a:solidFill>
                  <a:srgbClr val="0070C0"/>
                </a:solidFill>
                <a:effectLst>
                  <a:outerShdw blurRad="38100" dist="38100" dir="2700000" algn="tl">
                    <a:srgbClr val="000000">
                      <a:alpha val="43137"/>
                    </a:srgbClr>
                  </a:outerShdw>
                </a:effectLst>
              </a:rPr>
              <a:t>分层写景，远近高低结合</a:t>
            </a:r>
            <a:r>
              <a:rPr lang="zh-CN" altLang="en-US" sz="2400" b="1" dirty="0" smtClean="0">
                <a:solidFill>
                  <a:srgbClr val="0070C0"/>
                </a:solidFill>
                <a:effectLst>
                  <a:outerShdw blurRad="38100" dist="38100" dir="2700000" algn="tl">
                    <a:srgbClr val="000000">
                      <a:alpha val="43137"/>
                    </a:srgbClr>
                  </a:outerShdw>
                </a:effectLst>
              </a:rPr>
              <a:t>。</a:t>
            </a:r>
            <a:endParaRPr lang="zh-CN" altLang="en-US" sz="2400" b="1" dirty="0">
              <a:solidFill>
                <a:srgbClr val="0070C0"/>
              </a:solidFill>
              <a:effectLst>
                <a:outerShdw blurRad="38100" dist="38100" dir="2700000" algn="tl">
                  <a:srgbClr val="000000">
                    <a:alpha val="43137"/>
                  </a:srgbClr>
                </a:outerShdw>
              </a:effectLst>
            </a:endParaRPr>
          </a:p>
        </p:txBody>
      </p:sp>
      <p:sp>
        <p:nvSpPr>
          <p:cNvPr id="4" name="矩形 3"/>
          <p:cNvSpPr/>
          <p:nvPr/>
        </p:nvSpPr>
        <p:spPr>
          <a:xfrm>
            <a:off x="1403648" y="3645024"/>
            <a:ext cx="4572000" cy="1569660"/>
          </a:xfrm>
          <a:prstGeom prst="rect">
            <a:avLst/>
          </a:prstGeom>
        </p:spPr>
        <p:txBody>
          <a:bodyPr>
            <a:spAutoFit/>
          </a:bodyPr>
          <a:lstStyle/>
          <a:p>
            <a:pPr>
              <a:defRPr/>
            </a:pPr>
            <a:r>
              <a:rPr lang="zh-CN" altLang="en-US" sz="2400" b="1" dirty="0">
                <a:solidFill>
                  <a:srgbClr val="FF0000"/>
                </a:solidFill>
                <a:effectLst>
                  <a:outerShdw blurRad="38100" dist="38100" dir="2700000" algn="tl">
                    <a:srgbClr val="000000">
                      <a:alpha val="43137"/>
                    </a:srgbClr>
                  </a:outerShdw>
                </a:effectLst>
              </a:rPr>
              <a:t>作用</a:t>
            </a:r>
            <a:r>
              <a:rPr lang="zh-CN" altLang="en-US" sz="2400" b="1" dirty="0" smtClean="0"/>
              <a:t>：</a:t>
            </a:r>
            <a:endParaRPr lang="en-US" altLang="zh-CN" sz="2400" b="1" dirty="0" smtClean="0"/>
          </a:p>
          <a:p>
            <a:pPr>
              <a:defRPr/>
            </a:pPr>
            <a:r>
              <a:rPr lang="zh-CN" altLang="en-US" sz="2400" b="1" dirty="0" smtClean="0">
                <a:solidFill>
                  <a:srgbClr val="7030A0"/>
                </a:solidFill>
                <a:effectLst>
                  <a:outerShdw blurRad="38100" dist="38100" dir="2700000" algn="tl">
                    <a:srgbClr val="000000">
                      <a:alpha val="43137"/>
                    </a:srgbClr>
                  </a:outerShdw>
                </a:effectLst>
              </a:rPr>
              <a:t>①</a:t>
            </a:r>
            <a:r>
              <a:rPr lang="zh-CN" altLang="en-US" sz="2400" b="1" dirty="0">
                <a:solidFill>
                  <a:srgbClr val="7030A0"/>
                </a:solidFill>
                <a:effectLst>
                  <a:outerShdw blurRad="38100" dist="38100" dir="2700000" algn="tl">
                    <a:srgbClr val="000000">
                      <a:alpha val="43137"/>
                    </a:srgbClr>
                  </a:outerShdw>
                </a:effectLst>
              </a:rPr>
              <a:t>烘托出肃穆静谧的气氛</a:t>
            </a:r>
            <a:r>
              <a:rPr lang="zh-CN" altLang="en-US" sz="2400" b="1" dirty="0" smtClean="0">
                <a:solidFill>
                  <a:srgbClr val="7030A0"/>
                </a:solidFill>
                <a:effectLst>
                  <a:outerShdw blurRad="38100" dist="38100" dir="2700000" algn="tl">
                    <a:srgbClr val="000000">
                      <a:alpha val="43137"/>
                    </a:srgbClr>
                  </a:outerShdw>
                </a:effectLst>
              </a:rPr>
              <a:t>；</a:t>
            </a:r>
            <a:endParaRPr lang="en-US" altLang="zh-CN" sz="2400" b="1" dirty="0" smtClean="0">
              <a:solidFill>
                <a:srgbClr val="7030A0"/>
              </a:solidFill>
              <a:effectLst>
                <a:outerShdw blurRad="38100" dist="38100" dir="2700000" algn="tl">
                  <a:srgbClr val="000000">
                    <a:alpha val="43137"/>
                  </a:srgbClr>
                </a:outerShdw>
              </a:effectLst>
            </a:endParaRPr>
          </a:p>
          <a:p>
            <a:pPr>
              <a:defRPr/>
            </a:pPr>
            <a:r>
              <a:rPr lang="zh-CN" altLang="en-US" sz="2400" b="1" dirty="0" smtClean="0">
                <a:solidFill>
                  <a:srgbClr val="7030A0"/>
                </a:solidFill>
                <a:effectLst>
                  <a:outerShdw blurRad="38100" dist="38100" dir="2700000" algn="tl">
                    <a:srgbClr val="000000">
                      <a:alpha val="43137"/>
                    </a:srgbClr>
                  </a:outerShdw>
                </a:effectLst>
              </a:rPr>
              <a:t>②</a:t>
            </a:r>
            <a:r>
              <a:rPr lang="zh-CN" altLang="en-US" sz="2400" b="1" dirty="0">
                <a:solidFill>
                  <a:srgbClr val="7030A0"/>
                </a:solidFill>
                <a:effectLst>
                  <a:outerShdw blurRad="38100" dist="38100" dir="2700000" algn="tl">
                    <a:srgbClr val="000000">
                      <a:alpha val="43137"/>
                    </a:srgbClr>
                  </a:outerShdw>
                </a:effectLst>
              </a:rPr>
              <a:t>突出乌米孤独无助的处境</a:t>
            </a:r>
            <a:r>
              <a:rPr lang="zh-CN" altLang="en-US" sz="2400" b="1" dirty="0" smtClean="0">
                <a:solidFill>
                  <a:srgbClr val="7030A0"/>
                </a:solidFill>
                <a:effectLst>
                  <a:outerShdw blurRad="38100" dist="38100" dir="2700000" algn="tl">
                    <a:srgbClr val="000000">
                      <a:alpha val="43137"/>
                    </a:srgbClr>
                  </a:outerShdw>
                </a:effectLst>
              </a:rPr>
              <a:t>；</a:t>
            </a:r>
            <a:endParaRPr lang="en-US" altLang="zh-CN" sz="2400" b="1" dirty="0" smtClean="0">
              <a:solidFill>
                <a:srgbClr val="7030A0"/>
              </a:solidFill>
              <a:effectLst>
                <a:outerShdw blurRad="38100" dist="38100" dir="2700000" algn="tl">
                  <a:srgbClr val="000000">
                    <a:alpha val="43137"/>
                  </a:srgbClr>
                </a:outerShdw>
              </a:effectLst>
            </a:endParaRPr>
          </a:p>
          <a:p>
            <a:pPr>
              <a:defRPr/>
            </a:pPr>
            <a:r>
              <a:rPr lang="zh-CN" altLang="en-US" sz="2400" b="1" dirty="0" smtClean="0">
                <a:solidFill>
                  <a:srgbClr val="7030A0"/>
                </a:solidFill>
                <a:effectLst>
                  <a:outerShdw blurRad="38100" dist="38100" dir="2700000" algn="tl">
                    <a:srgbClr val="000000">
                      <a:alpha val="43137"/>
                    </a:srgbClr>
                  </a:outerShdw>
                </a:effectLst>
              </a:rPr>
              <a:t>③</a:t>
            </a:r>
            <a:r>
              <a:rPr lang="zh-CN" altLang="en-US" sz="2400" b="1" dirty="0">
                <a:solidFill>
                  <a:srgbClr val="7030A0"/>
                </a:solidFill>
                <a:effectLst>
                  <a:outerShdw blurRad="38100" dist="38100" dir="2700000" algn="tl">
                    <a:srgbClr val="000000">
                      <a:alpha val="43137"/>
                    </a:srgbClr>
                  </a:outerShdw>
                </a:effectLst>
              </a:rPr>
              <a:t>暗示人物的命运。</a:t>
            </a:r>
          </a:p>
        </p:txBody>
      </p:sp>
    </p:spTree>
    <p:extLst>
      <p:ext uri="{BB962C8B-B14F-4D97-AF65-F5344CB8AC3E}">
        <p14:creationId xmlns:p14="http://schemas.microsoft.com/office/powerpoint/2010/main" val="356717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ppt_x"/>
                                          </p:val>
                                        </p:tav>
                                        <p:tav tm="100000">
                                          <p:val>
                                            <p:strVal val="#ppt_x"/>
                                          </p:val>
                                        </p:tav>
                                      </p:tavLst>
                                    </p:anim>
                                    <p:anim calcmode="lin" valueType="num">
                                      <p:cBhvr additive="base">
                                        <p:cTn id="8" dur="500" fill="hold"/>
                                        <p:tgtEl>
                                          <p:spTgt spid="38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7544" y="116632"/>
            <a:ext cx="8229600" cy="1143000"/>
          </a:xfrm>
        </p:spPr>
        <p:txBody>
          <a:bodyPr>
            <a:normAutofit/>
          </a:bodyPr>
          <a:lstStyle/>
          <a:p>
            <a:pPr eaLnBrk="1" hangingPunct="1">
              <a:defRPr/>
            </a:pPr>
            <a:r>
              <a:rPr lang="en-US" altLang="zh-CN" sz="3600" b="1" dirty="0" smtClean="0"/>
              <a:t>⑶</a:t>
            </a:r>
            <a:r>
              <a:rPr lang="zh-CN" altLang="en-US" sz="3600" b="1" dirty="0" smtClean="0"/>
              <a:t>环境类试题的答题思路：</a:t>
            </a:r>
            <a:r>
              <a:rPr lang="zh-CN" altLang="en-US" sz="3600" dirty="0" smtClean="0"/>
              <a:t> </a:t>
            </a:r>
          </a:p>
        </p:txBody>
      </p:sp>
      <p:sp>
        <p:nvSpPr>
          <p:cNvPr id="2" name="矩形 1"/>
          <p:cNvSpPr/>
          <p:nvPr/>
        </p:nvSpPr>
        <p:spPr>
          <a:xfrm>
            <a:off x="323528" y="4077072"/>
            <a:ext cx="8424936" cy="2246769"/>
          </a:xfrm>
          <a:prstGeom prst="rect">
            <a:avLst/>
          </a:prstGeom>
        </p:spPr>
        <p:txBody>
          <a:bodyPr wrap="square">
            <a:spAutoFit/>
          </a:bodyPr>
          <a:lstStyle/>
          <a:p>
            <a:pPr>
              <a:defRPr/>
            </a:pPr>
            <a:r>
              <a:rPr lang="zh-CN" altLang="en-US" sz="2800" b="1" dirty="0" smtClean="0"/>
              <a:t>         根据</a:t>
            </a:r>
            <a:r>
              <a:rPr lang="zh-CN" altLang="en-US" sz="2800" b="1" dirty="0"/>
              <a:t>要求还可以这样来组织语言表达：</a:t>
            </a:r>
            <a:r>
              <a:rPr lang="en-US" altLang="zh-CN" sz="2800" b="1" dirty="0"/>
              <a:t>XX</a:t>
            </a:r>
            <a:r>
              <a:rPr lang="zh-CN" altLang="en-US" sz="2800" b="1" dirty="0"/>
              <a:t>具体</a:t>
            </a:r>
            <a:r>
              <a:rPr lang="zh-CN" altLang="en-US" sz="2800" b="1" dirty="0">
                <a:solidFill>
                  <a:srgbClr val="7030A0"/>
                </a:solidFill>
                <a:effectLst>
                  <a:outerShdw blurRad="38100" dist="38100" dir="2700000" algn="tl">
                    <a:srgbClr val="000000">
                      <a:alpha val="43137"/>
                    </a:srgbClr>
                  </a:outerShdw>
                </a:effectLst>
              </a:rPr>
              <a:t>描写了</a:t>
            </a:r>
            <a:r>
              <a:rPr lang="en-US" altLang="zh-CN" sz="2800" b="1" dirty="0">
                <a:latin typeface="Arial"/>
              </a:rPr>
              <a:t>……</a:t>
            </a:r>
            <a:r>
              <a:rPr lang="zh-CN" altLang="en-US" sz="2800" b="1" dirty="0"/>
              <a:t>景色，</a:t>
            </a:r>
            <a:r>
              <a:rPr lang="zh-CN" altLang="en-US" sz="2800" b="1" dirty="0">
                <a:solidFill>
                  <a:srgbClr val="7030A0"/>
                </a:solidFill>
                <a:effectLst>
                  <a:outerShdw blurRad="38100" dist="38100" dir="2700000" algn="tl">
                    <a:srgbClr val="000000">
                      <a:alpha val="43137"/>
                    </a:srgbClr>
                  </a:outerShdw>
                </a:effectLst>
              </a:rPr>
              <a:t>营造</a:t>
            </a:r>
            <a:r>
              <a:rPr lang="zh-CN" altLang="en-US" sz="2800" b="1" dirty="0"/>
              <a:t>（创设）了一种</a:t>
            </a:r>
            <a:r>
              <a:rPr lang="en-US" altLang="zh-CN" sz="2800" b="1" dirty="0">
                <a:latin typeface="Arial"/>
              </a:rPr>
              <a:t>……</a:t>
            </a:r>
            <a:r>
              <a:rPr lang="zh-CN" altLang="en-US" sz="2800" b="1" dirty="0">
                <a:solidFill>
                  <a:srgbClr val="FF0000"/>
                </a:solidFill>
                <a:effectLst>
                  <a:outerShdw blurRad="38100" dist="38100" dir="2700000" algn="tl">
                    <a:srgbClr val="000000">
                      <a:alpha val="43137"/>
                    </a:srgbClr>
                  </a:outerShdw>
                </a:effectLst>
              </a:rPr>
              <a:t>气氛</a:t>
            </a:r>
            <a:r>
              <a:rPr lang="zh-CN" altLang="en-US" sz="2800" b="1" dirty="0"/>
              <a:t>；</a:t>
            </a:r>
            <a:r>
              <a:rPr lang="zh-CN" altLang="en-US" sz="2800" b="1" dirty="0">
                <a:solidFill>
                  <a:srgbClr val="7030A0"/>
                </a:solidFill>
                <a:effectLst>
                  <a:outerShdw blurRad="38100" dist="38100" dir="2700000" algn="tl">
                    <a:srgbClr val="000000">
                      <a:alpha val="43137"/>
                    </a:srgbClr>
                  </a:outerShdw>
                </a:effectLst>
              </a:rPr>
              <a:t>渲染</a:t>
            </a:r>
            <a:r>
              <a:rPr lang="zh-CN" altLang="en-US" sz="2800" b="1" dirty="0"/>
              <a:t>（定下）了</a:t>
            </a:r>
            <a:r>
              <a:rPr lang="en-US" altLang="zh-CN" sz="2800" b="1" dirty="0">
                <a:latin typeface="Arial"/>
              </a:rPr>
              <a:t>……</a:t>
            </a:r>
            <a:r>
              <a:rPr lang="zh-CN" altLang="en-US" sz="2800" b="1" dirty="0"/>
              <a:t>的</a:t>
            </a:r>
            <a:r>
              <a:rPr lang="zh-CN" altLang="en-US" sz="2800" b="1" dirty="0">
                <a:solidFill>
                  <a:srgbClr val="FF0000"/>
                </a:solidFill>
                <a:effectLst>
                  <a:outerShdw blurRad="38100" dist="38100" dir="2700000" algn="tl">
                    <a:srgbClr val="000000">
                      <a:alpha val="43137"/>
                    </a:srgbClr>
                  </a:outerShdw>
                </a:effectLst>
              </a:rPr>
              <a:t>抒情基调</a:t>
            </a:r>
            <a:r>
              <a:rPr lang="zh-CN" altLang="en-US" sz="2800" b="1" dirty="0"/>
              <a:t>；</a:t>
            </a:r>
            <a:r>
              <a:rPr lang="zh-CN" altLang="en-US" sz="2800" b="1" dirty="0">
                <a:solidFill>
                  <a:srgbClr val="7030A0"/>
                </a:solidFill>
                <a:effectLst>
                  <a:outerShdw blurRad="38100" dist="38100" dir="2700000" algn="tl">
                    <a:srgbClr val="000000">
                      <a:alpha val="43137"/>
                    </a:srgbClr>
                  </a:outerShdw>
                </a:effectLst>
              </a:rPr>
              <a:t>烘托</a:t>
            </a:r>
            <a:r>
              <a:rPr lang="zh-CN" altLang="en-US" sz="2800" b="1" dirty="0"/>
              <a:t>了人物的思想</a:t>
            </a:r>
            <a:r>
              <a:rPr lang="zh-CN" altLang="en-US" sz="2800" b="1" dirty="0">
                <a:solidFill>
                  <a:srgbClr val="FF0000"/>
                </a:solidFill>
                <a:effectLst>
                  <a:outerShdw blurRad="38100" dist="38100" dir="2700000" algn="tl">
                    <a:srgbClr val="000000">
                      <a:alpha val="43137"/>
                    </a:srgbClr>
                  </a:outerShdw>
                </a:effectLst>
              </a:rPr>
              <a:t>感情</a:t>
            </a:r>
            <a:r>
              <a:rPr lang="zh-CN" altLang="en-US" sz="2800" b="1" dirty="0"/>
              <a:t>；为下文</a:t>
            </a:r>
            <a:r>
              <a:rPr lang="en-US" altLang="zh-CN" sz="2800" b="1" dirty="0">
                <a:latin typeface="Arial"/>
              </a:rPr>
              <a:t>……</a:t>
            </a:r>
            <a:r>
              <a:rPr lang="zh-CN" altLang="en-US" sz="2800" b="1" dirty="0"/>
              <a:t>情节展开作了</a:t>
            </a:r>
            <a:r>
              <a:rPr lang="zh-CN" altLang="en-US" sz="2800" b="1" dirty="0">
                <a:solidFill>
                  <a:srgbClr val="FF0000"/>
                </a:solidFill>
                <a:effectLst>
                  <a:outerShdw blurRad="38100" dist="38100" dir="2700000" algn="tl">
                    <a:srgbClr val="000000">
                      <a:alpha val="43137"/>
                    </a:srgbClr>
                  </a:outerShdw>
                </a:effectLst>
              </a:rPr>
              <a:t>铺垫</a:t>
            </a:r>
            <a:r>
              <a:rPr lang="zh-CN" altLang="en-US" sz="2800" b="1" dirty="0"/>
              <a:t>，</a:t>
            </a:r>
            <a:r>
              <a:rPr lang="zh-CN" altLang="en-US" sz="2800" b="1" dirty="0">
                <a:solidFill>
                  <a:srgbClr val="7030A0"/>
                </a:solidFill>
                <a:effectLst>
                  <a:outerShdw blurRad="38100" dist="38100" dir="2700000" algn="tl">
                    <a:srgbClr val="000000">
                      <a:alpha val="43137"/>
                    </a:srgbClr>
                  </a:outerShdw>
                </a:effectLst>
              </a:rPr>
              <a:t>推动</a:t>
            </a:r>
            <a:r>
              <a:rPr lang="en-US" altLang="zh-CN" sz="2800" b="1" dirty="0">
                <a:latin typeface="Arial"/>
              </a:rPr>
              <a:t>……</a:t>
            </a:r>
            <a:r>
              <a:rPr lang="zh-CN" altLang="en-US" sz="2800" b="1" dirty="0"/>
              <a:t>的情节</a:t>
            </a:r>
            <a:r>
              <a:rPr lang="zh-CN" altLang="en-US" sz="2800" b="1" dirty="0">
                <a:solidFill>
                  <a:srgbClr val="FF0000"/>
                </a:solidFill>
                <a:effectLst>
                  <a:outerShdw blurRad="38100" dist="38100" dir="2700000" algn="tl">
                    <a:srgbClr val="000000">
                      <a:alpha val="43137"/>
                    </a:srgbClr>
                  </a:outerShdw>
                </a:effectLst>
              </a:rPr>
              <a:t>发展</a:t>
            </a:r>
            <a:r>
              <a:rPr lang="zh-CN" altLang="en-US" sz="2800" b="1" dirty="0"/>
              <a:t> </a:t>
            </a:r>
            <a:r>
              <a:rPr lang="en-US" altLang="zh-CN" sz="2800" b="1" dirty="0" smtClean="0"/>
              <a:t>.</a:t>
            </a:r>
            <a:r>
              <a:rPr lang="en-US" altLang="zh-CN" sz="2800" b="1" dirty="0" smtClean="0">
                <a:latin typeface="Arial"/>
              </a:rPr>
              <a:t>……</a:t>
            </a:r>
            <a:endParaRPr lang="en-US" altLang="zh-CN" sz="2800" b="1" dirty="0"/>
          </a:p>
        </p:txBody>
      </p:sp>
      <p:sp>
        <p:nvSpPr>
          <p:cNvPr id="3" name="矩形 2"/>
          <p:cNvSpPr/>
          <p:nvPr/>
        </p:nvSpPr>
        <p:spPr>
          <a:xfrm>
            <a:off x="251520" y="1340768"/>
            <a:ext cx="8712968" cy="1815882"/>
          </a:xfrm>
          <a:prstGeom prst="rect">
            <a:avLst/>
          </a:prstGeom>
        </p:spPr>
        <p:txBody>
          <a:bodyPr wrap="square">
            <a:spAutoFit/>
          </a:bodyPr>
          <a:lstStyle/>
          <a:p>
            <a:pPr>
              <a:defRPr/>
            </a:pPr>
            <a:r>
              <a:rPr lang="en-US" altLang="zh-CN" sz="2800" b="1" dirty="0"/>
              <a:t>①</a:t>
            </a:r>
            <a:r>
              <a:rPr lang="zh-CN" altLang="en-US" sz="2800" b="1" dirty="0">
                <a:solidFill>
                  <a:srgbClr val="002060"/>
                </a:solidFill>
                <a:effectLst>
                  <a:outerShdw blurRad="38100" dist="38100" dir="2700000" algn="tl">
                    <a:srgbClr val="000000">
                      <a:alpha val="43137"/>
                    </a:srgbClr>
                  </a:outerShdw>
                </a:effectLst>
              </a:rPr>
              <a:t>环境本身</a:t>
            </a:r>
            <a:r>
              <a:rPr lang="zh-CN" altLang="en-US" sz="2800" b="1" dirty="0"/>
              <a:t>（交代</a:t>
            </a:r>
            <a:r>
              <a:rPr lang="en-US" altLang="zh-CN" sz="2800" b="1" dirty="0">
                <a:latin typeface="Arial"/>
              </a:rPr>
              <a:t>……</a:t>
            </a:r>
            <a:r>
              <a:rPr lang="zh-CN" altLang="en-US" sz="2800" b="1" dirty="0"/>
              <a:t>时间，交代</a:t>
            </a:r>
            <a:r>
              <a:rPr lang="en-US" altLang="zh-CN" sz="2800" b="1" dirty="0">
                <a:latin typeface="Arial"/>
              </a:rPr>
              <a:t>……</a:t>
            </a:r>
            <a:r>
              <a:rPr lang="zh-CN" altLang="en-US" sz="2800" b="1" dirty="0"/>
              <a:t>背景，营造</a:t>
            </a:r>
            <a:r>
              <a:rPr lang="en-US" altLang="zh-CN" sz="2800" b="1" dirty="0">
                <a:latin typeface="Arial"/>
              </a:rPr>
              <a:t>……</a:t>
            </a:r>
            <a:r>
              <a:rPr lang="zh-CN" altLang="en-US" sz="2800" b="1" dirty="0"/>
              <a:t>氛围，渲 染</a:t>
            </a:r>
            <a:r>
              <a:rPr lang="en-US" altLang="zh-CN" sz="2800" b="1" dirty="0">
                <a:latin typeface="Arial"/>
              </a:rPr>
              <a:t>……</a:t>
            </a:r>
            <a:r>
              <a:rPr lang="zh-CN" altLang="en-US" sz="2800" b="1" dirty="0"/>
              <a:t>气氛）－→②</a:t>
            </a:r>
            <a:r>
              <a:rPr lang="zh-CN" altLang="en-US" sz="2800" b="1" dirty="0">
                <a:solidFill>
                  <a:srgbClr val="002060"/>
                </a:solidFill>
                <a:effectLst>
                  <a:outerShdw blurRad="38100" dist="38100" dir="2700000" algn="tl">
                    <a:srgbClr val="000000">
                      <a:alpha val="43137"/>
                    </a:srgbClr>
                  </a:outerShdw>
                </a:effectLst>
              </a:rPr>
              <a:t>情节</a:t>
            </a:r>
            <a:r>
              <a:rPr lang="zh-CN" altLang="en-US" sz="2800" b="1" dirty="0"/>
              <a:t>（推动，暗示，铺垫）－→③</a:t>
            </a:r>
            <a:r>
              <a:rPr lang="zh-CN" altLang="en-US" sz="2800" b="1" dirty="0">
                <a:solidFill>
                  <a:srgbClr val="002060"/>
                </a:solidFill>
                <a:effectLst>
                  <a:outerShdw blurRad="38100" dist="38100" dir="2700000" algn="tl">
                    <a:srgbClr val="000000">
                      <a:alpha val="43137"/>
                    </a:srgbClr>
                  </a:outerShdw>
                </a:effectLst>
              </a:rPr>
              <a:t>人物</a:t>
            </a:r>
            <a:r>
              <a:rPr lang="zh-CN" altLang="en-US" sz="2800" b="1" dirty="0"/>
              <a:t>（烘托，映衬）－→④</a:t>
            </a:r>
            <a:r>
              <a:rPr lang="zh-CN" altLang="en-US" sz="2800" b="1" dirty="0">
                <a:solidFill>
                  <a:srgbClr val="002060"/>
                </a:solidFill>
                <a:effectLst>
                  <a:outerShdw blurRad="38100" dist="38100" dir="2700000" algn="tl">
                    <a:srgbClr val="000000">
                      <a:alpha val="43137"/>
                    </a:srgbClr>
                  </a:outerShdw>
                </a:effectLst>
              </a:rPr>
              <a:t>主题</a:t>
            </a:r>
            <a:r>
              <a:rPr lang="zh-CN" altLang="en-US" sz="2800" b="1" dirty="0"/>
              <a:t>（表达，寄托，暗示，揭示）。</a:t>
            </a:r>
          </a:p>
        </p:txBody>
      </p:sp>
    </p:spTree>
    <p:extLst>
      <p:ext uri="{BB962C8B-B14F-4D97-AF65-F5344CB8AC3E}">
        <p14:creationId xmlns:p14="http://schemas.microsoft.com/office/powerpoint/2010/main" val="41508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260648"/>
            <a:ext cx="3786614" cy="587148"/>
          </a:xfrm>
          <a:prstGeom prst="rect">
            <a:avLst/>
          </a:prstGeom>
        </p:spPr>
        <p:txBody>
          <a:bodyPr wrap="none">
            <a:spAutoFit/>
          </a:bodyPr>
          <a:lstStyle/>
          <a:p>
            <a:pPr>
              <a:lnSpc>
                <a:spcPct val="80000"/>
              </a:lnSpc>
              <a:defRPr/>
            </a:pPr>
            <a:r>
              <a:rPr lang="en-US" altLang="zh-CN" sz="4000" b="1" dirty="0"/>
              <a:t>㈡</a:t>
            </a:r>
            <a:r>
              <a:rPr lang="zh-CN" altLang="en-US" sz="4000" b="1" dirty="0">
                <a:solidFill>
                  <a:srgbClr val="FF0066"/>
                </a:solidFill>
              </a:rPr>
              <a:t>把握故事情节</a:t>
            </a:r>
            <a:endParaRPr lang="zh-CN" altLang="en-US" sz="4000" dirty="0">
              <a:solidFill>
                <a:srgbClr val="FF0066"/>
              </a:solidFill>
            </a:endParaRPr>
          </a:p>
        </p:txBody>
      </p:sp>
      <p:sp>
        <p:nvSpPr>
          <p:cNvPr id="4" name="矩形 3"/>
          <p:cNvSpPr/>
          <p:nvPr/>
        </p:nvSpPr>
        <p:spPr>
          <a:xfrm>
            <a:off x="539552" y="980728"/>
            <a:ext cx="8280920" cy="3416320"/>
          </a:xfrm>
          <a:prstGeom prst="rect">
            <a:avLst/>
          </a:prstGeom>
        </p:spPr>
        <p:txBody>
          <a:bodyPr wrap="square">
            <a:spAutoFit/>
          </a:bodyPr>
          <a:lstStyle/>
          <a:p>
            <a:pPr>
              <a:lnSpc>
                <a:spcPct val="150000"/>
              </a:lnSpc>
              <a:defRPr/>
            </a:pPr>
            <a:r>
              <a:rPr lang="zh-CN" altLang="en-US" sz="2400" b="1" dirty="0"/>
              <a:t>情节是由人物之间的</a:t>
            </a:r>
            <a:r>
              <a:rPr lang="zh-CN" altLang="en-US" sz="2400" b="1" dirty="0">
                <a:solidFill>
                  <a:srgbClr val="002060"/>
                </a:solidFill>
              </a:rPr>
              <a:t>关系、矛盾和性格冲突</a:t>
            </a:r>
            <a:r>
              <a:rPr lang="zh-CN" altLang="en-US" sz="2400" b="1" dirty="0"/>
              <a:t>所产生的一系列</a:t>
            </a:r>
            <a:r>
              <a:rPr lang="zh-CN" altLang="en-US" sz="2400" b="1" dirty="0">
                <a:solidFill>
                  <a:srgbClr val="7030A0"/>
                </a:solidFill>
                <a:effectLst>
                  <a:outerShdw blurRad="38100" dist="38100" dir="2700000" algn="tl">
                    <a:srgbClr val="000000">
                      <a:alpha val="43137"/>
                    </a:srgbClr>
                  </a:outerShdw>
                </a:effectLst>
              </a:rPr>
              <a:t>生活事件</a:t>
            </a:r>
            <a:r>
              <a:rPr lang="zh-CN" altLang="en-US" sz="2400" b="1" dirty="0"/>
              <a:t>。情节一般是通过描写人物思想性格和情感欲望的冲突以及由此引起的人物关系，人物命运的变化来展开的。在情节的展开中，通过人物的</a:t>
            </a:r>
            <a:r>
              <a:rPr lang="zh-CN" altLang="en-US" sz="2400" b="1" dirty="0">
                <a:solidFill>
                  <a:srgbClr val="0070C0"/>
                </a:solidFill>
                <a:effectLst>
                  <a:outerShdw blurRad="38100" dist="38100" dir="2700000" algn="tl">
                    <a:srgbClr val="000000">
                      <a:alpha val="43137"/>
                    </a:srgbClr>
                  </a:outerShdw>
                </a:effectLst>
              </a:rPr>
              <a:t>外貌、行为和心理状态</a:t>
            </a:r>
            <a:r>
              <a:rPr lang="zh-CN" altLang="en-US" sz="2400" b="1" dirty="0"/>
              <a:t>，再现活生生的鲜明个性。因此，欣赏人物形象，应从情节入手，据情论人。</a:t>
            </a:r>
          </a:p>
        </p:txBody>
      </p:sp>
      <p:sp>
        <p:nvSpPr>
          <p:cNvPr id="5" name="矩形 4"/>
          <p:cNvSpPr/>
          <p:nvPr/>
        </p:nvSpPr>
        <p:spPr>
          <a:xfrm>
            <a:off x="467544" y="4621857"/>
            <a:ext cx="8424936" cy="1754326"/>
          </a:xfrm>
          <a:prstGeom prst="rect">
            <a:avLst/>
          </a:prstGeom>
        </p:spPr>
        <p:txBody>
          <a:bodyPr wrap="square">
            <a:spAutoFit/>
          </a:bodyPr>
          <a:lstStyle/>
          <a:p>
            <a:pPr>
              <a:lnSpc>
                <a:spcPct val="150000"/>
              </a:lnSpc>
              <a:defRPr/>
            </a:pPr>
            <a:r>
              <a:rPr lang="zh-CN" altLang="en-US" sz="2400" b="1" dirty="0">
                <a:solidFill>
                  <a:srgbClr val="FF0000"/>
                </a:solidFill>
                <a:effectLst>
                  <a:outerShdw blurRad="38100" dist="38100" dir="2700000" algn="tl">
                    <a:srgbClr val="000000">
                      <a:alpha val="43137"/>
                    </a:srgbClr>
                  </a:outerShdw>
                </a:effectLst>
              </a:rPr>
              <a:t>把握好故事情节</a:t>
            </a:r>
            <a:r>
              <a:rPr lang="zh-CN" altLang="en-US" sz="2400" b="1" dirty="0"/>
              <a:t>，是读懂小说的</a:t>
            </a:r>
            <a:r>
              <a:rPr lang="zh-CN" altLang="en-US" sz="2400" b="1" dirty="0">
                <a:solidFill>
                  <a:srgbClr val="7030A0"/>
                </a:solidFill>
                <a:effectLst>
                  <a:outerShdw blurRad="38100" dist="38100" dir="2700000" algn="tl">
                    <a:srgbClr val="000000">
                      <a:alpha val="43137"/>
                    </a:srgbClr>
                  </a:outerShdw>
                </a:effectLst>
              </a:rPr>
              <a:t>关键</a:t>
            </a:r>
            <a:r>
              <a:rPr lang="zh-CN" altLang="en-US" sz="2400" b="1" dirty="0"/>
              <a:t>，是欣赏小说艺术特点的</a:t>
            </a:r>
            <a:r>
              <a:rPr lang="zh-CN" altLang="en-US" sz="2400" b="1" dirty="0">
                <a:solidFill>
                  <a:srgbClr val="7030A0"/>
                </a:solidFill>
                <a:effectLst>
                  <a:outerShdw blurRad="38100" dist="38100" dir="2700000" algn="tl">
                    <a:srgbClr val="000000">
                      <a:alpha val="43137"/>
                    </a:srgbClr>
                  </a:outerShdw>
                </a:effectLst>
              </a:rPr>
              <a:t>基础</a:t>
            </a:r>
            <a:r>
              <a:rPr lang="zh-CN" altLang="en-US" sz="2400" b="1" dirty="0"/>
              <a:t>，也是整体感知文章的</a:t>
            </a:r>
            <a:r>
              <a:rPr lang="zh-CN" altLang="en-US" sz="2400" b="1" dirty="0">
                <a:solidFill>
                  <a:srgbClr val="7030A0"/>
                </a:solidFill>
                <a:effectLst>
                  <a:outerShdw blurRad="38100" dist="38100" dir="2700000" algn="tl">
                    <a:srgbClr val="000000">
                      <a:alpha val="43137"/>
                    </a:srgbClr>
                  </a:outerShdw>
                </a:effectLst>
              </a:rPr>
              <a:t>起点</a:t>
            </a:r>
            <a:r>
              <a:rPr lang="zh-CN" altLang="en-US" sz="2400" b="1" dirty="0"/>
              <a:t>。命题者在为小说命题时，也必定以此为出发点，先从整体上设置理解文章内容的试题。</a:t>
            </a:r>
          </a:p>
        </p:txBody>
      </p:sp>
    </p:spTree>
    <p:extLst>
      <p:ext uri="{BB962C8B-B14F-4D97-AF65-F5344CB8AC3E}">
        <p14:creationId xmlns:p14="http://schemas.microsoft.com/office/powerpoint/2010/main" val="18424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88640"/>
            <a:ext cx="8280920" cy="424732"/>
          </a:xfrm>
          <a:prstGeom prst="rect">
            <a:avLst/>
          </a:prstGeom>
        </p:spPr>
        <p:txBody>
          <a:bodyPr wrap="square">
            <a:spAutoFit/>
          </a:bodyPr>
          <a:lstStyle/>
          <a:p>
            <a:pPr>
              <a:lnSpc>
                <a:spcPct val="90000"/>
              </a:lnSpc>
              <a:defRPr/>
            </a:pPr>
            <a:r>
              <a:rPr lang="zh-CN" altLang="en-US" sz="2400" b="1" dirty="0">
                <a:solidFill>
                  <a:srgbClr val="FF0066"/>
                </a:solidFill>
              </a:rPr>
              <a:t>分析小说的故事情节</a:t>
            </a:r>
            <a:r>
              <a:rPr lang="zh-CN" altLang="en-US" sz="2400" b="1" dirty="0"/>
              <a:t>，可以从以下几方面入手</a:t>
            </a:r>
            <a:r>
              <a:rPr lang="zh-CN" altLang="en-US" sz="2400" b="1" dirty="0" smtClean="0"/>
              <a:t>：</a:t>
            </a:r>
            <a:endParaRPr lang="zh-CN" altLang="en-US" sz="2400" b="1" dirty="0"/>
          </a:p>
        </p:txBody>
      </p:sp>
      <p:sp>
        <p:nvSpPr>
          <p:cNvPr id="3" name="矩形 2"/>
          <p:cNvSpPr/>
          <p:nvPr/>
        </p:nvSpPr>
        <p:spPr>
          <a:xfrm>
            <a:off x="359532" y="4653136"/>
            <a:ext cx="8496944" cy="1691104"/>
          </a:xfrm>
          <a:prstGeom prst="rect">
            <a:avLst/>
          </a:prstGeom>
        </p:spPr>
        <p:txBody>
          <a:bodyPr wrap="square">
            <a:spAutoFit/>
          </a:bodyPr>
          <a:lstStyle/>
          <a:p>
            <a:pPr>
              <a:lnSpc>
                <a:spcPct val="150000"/>
              </a:lnSpc>
              <a:defRPr/>
            </a:pPr>
            <a:r>
              <a:rPr lang="zh-CN" altLang="en-US" sz="2400" b="1" dirty="0" smtClean="0"/>
              <a:t>②</a:t>
            </a:r>
            <a:r>
              <a:rPr lang="zh-CN" altLang="en-US" sz="2400" b="1" dirty="0"/>
              <a:t>分析情节不是鉴赏小说的目的，而是手段，是为理解人物性格、把握小说主题服务的。所以，在分析情节的过程中，要随时注意体会它对人物性格的形成及对揭示小说主题的作用。</a:t>
            </a:r>
          </a:p>
        </p:txBody>
      </p:sp>
      <p:sp>
        <p:nvSpPr>
          <p:cNvPr id="4" name="矩形 3"/>
          <p:cNvSpPr/>
          <p:nvPr/>
        </p:nvSpPr>
        <p:spPr>
          <a:xfrm>
            <a:off x="683568" y="836712"/>
            <a:ext cx="4572000" cy="1255728"/>
          </a:xfrm>
          <a:prstGeom prst="rect">
            <a:avLst/>
          </a:prstGeom>
        </p:spPr>
        <p:txBody>
          <a:bodyPr>
            <a:spAutoFit/>
          </a:bodyPr>
          <a:lstStyle/>
          <a:p>
            <a:pPr>
              <a:lnSpc>
                <a:spcPct val="90000"/>
              </a:lnSpc>
              <a:defRPr/>
            </a:pPr>
            <a:r>
              <a:rPr lang="zh-CN" altLang="en-US" sz="2800" b="1" dirty="0">
                <a:solidFill>
                  <a:srgbClr val="002060"/>
                </a:solidFill>
              </a:rPr>
              <a:t>①抓住场面</a:t>
            </a:r>
            <a:r>
              <a:rPr lang="zh-CN" altLang="en-US" sz="2800" b="1" dirty="0" smtClean="0">
                <a:solidFill>
                  <a:srgbClr val="002060"/>
                </a:solidFill>
              </a:rPr>
              <a:t>；</a:t>
            </a:r>
            <a:endParaRPr lang="en-US" altLang="zh-CN" sz="2800" b="1" dirty="0" smtClean="0">
              <a:solidFill>
                <a:srgbClr val="002060"/>
              </a:solidFill>
            </a:endParaRPr>
          </a:p>
          <a:p>
            <a:pPr>
              <a:lnSpc>
                <a:spcPct val="90000"/>
              </a:lnSpc>
              <a:defRPr/>
            </a:pPr>
            <a:r>
              <a:rPr lang="zh-CN" altLang="en-US" sz="2800" b="1" dirty="0" smtClean="0">
                <a:solidFill>
                  <a:srgbClr val="002060"/>
                </a:solidFill>
              </a:rPr>
              <a:t>②</a:t>
            </a:r>
            <a:r>
              <a:rPr lang="zh-CN" altLang="en-US" sz="2800" b="1" dirty="0">
                <a:solidFill>
                  <a:srgbClr val="002060"/>
                </a:solidFill>
              </a:rPr>
              <a:t>寻找线索</a:t>
            </a:r>
            <a:r>
              <a:rPr lang="zh-CN" altLang="en-US" sz="2800" b="1" dirty="0" smtClean="0">
                <a:solidFill>
                  <a:srgbClr val="002060"/>
                </a:solidFill>
              </a:rPr>
              <a:t>；</a:t>
            </a:r>
            <a:endParaRPr lang="en-US" altLang="zh-CN" sz="2800" b="1" dirty="0" smtClean="0">
              <a:solidFill>
                <a:srgbClr val="002060"/>
              </a:solidFill>
            </a:endParaRPr>
          </a:p>
          <a:p>
            <a:pPr>
              <a:lnSpc>
                <a:spcPct val="90000"/>
              </a:lnSpc>
              <a:defRPr/>
            </a:pPr>
            <a:r>
              <a:rPr lang="zh-CN" altLang="en-US" sz="2800" b="1" dirty="0" smtClean="0">
                <a:solidFill>
                  <a:srgbClr val="002060"/>
                </a:solidFill>
              </a:rPr>
              <a:t>③</a:t>
            </a:r>
            <a:r>
              <a:rPr lang="zh-CN" altLang="en-US" sz="2800" b="1" dirty="0">
                <a:solidFill>
                  <a:srgbClr val="002060"/>
                </a:solidFill>
              </a:rPr>
              <a:t>理清小说的结构。</a:t>
            </a:r>
          </a:p>
        </p:txBody>
      </p:sp>
      <p:sp>
        <p:nvSpPr>
          <p:cNvPr id="5" name="矩形 4"/>
          <p:cNvSpPr/>
          <p:nvPr/>
        </p:nvSpPr>
        <p:spPr>
          <a:xfrm>
            <a:off x="467544" y="2420888"/>
            <a:ext cx="4870244" cy="424732"/>
          </a:xfrm>
          <a:prstGeom prst="rect">
            <a:avLst/>
          </a:prstGeom>
        </p:spPr>
        <p:txBody>
          <a:bodyPr wrap="none">
            <a:spAutoFit/>
          </a:bodyPr>
          <a:lstStyle/>
          <a:p>
            <a:pPr>
              <a:lnSpc>
                <a:spcPct val="90000"/>
              </a:lnSpc>
              <a:defRPr/>
            </a:pPr>
            <a:r>
              <a:rPr lang="zh-CN" altLang="en-US" sz="2400" b="1" dirty="0"/>
              <a:t>分析小说故事情节时要注意两点： </a:t>
            </a:r>
          </a:p>
        </p:txBody>
      </p:sp>
      <p:sp>
        <p:nvSpPr>
          <p:cNvPr id="6" name="矩形 5"/>
          <p:cNvSpPr/>
          <p:nvPr/>
        </p:nvSpPr>
        <p:spPr>
          <a:xfrm>
            <a:off x="527524" y="3140968"/>
            <a:ext cx="8131798" cy="1137106"/>
          </a:xfrm>
          <a:prstGeom prst="rect">
            <a:avLst/>
          </a:prstGeom>
        </p:spPr>
        <p:txBody>
          <a:bodyPr wrap="square">
            <a:spAutoFit/>
          </a:bodyPr>
          <a:lstStyle/>
          <a:p>
            <a:pPr>
              <a:lnSpc>
                <a:spcPct val="150000"/>
              </a:lnSpc>
            </a:pPr>
            <a:r>
              <a:rPr lang="zh-CN" altLang="en-US" sz="2400" b="1" dirty="0" smtClean="0"/>
              <a:t>①情节的发展变化是</a:t>
            </a:r>
            <a:r>
              <a:rPr lang="zh-CN" altLang="en-US" sz="2400" b="1" dirty="0" smtClean="0">
                <a:solidFill>
                  <a:srgbClr val="7030A0"/>
                </a:solidFill>
                <a:effectLst>
                  <a:outerShdw blurRad="38100" dist="38100" dir="2700000" algn="tl">
                    <a:srgbClr val="000000">
                      <a:alpha val="43137"/>
                    </a:srgbClr>
                  </a:outerShdw>
                </a:effectLst>
              </a:rPr>
              <a:t>矛盾冲突</a:t>
            </a:r>
            <a:r>
              <a:rPr lang="zh-CN" altLang="en-US" sz="2400" b="1" dirty="0" smtClean="0"/>
              <a:t>发展的体现，分析小说的</a:t>
            </a:r>
            <a:endParaRPr lang="en-US" altLang="zh-CN" sz="2400" b="1" dirty="0" smtClean="0"/>
          </a:p>
          <a:p>
            <a:pPr>
              <a:lnSpc>
                <a:spcPct val="150000"/>
              </a:lnSpc>
            </a:pPr>
            <a:r>
              <a:rPr lang="en-US" altLang="zh-CN" sz="2400" b="1" dirty="0"/>
              <a:t> </a:t>
            </a:r>
            <a:r>
              <a:rPr lang="en-US" altLang="zh-CN" sz="2400" b="1" dirty="0" smtClean="0"/>
              <a:t>   </a:t>
            </a:r>
            <a:r>
              <a:rPr lang="zh-CN" altLang="en-US" sz="2400" b="1" dirty="0" smtClean="0"/>
              <a:t>情节时必须抓住主要的矛盾冲突；</a:t>
            </a:r>
            <a:endParaRPr lang="zh-CN" altLang="en-US" sz="2400" b="1" dirty="0"/>
          </a:p>
        </p:txBody>
      </p:sp>
    </p:spTree>
    <p:extLst>
      <p:ext uri="{BB962C8B-B14F-4D97-AF65-F5344CB8AC3E}">
        <p14:creationId xmlns:p14="http://schemas.microsoft.com/office/powerpoint/2010/main" val="252663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23528" y="0"/>
            <a:ext cx="8229600" cy="1143000"/>
          </a:xfrm>
        </p:spPr>
        <p:txBody>
          <a:bodyPr>
            <a:normAutofit/>
          </a:bodyPr>
          <a:lstStyle/>
          <a:p>
            <a:pPr eaLnBrk="1" hangingPunct="1">
              <a:defRPr/>
            </a:pPr>
            <a:r>
              <a:rPr lang="zh-CN" altLang="en-US" sz="3600" b="1" dirty="0" smtClean="0">
                <a:solidFill>
                  <a:srgbClr val="FF0066"/>
                </a:solidFill>
              </a:rPr>
              <a:t>情节的作用</a:t>
            </a:r>
            <a:r>
              <a:rPr lang="zh-CN" altLang="en-US" sz="3600" dirty="0" smtClean="0"/>
              <a:t> </a:t>
            </a:r>
          </a:p>
        </p:txBody>
      </p:sp>
      <p:sp>
        <p:nvSpPr>
          <p:cNvPr id="2" name="矩形 1"/>
          <p:cNvSpPr/>
          <p:nvPr/>
        </p:nvSpPr>
        <p:spPr>
          <a:xfrm>
            <a:off x="750965" y="5805264"/>
            <a:ext cx="3331361" cy="461665"/>
          </a:xfrm>
          <a:prstGeom prst="rect">
            <a:avLst/>
          </a:prstGeom>
        </p:spPr>
        <p:txBody>
          <a:bodyPr wrap="none">
            <a:spAutoFit/>
          </a:bodyPr>
          <a:lstStyle/>
          <a:p>
            <a:pPr>
              <a:defRPr/>
            </a:pPr>
            <a:r>
              <a:rPr lang="zh-CN" altLang="en-US" sz="2400" b="1" dirty="0"/>
              <a:t>⑺表现主旨或深化主题 </a:t>
            </a:r>
          </a:p>
        </p:txBody>
      </p:sp>
      <p:sp>
        <p:nvSpPr>
          <p:cNvPr id="3" name="矩形 2"/>
          <p:cNvSpPr/>
          <p:nvPr/>
        </p:nvSpPr>
        <p:spPr>
          <a:xfrm>
            <a:off x="773308" y="4941168"/>
            <a:ext cx="2646878" cy="461665"/>
          </a:xfrm>
          <a:prstGeom prst="rect">
            <a:avLst/>
          </a:prstGeom>
        </p:spPr>
        <p:txBody>
          <a:bodyPr wrap="none">
            <a:spAutoFit/>
          </a:bodyPr>
          <a:lstStyle/>
          <a:p>
            <a:pPr>
              <a:defRPr/>
            </a:pPr>
            <a:r>
              <a:rPr lang="zh-CN" altLang="en-US" sz="2400" b="1" dirty="0"/>
              <a:t>⑹刻画人物性格；</a:t>
            </a:r>
          </a:p>
        </p:txBody>
      </p:sp>
      <p:sp>
        <p:nvSpPr>
          <p:cNvPr id="4" name="矩形 3"/>
          <p:cNvSpPr/>
          <p:nvPr/>
        </p:nvSpPr>
        <p:spPr>
          <a:xfrm>
            <a:off x="678001" y="4221868"/>
            <a:ext cx="3639138" cy="461665"/>
          </a:xfrm>
          <a:prstGeom prst="rect">
            <a:avLst/>
          </a:prstGeom>
        </p:spPr>
        <p:txBody>
          <a:bodyPr wrap="none">
            <a:spAutoFit/>
          </a:bodyPr>
          <a:lstStyle/>
          <a:p>
            <a:pPr>
              <a:defRPr/>
            </a:pPr>
            <a:r>
              <a:rPr lang="zh-CN" altLang="en-US" sz="2400" b="1" dirty="0"/>
              <a:t> ⑸线索或推动情节发展；</a:t>
            </a:r>
          </a:p>
        </p:txBody>
      </p:sp>
      <p:sp>
        <p:nvSpPr>
          <p:cNvPr id="5" name="矩形 4"/>
          <p:cNvSpPr/>
          <p:nvPr/>
        </p:nvSpPr>
        <p:spPr>
          <a:xfrm>
            <a:off x="760112" y="3446557"/>
            <a:ext cx="4857420" cy="461665"/>
          </a:xfrm>
          <a:prstGeom prst="rect">
            <a:avLst/>
          </a:prstGeom>
        </p:spPr>
        <p:txBody>
          <a:bodyPr wrap="none">
            <a:spAutoFit/>
          </a:bodyPr>
          <a:lstStyle/>
          <a:p>
            <a:pPr>
              <a:defRPr/>
            </a:pPr>
            <a:r>
              <a:rPr lang="zh-CN" altLang="en-US" sz="2400" b="1" dirty="0"/>
              <a:t>⑷照应前文；                                         </a:t>
            </a:r>
            <a:endParaRPr lang="en-US" altLang="zh-CN" sz="2400" b="1" dirty="0"/>
          </a:p>
        </p:txBody>
      </p:sp>
      <p:sp>
        <p:nvSpPr>
          <p:cNvPr id="6" name="矩形 5"/>
          <p:cNvSpPr/>
          <p:nvPr/>
        </p:nvSpPr>
        <p:spPr>
          <a:xfrm>
            <a:off x="773308" y="2681516"/>
            <a:ext cx="5724644" cy="461665"/>
          </a:xfrm>
          <a:prstGeom prst="rect">
            <a:avLst/>
          </a:prstGeom>
        </p:spPr>
        <p:txBody>
          <a:bodyPr wrap="none">
            <a:spAutoFit/>
          </a:bodyPr>
          <a:lstStyle/>
          <a:p>
            <a:pPr>
              <a:defRPr/>
            </a:pPr>
            <a:r>
              <a:rPr lang="zh-CN" altLang="en-US" sz="2400" b="1" dirty="0"/>
              <a:t>⑶为后面的情节发展作铺垫或埋下伏笔；</a:t>
            </a:r>
          </a:p>
        </p:txBody>
      </p:sp>
      <p:sp>
        <p:nvSpPr>
          <p:cNvPr id="7" name="矩形 6"/>
          <p:cNvSpPr/>
          <p:nvPr/>
        </p:nvSpPr>
        <p:spPr>
          <a:xfrm>
            <a:off x="742310" y="1916832"/>
            <a:ext cx="5109091" cy="461665"/>
          </a:xfrm>
          <a:prstGeom prst="rect">
            <a:avLst/>
          </a:prstGeom>
        </p:spPr>
        <p:txBody>
          <a:bodyPr wrap="none">
            <a:spAutoFit/>
          </a:bodyPr>
          <a:lstStyle/>
          <a:p>
            <a:pPr>
              <a:defRPr/>
            </a:pPr>
            <a:r>
              <a:rPr lang="zh-CN" altLang="en-US" sz="2400" b="1" dirty="0"/>
              <a:t>⑵设置悬念，引起读者阅读的兴趣；</a:t>
            </a:r>
          </a:p>
        </p:txBody>
      </p:sp>
      <p:sp>
        <p:nvSpPr>
          <p:cNvPr id="8" name="矩形 7"/>
          <p:cNvSpPr/>
          <p:nvPr/>
        </p:nvSpPr>
        <p:spPr>
          <a:xfrm>
            <a:off x="746931" y="1196752"/>
            <a:ext cx="3570208" cy="461665"/>
          </a:xfrm>
          <a:prstGeom prst="rect">
            <a:avLst/>
          </a:prstGeom>
        </p:spPr>
        <p:txBody>
          <a:bodyPr wrap="none">
            <a:spAutoFit/>
          </a:bodyPr>
          <a:lstStyle/>
          <a:p>
            <a:pPr>
              <a:defRPr/>
            </a:pPr>
            <a:r>
              <a:rPr lang="en-US" altLang="zh-CN" sz="2400" b="1" dirty="0"/>
              <a:t>⑴</a:t>
            </a:r>
            <a:r>
              <a:rPr lang="zh-CN" altLang="en-US" sz="2400" b="1" dirty="0"/>
              <a:t>交代人物活动的环境；</a:t>
            </a:r>
          </a:p>
        </p:txBody>
      </p:sp>
    </p:spTree>
    <p:extLst>
      <p:ext uri="{BB962C8B-B14F-4D97-AF65-F5344CB8AC3E}">
        <p14:creationId xmlns:p14="http://schemas.microsoft.com/office/powerpoint/2010/main" val="330118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2" grpId="0"/>
      <p:bldP spid="3" grpId="0"/>
      <p:bldP spid="4" grpId="0"/>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95536" y="0"/>
            <a:ext cx="8229600" cy="1143000"/>
          </a:xfrm>
        </p:spPr>
        <p:txBody>
          <a:bodyPr>
            <a:normAutofit/>
          </a:bodyPr>
          <a:lstStyle/>
          <a:p>
            <a:pPr eaLnBrk="1" hangingPunct="1">
              <a:defRPr/>
            </a:pPr>
            <a:r>
              <a:rPr lang="en-US" altLang="zh-CN" sz="3600" b="1" dirty="0" smtClean="0"/>
              <a:t>⒉</a:t>
            </a:r>
            <a:r>
              <a:rPr lang="zh-CN" altLang="en-US" sz="3600" b="1" dirty="0" smtClean="0">
                <a:solidFill>
                  <a:srgbClr val="FF0066"/>
                </a:solidFill>
              </a:rPr>
              <a:t>情节的特点</a:t>
            </a:r>
            <a:r>
              <a:rPr lang="zh-CN" altLang="en-US" sz="3600" dirty="0" smtClean="0"/>
              <a:t> </a:t>
            </a:r>
          </a:p>
        </p:txBody>
      </p:sp>
      <p:sp>
        <p:nvSpPr>
          <p:cNvPr id="2" name="矩形 1"/>
          <p:cNvSpPr/>
          <p:nvPr/>
        </p:nvSpPr>
        <p:spPr>
          <a:xfrm>
            <a:off x="595409" y="5358194"/>
            <a:ext cx="8323112" cy="1137106"/>
          </a:xfrm>
          <a:prstGeom prst="rect">
            <a:avLst/>
          </a:prstGeom>
        </p:spPr>
        <p:txBody>
          <a:bodyPr wrap="square">
            <a:spAutoFit/>
          </a:bodyPr>
          <a:lstStyle/>
          <a:p>
            <a:pPr>
              <a:lnSpc>
                <a:spcPct val="150000"/>
              </a:lnSpc>
              <a:defRPr/>
            </a:pPr>
            <a:r>
              <a:rPr lang="zh-CN" altLang="en-US" sz="2400" b="1" dirty="0"/>
              <a:t>⑤贯穿情节的线索，可作线索的有：事、物、人、情、时间、空间。</a:t>
            </a:r>
          </a:p>
        </p:txBody>
      </p:sp>
      <p:sp>
        <p:nvSpPr>
          <p:cNvPr id="3" name="矩形 2"/>
          <p:cNvSpPr/>
          <p:nvPr/>
        </p:nvSpPr>
        <p:spPr>
          <a:xfrm>
            <a:off x="577053" y="4221088"/>
            <a:ext cx="7992888" cy="1137106"/>
          </a:xfrm>
          <a:prstGeom prst="rect">
            <a:avLst/>
          </a:prstGeom>
        </p:spPr>
        <p:txBody>
          <a:bodyPr wrap="square">
            <a:spAutoFit/>
          </a:bodyPr>
          <a:lstStyle/>
          <a:p>
            <a:pPr>
              <a:lnSpc>
                <a:spcPct val="150000"/>
              </a:lnSpc>
              <a:defRPr/>
            </a:pPr>
            <a:r>
              <a:rPr lang="zh-CN" altLang="en-US" sz="2400" b="1" dirty="0"/>
              <a:t>④就结尾来说有戛然而止，留下空白式。此外，还有出人意料式、悲剧、喜剧式等。</a:t>
            </a:r>
          </a:p>
        </p:txBody>
      </p:sp>
      <p:sp>
        <p:nvSpPr>
          <p:cNvPr id="4" name="矩形 3"/>
          <p:cNvSpPr/>
          <p:nvPr/>
        </p:nvSpPr>
        <p:spPr>
          <a:xfrm>
            <a:off x="590627" y="3645024"/>
            <a:ext cx="7914093" cy="387798"/>
          </a:xfrm>
          <a:prstGeom prst="rect">
            <a:avLst/>
          </a:prstGeom>
        </p:spPr>
        <p:txBody>
          <a:bodyPr wrap="square">
            <a:spAutoFit/>
          </a:bodyPr>
          <a:lstStyle/>
          <a:p>
            <a:pPr>
              <a:lnSpc>
                <a:spcPct val="80000"/>
              </a:lnSpc>
              <a:defRPr/>
            </a:pPr>
            <a:r>
              <a:rPr lang="zh-CN" altLang="en-US" sz="2400" b="1" dirty="0"/>
              <a:t>③就开头来说有倒叙式（把结局放到开头来写）</a:t>
            </a:r>
          </a:p>
        </p:txBody>
      </p:sp>
      <p:sp>
        <p:nvSpPr>
          <p:cNvPr id="5" name="矩形 4"/>
          <p:cNvSpPr/>
          <p:nvPr/>
        </p:nvSpPr>
        <p:spPr>
          <a:xfrm>
            <a:off x="577053" y="2996952"/>
            <a:ext cx="8459443" cy="387798"/>
          </a:xfrm>
          <a:prstGeom prst="rect">
            <a:avLst/>
          </a:prstGeom>
        </p:spPr>
        <p:txBody>
          <a:bodyPr wrap="square">
            <a:spAutoFit/>
          </a:bodyPr>
          <a:lstStyle/>
          <a:p>
            <a:pPr>
              <a:lnSpc>
                <a:spcPct val="80000"/>
              </a:lnSpc>
              <a:defRPr/>
            </a:pPr>
            <a:r>
              <a:rPr lang="zh-CN" altLang="en-US" sz="2400" b="1" dirty="0"/>
              <a:t>②就开头结尾来说有首尾呼应式。作用是使结构紧密、完整。</a:t>
            </a:r>
          </a:p>
        </p:txBody>
      </p:sp>
      <p:sp>
        <p:nvSpPr>
          <p:cNvPr id="6" name="矩形 5"/>
          <p:cNvSpPr/>
          <p:nvPr/>
        </p:nvSpPr>
        <p:spPr>
          <a:xfrm>
            <a:off x="562580" y="1556792"/>
            <a:ext cx="8329899" cy="1137106"/>
          </a:xfrm>
          <a:prstGeom prst="rect">
            <a:avLst/>
          </a:prstGeom>
        </p:spPr>
        <p:txBody>
          <a:bodyPr wrap="square">
            <a:spAutoFit/>
          </a:bodyPr>
          <a:lstStyle/>
          <a:p>
            <a:pPr>
              <a:lnSpc>
                <a:spcPct val="150000"/>
              </a:lnSpc>
              <a:defRPr/>
            </a:pPr>
            <a:r>
              <a:rPr lang="zh-CN" altLang="en-US" sz="2400" b="1" dirty="0"/>
              <a:t>①就全文来说有一波三折式。作用是引人入胜，扣人心弦，增强故事的戏剧性、可读性。</a:t>
            </a:r>
          </a:p>
        </p:txBody>
      </p:sp>
      <p:sp>
        <p:nvSpPr>
          <p:cNvPr id="8" name="矩形 7"/>
          <p:cNvSpPr/>
          <p:nvPr/>
        </p:nvSpPr>
        <p:spPr>
          <a:xfrm>
            <a:off x="577053" y="885404"/>
            <a:ext cx="2350323" cy="389209"/>
          </a:xfrm>
          <a:prstGeom prst="rect">
            <a:avLst/>
          </a:prstGeom>
        </p:spPr>
        <p:txBody>
          <a:bodyPr wrap="none">
            <a:spAutoFit/>
          </a:bodyPr>
          <a:lstStyle/>
          <a:p>
            <a:pPr>
              <a:lnSpc>
                <a:spcPct val="80000"/>
              </a:lnSpc>
              <a:defRPr/>
            </a:pPr>
            <a:r>
              <a:rPr lang="en-US" altLang="zh-CN" sz="2400" b="1" dirty="0"/>
              <a:t>⑴</a:t>
            </a:r>
            <a:r>
              <a:rPr lang="zh-CN" altLang="en-US" sz="2400" b="1" dirty="0">
                <a:solidFill>
                  <a:srgbClr val="FF0066"/>
                </a:solidFill>
              </a:rPr>
              <a:t>情节安排评价</a:t>
            </a:r>
            <a:endParaRPr lang="zh-CN" altLang="en-US" sz="2400" dirty="0">
              <a:solidFill>
                <a:srgbClr val="FF0066"/>
              </a:solidFill>
            </a:endParaRPr>
          </a:p>
        </p:txBody>
      </p:sp>
    </p:spTree>
    <p:extLst>
      <p:ext uri="{BB962C8B-B14F-4D97-AF65-F5344CB8AC3E}">
        <p14:creationId xmlns:p14="http://schemas.microsoft.com/office/powerpoint/2010/main" val="174941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additive="base">
                                        <p:cTn id="7" dur="500" fill="hold"/>
                                        <p:tgtEl>
                                          <p:spTgt spid="44034"/>
                                        </p:tgtEl>
                                        <p:attrNameLst>
                                          <p:attrName>ppt_x</p:attrName>
                                        </p:attrNameLst>
                                      </p:cBhvr>
                                      <p:tavLst>
                                        <p:tav tm="0">
                                          <p:val>
                                            <p:strVal val="#ppt_x"/>
                                          </p:val>
                                        </p:tav>
                                        <p:tav tm="100000">
                                          <p:val>
                                            <p:strVal val="#ppt_x"/>
                                          </p:val>
                                        </p:tav>
                                      </p:tavLst>
                                    </p:anim>
                                    <p:anim calcmode="lin" valueType="num">
                                      <p:cBhvr additive="base">
                                        <p:cTn id="8" dur="500" fill="hold"/>
                                        <p:tgtEl>
                                          <p:spTgt spid="440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2" grpId="0"/>
      <p:bldP spid="3" grpId="0"/>
      <p:bldP spid="4" grpId="0"/>
      <p:bldP spid="5"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7544" y="-171400"/>
            <a:ext cx="8229600" cy="1143000"/>
          </a:xfrm>
        </p:spPr>
        <p:txBody>
          <a:bodyPr>
            <a:normAutofit/>
          </a:bodyPr>
          <a:lstStyle/>
          <a:p>
            <a:pPr eaLnBrk="1" hangingPunct="1">
              <a:defRPr/>
            </a:pPr>
            <a:r>
              <a:rPr lang="en-US" altLang="zh-CN" sz="3600" b="1" dirty="0" smtClean="0"/>
              <a:t>⑵</a:t>
            </a:r>
            <a:r>
              <a:rPr lang="zh-CN" altLang="en-US" sz="3600" b="1" dirty="0" smtClean="0">
                <a:solidFill>
                  <a:srgbClr val="FF0066"/>
                </a:solidFill>
              </a:rPr>
              <a:t>情节安排基本技巧</a:t>
            </a:r>
            <a:r>
              <a:rPr lang="zh-CN" altLang="en-US" sz="3600" dirty="0" smtClean="0"/>
              <a:t> </a:t>
            </a:r>
          </a:p>
        </p:txBody>
      </p:sp>
      <p:sp>
        <p:nvSpPr>
          <p:cNvPr id="2" name="矩形 1"/>
          <p:cNvSpPr/>
          <p:nvPr/>
        </p:nvSpPr>
        <p:spPr>
          <a:xfrm>
            <a:off x="287524" y="5805264"/>
            <a:ext cx="8604956" cy="684675"/>
          </a:xfrm>
          <a:prstGeom prst="rect">
            <a:avLst/>
          </a:prstGeom>
        </p:spPr>
        <p:txBody>
          <a:bodyPr wrap="square">
            <a:spAutoFit/>
          </a:bodyPr>
          <a:lstStyle/>
          <a:p>
            <a:pPr>
              <a:lnSpc>
                <a:spcPct val="80000"/>
              </a:lnSpc>
              <a:defRPr/>
            </a:pPr>
            <a:r>
              <a:rPr lang="zh-CN" altLang="en-US" sz="2400" b="1" dirty="0"/>
              <a:t>⑤</a:t>
            </a:r>
            <a:r>
              <a:rPr lang="zh-CN" altLang="en-US" sz="2400" b="1" dirty="0">
                <a:solidFill>
                  <a:srgbClr val="FF0000"/>
                </a:solidFill>
                <a:effectLst>
                  <a:outerShdw blurRad="38100" dist="38100" dir="2700000" algn="tl">
                    <a:srgbClr val="000000">
                      <a:alpha val="43137"/>
                    </a:srgbClr>
                  </a:outerShdw>
                </a:effectLst>
              </a:rPr>
              <a:t>平叙</a:t>
            </a:r>
            <a:r>
              <a:rPr lang="zh-CN" altLang="en-US" sz="2400" b="1" dirty="0"/>
              <a:t>：</a:t>
            </a:r>
            <a:r>
              <a:rPr lang="en-US" altLang="zh-CN" sz="2400" b="1" dirty="0"/>
              <a:t>(</a:t>
            </a:r>
            <a:r>
              <a:rPr lang="zh-CN" altLang="en-US" sz="2400" b="1" dirty="0"/>
              <a:t>指叙述两件或多件同时发生的事</a:t>
            </a:r>
            <a:r>
              <a:rPr lang="en-US" altLang="zh-CN" sz="2400" b="1" dirty="0"/>
              <a:t>)</a:t>
            </a:r>
            <a:r>
              <a:rPr lang="zh-CN" altLang="en-US" sz="2400" b="1" dirty="0"/>
              <a:t>使头绪清楚，照应得体。</a:t>
            </a:r>
          </a:p>
        </p:txBody>
      </p:sp>
      <p:sp>
        <p:nvSpPr>
          <p:cNvPr id="3" name="矩形 2"/>
          <p:cNvSpPr/>
          <p:nvPr/>
        </p:nvSpPr>
        <p:spPr>
          <a:xfrm>
            <a:off x="287524" y="4437112"/>
            <a:ext cx="8496944" cy="978729"/>
          </a:xfrm>
          <a:prstGeom prst="rect">
            <a:avLst/>
          </a:prstGeom>
        </p:spPr>
        <p:txBody>
          <a:bodyPr wrap="square">
            <a:spAutoFit/>
          </a:bodyPr>
          <a:lstStyle/>
          <a:p>
            <a:pPr>
              <a:lnSpc>
                <a:spcPct val="80000"/>
              </a:lnSpc>
              <a:defRPr/>
            </a:pPr>
            <a:r>
              <a:rPr lang="zh-CN" altLang="en-US" sz="2400" b="1" dirty="0"/>
              <a:t>④</a:t>
            </a:r>
            <a:r>
              <a:rPr lang="zh-CN" altLang="en-US" sz="2400" b="1" dirty="0">
                <a:solidFill>
                  <a:srgbClr val="FF0000"/>
                </a:solidFill>
                <a:effectLst>
                  <a:outerShdw blurRad="38100" dist="38100" dir="2700000" algn="tl">
                    <a:srgbClr val="000000">
                      <a:alpha val="43137"/>
                    </a:srgbClr>
                  </a:outerShdw>
                </a:effectLst>
              </a:rPr>
              <a:t>补叙</a:t>
            </a:r>
            <a:r>
              <a:rPr lang="zh-CN" altLang="en-US" sz="2400" b="1" dirty="0"/>
              <a:t>：在叙述主要事件的过程中，插入另一与之有关的事件，然后再接上原来的事件写。对上文内容加以补充解释，对下文做某些交代，照应上下文。</a:t>
            </a:r>
          </a:p>
        </p:txBody>
      </p:sp>
      <p:sp>
        <p:nvSpPr>
          <p:cNvPr id="4" name="矩形 3"/>
          <p:cNvSpPr/>
          <p:nvPr/>
        </p:nvSpPr>
        <p:spPr>
          <a:xfrm>
            <a:off x="251520" y="2996952"/>
            <a:ext cx="8640960" cy="978729"/>
          </a:xfrm>
          <a:prstGeom prst="rect">
            <a:avLst/>
          </a:prstGeom>
        </p:spPr>
        <p:txBody>
          <a:bodyPr wrap="square">
            <a:spAutoFit/>
          </a:bodyPr>
          <a:lstStyle/>
          <a:p>
            <a:pPr>
              <a:lnSpc>
                <a:spcPct val="80000"/>
              </a:lnSpc>
              <a:defRPr/>
            </a:pPr>
            <a:r>
              <a:rPr lang="zh-CN" altLang="en-US" sz="2400" b="1" dirty="0"/>
              <a:t>③</a:t>
            </a:r>
            <a:r>
              <a:rPr lang="zh-CN" altLang="en-US" sz="2400" b="1" dirty="0">
                <a:solidFill>
                  <a:srgbClr val="FF0000"/>
                </a:solidFill>
                <a:effectLst>
                  <a:outerShdw blurRad="38100" dist="38100" dir="2700000" algn="tl">
                    <a:srgbClr val="000000">
                      <a:alpha val="43137"/>
                    </a:srgbClr>
                  </a:outerShdw>
                </a:effectLst>
              </a:rPr>
              <a:t>插叙</a:t>
            </a:r>
            <a:r>
              <a:rPr lang="zh-CN" altLang="en-US" sz="2400" b="1" dirty="0"/>
              <a:t>：在叙述主要事件的过程中，插入另一与之有关的事件，然后再接上原来的事件写。对主要情节或中心事件做必要补充说明，使情节更加完整，结构更加严密，内容更加充实丰满。</a:t>
            </a:r>
          </a:p>
        </p:txBody>
      </p:sp>
      <p:sp>
        <p:nvSpPr>
          <p:cNvPr id="5" name="矩形 4"/>
          <p:cNvSpPr/>
          <p:nvPr/>
        </p:nvSpPr>
        <p:spPr>
          <a:xfrm>
            <a:off x="251520" y="1772816"/>
            <a:ext cx="8496944" cy="978729"/>
          </a:xfrm>
          <a:prstGeom prst="rect">
            <a:avLst/>
          </a:prstGeom>
        </p:spPr>
        <p:txBody>
          <a:bodyPr wrap="square">
            <a:spAutoFit/>
          </a:bodyPr>
          <a:lstStyle/>
          <a:p>
            <a:pPr>
              <a:lnSpc>
                <a:spcPct val="80000"/>
              </a:lnSpc>
              <a:defRPr/>
            </a:pPr>
            <a:r>
              <a:rPr lang="zh-CN" altLang="en-US" sz="2400" b="1" dirty="0"/>
              <a:t>②</a:t>
            </a:r>
            <a:r>
              <a:rPr lang="zh-CN" altLang="en-US" sz="2400" b="1" dirty="0">
                <a:solidFill>
                  <a:srgbClr val="FF0000"/>
                </a:solidFill>
                <a:effectLst>
                  <a:outerShdw blurRad="38100" dist="38100" dir="2700000" algn="tl">
                    <a:srgbClr val="000000">
                      <a:alpha val="43137"/>
                    </a:srgbClr>
                  </a:outerShdw>
                </a:effectLst>
              </a:rPr>
              <a:t>倒叙</a:t>
            </a:r>
            <a:r>
              <a:rPr lang="zh-CN" altLang="en-US" sz="2400" b="1" dirty="0"/>
              <a:t>：不按时间先后顺序，而是把某些发生在后的情节或结局先行提出，然后再按顺序叙述下去的一种方法。造成悬念，引人入胜。</a:t>
            </a:r>
          </a:p>
        </p:txBody>
      </p:sp>
      <p:sp>
        <p:nvSpPr>
          <p:cNvPr id="6" name="矩形 5"/>
          <p:cNvSpPr/>
          <p:nvPr/>
        </p:nvSpPr>
        <p:spPr>
          <a:xfrm>
            <a:off x="179512" y="836712"/>
            <a:ext cx="8712968" cy="683264"/>
          </a:xfrm>
          <a:prstGeom prst="rect">
            <a:avLst/>
          </a:prstGeom>
        </p:spPr>
        <p:txBody>
          <a:bodyPr wrap="square">
            <a:spAutoFit/>
          </a:bodyPr>
          <a:lstStyle/>
          <a:p>
            <a:pPr>
              <a:lnSpc>
                <a:spcPct val="80000"/>
              </a:lnSpc>
              <a:defRPr/>
            </a:pPr>
            <a:r>
              <a:rPr lang="en-US" altLang="zh-CN" sz="2400" b="1" dirty="0"/>
              <a:t>①</a:t>
            </a:r>
            <a:r>
              <a:rPr lang="zh-CN" altLang="en-US" sz="2400" b="1" dirty="0">
                <a:solidFill>
                  <a:srgbClr val="FF0000"/>
                </a:solidFill>
                <a:effectLst>
                  <a:outerShdw blurRad="38100" dist="38100" dir="2700000" algn="tl">
                    <a:srgbClr val="000000">
                      <a:alpha val="43137"/>
                    </a:srgbClr>
                  </a:outerShdw>
                </a:effectLst>
              </a:rPr>
              <a:t>顺叙</a:t>
            </a:r>
            <a:r>
              <a:rPr lang="zh-CN" altLang="en-US" sz="2400" b="1" dirty="0"/>
              <a:t>：按时间（空间）顺序来写，情节发展脉络分明，层次清晰。</a:t>
            </a:r>
          </a:p>
        </p:txBody>
      </p:sp>
    </p:spTree>
    <p:extLst>
      <p:ext uri="{BB962C8B-B14F-4D97-AF65-F5344CB8AC3E}">
        <p14:creationId xmlns:p14="http://schemas.microsoft.com/office/powerpoint/2010/main" val="40624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ppt_x"/>
                                          </p:val>
                                        </p:tav>
                                        <p:tav tm="100000">
                                          <p:val>
                                            <p:strVal val="#ppt_x"/>
                                          </p:val>
                                        </p:tav>
                                      </p:tavLst>
                                    </p:anim>
                                    <p:anim calcmode="lin" valueType="num">
                                      <p:cBhvr additive="base">
                                        <p:cTn id="8" dur="500" fill="hold"/>
                                        <p:tgtEl>
                                          <p:spTgt spid="450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2" grpId="0"/>
      <p:bldP spid="3"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zh-CN" altLang="en-US" dirty="0" smtClean="0"/>
              <a:t>考题示例</a:t>
            </a:r>
          </a:p>
        </p:txBody>
      </p:sp>
      <p:sp>
        <p:nvSpPr>
          <p:cNvPr id="94211" name="Rectangle 3"/>
          <p:cNvSpPr>
            <a:spLocks noGrp="1" noChangeArrowheads="1"/>
          </p:cNvSpPr>
          <p:nvPr>
            <p:ph type="body" idx="1"/>
          </p:nvPr>
        </p:nvSpPr>
        <p:spPr>
          <a:xfrm>
            <a:off x="457200" y="1600201"/>
            <a:ext cx="8507288" cy="1252736"/>
          </a:xfrm>
        </p:spPr>
        <p:txBody>
          <a:bodyPr/>
          <a:lstStyle/>
          <a:p>
            <a:pPr eaLnBrk="1" hangingPunct="1">
              <a:defRPr/>
            </a:pPr>
            <a:r>
              <a:rPr lang="en-US" altLang="zh-CN" b="1" dirty="0" smtClean="0">
                <a:effectLst>
                  <a:outerShdw blurRad="38100" dist="38100" dir="2700000" algn="tl">
                    <a:srgbClr val="000000">
                      <a:alpha val="43137"/>
                    </a:srgbClr>
                  </a:outerShdw>
                </a:effectLst>
              </a:rPr>
              <a:t>1</a:t>
            </a:r>
            <a:r>
              <a:rPr lang="zh-CN" altLang="en-US" b="1" dirty="0" smtClean="0">
                <a:effectLst>
                  <a:outerShdw blurRad="38100" dist="38100" dir="2700000" algn="tl">
                    <a:srgbClr val="000000">
                      <a:alpha val="43137"/>
                    </a:srgbClr>
                  </a:outerShdw>
                </a:effectLst>
              </a:rPr>
              <a:t>、文中那些内容表现了波贝尔与德鲁克是</a:t>
            </a:r>
            <a:r>
              <a:rPr lang="zh-CN" altLang="en-US" b="1" dirty="0" smtClean="0">
                <a:effectLst>
                  <a:outerShdw blurRad="38100" dist="38100" dir="2700000" algn="tl">
                    <a:srgbClr val="000000">
                      <a:alpha val="43137"/>
                    </a:srgbClr>
                  </a:outerShdw>
                </a:effectLst>
                <a:latin typeface="Arial"/>
              </a:rPr>
              <a:t>”</a:t>
            </a:r>
            <a:r>
              <a:rPr lang="zh-CN" altLang="en-US" b="1" dirty="0" smtClean="0">
                <a:effectLst>
                  <a:outerShdw blurRad="38100" dist="38100" dir="2700000" algn="tl">
                    <a:srgbClr val="000000">
                      <a:alpha val="43137"/>
                    </a:srgbClr>
                  </a:outerShdw>
                </a:effectLst>
              </a:rPr>
              <a:t>两个好朋友</a:t>
            </a:r>
            <a:r>
              <a:rPr lang="zh-CN" altLang="en-US" b="1" dirty="0" smtClean="0">
                <a:effectLst>
                  <a:outerShdw blurRad="38100" dist="38100" dir="2700000" algn="tl">
                    <a:srgbClr val="000000">
                      <a:alpha val="43137"/>
                    </a:srgbClr>
                  </a:outerShdw>
                </a:effectLst>
                <a:latin typeface="Arial"/>
              </a:rPr>
              <a:t>“</a:t>
            </a:r>
            <a:r>
              <a:rPr lang="zh-CN" altLang="en-US" b="1" dirty="0" smtClean="0">
                <a:effectLst>
                  <a:outerShdw blurRad="38100" dist="38100" dir="2700000" algn="tl">
                    <a:srgbClr val="000000">
                      <a:alpha val="43137"/>
                    </a:srgbClr>
                  </a:outerShdw>
                </a:effectLst>
              </a:rPr>
              <a:t>？请概括说明。</a:t>
            </a:r>
          </a:p>
        </p:txBody>
      </p:sp>
      <p:sp>
        <p:nvSpPr>
          <p:cNvPr id="2" name="矩形 1"/>
          <p:cNvSpPr/>
          <p:nvPr/>
        </p:nvSpPr>
        <p:spPr>
          <a:xfrm>
            <a:off x="539552" y="3284984"/>
            <a:ext cx="7416824" cy="1569660"/>
          </a:xfrm>
          <a:prstGeom prst="rect">
            <a:avLst/>
          </a:prstGeom>
        </p:spPr>
        <p:txBody>
          <a:bodyPr wrap="square">
            <a:spAutoFit/>
          </a:bodyPr>
          <a:lstStyle/>
          <a:p>
            <a:pPr>
              <a:defRPr/>
            </a:pPr>
            <a:r>
              <a:rPr lang="zh-CN" altLang="en-US" sz="2400" b="1" dirty="0"/>
              <a:t>答：①波贝尔与德鲁克形影不离，相依为命</a:t>
            </a:r>
            <a:r>
              <a:rPr lang="zh-CN" altLang="en-US" sz="2400" b="1" dirty="0" smtClean="0"/>
              <a:t>；</a:t>
            </a:r>
            <a:endParaRPr lang="en-US" altLang="zh-CN" sz="2400" b="1" dirty="0" smtClean="0"/>
          </a:p>
          <a:p>
            <a:pPr>
              <a:defRPr/>
            </a:pPr>
            <a:r>
              <a:rPr lang="zh-CN" altLang="en-US" sz="2400" b="1" dirty="0" smtClean="0"/>
              <a:t> </a:t>
            </a:r>
            <a:r>
              <a:rPr lang="zh-CN" altLang="en-US" sz="2400" b="1" dirty="0"/>
              <a:t>②  德鲁克能倾听波贝尔述说不幸的身世；</a:t>
            </a:r>
            <a:endParaRPr lang="en-US" altLang="zh-CN" sz="2400" b="1" dirty="0"/>
          </a:p>
          <a:p>
            <a:pPr>
              <a:defRPr/>
            </a:pPr>
            <a:r>
              <a:rPr lang="zh-CN" altLang="en-US" sz="2400" b="1" dirty="0"/>
              <a:t>③   德鲁克为主人之死哀嚎，寸步不离；</a:t>
            </a:r>
            <a:endParaRPr lang="en-US" altLang="zh-CN" sz="2400" b="1" dirty="0"/>
          </a:p>
          <a:p>
            <a:pPr>
              <a:defRPr/>
            </a:pPr>
            <a:r>
              <a:rPr lang="zh-CN" altLang="en-US" sz="2400" b="1" dirty="0"/>
              <a:t>④ 德鲁克在主人的墓地悲痛忧伤之死。</a:t>
            </a:r>
          </a:p>
        </p:txBody>
      </p:sp>
    </p:spTree>
    <p:extLst>
      <p:ext uri="{BB962C8B-B14F-4D97-AF65-F5344CB8AC3E}">
        <p14:creationId xmlns:p14="http://schemas.microsoft.com/office/powerpoint/2010/main" val="1468668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additive="base">
                                        <p:cTn id="7" dur="500" fill="hold"/>
                                        <p:tgtEl>
                                          <p:spTgt spid="94210"/>
                                        </p:tgtEl>
                                        <p:attrNameLst>
                                          <p:attrName>ppt_x</p:attrName>
                                        </p:attrNameLst>
                                      </p:cBhvr>
                                      <p:tavLst>
                                        <p:tav tm="0">
                                          <p:val>
                                            <p:strVal val="#ppt_x"/>
                                          </p:val>
                                        </p:tav>
                                        <p:tav tm="100000">
                                          <p:val>
                                            <p:strVal val="#ppt_x"/>
                                          </p:val>
                                        </p:tav>
                                      </p:tavLst>
                                    </p:anim>
                                    <p:anim calcmode="lin" valueType="num">
                                      <p:cBhvr additive="base">
                                        <p:cTn id="8" dur="500" fill="hold"/>
                                        <p:tgtEl>
                                          <p:spTgt spid="942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4211">
                                            <p:txEl>
                                              <p:pRg st="0" end="0"/>
                                            </p:txEl>
                                          </p:spTgt>
                                        </p:tgtEl>
                                        <p:attrNameLst>
                                          <p:attrName>style.visibility</p:attrName>
                                        </p:attrNameLst>
                                      </p:cBhvr>
                                      <p:to>
                                        <p:strVal val="visible"/>
                                      </p:to>
                                    </p:set>
                                    <p:animEffect transition="in" filter="blinds(horizontal)">
                                      <p:cBhvr>
                                        <p:cTn id="13" dur="500"/>
                                        <p:tgtEl>
                                          <p:spTgt spid="942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P spid="94211"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b="1" dirty="0" smtClean="0">
                <a:solidFill>
                  <a:srgbClr val="FF0066"/>
                </a:solidFill>
              </a:rPr>
              <a:t>教学目标：</a:t>
            </a:r>
          </a:p>
        </p:txBody>
      </p:sp>
      <p:sp>
        <p:nvSpPr>
          <p:cNvPr id="27651" name="Rectangle 3"/>
          <p:cNvSpPr>
            <a:spLocks noGrp="1" noChangeArrowheads="1"/>
          </p:cNvSpPr>
          <p:nvPr>
            <p:ph type="body" idx="1"/>
          </p:nvPr>
        </p:nvSpPr>
        <p:spPr/>
        <p:txBody>
          <a:bodyPr/>
          <a:lstStyle/>
          <a:p>
            <a:pPr marL="0" indent="0" eaLnBrk="1" hangingPunct="1">
              <a:buNone/>
              <a:defRPr/>
            </a:pPr>
            <a:r>
              <a:rPr lang="en-US" altLang="zh-CN" dirty="0" smtClean="0"/>
              <a:t>1.</a:t>
            </a:r>
            <a:r>
              <a:rPr lang="zh-CN" altLang="en-US" dirty="0" smtClean="0"/>
              <a:t>明确小说阅读常见的考点。</a:t>
            </a:r>
            <a:endParaRPr lang="en-US" altLang="zh-CN" dirty="0" smtClean="0"/>
          </a:p>
          <a:p>
            <a:pPr marL="0" indent="0" eaLnBrk="1" hangingPunct="1">
              <a:buNone/>
              <a:defRPr/>
            </a:pPr>
            <a:endParaRPr lang="en-US" altLang="zh-CN" dirty="0" smtClean="0"/>
          </a:p>
          <a:p>
            <a:pPr marL="0" indent="0" eaLnBrk="1" hangingPunct="1">
              <a:buNone/>
              <a:defRPr/>
            </a:pPr>
            <a:r>
              <a:rPr lang="zh-CN" altLang="en-US" dirty="0" smtClean="0"/>
              <a:t> </a:t>
            </a:r>
            <a:r>
              <a:rPr lang="en-US" altLang="zh-CN" dirty="0" smtClean="0"/>
              <a:t>2.</a:t>
            </a:r>
            <a:r>
              <a:rPr lang="zh-CN" altLang="en-US" dirty="0" smtClean="0"/>
              <a:t>实战演练，运用模式解题；</a:t>
            </a:r>
            <a:endParaRPr lang="en-US" altLang="zh-CN" dirty="0" smtClean="0"/>
          </a:p>
          <a:p>
            <a:pPr marL="0" indent="0" eaLnBrk="1" hangingPunct="1">
              <a:buNone/>
              <a:defRPr/>
            </a:pPr>
            <a:r>
              <a:rPr lang="zh-CN" altLang="en-US" dirty="0" smtClean="0"/>
              <a:t>                               </a:t>
            </a:r>
            <a:endParaRPr lang="en-US" altLang="zh-CN" dirty="0" smtClean="0"/>
          </a:p>
          <a:p>
            <a:pPr marL="0" indent="0" eaLnBrk="1" hangingPunct="1">
              <a:buNone/>
              <a:defRPr/>
            </a:pPr>
            <a:r>
              <a:rPr lang="zh-CN" altLang="en-US" dirty="0" smtClean="0"/>
              <a:t> </a:t>
            </a:r>
            <a:r>
              <a:rPr lang="en-US" altLang="zh-CN" dirty="0" smtClean="0"/>
              <a:t>3.</a:t>
            </a:r>
            <a:r>
              <a:rPr lang="zh-CN" altLang="en-US" dirty="0" smtClean="0"/>
              <a:t>熟练掌握各考点的答题模式。                       </a:t>
            </a:r>
          </a:p>
        </p:txBody>
      </p:sp>
    </p:spTree>
    <p:extLst>
      <p:ext uri="{BB962C8B-B14F-4D97-AF65-F5344CB8AC3E}">
        <p14:creationId xmlns:p14="http://schemas.microsoft.com/office/powerpoint/2010/main" val="4012793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7544" y="44624"/>
            <a:ext cx="8229600" cy="1143000"/>
          </a:xfrm>
        </p:spPr>
        <p:txBody>
          <a:bodyPr>
            <a:normAutofit/>
          </a:bodyPr>
          <a:lstStyle/>
          <a:p>
            <a:pPr eaLnBrk="1" hangingPunct="1">
              <a:defRPr/>
            </a:pPr>
            <a:r>
              <a:rPr lang="en-US" altLang="zh-CN" sz="3600" b="1" dirty="0" smtClean="0"/>
              <a:t>⒊</a:t>
            </a:r>
            <a:r>
              <a:rPr lang="zh-CN" altLang="en-US" sz="3600" b="1" dirty="0" smtClean="0">
                <a:solidFill>
                  <a:srgbClr val="FF0066"/>
                </a:solidFill>
              </a:rPr>
              <a:t>考题示例</a:t>
            </a:r>
          </a:p>
        </p:txBody>
      </p:sp>
      <p:sp>
        <p:nvSpPr>
          <p:cNvPr id="46083" name="Rectangle 3"/>
          <p:cNvSpPr>
            <a:spLocks noGrp="1" noChangeArrowheads="1"/>
          </p:cNvSpPr>
          <p:nvPr>
            <p:ph type="body" idx="1"/>
          </p:nvPr>
        </p:nvSpPr>
        <p:spPr>
          <a:xfrm>
            <a:off x="564268" y="1268760"/>
            <a:ext cx="8229600" cy="460647"/>
          </a:xfrm>
        </p:spPr>
        <p:txBody>
          <a:bodyPr>
            <a:normAutofit lnSpcReduction="10000"/>
          </a:bodyPr>
          <a:lstStyle/>
          <a:p>
            <a:pPr eaLnBrk="1" hangingPunct="1">
              <a:lnSpc>
                <a:spcPct val="90000"/>
              </a:lnSpc>
              <a:defRPr/>
            </a:pPr>
            <a:r>
              <a:rPr lang="en-US" altLang="zh-CN" sz="2800" b="1" dirty="0" smtClean="0"/>
              <a:t>⑴</a:t>
            </a:r>
            <a:r>
              <a:rPr lang="zh-CN" altLang="en-US" sz="2800" b="1" dirty="0" smtClean="0">
                <a:solidFill>
                  <a:srgbClr val="FF0066"/>
                </a:solidFill>
              </a:rPr>
              <a:t>情节类常规考题示例</a:t>
            </a:r>
            <a:endParaRPr lang="zh-CN" altLang="en-US" sz="2800" dirty="0" smtClean="0">
              <a:solidFill>
                <a:srgbClr val="FF0066"/>
              </a:solidFill>
            </a:endParaRPr>
          </a:p>
        </p:txBody>
      </p:sp>
      <p:sp>
        <p:nvSpPr>
          <p:cNvPr id="2" name="矩形 1"/>
          <p:cNvSpPr/>
          <p:nvPr/>
        </p:nvSpPr>
        <p:spPr>
          <a:xfrm>
            <a:off x="467544" y="3429000"/>
            <a:ext cx="8352928" cy="2419124"/>
          </a:xfrm>
          <a:prstGeom prst="rect">
            <a:avLst/>
          </a:prstGeom>
        </p:spPr>
        <p:txBody>
          <a:bodyPr wrap="square">
            <a:spAutoFit/>
          </a:bodyPr>
          <a:lstStyle/>
          <a:p>
            <a:pPr>
              <a:lnSpc>
                <a:spcPct val="90000"/>
              </a:lnSpc>
              <a:defRPr/>
            </a:pPr>
            <a:r>
              <a:rPr lang="zh-CN" altLang="en-US" sz="2400" b="1" dirty="0"/>
              <a:t>答：小说的情节发展</a:t>
            </a:r>
            <a:r>
              <a:rPr lang="zh-CN" altLang="en-US" sz="2400" b="1" dirty="0">
                <a:solidFill>
                  <a:srgbClr val="FF0000"/>
                </a:solidFill>
              </a:rPr>
              <a:t>既在意料之外又在情理之中</a:t>
            </a:r>
            <a:r>
              <a:rPr lang="zh-CN" altLang="en-US" sz="2400" b="1" dirty="0"/>
              <a:t>，十分精巧。西西洛细心照料并且为之悲伤落泪了五天的</a:t>
            </a:r>
            <a:r>
              <a:rPr lang="zh-CN" altLang="en-US" sz="2400" b="1" dirty="0">
                <a:latin typeface="Arial"/>
              </a:rPr>
              <a:t>“</a:t>
            </a:r>
            <a:r>
              <a:rPr lang="zh-CN" altLang="en-US" sz="2400" b="1" dirty="0"/>
              <a:t>父亲</a:t>
            </a:r>
            <a:r>
              <a:rPr lang="zh-CN" altLang="en-US" sz="2400" b="1" dirty="0">
                <a:latin typeface="Arial"/>
              </a:rPr>
              <a:t>”</a:t>
            </a:r>
            <a:r>
              <a:rPr lang="zh-CN" altLang="en-US" sz="2400" b="1" dirty="0"/>
              <a:t>竟然不是自己的父亲，得知认错了人竟然还选择了留下，明知不是自己的父亲竟然还以</a:t>
            </a:r>
            <a:r>
              <a:rPr lang="zh-CN" altLang="en-US" sz="2400" b="1" dirty="0">
                <a:latin typeface="Arial"/>
              </a:rPr>
              <a:t>“</a:t>
            </a:r>
            <a:r>
              <a:rPr lang="zh-CN" altLang="en-US" sz="2400" b="1" dirty="0"/>
              <a:t>父亲</a:t>
            </a:r>
            <a:r>
              <a:rPr lang="zh-CN" altLang="en-US" sz="2400" b="1" dirty="0">
                <a:latin typeface="Arial"/>
              </a:rPr>
              <a:t>”</a:t>
            </a:r>
            <a:r>
              <a:rPr lang="zh-CN" altLang="en-US" sz="2400" b="1" dirty="0"/>
              <a:t>称呼，</a:t>
            </a:r>
            <a:r>
              <a:rPr lang="zh-CN" altLang="en-US" sz="2400" b="1" dirty="0">
                <a:solidFill>
                  <a:srgbClr val="FF0000"/>
                </a:solidFill>
              </a:rPr>
              <a:t>都出人意料</a:t>
            </a:r>
            <a:r>
              <a:rPr lang="zh-CN" altLang="en-US" sz="2400" b="1" dirty="0"/>
              <a:t>。</a:t>
            </a:r>
            <a:r>
              <a:rPr lang="zh-CN" altLang="en-US" sz="2400" b="1" dirty="0">
                <a:latin typeface="Arial"/>
              </a:rPr>
              <a:t>“</a:t>
            </a:r>
            <a:r>
              <a:rPr lang="zh-CN" altLang="en-US" sz="2400" b="1" dirty="0"/>
              <a:t>看门人瞥了一眼信的大致内容，就</a:t>
            </a:r>
            <a:r>
              <a:rPr lang="en-US" altLang="zh-CN" sz="2400" b="1" dirty="0"/>
              <a:t>---</a:t>
            </a:r>
            <a:r>
              <a:rPr lang="en-US" altLang="zh-CN" sz="2400" b="1" dirty="0">
                <a:latin typeface="Arial"/>
              </a:rPr>
              <a:t>”“</a:t>
            </a:r>
            <a:r>
              <a:rPr lang="zh-CN" altLang="en-US" sz="2400" b="1" dirty="0"/>
              <a:t>全然不像父亲平日的模样</a:t>
            </a:r>
            <a:r>
              <a:rPr lang="zh-CN" altLang="en-US" sz="2400" b="1" dirty="0">
                <a:latin typeface="Arial"/>
              </a:rPr>
              <a:t>”“</a:t>
            </a:r>
            <a:r>
              <a:rPr lang="zh-CN" altLang="en-US" sz="2400" b="1" dirty="0"/>
              <a:t>病人总是凝视着他</a:t>
            </a:r>
            <a:r>
              <a:rPr lang="zh-CN" altLang="en-US" sz="2400" b="1" dirty="0">
                <a:latin typeface="Arial"/>
              </a:rPr>
              <a:t>”</a:t>
            </a:r>
            <a:r>
              <a:rPr lang="zh-CN" altLang="en-US" sz="2400" b="1" dirty="0"/>
              <a:t>以及西西洛的善良和爱心都使情节发展</a:t>
            </a:r>
            <a:r>
              <a:rPr lang="zh-CN" altLang="en-US" sz="2400" b="1" dirty="0">
                <a:solidFill>
                  <a:srgbClr val="FF0000"/>
                </a:solidFill>
              </a:rPr>
              <a:t>又在情理之中</a:t>
            </a:r>
            <a:r>
              <a:rPr lang="zh-CN" altLang="en-US" sz="2400" b="1" dirty="0"/>
              <a:t>。</a:t>
            </a:r>
          </a:p>
        </p:txBody>
      </p:sp>
      <p:sp>
        <p:nvSpPr>
          <p:cNvPr id="3" name="矩形 2"/>
          <p:cNvSpPr/>
          <p:nvPr/>
        </p:nvSpPr>
        <p:spPr>
          <a:xfrm>
            <a:off x="611560" y="2204864"/>
            <a:ext cx="8208912" cy="757130"/>
          </a:xfrm>
          <a:prstGeom prst="rect">
            <a:avLst/>
          </a:prstGeom>
        </p:spPr>
        <p:txBody>
          <a:bodyPr wrap="square">
            <a:spAutoFit/>
          </a:bodyPr>
          <a:lstStyle/>
          <a:p>
            <a:pPr>
              <a:lnSpc>
                <a:spcPct val="90000"/>
              </a:lnSpc>
              <a:defRPr/>
            </a:pPr>
            <a:r>
              <a:rPr lang="zh-CN" altLang="en-US" sz="2400" b="1" dirty="0"/>
              <a:t>这篇小说描述了乡下孩子西西洛在医院看护父亲的故事，情节安排十分精巧，试作分析。</a:t>
            </a:r>
          </a:p>
        </p:txBody>
      </p:sp>
    </p:spTree>
    <p:extLst>
      <p:ext uri="{BB962C8B-B14F-4D97-AF65-F5344CB8AC3E}">
        <p14:creationId xmlns:p14="http://schemas.microsoft.com/office/powerpoint/2010/main" val="74783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additive="base">
                                        <p:cTn id="7" dur="500" fill="hold"/>
                                        <p:tgtEl>
                                          <p:spTgt spid="46082"/>
                                        </p:tgtEl>
                                        <p:attrNameLst>
                                          <p:attrName>ppt_x</p:attrName>
                                        </p:attrNameLst>
                                      </p:cBhvr>
                                      <p:tavLst>
                                        <p:tav tm="0">
                                          <p:val>
                                            <p:strVal val="#ppt_x"/>
                                          </p:val>
                                        </p:tav>
                                        <p:tav tm="100000">
                                          <p:val>
                                            <p:strVal val="#ppt_x"/>
                                          </p:val>
                                        </p:tav>
                                      </p:tavLst>
                                    </p:anim>
                                    <p:anim calcmode="lin" valueType="num">
                                      <p:cBhvr additive="base">
                                        <p:cTn id="8" dur="500" fill="hold"/>
                                        <p:tgtEl>
                                          <p:spTgt spid="460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pRg st="0" end="0"/>
                                            </p:txEl>
                                          </p:spTgt>
                                        </p:tgtEl>
                                        <p:attrNameLst>
                                          <p:attrName>style.visibility</p:attrName>
                                        </p:attrNameLst>
                                      </p:cBhvr>
                                      <p:to>
                                        <p:strVal val="visible"/>
                                      </p:to>
                                    </p:set>
                                    <p:anim calcmode="lin" valueType="num">
                                      <p:cBhvr additive="base">
                                        <p:cTn id="13"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uild="p"/>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95536" y="-171400"/>
            <a:ext cx="8229600" cy="1143000"/>
          </a:xfrm>
        </p:spPr>
        <p:txBody>
          <a:bodyPr>
            <a:normAutofit/>
          </a:bodyPr>
          <a:lstStyle/>
          <a:p>
            <a:pPr eaLnBrk="1" hangingPunct="1">
              <a:defRPr/>
            </a:pPr>
            <a:r>
              <a:rPr lang="en-US" altLang="zh-CN" sz="3200" b="1" dirty="0" smtClean="0"/>
              <a:t>⑵</a:t>
            </a:r>
            <a:r>
              <a:rPr lang="zh-CN" altLang="en-US" sz="3200" b="1" dirty="0" smtClean="0">
                <a:solidFill>
                  <a:srgbClr val="FF0066"/>
                </a:solidFill>
              </a:rPr>
              <a:t>情节类探究题示例宁夏</a:t>
            </a:r>
            <a:r>
              <a:rPr lang="en-US" altLang="zh-CN" sz="3200" b="1" dirty="0" smtClean="0">
                <a:solidFill>
                  <a:srgbClr val="FF0066"/>
                </a:solidFill>
              </a:rPr>
              <a:t>11</a:t>
            </a:r>
            <a:r>
              <a:rPr lang="zh-CN" altLang="en-US" sz="3200" b="1" dirty="0" smtClean="0">
                <a:solidFill>
                  <a:srgbClr val="FF0066"/>
                </a:solidFill>
              </a:rPr>
              <a:t>题</a:t>
            </a:r>
          </a:p>
        </p:txBody>
      </p:sp>
      <p:sp>
        <p:nvSpPr>
          <p:cNvPr id="2" name="矩形 1"/>
          <p:cNvSpPr/>
          <p:nvPr/>
        </p:nvSpPr>
        <p:spPr>
          <a:xfrm>
            <a:off x="239833" y="4797152"/>
            <a:ext cx="8784976" cy="1938992"/>
          </a:xfrm>
          <a:prstGeom prst="rect">
            <a:avLst/>
          </a:prstGeom>
        </p:spPr>
        <p:txBody>
          <a:bodyPr wrap="square">
            <a:spAutoFit/>
          </a:bodyPr>
          <a:lstStyle/>
          <a:p>
            <a:pPr marL="609600" indent="-609600">
              <a:defRPr/>
            </a:pPr>
            <a:r>
              <a:rPr lang="zh-CN" altLang="en-US" sz="2000" b="1" dirty="0">
                <a:solidFill>
                  <a:srgbClr val="0070C0"/>
                </a:solidFill>
              </a:rPr>
              <a:t>观点二： 这样写有些做作。</a:t>
            </a:r>
          </a:p>
          <a:p>
            <a:pPr marL="609600" indent="-609600">
              <a:defRPr/>
            </a:pPr>
            <a:r>
              <a:rPr lang="zh-CN" altLang="en-US" sz="2000" b="1" dirty="0">
                <a:solidFill>
                  <a:srgbClr val="0070C0"/>
                </a:solidFill>
              </a:rPr>
              <a:t>①触动她描画字的原因主要应该是日常生活的需要，而不只是路边一块废旧的石碑</a:t>
            </a:r>
            <a:r>
              <a:rPr lang="zh-CN" altLang="en-US" sz="2000" b="1" dirty="0" smtClean="0">
                <a:solidFill>
                  <a:srgbClr val="0070C0"/>
                </a:solidFill>
              </a:rPr>
              <a:t>；</a:t>
            </a:r>
            <a:endParaRPr lang="en-US" altLang="zh-CN" sz="2000" b="1" dirty="0" smtClean="0">
              <a:solidFill>
                <a:srgbClr val="0070C0"/>
              </a:solidFill>
            </a:endParaRPr>
          </a:p>
          <a:p>
            <a:pPr marL="609600" indent="-609600">
              <a:defRPr/>
            </a:pPr>
            <a:r>
              <a:rPr lang="zh-CN" altLang="en-US" sz="2000" b="1" dirty="0" smtClean="0">
                <a:solidFill>
                  <a:srgbClr val="0070C0"/>
                </a:solidFill>
              </a:rPr>
              <a:t>②</a:t>
            </a:r>
            <a:r>
              <a:rPr lang="zh-CN" altLang="en-US" sz="2000" b="1" dirty="0">
                <a:solidFill>
                  <a:srgbClr val="0070C0"/>
                </a:solidFill>
              </a:rPr>
              <a:t>孕妇自己不会写字，想临摹石碑上的字，可以请放学的孩子帮忙，不必那么费劲，非要自己描画</a:t>
            </a:r>
            <a:r>
              <a:rPr lang="zh-CN" altLang="en-US" sz="2000" b="1" dirty="0" smtClean="0">
                <a:solidFill>
                  <a:srgbClr val="0070C0"/>
                </a:solidFill>
              </a:rPr>
              <a:t>；</a:t>
            </a:r>
            <a:endParaRPr lang="en-US" altLang="zh-CN" sz="2000" b="1" dirty="0" smtClean="0">
              <a:solidFill>
                <a:srgbClr val="0070C0"/>
              </a:solidFill>
            </a:endParaRPr>
          </a:p>
          <a:p>
            <a:pPr marL="609600" indent="-609600">
              <a:defRPr/>
            </a:pPr>
            <a:r>
              <a:rPr lang="zh-CN" altLang="en-US" sz="2000" b="1" dirty="0" smtClean="0">
                <a:solidFill>
                  <a:srgbClr val="0070C0"/>
                </a:solidFill>
              </a:rPr>
              <a:t>③</a:t>
            </a:r>
            <a:r>
              <a:rPr lang="zh-CN" altLang="en-US" sz="2000" b="1" dirty="0">
                <a:solidFill>
                  <a:srgbClr val="0070C0"/>
                </a:solidFill>
              </a:rPr>
              <a:t>作为未来的母亲，孕妇识不识字，其实都不影响她对孩子的责任与爱。</a:t>
            </a:r>
          </a:p>
        </p:txBody>
      </p:sp>
      <p:sp>
        <p:nvSpPr>
          <p:cNvPr id="3" name="矩形 2"/>
          <p:cNvSpPr/>
          <p:nvPr/>
        </p:nvSpPr>
        <p:spPr>
          <a:xfrm>
            <a:off x="167823" y="2204864"/>
            <a:ext cx="8724655" cy="2308324"/>
          </a:xfrm>
          <a:prstGeom prst="rect">
            <a:avLst/>
          </a:prstGeom>
        </p:spPr>
        <p:txBody>
          <a:bodyPr wrap="square">
            <a:spAutoFit/>
          </a:bodyPr>
          <a:lstStyle/>
          <a:p>
            <a:pPr marL="609600" indent="-609600">
              <a:defRPr/>
            </a:pPr>
            <a:r>
              <a:rPr lang="zh-CN" altLang="en-US" sz="2400" b="1" dirty="0">
                <a:solidFill>
                  <a:srgbClr val="7030A0"/>
                </a:solidFill>
              </a:rPr>
              <a:t> </a:t>
            </a:r>
            <a:r>
              <a:rPr lang="zh-CN" altLang="en-US" sz="2000" b="1" dirty="0">
                <a:solidFill>
                  <a:srgbClr val="7030A0"/>
                </a:solidFill>
              </a:rPr>
              <a:t>观点一：这样写让人感动。</a:t>
            </a:r>
          </a:p>
          <a:p>
            <a:pPr marL="609600" indent="-609600">
              <a:defRPr/>
            </a:pPr>
            <a:r>
              <a:rPr lang="zh-CN" altLang="en-US" sz="2000" b="1" dirty="0">
                <a:solidFill>
                  <a:srgbClr val="7030A0"/>
                </a:solidFill>
              </a:rPr>
              <a:t>答：①突出了孕妇对文化知识的朦胧追求，虽然她不识字，但这不影响她对文化的尊重</a:t>
            </a:r>
            <a:r>
              <a:rPr lang="zh-CN" altLang="en-US" sz="2000" b="1" dirty="0" smtClean="0">
                <a:solidFill>
                  <a:srgbClr val="7030A0"/>
                </a:solidFill>
              </a:rPr>
              <a:t>；</a:t>
            </a:r>
            <a:endParaRPr lang="en-US" altLang="zh-CN" sz="2000" b="1" dirty="0" smtClean="0">
              <a:solidFill>
                <a:srgbClr val="7030A0"/>
              </a:solidFill>
            </a:endParaRPr>
          </a:p>
          <a:p>
            <a:pPr marL="609600" indent="-609600">
              <a:defRPr/>
            </a:pPr>
            <a:r>
              <a:rPr lang="zh-CN" altLang="en-US" sz="2000" b="1" dirty="0" smtClean="0">
                <a:solidFill>
                  <a:srgbClr val="7030A0"/>
                </a:solidFill>
              </a:rPr>
              <a:t>②</a:t>
            </a:r>
            <a:r>
              <a:rPr lang="zh-CN" altLang="en-US" sz="2000" b="1" dirty="0">
                <a:solidFill>
                  <a:srgbClr val="7030A0"/>
                </a:solidFill>
              </a:rPr>
              <a:t>揭示了一个没有文化的农村女人在将为人母时的责任感，在她看来，学会认这几个字，将来就不担心孩子的提问了</a:t>
            </a:r>
            <a:r>
              <a:rPr lang="zh-CN" altLang="en-US" sz="2000" b="1" dirty="0" smtClean="0">
                <a:solidFill>
                  <a:srgbClr val="7030A0"/>
                </a:solidFill>
              </a:rPr>
              <a:t>；</a:t>
            </a:r>
            <a:endParaRPr lang="en-US" altLang="zh-CN" sz="2000" b="1" dirty="0" smtClean="0">
              <a:solidFill>
                <a:srgbClr val="7030A0"/>
              </a:solidFill>
            </a:endParaRPr>
          </a:p>
          <a:p>
            <a:pPr marL="609600" indent="-609600">
              <a:defRPr/>
            </a:pPr>
            <a:r>
              <a:rPr lang="zh-CN" altLang="en-US" sz="2000" b="1" dirty="0" smtClean="0">
                <a:solidFill>
                  <a:srgbClr val="7030A0"/>
                </a:solidFill>
              </a:rPr>
              <a:t>③</a:t>
            </a:r>
            <a:r>
              <a:rPr lang="zh-CN" altLang="en-US" sz="2000" b="1" dirty="0">
                <a:solidFill>
                  <a:srgbClr val="7030A0"/>
                </a:solidFill>
              </a:rPr>
              <a:t>表现了孕妇认识到文化知识对孩子未来成长的重要性，也表明在她在尽可能地弥补自己没有文化知识的不足。</a:t>
            </a:r>
          </a:p>
        </p:txBody>
      </p:sp>
      <p:sp>
        <p:nvSpPr>
          <p:cNvPr id="5" name="矩形 4"/>
          <p:cNvSpPr/>
          <p:nvPr/>
        </p:nvSpPr>
        <p:spPr>
          <a:xfrm>
            <a:off x="239832" y="764704"/>
            <a:ext cx="8580639" cy="1323439"/>
          </a:xfrm>
          <a:prstGeom prst="rect">
            <a:avLst/>
          </a:prstGeom>
        </p:spPr>
        <p:txBody>
          <a:bodyPr wrap="square">
            <a:spAutoFit/>
          </a:bodyPr>
          <a:lstStyle/>
          <a:p>
            <a:pPr marL="609600" indent="-609600">
              <a:defRPr/>
            </a:pPr>
            <a:r>
              <a:rPr lang="zh-CN" altLang="en-US" sz="2000" b="1" dirty="0"/>
              <a:t>问：孕妇并不认识石碑上的字，也不会写字，却十分努力的描画着它们，后来还感叹：</a:t>
            </a:r>
            <a:r>
              <a:rPr lang="zh-CN" altLang="en-US" sz="2000" b="1" dirty="0">
                <a:latin typeface="Arial"/>
              </a:rPr>
              <a:t>“</a:t>
            </a:r>
            <a:r>
              <a:rPr lang="zh-CN" altLang="en-US" sz="2000" b="1" dirty="0"/>
              <a:t>字是一种多么好的东西啊！</a:t>
            </a:r>
            <a:r>
              <a:rPr lang="zh-CN" altLang="en-US" sz="2000" b="1" dirty="0">
                <a:latin typeface="Arial"/>
              </a:rPr>
              <a:t>”</a:t>
            </a:r>
            <a:r>
              <a:rPr lang="zh-CN" altLang="en-US" sz="2000" b="1" dirty="0"/>
              <a:t>小说这样来写孕妇，有人认为让人感动，也有人认为有些做作。你的看法呢？请结合全文，谈谈你的观点和理由。（</a:t>
            </a:r>
            <a:r>
              <a:rPr lang="en-US" altLang="zh-CN" sz="2000" b="1" dirty="0"/>
              <a:t>8</a:t>
            </a:r>
            <a:r>
              <a:rPr lang="zh-CN" altLang="en-US" sz="2000" b="1" dirty="0"/>
              <a:t>分）</a:t>
            </a:r>
            <a:endParaRPr lang="zh-CN" altLang="en-US" b="1" dirty="0"/>
          </a:p>
        </p:txBody>
      </p:sp>
    </p:spTree>
    <p:extLst>
      <p:ext uri="{BB962C8B-B14F-4D97-AF65-F5344CB8AC3E}">
        <p14:creationId xmlns:p14="http://schemas.microsoft.com/office/powerpoint/2010/main" val="358859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ppt_x"/>
                                          </p:val>
                                        </p:tav>
                                        <p:tav tm="100000">
                                          <p:val>
                                            <p:strVal val="#ppt_x"/>
                                          </p:val>
                                        </p:tav>
                                      </p:tavLst>
                                    </p:anim>
                                    <p:anim calcmode="lin" valueType="num">
                                      <p:cBhvr additive="base">
                                        <p:cTn id="8" dur="500" fill="hold"/>
                                        <p:tgtEl>
                                          <p:spTgt spid="47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2" grpId="0"/>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7544" y="0"/>
            <a:ext cx="8229600" cy="1143000"/>
          </a:xfrm>
        </p:spPr>
        <p:txBody>
          <a:bodyPr>
            <a:normAutofit/>
          </a:bodyPr>
          <a:lstStyle/>
          <a:p>
            <a:pPr eaLnBrk="1" hangingPunct="1">
              <a:defRPr/>
            </a:pPr>
            <a:r>
              <a:rPr lang="en-US" altLang="zh-CN" sz="3200" b="1" dirty="0" smtClean="0"/>
              <a:t>⒋</a:t>
            </a:r>
            <a:r>
              <a:rPr lang="zh-CN" altLang="en-US" sz="3200" b="1" dirty="0" smtClean="0"/>
              <a:t>答题指要</a:t>
            </a:r>
            <a:r>
              <a:rPr lang="zh-CN" altLang="en-US" sz="3200" dirty="0" smtClean="0"/>
              <a:t> </a:t>
            </a:r>
          </a:p>
        </p:txBody>
      </p:sp>
      <p:sp>
        <p:nvSpPr>
          <p:cNvPr id="2" name="矩形 1"/>
          <p:cNvSpPr/>
          <p:nvPr/>
        </p:nvSpPr>
        <p:spPr>
          <a:xfrm>
            <a:off x="179512" y="5949280"/>
            <a:ext cx="3570208" cy="389209"/>
          </a:xfrm>
          <a:prstGeom prst="rect">
            <a:avLst/>
          </a:prstGeom>
        </p:spPr>
        <p:txBody>
          <a:bodyPr wrap="none">
            <a:spAutoFit/>
          </a:bodyPr>
          <a:lstStyle/>
          <a:p>
            <a:pPr>
              <a:lnSpc>
                <a:spcPct val="80000"/>
              </a:lnSpc>
              <a:defRPr/>
            </a:pPr>
            <a:r>
              <a:rPr lang="zh-CN" altLang="en-US" sz="2400" b="1" dirty="0"/>
              <a:t>⑥情节的</a:t>
            </a:r>
            <a:r>
              <a:rPr lang="zh-CN" altLang="en-US" sz="2400" b="1" dirty="0">
                <a:solidFill>
                  <a:srgbClr val="7030A0"/>
                </a:solidFill>
                <a:effectLst>
                  <a:outerShdw blurRad="38100" dist="38100" dir="2700000" algn="tl">
                    <a:srgbClr val="000000">
                      <a:alpha val="43137"/>
                    </a:srgbClr>
                  </a:outerShdw>
                </a:effectLst>
              </a:rPr>
              <a:t>合理性</a:t>
            </a:r>
            <a:r>
              <a:rPr lang="zh-CN" altLang="en-US" sz="2400" b="1" dirty="0">
                <a:solidFill>
                  <a:srgbClr val="7030A0"/>
                </a:solidFill>
              </a:rPr>
              <a:t>探究</a:t>
            </a:r>
            <a:r>
              <a:rPr lang="zh-CN" altLang="en-US" sz="2400" b="1" dirty="0"/>
              <a:t>等。</a:t>
            </a:r>
          </a:p>
        </p:txBody>
      </p:sp>
      <p:sp>
        <p:nvSpPr>
          <p:cNvPr id="3" name="矩形 2"/>
          <p:cNvSpPr/>
          <p:nvPr/>
        </p:nvSpPr>
        <p:spPr>
          <a:xfrm>
            <a:off x="179512" y="5216547"/>
            <a:ext cx="3570208" cy="389209"/>
          </a:xfrm>
          <a:prstGeom prst="rect">
            <a:avLst/>
          </a:prstGeom>
        </p:spPr>
        <p:txBody>
          <a:bodyPr wrap="none">
            <a:spAutoFit/>
          </a:bodyPr>
          <a:lstStyle/>
          <a:p>
            <a:pPr>
              <a:lnSpc>
                <a:spcPct val="80000"/>
              </a:lnSpc>
              <a:defRPr/>
            </a:pPr>
            <a:r>
              <a:rPr lang="zh-CN" altLang="en-US" sz="2400" b="1" dirty="0"/>
              <a:t>⑤哪一个情节最吸引你；</a:t>
            </a:r>
          </a:p>
        </p:txBody>
      </p:sp>
      <p:sp>
        <p:nvSpPr>
          <p:cNvPr id="4" name="矩形 3"/>
          <p:cNvSpPr/>
          <p:nvPr/>
        </p:nvSpPr>
        <p:spPr>
          <a:xfrm>
            <a:off x="179512" y="4509120"/>
            <a:ext cx="8784975" cy="387798"/>
          </a:xfrm>
          <a:prstGeom prst="rect">
            <a:avLst/>
          </a:prstGeom>
        </p:spPr>
        <p:txBody>
          <a:bodyPr wrap="square">
            <a:spAutoFit/>
          </a:bodyPr>
          <a:lstStyle/>
          <a:p>
            <a:pPr>
              <a:lnSpc>
                <a:spcPct val="80000"/>
              </a:lnSpc>
              <a:defRPr/>
            </a:pPr>
            <a:r>
              <a:rPr lang="zh-CN" altLang="en-US" sz="2400" b="1" dirty="0"/>
              <a:t>④小说的叙述故事情节过程中</a:t>
            </a:r>
            <a:r>
              <a:rPr lang="zh-CN" altLang="en-US" sz="2400" b="1" dirty="0">
                <a:solidFill>
                  <a:srgbClr val="0070C0"/>
                </a:solidFill>
                <a:effectLst>
                  <a:outerShdw blurRad="38100" dist="38100" dir="2700000" algn="tl">
                    <a:srgbClr val="000000">
                      <a:alpha val="43137"/>
                    </a:srgbClr>
                  </a:outerShdw>
                </a:effectLst>
              </a:rPr>
              <a:t>顺叙、倒叙、插叙</a:t>
            </a:r>
            <a:r>
              <a:rPr lang="zh-CN" altLang="en-US" sz="2400" b="1" dirty="0"/>
              <a:t>等方法的使用；</a:t>
            </a:r>
          </a:p>
        </p:txBody>
      </p:sp>
      <p:sp>
        <p:nvSpPr>
          <p:cNvPr id="5" name="矩形 4"/>
          <p:cNvSpPr/>
          <p:nvPr/>
        </p:nvSpPr>
        <p:spPr>
          <a:xfrm>
            <a:off x="179512" y="3789038"/>
            <a:ext cx="4801314" cy="389209"/>
          </a:xfrm>
          <a:prstGeom prst="rect">
            <a:avLst/>
          </a:prstGeom>
        </p:spPr>
        <p:txBody>
          <a:bodyPr wrap="none">
            <a:spAutoFit/>
          </a:bodyPr>
          <a:lstStyle/>
          <a:p>
            <a:pPr>
              <a:lnSpc>
                <a:spcPct val="80000"/>
              </a:lnSpc>
              <a:defRPr/>
            </a:pPr>
            <a:r>
              <a:rPr lang="zh-CN" altLang="en-US" sz="2400" b="1" dirty="0"/>
              <a:t>③情节的高潮或结尾</a:t>
            </a:r>
            <a:r>
              <a:rPr lang="zh-CN" altLang="en-US" sz="2400" b="1" dirty="0">
                <a:solidFill>
                  <a:srgbClr val="7030A0"/>
                </a:solidFill>
                <a:effectLst>
                  <a:outerShdw blurRad="38100" dist="38100" dir="2700000" algn="tl">
                    <a:srgbClr val="000000">
                      <a:alpha val="43137"/>
                    </a:srgbClr>
                  </a:outerShdw>
                </a:effectLst>
              </a:rPr>
              <a:t>作用</a:t>
            </a:r>
            <a:r>
              <a:rPr lang="zh-CN" altLang="en-US" sz="2400" b="1" dirty="0"/>
              <a:t>的理解；</a:t>
            </a:r>
          </a:p>
        </p:txBody>
      </p:sp>
      <p:sp>
        <p:nvSpPr>
          <p:cNvPr id="6" name="矩形 5"/>
          <p:cNvSpPr/>
          <p:nvPr/>
        </p:nvSpPr>
        <p:spPr>
          <a:xfrm>
            <a:off x="179512" y="3116364"/>
            <a:ext cx="4493538" cy="389209"/>
          </a:xfrm>
          <a:prstGeom prst="rect">
            <a:avLst/>
          </a:prstGeom>
        </p:spPr>
        <p:txBody>
          <a:bodyPr wrap="none">
            <a:spAutoFit/>
          </a:bodyPr>
          <a:lstStyle/>
          <a:p>
            <a:pPr>
              <a:lnSpc>
                <a:spcPct val="80000"/>
              </a:lnSpc>
              <a:defRPr/>
            </a:pPr>
            <a:r>
              <a:rPr lang="zh-CN" altLang="en-US" sz="2400" b="1" dirty="0"/>
              <a:t>②某一情节的特点和作用分析；</a:t>
            </a:r>
          </a:p>
        </p:txBody>
      </p:sp>
      <p:sp>
        <p:nvSpPr>
          <p:cNvPr id="7" name="矩形 6"/>
          <p:cNvSpPr/>
          <p:nvPr/>
        </p:nvSpPr>
        <p:spPr>
          <a:xfrm>
            <a:off x="179512" y="1243098"/>
            <a:ext cx="8784975" cy="1754326"/>
          </a:xfrm>
          <a:prstGeom prst="rect">
            <a:avLst/>
          </a:prstGeom>
        </p:spPr>
        <p:txBody>
          <a:bodyPr wrap="square">
            <a:spAutoFit/>
          </a:bodyPr>
          <a:lstStyle/>
          <a:p>
            <a:pPr>
              <a:lnSpc>
                <a:spcPct val="150000"/>
              </a:lnSpc>
              <a:defRPr/>
            </a:pPr>
            <a:r>
              <a:rPr lang="zh-CN" altLang="en-US" sz="2400" b="1" dirty="0"/>
              <a:t>①用一句话或简明的语句概括故事情节，或文中共写了哪几件事，请依次加以概括，或用填空的形式概括小说的部分内容（包括指出</a:t>
            </a:r>
            <a:r>
              <a:rPr lang="zh-CN" altLang="en-US" sz="2400" b="1" dirty="0">
                <a:solidFill>
                  <a:srgbClr val="00B0F0"/>
                </a:solidFill>
                <a:effectLst>
                  <a:outerShdw blurRad="38100" dist="38100" dir="2700000" algn="tl">
                    <a:srgbClr val="000000">
                      <a:alpha val="43137"/>
                    </a:srgbClr>
                  </a:outerShdw>
                </a:effectLst>
              </a:rPr>
              <a:t>开端、发展、高潮和结局</a:t>
            </a:r>
            <a:r>
              <a:rPr lang="zh-CN" altLang="en-US" sz="2400" b="1" dirty="0"/>
              <a:t>四部分中的某一方面）；</a:t>
            </a:r>
          </a:p>
        </p:txBody>
      </p:sp>
      <p:sp>
        <p:nvSpPr>
          <p:cNvPr id="8" name="矩形 7"/>
          <p:cNvSpPr/>
          <p:nvPr/>
        </p:nvSpPr>
        <p:spPr>
          <a:xfrm>
            <a:off x="514169" y="692696"/>
            <a:ext cx="2348720" cy="438646"/>
          </a:xfrm>
          <a:prstGeom prst="rect">
            <a:avLst/>
          </a:prstGeom>
        </p:spPr>
        <p:txBody>
          <a:bodyPr wrap="none">
            <a:spAutoFit/>
          </a:bodyPr>
          <a:lstStyle/>
          <a:p>
            <a:pPr>
              <a:lnSpc>
                <a:spcPct val="80000"/>
              </a:lnSpc>
              <a:defRPr/>
            </a:pPr>
            <a:r>
              <a:rPr lang="en-US" altLang="zh-CN" sz="2800" b="1" dirty="0"/>
              <a:t>⑴</a:t>
            </a:r>
            <a:r>
              <a:rPr lang="zh-CN" altLang="en-US" sz="2800" b="1" dirty="0"/>
              <a:t>命题指向：</a:t>
            </a:r>
            <a:endParaRPr lang="zh-CN" altLang="en-US" sz="2800" dirty="0"/>
          </a:p>
        </p:txBody>
      </p:sp>
    </p:spTree>
    <p:extLst>
      <p:ext uri="{BB962C8B-B14F-4D97-AF65-F5344CB8AC3E}">
        <p14:creationId xmlns:p14="http://schemas.microsoft.com/office/powerpoint/2010/main" val="1686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2" grpId="0"/>
      <p:bldP spid="3" grpId="0"/>
      <p:bldP spid="4" grpId="0"/>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95536" y="-171400"/>
            <a:ext cx="8229600" cy="1143000"/>
          </a:xfrm>
        </p:spPr>
        <p:txBody>
          <a:bodyPr>
            <a:normAutofit/>
          </a:bodyPr>
          <a:lstStyle/>
          <a:p>
            <a:pPr eaLnBrk="1" hangingPunct="1">
              <a:defRPr/>
            </a:pPr>
            <a:r>
              <a:rPr lang="en-US" altLang="zh-CN" sz="3200" b="1" dirty="0"/>
              <a:t>5</a:t>
            </a:r>
            <a:r>
              <a:rPr lang="zh-CN" altLang="en-US" sz="3200" b="1" dirty="0" smtClean="0"/>
              <a:t>答题思路：</a:t>
            </a:r>
          </a:p>
        </p:txBody>
      </p:sp>
      <p:sp>
        <p:nvSpPr>
          <p:cNvPr id="2" name="矩形 1"/>
          <p:cNvSpPr/>
          <p:nvPr/>
        </p:nvSpPr>
        <p:spPr>
          <a:xfrm>
            <a:off x="465312" y="5517232"/>
            <a:ext cx="8283152" cy="757130"/>
          </a:xfrm>
          <a:prstGeom prst="rect">
            <a:avLst/>
          </a:prstGeom>
        </p:spPr>
        <p:txBody>
          <a:bodyPr wrap="square">
            <a:spAutoFit/>
          </a:bodyPr>
          <a:lstStyle/>
          <a:p>
            <a:pPr>
              <a:lnSpc>
                <a:spcPct val="90000"/>
              </a:lnSpc>
              <a:defRPr/>
            </a:pPr>
            <a:r>
              <a:rPr lang="zh-CN" altLang="en-US" sz="2400" b="1" dirty="0">
                <a:solidFill>
                  <a:srgbClr val="7030A0"/>
                </a:solidFill>
                <a:effectLst>
                  <a:outerShdw blurRad="38100" dist="38100" dir="2700000" algn="tl">
                    <a:srgbClr val="000000">
                      <a:alpha val="43137"/>
                    </a:srgbClr>
                  </a:outerShdw>
                </a:effectLst>
              </a:rPr>
              <a:t>根据要求组织语言表达：</a:t>
            </a:r>
            <a:r>
              <a:rPr lang="en-US" altLang="zh-CN" sz="2400" b="1" dirty="0">
                <a:solidFill>
                  <a:srgbClr val="7030A0"/>
                </a:solidFill>
                <a:effectLst>
                  <a:outerShdw blurRad="38100" dist="38100" dir="2700000" algn="tl">
                    <a:srgbClr val="000000">
                      <a:alpha val="43137"/>
                    </a:srgbClr>
                  </a:outerShdw>
                </a:effectLst>
              </a:rPr>
              <a:t>XX</a:t>
            </a:r>
            <a:r>
              <a:rPr lang="zh-CN" altLang="en-US" sz="2400" b="1" dirty="0">
                <a:solidFill>
                  <a:srgbClr val="7030A0"/>
                </a:solidFill>
                <a:effectLst>
                  <a:outerShdw blurRad="38100" dist="38100" dir="2700000" algn="tl">
                    <a:srgbClr val="000000">
                      <a:alpha val="43137"/>
                    </a:srgbClr>
                  </a:outerShdw>
                </a:effectLst>
              </a:rPr>
              <a:t>情节（事物）在文中有</a:t>
            </a:r>
            <a:r>
              <a:rPr lang="en-US" altLang="zh-CN" sz="2400" b="1" dirty="0">
                <a:solidFill>
                  <a:srgbClr val="7030A0"/>
                </a:solidFill>
                <a:effectLst>
                  <a:outerShdw blurRad="38100" dist="38100" dir="2700000" algn="tl">
                    <a:srgbClr val="000000">
                      <a:alpha val="43137"/>
                    </a:srgbClr>
                  </a:outerShdw>
                </a:effectLst>
                <a:latin typeface="Arial"/>
              </a:rPr>
              <a:t>……</a:t>
            </a:r>
            <a:r>
              <a:rPr lang="zh-CN" altLang="en-US" sz="2400" b="1" dirty="0">
                <a:solidFill>
                  <a:srgbClr val="7030A0"/>
                </a:solidFill>
                <a:effectLst>
                  <a:outerShdw blurRad="38100" dist="38100" dir="2700000" algn="tl">
                    <a:srgbClr val="000000">
                      <a:alpha val="43137"/>
                    </a:srgbClr>
                  </a:outerShdw>
                </a:effectLst>
              </a:rPr>
              <a:t>作用，突出了</a:t>
            </a:r>
            <a:r>
              <a:rPr lang="en-US" altLang="zh-CN" sz="2400" b="1" dirty="0">
                <a:solidFill>
                  <a:srgbClr val="7030A0"/>
                </a:solidFill>
                <a:effectLst>
                  <a:outerShdw blurRad="38100" dist="38100" dir="2700000" algn="tl">
                    <a:srgbClr val="000000">
                      <a:alpha val="43137"/>
                    </a:srgbClr>
                  </a:outerShdw>
                </a:effectLst>
                <a:latin typeface="Arial"/>
              </a:rPr>
              <a:t>……</a:t>
            </a:r>
            <a:r>
              <a:rPr lang="zh-CN" altLang="en-US" sz="2400" b="1" dirty="0">
                <a:solidFill>
                  <a:srgbClr val="7030A0"/>
                </a:solidFill>
                <a:effectLst>
                  <a:outerShdw blurRad="38100" dist="38100" dir="2700000" algn="tl">
                    <a:srgbClr val="000000">
                      <a:alpha val="43137"/>
                    </a:srgbClr>
                  </a:outerShdw>
                </a:effectLst>
              </a:rPr>
              <a:t>，表现了</a:t>
            </a:r>
            <a:r>
              <a:rPr lang="en-US" altLang="zh-CN" sz="2400" b="1" dirty="0">
                <a:solidFill>
                  <a:srgbClr val="7030A0"/>
                </a:solidFill>
                <a:effectLst>
                  <a:outerShdw blurRad="38100" dist="38100" dir="2700000" algn="tl">
                    <a:srgbClr val="000000">
                      <a:alpha val="43137"/>
                    </a:srgbClr>
                  </a:outerShdw>
                </a:effectLst>
                <a:latin typeface="Arial"/>
              </a:rPr>
              <a:t>……</a:t>
            </a:r>
            <a:endParaRPr lang="en-US" altLang="zh-CN" sz="2400" b="1" dirty="0">
              <a:solidFill>
                <a:srgbClr val="7030A0"/>
              </a:solidFill>
              <a:effectLst>
                <a:outerShdw blurRad="38100" dist="38100" dir="2700000" algn="tl">
                  <a:srgbClr val="000000">
                    <a:alpha val="43137"/>
                  </a:srgbClr>
                </a:outerShdw>
              </a:effectLst>
            </a:endParaRPr>
          </a:p>
        </p:txBody>
      </p:sp>
      <p:sp>
        <p:nvSpPr>
          <p:cNvPr id="3" name="矩形 2"/>
          <p:cNvSpPr/>
          <p:nvPr/>
        </p:nvSpPr>
        <p:spPr>
          <a:xfrm>
            <a:off x="465312" y="2348880"/>
            <a:ext cx="8208912" cy="1691104"/>
          </a:xfrm>
          <a:prstGeom prst="rect">
            <a:avLst/>
          </a:prstGeom>
        </p:spPr>
        <p:txBody>
          <a:bodyPr wrap="square">
            <a:spAutoFit/>
          </a:bodyPr>
          <a:lstStyle/>
          <a:p>
            <a:pPr>
              <a:lnSpc>
                <a:spcPct val="150000"/>
              </a:lnSpc>
              <a:defRPr/>
            </a:pPr>
            <a:r>
              <a:rPr lang="zh-CN" altLang="en-US" sz="2400" b="1" dirty="0"/>
              <a:t>①</a:t>
            </a:r>
            <a:r>
              <a:rPr lang="zh-CN" altLang="en-US" sz="2400" b="1" dirty="0">
                <a:solidFill>
                  <a:srgbClr val="00B0F0"/>
                </a:solidFill>
                <a:effectLst>
                  <a:outerShdw blurRad="38100" dist="38100" dir="2700000" algn="tl">
                    <a:srgbClr val="000000">
                      <a:alpha val="43137"/>
                    </a:srgbClr>
                  </a:outerShdw>
                </a:effectLst>
              </a:rPr>
              <a:t>情节</a:t>
            </a:r>
            <a:r>
              <a:rPr lang="zh-CN" altLang="en-US" sz="2400" b="1" dirty="0"/>
              <a:t>（使情节波澜再起，引出另一个情节，制造悬念，情节更突出，照应前文情节）→②</a:t>
            </a:r>
            <a:r>
              <a:rPr lang="zh-CN" altLang="en-US" sz="2400" b="1" dirty="0">
                <a:solidFill>
                  <a:srgbClr val="002060"/>
                </a:solidFill>
                <a:effectLst>
                  <a:outerShdw blurRad="38100" dist="38100" dir="2700000" algn="tl">
                    <a:srgbClr val="000000">
                      <a:alpha val="43137"/>
                    </a:srgbClr>
                  </a:outerShdw>
                </a:effectLst>
              </a:rPr>
              <a:t>人物</a:t>
            </a:r>
            <a:r>
              <a:rPr lang="zh-CN" altLang="en-US" sz="2400" b="1" dirty="0"/>
              <a:t>（丰富人物，表现人物性格，）→③</a:t>
            </a:r>
            <a:r>
              <a:rPr lang="zh-CN" altLang="en-US" sz="2400" b="1" dirty="0">
                <a:solidFill>
                  <a:srgbClr val="7030A0"/>
                </a:solidFill>
                <a:effectLst>
                  <a:outerShdw blurRad="38100" dist="38100" dir="2700000" algn="tl">
                    <a:srgbClr val="000000">
                      <a:alpha val="43137"/>
                    </a:srgbClr>
                  </a:outerShdw>
                </a:effectLst>
              </a:rPr>
              <a:t>主题</a:t>
            </a:r>
            <a:r>
              <a:rPr lang="zh-CN" altLang="en-US" sz="2400" b="1" dirty="0"/>
              <a:t>（深化某种主题，突显某种主题）</a:t>
            </a:r>
            <a:r>
              <a:rPr lang="zh-CN" altLang="en-US" sz="2400" b="1" dirty="0" smtClean="0"/>
              <a:t>。</a:t>
            </a:r>
            <a:endParaRPr lang="en-US" altLang="zh-CN" sz="2400" b="1" dirty="0" smtClean="0"/>
          </a:p>
        </p:txBody>
      </p:sp>
      <p:sp>
        <p:nvSpPr>
          <p:cNvPr id="4" name="矩形 3"/>
          <p:cNvSpPr/>
          <p:nvPr/>
        </p:nvSpPr>
        <p:spPr>
          <a:xfrm>
            <a:off x="467544" y="980728"/>
            <a:ext cx="8280920" cy="1137106"/>
          </a:xfrm>
          <a:prstGeom prst="rect">
            <a:avLst/>
          </a:prstGeom>
        </p:spPr>
        <p:txBody>
          <a:bodyPr wrap="square">
            <a:spAutoFit/>
          </a:bodyPr>
          <a:lstStyle/>
          <a:p>
            <a:pPr>
              <a:lnSpc>
                <a:spcPct val="150000"/>
              </a:lnSpc>
              <a:defRPr/>
            </a:pPr>
            <a:r>
              <a:rPr lang="zh-CN" altLang="en-US" sz="2400" b="1" dirty="0"/>
              <a:t>明确情节构思为表现人物的宗旨，结合情节的一般作用，然后根据题目要求，结合文章作答。</a:t>
            </a:r>
          </a:p>
        </p:txBody>
      </p:sp>
      <p:sp>
        <p:nvSpPr>
          <p:cNvPr id="5" name="矩形 4"/>
          <p:cNvSpPr/>
          <p:nvPr/>
        </p:nvSpPr>
        <p:spPr>
          <a:xfrm>
            <a:off x="556130" y="4221088"/>
            <a:ext cx="8352928" cy="1200329"/>
          </a:xfrm>
          <a:prstGeom prst="rect">
            <a:avLst/>
          </a:prstGeom>
        </p:spPr>
        <p:txBody>
          <a:bodyPr wrap="square">
            <a:spAutoFit/>
          </a:bodyPr>
          <a:lstStyle/>
          <a:p>
            <a:pPr>
              <a:lnSpc>
                <a:spcPct val="150000"/>
              </a:lnSpc>
              <a:defRPr/>
            </a:pPr>
            <a:r>
              <a:rPr lang="zh-CN" altLang="en-US" sz="2400" b="1" dirty="0"/>
              <a:t>当然，这个三级概念中，</a:t>
            </a:r>
            <a:r>
              <a:rPr lang="zh-CN" altLang="en-US" sz="2400" b="1" dirty="0">
                <a:solidFill>
                  <a:srgbClr val="00B050"/>
                </a:solidFill>
                <a:effectLst>
                  <a:outerShdw blurRad="38100" dist="38100" dir="2700000" algn="tl">
                    <a:srgbClr val="000000">
                      <a:alpha val="43137"/>
                    </a:srgbClr>
                  </a:outerShdw>
                </a:effectLst>
              </a:rPr>
              <a:t>本级和上一级</a:t>
            </a:r>
            <a:r>
              <a:rPr lang="zh-CN" altLang="en-US" sz="2400" b="1" dirty="0"/>
              <a:t>为最基本。按照顺序，与之相近的是答案的重点。 </a:t>
            </a:r>
          </a:p>
        </p:txBody>
      </p:sp>
    </p:spTree>
    <p:extLst>
      <p:ext uri="{BB962C8B-B14F-4D97-AF65-F5344CB8AC3E}">
        <p14:creationId xmlns:p14="http://schemas.microsoft.com/office/powerpoint/2010/main" val="6256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2" grpId="0"/>
      <p:bldP spid="3"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611560" y="620688"/>
            <a:ext cx="8229600" cy="820688"/>
          </a:xfrm>
        </p:spPr>
        <p:txBody>
          <a:bodyPr/>
          <a:lstStyle/>
          <a:p>
            <a:pPr eaLnBrk="1" hangingPunct="1">
              <a:defRPr/>
            </a:pPr>
            <a:r>
              <a:rPr lang="en-US" altLang="zh-CN" b="1" dirty="0" smtClean="0"/>
              <a:t>㈢</a:t>
            </a:r>
            <a:r>
              <a:rPr lang="zh-CN" altLang="en-US" sz="4000" b="1" dirty="0" smtClean="0">
                <a:solidFill>
                  <a:srgbClr val="FF0066"/>
                </a:solidFill>
              </a:rPr>
              <a:t>揣摩人物形象</a:t>
            </a:r>
            <a:endParaRPr lang="zh-CN" altLang="en-US" b="1" dirty="0" smtClean="0"/>
          </a:p>
        </p:txBody>
      </p:sp>
      <p:sp>
        <p:nvSpPr>
          <p:cNvPr id="29700" name="Rectangle 4"/>
          <p:cNvSpPr>
            <a:spLocks noChangeArrowheads="1"/>
          </p:cNvSpPr>
          <p:nvPr/>
        </p:nvSpPr>
        <p:spPr bwMode="auto">
          <a:xfrm>
            <a:off x="-1836738" y="6491288"/>
            <a:ext cx="12833351"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t>文学即人学，</a:t>
            </a:r>
          </a:p>
        </p:txBody>
      </p:sp>
      <p:sp>
        <p:nvSpPr>
          <p:cNvPr id="2" name="矩形 1"/>
          <p:cNvSpPr/>
          <p:nvPr/>
        </p:nvSpPr>
        <p:spPr>
          <a:xfrm>
            <a:off x="251520" y="2492896"/>
            <a:ext cx="8496944" cy="2031325"/>
          </a:xfrm>
          <a:prstGeom prst="rect">
            <a:avLst/>
          </a:prstGeom>
        </p:spPr>
        <p:txBody>
          <a:bodyPr wrap="square">
            <a:spAutoFit/>
          </a:bodyPr>
          <a:lstStyle/>
          <a:p>
            <a:pPr>
              <a:lnSpc>
                <a:spcPct val="150000"/>
              </a:lnSpc>
              <a:defRPr/>
            </a:pPr>
            <a:r>
              <a:rPr lang="zh-CN" altLang="en-US" sz="2800" b="1" dirty="0"/>
              <a:t>文学即人学，以叙事为主的小说更是以</a:t>
            </a:r>
            <a:r>
              <a:rPr lang="zh-CN" altLang="en-US" sz="2800" b="1" dirty="0">
                <a:solidFill>
                  <a:srgbClr val="00B050"/>
                </a:solidFill>
                <a:effectLst>
                  <a:outerShdw blurRad="38100" dist="38100" dir="2700000" algn="tl">
                    <a:srgbClr val="000000">
                      <a:alpha val="43137"/>
                    </a:srgbClr>
                  </a:outerShdw>
                </a:effectLst>
              </a:rPr>
              <a:t>写人为中心</a:t>
            </a:r>
            <a:r>
              <a:rPr lang="zh-CN" altLang="en-US" sz="2800" b="1" dirty="0"/>
              <a:t>。因而在阅读小说时，命题者自然会从</a:t>
            </a:r>
            <a:r>
              <a:rPr lang="zh-CN" altLang="en-US" sz="2800" b="1" dirty="0">
                <a:solidFill>
                  <a:srgbClr val="0070C0"/>
                </a:solidFill>
                <a:effectLst>
                  <a:outerShdw blurRad="38100" dist="38100" dir="2700000" algn="tl">
                    <a:srgbClr val="000000">
                      <a:alpha val="43137"/>
                    </a:srgbClr>
                  </a:outerShdw>
                </a:effectLst>
              </a:rPr>
              <a:t>分析人物形象</a:t>
            </a:r>
            <a:r>
              <a:rPr lang="zh-CN" altLang="en-US" sz="2800" b="1" dirty="0"/>
              <a:t>这一角度设置试题。</a:t>
            </a:r>
          </a:p>
        </p:txBody>
      </p:sp>
    </p:spTree>
    <p:extLst>
      <p:ext uri="{BB962C8B-B14F-4D97-AF65-F5344CB8AC3E}">
        <p14:creationId xmlns:p14="http://schemas.microsoft.com/office/powerpoint/2010/main" val="138806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7544" y="44624"/>
            <a:ext cx="8229600" cy="1143000"/>
          </a:xfrm>
        </p:spPr>
        <p:txBody>
          <a:bodyPr>
            <a:normAutofit/>
          </a:bodyPr>
          <a:lstStyle/>
          <a:p>
            <a:pPr eaLnBrk="1" hangingPunct="1">
              <a:defRPr/>
            </a:pPr>
            <a:r>
              <a:rPr lang="en-US" altLang="zh-CN" sz="3600" b="1" dirty="0" smtClean="0"/>
              <a:t>⒈</a:t>
            </a:r>
            <a:r>
              <a:rPr lang="zh-CN" altLang="en-US" sz="3600" b="1" dirty="0" smtClean="0">
                <a:solidFill>
                  <a:srgbClr val="FF0066"/>
                </a:solidFill>
              </a:rPr>
              <a:t>表现人物的手法：</a:t>
            </a:r>
          </a:p>
        </p:txBody>
      </p:sp>
      <p:sp>
        <p:nvSpPr>
          <p:cNvPr id="2" name="矩形 1"/>
          <p:cNvSpPr/>
          <p:nvPr/>
        </p:nvSpPr>
        <p:spPr>
          <a:xfrm>
            <a:off x="350676" y="3573016"/>
            <a:ext cx="8640960" cy="2862322"/>
          </a:xfrm>
          <a:prstGeom prst="rect">
            <a:avLst/>
          </a:prstGeom>
        </p:spPr>
        <p:txBody>
          <a:bodyPr wrap="square">
            <a:spAutoFit/>
          </a:bodyPr>
          <a:lstStyle/>
          <a:p>
            <a:pPr>
              <a:lnSpc>
                <a:spcPct val="150000"/>
              </a:lnSpc>
              <a:defRPr/>
            </a:pPr>
            <a:r>
              <a:rPr lang="zh-CN" altLang="en-US" sz="2400" b="1" dirty="0"/>
              <a:t>⑵</a:t>
            </a:r>
            <a:r>
              <a:rPr lang="zh-CN" altLang="en-US" sz="2400" b="1" dirty="0">
                <a:solidFill>
                  <a:srgbClr val="7030A0"/>
                </a:solidFill>
                <a:effectLst>
                  <a:outerShdw blurRad="38100" dist="38100" dir="2700000" algn="tl">
                    <a:srgbClr val="000000">
                      <a:alpha val="43137"/>
                    </a:srgbClr>
                  </a:outerShdw>
                </a:effectLst>
              </a:rPr>
              <a:t>侧面描写</a:t>
            </a:r>
            <a:r>
              <a:rPr lang="en-US" altLang="zh-CN" sz="2400" b="1" dirty="0">
                <a:latin typeface="Arial"/>
              </a:rPr>
              <a:t>——</a:t>
            </a:r>
            <a:r>
              <a:rPr lang="zh-CN" altLang="en-US" sz="2400" b="1" dirty="0"/>
              <a:t>间接描写</a:t>
            </a:r>
          </a:p>
          <a:p>
            <a:pPr>
              <a:lnSpc>
                <a:spcPct val="150000"/>
              </a:lnSpc>
              <a:defRPr/>
            </a:pPr>
            <a:r>
              <a:rPr lang="zh-CN" altLang="en-US" sz="2400" b="1" dirty="0"/>
              <a:t>侧面描写，概括地说就是通过其他人物的言行，间接写主人公。如用有关人物的</a:t>
            </a:r>
            <a:r>
              <a:rPr lang="zh-CN" altLang="en-US" sz="2400" b="1" dirty="0">
                <a:solidFill>
                  <a:srgbClr val="00B050"/>
                </a:solidFill>
                <a:effectLst>
                  <a:outerShdw blurRad="38100" dist="38100" dir="2700000" algn="tl">
                    <a:srgbClr val="000000">
                      <a:alpha val="43137"/>
                    </a:srgbClr>
                  </a:outerShdw>
                </a:effectLst>
              </a:rPr>
              <a:t>对话，心理活动，事件叙述</a:t>
            </a:r>
            <a:r>
              <a:rPr lang="zh-CN" altLang="en-US" sz="2400" b="1" dirty="0"/>
              <a:t>等</a:t>
            </a:r>
            <a:r>
              <a:rPr lang="zh-CN" altLang="en-US" sz="2400" b="1" dirty="0">
                <a:solidFill>
                  <a:srgbClr val="002060"/>
                </a:solidFill>
                <a:effectLst>
                  <a:outerShdw blurRad="38100" dist="38100" dir="2700000" algn="tl">
                    <a:srgbClr val="000000">
                      <a:alpha val="43137"/>
                    </a:srgbClr>
                  </a:outerShdw>
                </a:effectLst>
              </a:rPr>
              <a:t>烘托</a:t>
            </a:r>
            <a:r>
              <a:rPr lang="zh-CN" altLang="en-US" sz="2400" b="1" dirty="0"/>
              <a:t>所要描写的主要人物的性格特征；在情节发展中展现人物性格特征；环境描写</a:t>
            </a:r>
            <a:r>
              <a:rPr lang="zh-CN" altLang="en-US" sz="2400" b="1" dirty="0">
                <a:solidFill>
                  <a:srgbClr val="0070C0"/>
                </a:solidFill>
                <a:effectLst>
                  <a:outerShdw blurRad="38100" dist="38100" dir="2700000" algn="tl">
                    <a:srgbClr val="000000">
                      <a:alpha val="43137"/>
                    </a:srgbClr>
                  </a:outerShdw>
                </a:effectLst>
              </a:rPr>
              <a:t>衬托或烘托</a:t>
            </a:r>
            <a:r>
              <a:rPr lang="zh-CN" altLang="en-US" sz="2400" b="1" dirty="0"/>
              <a:t>。</a:t>
            </a:r>
          </a:p>
        </p:txBody>
      </p:sp>
      <p:sp>
        <p:nvSpPr>
          <p:cNvPr id="3" name="矩形 2"/>
          <p:cNvSpPr/>
          <p:nvPr/>
        </p:nvSpPr>
        <p:spPr>
          <a:xfrm>
            <a:off x="356356" y="1052736"/>
            <a:ext cx="8640960" cy="2308324"/>
          </a:xfrm>
          <a:prstGeom prst="rect">
            <a:avLst/>
          </a:prstGeom>
        </p:spPr>
        <p:txBody>
          <a:bodyPr wrap="square">
            <a:spAutoFit/>
          </a:bodyPr>
          <a:lstStyle/>
          <a:p>
            <a:pPr>
              <a:lnSpc>
                <a:spcPct val="150000"/>
              </a:lnSpc>
              <a:defRPr/>
            </a:pPr>
            <a:r>
              <a:rPr lang="en-US" altLang="zh-CN" sz="2400" b="1" dirty="0"/>
              <a:t>⑴</a:t>
            </a:r>
            <a:r>
              <a:rPr lang="zh-CN" altLang="en-US" sz="2400" b="1" dirty="0">
                <a:solidFill>
                  <a:srgbClr val="7030A0"/>
                </a:solidFill>
                <a:effectLst>
                  <a:outerShdw blurRad="38100" dist="38100" dir="2700000" algn="tl">
                    <a:srgbClr val="000000">
                      <a:alpha val="43137"/>
                    </a:srgbClr>
                  </a:outerShdw>
                </a:effectLst>
              </a:rPr>
              <a:t>正面描写</a:t>
            </a:r>
            <a:r>
              <a:rPr lang="en-US" altLang="zh-CN" sz="2400" b="1" dirty="0">
                <a:latin typeface="Arial"/>
              </a:rPr>
              <a:t>——</a:t>
            </a:r>
            <a:r>
              <a:rPr lang="zh-CN" altLang="en-US" sz="2400" b="1" dirty="0"/>
              <a:t>直接描写</a:t>
            </a:r>
          </a:p>
          <a:p>
            <a:pPr>
              <a:lnSpc>
                <a:spcPct val="150000"/>
              </a:lnSpc>
              <a:defRPr/>
            </a:pPr>
            <a:r>
              <a:rPr lang="zh-CN" altLang="en-US" sz="2400" b="1" dirty="0"/>
              <a:t>描写人物的</a:t>
            </a:r>
            <a:r>
              <a:rPr lang="zh-CN" altLang="en-US" sz="2400" b="1" dirty="0">
                <a:solidFill>
                  <a:srgbClr val="00B0F0"/>
                </a:solidFill>
                <a:effectLst>
                  <a:outerShdw blurRad="38100" dist="38100" dir="2700000" algn="tl">
                    <a:srgbClr val="000000">
                      <a:alpha val="43137"/>
                    </a:srgbClr>
                  </a:outerShdw>
                </a:effectLst>
              </a:rPr>
              <a:t>语言、行动、肖像、</a:t>
            </a:r>
            <a:r>
              <a:rPr lang="zh-CN" altLang="en-US" sz="2400" b="1" dirty="0" smtClean="0">
                <a:solidFill>
                  <a:srgbClr val="00B0F0"/>
                </a:solidFill>
                <a:effectLst>
                  <a:outerShdw blurRad="38100" dist="38100" dir="2700000" algn="tl">
                    <a:srgbClr val="000000">
                      <a:alpha val="43137"/>
                    </a:srgbClr>
                  </a:outerShdw>
                </a:effectLst>
              </a:rPr>
              <a:t>心理，</a:t>
            </a:r>
            <a:r>
              <a:rPr lang="zh-CN" altLang="en-US" sz="2400" b="1" dirty="0" smtClean="0"/>
              <a:t>表现</a:t>
            </a:r>
            <a:r>
              <a:rPr lang="zh-CN" altLang="en-US" sz="2400" b="1" dirty="0"/>
              <a:t>人物性格特征，如概括介绍、肖像描写、语言描写、行动描写、细节描写、心理描写等。</a:t>
            </a:r>
          </a:p>
        </p:txBody>
      </p:sp>
    </p:spTree>
    <p:extLst>
      <p:ext uri="{BB962C8B-B14F-4D97-AF65-F5344CB8AC3E}">
        <p14:creationId xmlns:p14="http://schemas.microsoft.com/office/powerpoint/2010/main" val="154121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ppt_x"/>
                                          </p:val>
                                        </p:tav>
                                        <p:tav tm="100000">
                                          <p:val>
                                            <p:strVal val="#ppt_x"/>
                                          </p:val>
                                        </p:tav>
                                      </p:tavLst>
                                    </p:anim>
                                    <p:anim calcmode="lin" valueType="num">
                                      <p:cBhvr additive="base">
                                        <p:cTn id="8" dur="500" fill="hold"/>
                                        <p:tgtEl>
                                          <p:spTgt spid="532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pPr eaLnBrk="1" hangingPunct="1">
              <a:defRPr/>
            </a:pPr>
            <a:r>
              <a:rPr lang="en-US" altLang="zh-CN" sz="4000" b="1" dirty="0" smtClean="0"/>
              <a:t>⒉</a:t>
            </a:r>
            <a:r>
              <a:rPr lang="zh-CN" altLang="en-US" sz="4000" b="1" dirty="0" smtClean="0">
                <a:solidFill>
                  <a:srgbClr val="FF0066"/>
                </a:solidFill>
              </a:rPr>
              <a:t>形象刻画基本技巧</a:t>
            </a:r>
            <a:r>
              <a:rPr lang="en-US" altLang="zh-CN" sz="4000" b="1" dirty="0" smtClean="0">
                <a:solidFill>
                  <a:srgbClr val="FF0066"/>
                </a:solidFill>
                <a:latin typeface="Arial"/>
              </a:rPr>
              <a:t>——</a:t>
            </a:r>
            <a:r>
              <a:rPr lang="zh-CN" altLang="en-US" sz="4000" b="1" dirty="0" smtClean="0">
                <a:solidFill>
                  <a:srgbClr val="FF0066"/>
                </a:solidFill>
              </a:rPr>
              <a:t>各种描写手法的运用与作用</a:t>
            </a:r>
          </a:p>
        </p:txBody>
      </p:sp>
      <p:sp>
        <p:nvSpPr>
          <p:cNvPr id="2" name="矩形 1"/>
          <p:cNvSpPr/>
          <p:nvPr/>
        </p:nvSpPr>
        <p:spPr>
          <a:xfrm>
            <a:off x="323528" y="5517232"/>
            <a:ext cx="8568952" cy="1200329"/>
          </a:xfrm>
          <a:prstGeom prst="rect">
            <a:avLst/>
          </a:prstGeom>
        </p:spPr>
        <p:txBody>
          <a:bodyPr wrap="square">
            <a:spAutoFit/>
          </a:bodyPr>
          <a:lstStyle/>
          <a:p>
            <a:pPr>
              <a:lnSpc>
                <a:spcPct val="150000"/>
              </a:lnSpc>
              <a:defRPr/>
            </a:pPr>
            <a:r>
              <a:rPr lang="zh-CN" altLang="en-US" sz="2400" b="1" dirty="0"/>
              <a:t>心理描写是对人物在一定环境中的思想活动描写，它往往和</a:t>
            </a:r>
            <a:r>
              <a:rPr lang="zh-CN" altLang="en-US" sz="2400" b="1" dirty="0">
                <a:solidFill>
                  <a:srgbClr val="002060"/>
                </a:solidFill>
                <a:effectLst>
                  <a:outerShdw blurRad="38100" dist="38100" dir="2700000" algn="tl">
                    <a:srgbClr val="000000">
                      <a:alpha val="43137"/>
                    </a:srgbClr>
                  </a:outerShdw>
                </a:effectLst>
              </a:rPr>
              <a:t>外貌、语言、行动</a:t>
            </a:r>
            <a:r>
              <a:rPr lang="zh-CN" altLang="en-US" sz="2400" b="1" dirty="0"/>
              <a:t>交叉在一起 </a:t>
            </a:r>
            <a:r>
              <a:rPr lang="zh-CN" altLang="en-US" sz="2400" b="1" dirty="0" smtClean="0"/>
              <a:t>。</a:t>
            </a:r>
            <a:endParaRPr lang="zh-CN" altLang="en-US" sz="2400" b="1" dirty="0"/>
          </a:p>
        </p:txBody>
      </p:sp>
      <p:sp>
        <p:nvSpPr>
          <p:cNvPr id="3" name="矩形 2"/>
          <p:cNvSpPr/>
          <p:nvPr/>
        </p:nvSpPr>
        <p:spPr>
          <a:xfrm>
            <a:off x="111287" y="3645024"/>
            <a:ext cx="8790647" cy="1754326"/>
          </a:xfrm>
          <a:prstGeom prst="rect">
            <a:avLst/>
          </a:prstGeom>
        </p:spPr>
        <p:txBody>
          <a:bodyPr wrap="square">
            <a:spAutoFit/>
          </a:bodyPr>
          <a:lstStyle/>
          <a:p>
            <a:pPr>
              <a:lnSpc>
                <a:spcPct val="150000"/>
              </a:lnSpc>
              <a:defRPr/>
            </a:pPr>
            <a:r>
              <a:rPr lang="zh-CN" altLang="en-US" sz="2400" b="1" dirty="0"/>
              <a:t>⑶</a:t>
            </a:r>
            <a:r>
              <a:rPr lang="zh-CN" altLang="en-US" sz="2400" b="1" dirty="0">
                <a:solidFill>
                  <a:srgbClr val="FF0000"/>
                </a:solidFill>
                <a:effectLst>
                  <a:outerShdw blurRad="38100" dist="38100" dir="2700000" algn="tl">
                    <a:srgbClr val="000000">
                      <a:alpha val="43137"/>
                    </a:srgbClr>
                  </a:outerShdw>
                </a:effectLst>
              </a:rPr>
              <a:t>心理</a:t>
            </a:r>
            <a:r>
              <a:rPr lang="zh-CN" altLang="en-US" sz="2400" b="1" dirty="0"/>
              <a:t>描写：直接表现人物思想和内在情感（矛盾</a:t>
            </a:r>
            <a:r>
              <a:rPr lang="en-US" altLang="zh-CN" sz="2400" b="1" dirty="0"/>
              <a:t>/</a:t>
            </a:r>
            <a:r>
              <a:rPr lang="zh-CN" altLang="en-US" sz="2400" b="1" dirty="0"/>
              <a:t>焦虑</a:t>
            </a:r>
            <a:r>
              <a:rPr lang="en-US" altLang="zh-CN" sz="2400" b="1" dirty="0"/>
              <a:t>/</a:t>
            </a:r>
            <a:r>
              <a:rPr lang="zh-CN" altLang="en-US" sz="2400" b="1" dirty="0"/>
              <a:t>担心</a:t>
            </a:r>
            <a:r>
              <a:rPr lang="en-US" altLang="zh-CN" sz="2400" b="1" dirty="0"/>
              <a:t>/</a:t>
            </a:r>
            <a:r>
              <a:rPr lang="zh-CN" altLang="en-US" sz="2400" b="1" dirty="0"/>
              <a:t>喜悦</a:t>
            </a:r>
            <a:r>
              <a:rPr lang="en-US" altLang="zh-CN" sz="2400" b="1" dirty="0"/>
              <a:t>/</a:t>
            </a:r>
            <a:r>
              <a:rPr lang="zh-CN" altLang="en-US" sz="2400" b="1" dirty="0"/>
              <a:t>兴奋等），表现人物思想品质，刻画人物性格，推动情节发展。</a:t>
            </a:r>
          </a:p>
        </p:txBody>
      </p:sp>
      <p:sp>
        <p:nvSpPr>
          <p:cNvPr id="4" name="矩形 3"/>
          <p:cNvSpPr/>
          <p:nvPr/>
        </p:nvSpPr>
        <p:spPr>
          <a:xfrm>
            <a:off x="247954" y="3068960"/>
            <a:ext cx="8072246" cy="387798"/>
          </a:xfrm>
          <a:prstGeom prst="rect">
            <a:avLst/>
          </a:prstGeom>
        </p:spPr>
        <p:txBody>
          <a:bodyPr wrap="square">
            <a:spAutoFit/>
          </a:bodyPr>
          <a:lstStyle/>
          <a:p>
            <a:pPr>
              <a:lnSpc>
                <a:spcPct val="80000"/>
              </a:lnSpc>
              <a:defRPr/>
            </a:pPr>
            <a:r>
              <a:rPr lang="zh-CN" altLang="en-US" sz="2400" b="1" dirty="0"/>
              <a:t>②描摹人物的语态，使形象刻画栩栩如生、跃然纸上。</a:t>
            </a:r>
          </a:p>
        </p:txBody>
      </p:sp>
      <p:sp>
        <p:nvSpPr>
          <p:cNvPr id="5" name="矩形 4"/>
          <p:cNvSpPr/>
          <p:nvPr/>
        </p:nvSpPr>
        <p:spPr>
          <a:xfrm>
            <a:off x="251520" y="2609755"/>
            <a:ext cx="8208912" cy="387798"/>
          </a:xfrm>
          <a:prstGeom prst="rect">
            <a:avLst/>
          </a:prstGeom>
        </p:spPr>
        <p:txBody>
          <a:bodyPr wrap="square">
            <a:spAutoFit/>
          </a:bodyPr>
          <a:lstStyle/>
          <a:p>
            <a:pPr>
              <a:lnSpc>
                <a:spcPct val="80000"/>
              </a:lnSpc>
              <a:defRPr/>
            </a:pPr>
            <a:r>
              <a:rPr lang="zh-CN" altLang="en-US" sz="2400" b="1" dirty="0"/>
              <a:t>①刻画人物性格，反映人物心理活动，促进故事情节的发展。</a:t>
            </a:r>
          </a:p>
        </p:txBody>
      </p:sp>
      <p:sp>
        <p:nvSpPr>
          <p:cNvPr id="6" name="矩形 5"/>
          <p:cNvSpPr/>
          <p:nvPr/>
        </p:nvSpPr>
        <p:spPr>
          <a:xfrm>
            <a:off x="107504" y="2155847"/>
            <a:ext cx="8496944" cy="387798"/>
          </a:xfrm>
          <a:prstGeom prst="rect">
            <a:avLst/>
          </a:prstGeom>
        </p:spPr>
        <p:txBody>
          <a:bodyPr wrap="square">
            <a:spAutoFit/>
          </a:bodyPr>
          <a:lstStyle/>
          <a:p>
            <a:pPr>
              <a:lnSpc>
                <a:spcPct val="80000"/>
              </a:lnSpc>
              <a:defRPr/>
            </a:pPr>
            <a:r>
              <a:rPr lang="zh-CN" altLang="en-US" sz="2400" b="1" dirty="0"/>
              <a:t>⑵</a:t>
            </a:r>
            <a:r>
              <a:rPr lang="zh-CN" altLang="en-US" sz="2400" b="1" dirty="0">
                <a:solidFill>
                  <a:srgbClr val="FF0000"/>
                </a:solidFill>
                <a:effectLst>
                  <a:outerShdw blurRad="38100" dist="38100" dir="2700000" algn="tl">
                    <a:srgbClr val="000000">
                      <a:alpha val="43137"/>
                    </a:srgbClr>
                  </a:outerShdw>
                </a:effectLst>
              </a:rPr>
              <a:t>语言</a:t>
            </a:r>
            <a:r>
              <a:rPr lang="zh-CN" altLang="en-US" sz="2400" b="1" dirty="0"/>
              <a:t>描写：言为心声，人物的语言也体现着人物的思想性格。</a:t>
            </a:r>
          </a:p>
        </p:txBody>
      </p:sp>
      <p:sp>
        <p:nvSpPr>
          <p:cNvPr id="7" name="矩形 6"/>
          <p:cNvSpPr/>
          <p:nvPr/>
        </p:nvSpPr>
        <p:spPr>
          <a:xfrm>
            <a:off x="107504" y="1556792"/>
            <a:ext cx="8784976" cy="387798"/>
          </a:xfrm>
          <a:prstGeom prst="rect">
            <a:avLst/>
          </a:prstGeom>
        </p:spPr>
        <p:txBody>
          <a:bodyPr wrap="square">
            <a:spAutoFit/>
          </a:bodyPr>
          <a:lstStyle/>
          <a:p>
            <a:pPr>
              <a:lnSpc>
                <a:spcPct val="80000"/>
              </a:lnSpc>
              <a:defRPr/>
            </a:pPr>
            <a:r>
              <a:rPr lang="en-US" altLang="zh-CN" sz="2400" b="1" dirty="0"/>
              <a:t>⑴</a:t>
            </a:r>
            <a:r>
              <a:rPr lang="zh-CN" altLang="en-US" sz="2400" b="1" dirty="0">
                <a:solidFill>
                  <a:srgbClr val="7030A0"/>
                </a:solidFill>
                <a:effectLst>
                  <a:outerShdw blurRad="38100" dist="38100" dir="2700000" algn="tl">
                    <a:srgbClr val="000000">
                      <a:alpha val="43137"/>
                    </a:srgbClr>
                  </a:outerShdw>
                </a:effectLst>
              </a:rPr>
              <a:t>肖像、神态、动作</a:t>
            </a:r>
            <a:r>
              <a:rPr lang="zh-CN" altLang="en-US" sz="2400" b="1" dirty="0"/>
              <a:t>描写：更好展现人物的内心世界及性格特征。</a:t>
            </a:r>
          </a:p>
        </p:txBody>
      </p:sp>
    </p:spTree>
    <p:extLst>
      <p:ext uri="{BB962C8B-B14F-4D97-AF65-F5344CB8AC3E}">
        <p14:creationId xmlns:p14="http://schemas.microsoft.com/office/powerpoint/2010/main" val="105185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ppt_x"/>
                                          </p:val>
                                        </p:tav>
                                        <p:tav tm="100000">
                                          <p:val>
                                            <p:strVal val="#ppt_x"/>
                                          </p:val>
                                        </p:tav>
                                      </p:tavLst>
                                    </p:anim>
                                    <p:anim calcmode="lin" valueType="num">
                                      <p:cBhvr additive="base">
                                        <p:cTn id="8" dur="500" fill="hold"/>
                                        <p:tgtEl>
                                          <p:spTgt spid="542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2" grpId="0"/>
      <p:bldP spid="3" grpId="0"/>
      <p:bldP spid="4" grpId="0"/>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88640"/>
            <a:ext cx="8136904" cy="389209"/>
          </a:xfrm>
          <a:prstGeom prst="rect">
            <a:avLst/>
          </a:prstGeom>
        </p:spPr>
        <p:txBody>
          <a:bodyPr wrap="square">
            <a:spAutoFit/>
          </a:bodyPr>
          <a:lstStyle/>
          <a:p>
            <a:pPr>
              <a:lnSpc>
                <a:spcPct val="80000"/>
              </a:lnSpc>
              <a:defRPr/>
            </a:pPr>
            <a:r>
              <a:rPr lang="en-US" altLang="zh-CN" sz="2400" b="1" dirty="0"/>
              <a:t>⑷</a:t>
            </a:r>
            <a:r>
              <a:rPr lang="zh-CN" altLang="en-US" sz="2400" b="1" dirty="0">
                <a:solidFill>
                  <a:srgbClr val="FF0000"/>
                </a:solidFill>
                <a:effectLst>
                  <a:outerShdw blurRad="38100" dist="38100" dir="2700000" algn="tl">
                    <a:srgbClr val="000000">
                      <a:alpha val="43137"/>
                    </a:srgbClr>
                  </a:outerShdw>
                </a:effectLst>
              </a:rPr>
              <a:t>细节</a:t>
            </a:r>
            <a:r>
              <a:rPr lang="zh-CN" altLang="en-US" sz="2400" b="1" dirty="0"/>
              <a:t>描写：更细腻地展示人物某一特征</a:t>
            </a:r>
            <a:r>
              <a:rPr lang="zh-CN" altLang="en-US" sz="2400" b="1" dirty="0" smtClean="0"/>
              <a:t>。</a:t>
            </a:r>
            <a:endParaRPr lang="zh-CN" altLang="en-US" sz="2400" b="1" dirty="0"/>
          </a:p>
        </p:txBody>
      </p:sp>
      <p:sp>
        <p:nvSpPr>
          <p:cNvPr id="3" name="矩形 2"/>
          <p:cNvSpPr/>
          <p:nvPr/>
        </p:nvSpPr>
        <p:spPr>
          <a:xfrm>
            <a:off x="179512" y="692696"/>
            <a:ext cx="8640960" cy="2862322"/>
          </a:xfrm>
          <a:prstGeom prst="rect">
            <a:avLst/>
          </a:prstGeom>
        </p:spPr>
        <p:txBody>
          <a:bodyPr wrap="square">
            <a:spAutoFit/>
          </a:bodyPr>
          <a:lstStyle/>
          <a:p>
            <a:pPr>
              <a:lnSpc>
                <a:spcPct val="150000"/>
              </a:lnSpc>
              <a:defRPr/>
            </a:pPr>
            <a:r>
              <a:rPr lang="zh-CN" altLang="en-US" sz="2400" b="1" dirty="0" smtClean="0"/>
              <a:t>         细节</a:t>
            </a:r>
            <a:r>
              <a:rPr lang="zh-CN" altLang="en-US" sz="2400" b="1" dirty="0"/>
              <a:t>是文学作品中细腻描绘的最小环节。作品中的</a:t>
            </a:r>
            <a:r>
              <a:rPr lang="zh-CN" altLang="en-US" sz="2400" b="1" dirty="0">
                <a:solidFill>
                  <a:srgbClr val="00B0F0"/>
                </a:solidFill>
                <a:effectLst>
                  <a:outerShdw blurRad="38100" dist="38100" dir="2700000" algn="tl">
                    <a:srgbClr val="000000">
                      <a:alpha val="43137"/>
                    </a:srgbClr>
                  </a:outerShdw>
                </a:effectLst>
              </a:rPr>
              <a:t>人物性格、故事情节、社会环境和自然景物</a:t>
            </a:r>
            <a:r>
              <a:rPr lang="zh-CN" altLang="en-US" sz="2400" b="1" dirty="0"/>
              <a:t>，是由许多细节组成的，如</a:t>
            </a:r>
            <a:r>
              <a:rPr lang="zh-CN" altLang="en-US" sz="2400" b="1" dirty="0">
                <a:solidFill>
                  <a:srgbClr val="00B050"/>
                </a:solidFill>
                <a:effectLst>
                  <a:outerShdw blurRad="38100" dist="38100" dir="2700000" algn="tl">
                    <a:srgbClr val="000000">
                      <a:alpha val="43137"/>
                    </a:srgbClr>
                  </a:outerShdw>
                </a:effectLst>
              </a:rPr>
              <a:t>场景</a:t>
            </a:r>
            <a:r>
              <a:rPr lang="zh-CN" altLang="en-US" sz="2400" b="1" dirty="0"/>
              <a:t>细节描写、</a:t>
            </a:r>
            <a:r>
              <a:rPr lang="zh-CN" altLang="en-US" sz="2400" b="1" dirty="0">
                <a:solidFill>
                  <a:srgbClr val="00B050"/>
                </a:solidFill>
                <a:effectLst>
                  <a:outerShdw blurRad="38100" dist="38100" dir="2700000" algn="tl">
                    <a:srgbClr val="000000">
                      <a:alpha val="43137"/>
                    </a:srgbClr>
                  </a:outerShdw>
                </a:effectLst>
              </a:rPr>
              <a:t>服饰</a:t>
            </a:r>
            <a:r>
              <a:rPr lang="zh-CN" altLang="en-US" sz="2400" b="1" dirty="0"/>
              <a:t>细节描写、</a:t>
            </a:r>
            <a:r>
              <a:rPr lang="zh-CN" altLang="en-US" sz="2400" b="1" dirty="0">
                <a:solidFill>
                  <a:srgbClr val="00B050"/>
                </a:solidFill>
                <a:effectLst>
                  <a:outerShdw blurRad="38100" dist="38100" dir="2700000" algn="tl">
                    <a:srgbClr val="000000">
                      <a:alpha val="43137"/>
                    </a:srgbClr>
                  </a:outerShdw>
                </a:effectLst>
              </a:rPr>
              <a:t>动作</a:t>
            </a:r>
            <a:r>
              <a:rPr lang="zh-CN" altLang="en-US" sz="2400" b="1" dirty="0"/>
              <a:t>细节描写、</a:t>
            </a:r>
            <a:r>
              <a:rPr lang="zh-CN" altLang="en-US" sz="2400" b="1" dirty="0">
                <a:solidFill>
                  <a:srgbClr val="00B050"/>
                </a:solidFill>
                <a:effectLst>
                  <a:outerShdw blurRad="38100" dist="38100" dir="2700000" algn="tl">
                    <a:srgbClr val="000000">
                      <a:alpha val="43137"/>
                    </a:srgbClr>
                  </a:outerShdw>
                </a:effectLst>
              </a:rPr>
              <a:t>心理</a:t>
            </a:r>
            <a:r>
              <a:rPr lang="zh-CN" altLang="en-US" sz="2400" b="1" dirty="0"/>
              <a:t>细节描写、</a:t>
            </a:r>
            <a:r>
              <a:rPr lang="zh-CN" altLang="en-US" sz="2400" b="1" dirty="0">
                <a:solidFill>
                  <a:srgbClr val="00B050"/>
                </a:solidFill>
                <a:effectLst>
                  <a:outerShdw blurRad="38100" dist="38100" dir="2700000" algn="tl">
                    <a:srgbClr val="000000">
                      <a:alpha val="43137"/>
                    </a:srgbClr>
                  </a:outerShdw>
                </a:effectLst>
              </a:rPr>
              <a:t>语言</a:t>
            </a:r>
            <a:r>
              <a:rPr lang="zh-CN" altLang="en-US" sz="2400" b="1" dirty="0"/>
              <a:t>细节描写等，成功的细节可以增强艺术感染力，是文学创作和记叙文不可忽视的技巧。</a:t>
            </a:r>
          </a:p>
        </p:txBody>
      </p:sp>
      <p:sp>
        <p:nvSpPr>
          <p:cNvPr id="4" name="矩形 3"/>
          <p:cNvSpPr/>
          <p:nvPr/>
        </p:nvSpPr>
        <p:spPr>
          <a:xfrm>
            <a:off x="317848" y="4006128"/>
            <a:ext cx="8280920" cy="2785378"/>
          </a:xfrm>
          <a:prstGeom prst="rect">
            <a:avLst/>
          </a:prstGeom>
        </p:spPr>
        <p:txBody>
          <a:bodyPr wrap="square">
            <a:spAutoFit/>
          </a:bodyPr>
          <a:lstStyle/>
          <a:p>
            <a:pPr>
              <a:lnSpc>
                <a:spcPts val="3500"/>
              </a:lnSpc>
              <a:defRPr/>
            </a:pPr>
            <a:r>
              <a:rPr lang="zh-CN" altLang="en-US" sz="2400" b="1" dirty="0" smtClean="0"/>
              <a:t>①</a:t>
            </a:r>
            <a:r>
              <a:rPr lang="zh-CN" altLang="en-US" sz="2400" b="1" dirty="0"/>
              <a:t>典型的细节可以</a:t>
            </a:r>
            <a:r>
              <a:rPr lang="zh-CN" altLang="en-US" sz="2400" b="1" dirty="0">
                <a:solidFill>
                  <a:srgbClr val="7030A0"/>
                </a:solidFill>
                <a:effectLst>
                  <a:outerShdw blurRad="38100" dist="38100" dir="2700000" algn="tl">
                    <a:srgbClr val="000000">
                      <a:alpha val="43137"/>
                    </a:srgbClr>
                  </a:outerShdw>
                </a:effectLst>
              </a:rPr>
              <a:t>刻画人物性格</a:t>
            </a:r>
            <a:r>
              <a:rPr lang="en-US" altLang="zh-CN" sz="2400" b="1" dirty="0"/>
              <a:t>\ </a:t>
            </a:r>
            <a:r>
              <a:rPr lang="zh-CN" altLang="en-US" sz="2400" b="1" dirty="0"/>
              <a:t>追求</a:t>
            </a:r>
            <a:r>
              <a:rPr lang="en-US" altLang="zh-CN" sz="2400" b="1" dirty="0"/>
              <a:t>\</a:t>
            </a:r>
            <a:r>
              <a:rPr lang="zh-CN" altLang="en-US" sz="2400" b="1" dirty="0"/>
              <a:t>爱好。</a:t>
            </a:r>
          </a:p>
          <a:p>
            <a:pPr>
              <a:lnSpc>
                <a:spcPts val="3500"/>
              </a:lnSpc>
              <a:defRPr/>
            </a:pPr>
            <a:r>
              <a:rPr lang="zh-CN" altLang="en-US" sz="2400" b="1" dirty="0"/>
              <a:t>②典型的细节可以</a:t>
            </a:r>
            <a:r>
              <a:rPr lang="zh-CN" altLang="en-US" sz="2400" b="1" dirty="0">
                <a:solidFill>
                  <a:srgbClr val="002060"/>
                </a:solidFill>
                <a:effectLst>
                  <a:outerShdw blurRad="38100" dist="38100" dir="2700000" algn="tl">
                    <a:srgbClr val="000000">
                      <a:alpha val="43137"/>
                    </a:srgbClr>
                  </a:outerShdw>
                </a:effectLst>
              </a:rPr>
              <a:t>深化主题</a:t>
            </a:r>
            <a:r>
              <a:rPr lang="zh-CN" altLang="en-US" sz="2400" b="1" dirty="0"/>
              <a:t>。</a:t>
            </a:r>
          </a:p>
          <a:p>
            <a:pPr>
              <a:lnSpc>
                <a:spcPts val="3500"/>
              </a:lnSpc>
              <a:defRPr/>
            </a:pPr>
            <a:r>
              <a:rPr lang="zh-CN" altLang="en-US" sz="2400" b="1" dirty="0"/>
              <a:t>③典型的细节可以</a:t>
            </a:r>
            <a:r>
              <a:rPr lang="zh-CN" altLang="en-US" sz="2400" b="1" dirty="0">
                <a:solidFill>
                  <a:srgbClr val="0070C0"/>
                </a:solidFill>
                <a:effectLst>
                  <a:outerShdw blurRad="38100" dist="38100" dir="2700000" algn="tl">
                    <a:srgbClr val="000000">
                      <a:alpha val="43137"/>
                    </a:srgbClr>
                  </a:outerShdw>
                </a:effectLst>
              </a:rPr>
              <a:t>推动情节的发展</a:t>
            </a:r>
            <a:r>
              <a:rPr lang="en-US" altLang="zh-CN" sz="2400" b="1" dirty="0"/>
              <a:t>\</a:t>
            </a:r>
            <a:r>
              <a:rPr lang="zh-CN" altLang="en-US" sz="2400" b="1" dirty="0">
                <a:effectLst>
                  <a:outerShdw blurRad="38100" dist="38100" dir="2700000" algn="tl">
                    <a:srgbClr val="000000">
                      <a:alpha val="43137"/>
                    </a:srgbClr>
                  </a:outerShdw>
                </a:effectLst>
              </a:rPr>
              <a:t>营造一种氛围</a:t>
            </a:r>
            <a:r>
              <a:rPr lang="zh-CN" altLang="en-US" sz="2400" b="1" dirty="0"/>
              <a:t>。</a:t>
            </a:r>
          </a:p>
          <a:p>
            <a:pPr>
              <a:lnSpc>
                <a:spcPts val="3500"/>
              </a:lnSpc>
              <a:defRPr/>
            </a:pPr>
            <a:r>
              <a:rPr lang="zh-CN" altLang="en-US" sz="2400" b="1" dirty="0" smtClean="0"/>
              <a:t>④</a:t>
            </a:r>
            <a:r>
              <a:rPr lang="zh-CN" altLang="en-US" sz="2400" b="1" dirty="0"/>
              <a:t>典型的细节可以</a:t>
            </a:r>
            <a:r>
              <a:rPr lang="zh-CN" altLang="en-US" sz="2400" b="1" dirty="0">
                <a:solidFill>
                  <a:srgbClr val="00B050"/>
                </a:solidFill>
                <a:effectLst>
                  <a:outerShdw blurRad="38100" dist="38100" dir="2700000" algn="tl">
                    <a:srgbClr val="000000">
                      <a:alpha val="43137"/>
                    </a:srgbClr>
                  </a:outerShdw>
                </a:effectLst>
              </a:rPr>
              <a:t>渲染时代气氛、地方特色</a:t>
            </a:r>
            <a:r>
              <a:rPr lang="zh-CN" altLang="en-US" sz="2400" b="1" dirty="0"/>
              <a:t>。</a:t>
            </a:r>
          </a:p>
          <a:p>
            <a:pPr>
              <a:lnSpc>
                <a:spcPts val="3500"/>
              </a:lnSpc>
              <a:defRPr/>
            </a:pPr>
            <a:r>
              <a:rPr lang="zh-CN" altLang="en-US" sz="2400" b="1" dirty="0"/>
              <a:t>⑤造典型的环境，</a:t>
            </a:r>
            <a:r>
              <a:rPr lang="zh-CN" altLang="en-US" sz="2400" b="1" dirty="0">
                <a:solidFill>
                  <a:srgbClr val="C00000"/>
                </a:solidFill>
                <a:effectLst>
                  <a:outerShdw blurRad="38100" dist="38100" dir="2700000" algn="tl">
                    <a:srgbClr val="000000">
                      <a:alpha val="43137"/>
                    </a:srgbClr>
                  </a:outerShdw>
                </a:effectLst>
              </a:rPr>
              <a:t>渲染人物心情</a:t>
            </a:r>
            <a:r>
              <a:rPr lang="en-US" altLang="zh-CN" sz="2400" b="1" dirty="0">
                <a:solidFill>
                  <a:srgbClr val="C00000"/>
                </a:solidFill>
                <a:effectLst>
                  <a:outerShdw blurRad="38100" dist="38100" dir="2700000" algn="tl">
                    <a:srgbClr val="000000">
                      <a:alpha val="43137"/>
                    </a:srgbClr>
                  </a:outerShdw>
                </a:effectLst>
              </a:rPr>
              <a:t>\</a:t>
            </a:r>
            <a:r>
              <a:rPr lang="zh-CN" altLang="en-US" sz="2400" b="1" dirty="0">
                <a:solidFill>
                  <a:srgbClr val="C00000"/>
                </a:solidFill>
                <a:effectLst>
                  <a:outerShdw blurRad="38100" dist="38100" dir="2700000" algn="tl">
                    <a:srgbClr val="000000">
                      <a:alpha val="43137"/>
                    </a:srgbClr>
                  </a:outerShdw>
                </a:effectLst>
              </a:rPr>
              <a:t>心理活动</a:t>
            </a:r>
            <a:r>
              <a:rPr lang="zh-CN" altLang="en-US" sz="2400" b="1" dirty="0"/>
              <a:t>。</a:t>
            </a:r>
          </a:p>
          <a:p>
            <a:pPr>
              <a:lnSpc>
                <a:spcPts val="3500"/>
              </a:lnSpc>
              <a:defRPr/>
            </a:pPr>
            <a:r>
              <a:rPr lang="zh-CN" altLang="en-US" sz="2400" b="1" dirty="0"/>
              <a:t>⑥典型的细节可以</a:t>
            </a:r>
            <a:r>
              <a:rPr lang="zh-CN" altLang="en-US" sz="2400" b="1" dirty="0" smtClean="0">
                <a:effectLst>
                  <a:outerShdw blurRad="38100" dist="38100" dir="2700000" algn="tl">
                    <a:srgbClr val="000000">
                      <a:alpha val="43137"/>
                    </a:srgbClr>
                  </a:outerShdw>
                </a:effectLst>
              </a:rPr>
              <a:t>暗示、影射</a:t>
            </a:r>
            <a:r>
              <a:rPr lang="zh-CN" altLang="en-US" sz="2400" b="1" dirty="0"/>
              <a:t>。</a:t>
            </a:r>
          </a:p>
        </p:txBody>
      </p:sp>
      <p:sp>
        <p:nvSpPr>
          <p:cNvPr id="5" name="矩形 4"/>
          <p:cNvSpPr/>
          <p:nvPr/>
        </p:nvSpPr>
        <p:spPr>
          <a:xfrm>
            <a:off x="179512" y="3620367"/>
            <a:ext cx="3278462" cy="389209"/>
          </a:xfrm>
          <a:prstGeom prst="rect">
            <a:avLst/>
          </a:prstGeom>
        </p:spPr>
        <p:txBody>
          <a:bodyPr wrap="none">
            <a:spAutoFit/>
          </a:bodyPr>
          <a:lstStyle/>
          <a:p>
            <a:pPr>
              <a:lnSpc>
                <a:spcPct val="80000"/>
              </a:lnSpc>
              <a:defRPr/>
            </a:pPr>
            <a:r>
              <a:rPr lang="zh-CN" altLang="en-US" sz="2400" b="1" dirty="0">
                <a:solidFill>
                  <a:srgbClr val="FF0000"/>
                </a:solidFill>
                <a:effectLst>
                  <a:outerShdw blurRad="38100" dist="38100" dir="2700000" algn="tl">
                    <a:srgbClr val="000000">
                      <a:alpha val="43137"/>
                    </a:srgbClr>
                  </a:outerShdw>
                </a:effectLst>
              </a:rPr>
              <a:t>细节描写</a:t>
            </a:r>
            <a:r>
              <a:rPr lang="zh-CN" altLang="en-US" sz="2400" b="1" dirty="0"/>
              <a:t>的作用如下：</a:t>
            </a:r>
          </a:p>
        </p:txBody>
      </p:sp>
    </p:spTree>
    <p:extLst>
      <p:ext uri="{BB962C8B-B14F-4D97-AF65-F5344CB8AC3E}">
        <p14:creationId xmlns:p14="http://schemas.microsoft.com/office/powerpoint/2010/main" val="118907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67544" y="-243408"/>
            <a:ext cx="8229600" cy="1143000"/>
          </a:xfrm>
        </p:spPr>
        <p:txBody>
          <a:bodyPr>
            <a:normAutofit/>
          </a:bodyPr>
          <a:lstStyle/>
          <a:p>
            <a:pPr eaLnBrk="1" hangingPunct="1">
              <a:defRPr/>
            </a:pPr>
            <a:r>
              <a:rPr lang="zh-CN" altLang="en-US" sz="3600" dirty="0" smtClean="0"/>
              <a:t>考题示例</a:t>
            </a:r>
          </a:p>
        </p:txBody>
      </p:sp>
      <p:sp>
        <p:nvSpPr>
          <p:cNvPr id="2" name="矩形 1"/>
          <p:cNvSpPr/>
          <p:nvPr/>
        </p:nvSpPr>
        <p:spPr>
          <a:xfrm>
            <a:off x="281844" y="1815012"/>
            <a:ext cx="8994812" cy="830997"/>
          </a:xfrm>
          <a:prstGeom prst="rect">
            <a:avLst/>
          </a:prstGeom>
        </p:spPr>
        <p:txBody>
          <a:bodyPr wrap="square">
            <a:spAutoFit/>
          </a:bodyPr>
          <a:lstStyle/>
          <a:p>
            <a:pPr>
              <a:defRPr/>
            </a:pPr>
            <a:r>
              <a:rPr lang="zh-CN" altLang="en-US" sz="2400" b="1" dirty="0" smtClean="0">
                <a:solidFill>
                  <a:srgbClr val="002060"/>
                </a:solidFill>
                <a:effectLst>
                  <a:outerShdw blurRad="38100" dist="38100" dir="2700000" algn="tl">
                    <a:srgbClr val="000000">
                      <a:alpha val="43137"/>
                    </a:srgbClr>
                  </a:outerShdw>
                </a:effectLst>
              </a:rPr>
              <a:t>答：</a:t>
            </a:r>
            <a:r>
              <a:rPr lang="zh-CN" altLang="en-US" sz="2400" b="1" dirty="0" smtClean="0">
                <a:solidFill>
                  <a:srgbClr val="002060"/>
                </a:solidFill>
                <a:effectLst>
                  <a:outerShdw blurRad="38100" dist="38100" dir="2700000" algn="tl">
                    <a:srgbClr val="000000">
                      <a:alpha val="43137"/>
                    </a:srgbClr>
                  </a:outerShdw>
                </a:effectLst>
                <a:sym typeface="Wingdings" panose="05000000000000000000" pitchFamily="2" charset="2"/>
              </a:rPr>
              <a:t>（</a:t>
            </a:r>
            <a:r>
              <a:rPr lang="en-US" altLang="zh-CN" sz="2400" b="1" dirty="0" smtClean="0">
                <a:solidFill>
                  <a:srgbClr val="002060"/>
                </a:solidFill>
                <a:effectLst>
                  <a:outerShdw blurRad="38100" dist="38100" dir="2700000" algn="tl">
                    <a:srgbClr val="000000">
                      <a:alpha val="43137"/>
                    </a:srgbClr>
                  </a:outerShdw>
                </a:effectLst>
              </a:rPr>
              <a:t>1</a:t>
            </a:r>
            <a:r>
              <a:rPr lang="zh-CN" altLang="en-US" sz="2400" b="1" dirty="0" smtClean="0">
                <a:solidFill>
                  <a:srgbClr val="002060"/>
                </a:solidFill>
                <a:effectLst>
                  <a:outerShdw blurRad="38100" dist="38100" dir="2700000" algn="tl">
                    <a:srgbClr val="000000">
                      <a:alpha val="43137"/>
                    </a:srgbClr>
                  </a:outerShdw>
                </a:effectLst>
              </a:rPr>
              <a:t>）处</a:t>
            </a:r>
            <a:r>
              <a:rPr lang="zh-CN" altLang="en-US" sz="2400" b="1" dirty="0">
                <a:solidFill>
                  <a:srgbClr val="002060"/>
                </a:solidFill>
                <a:effectLst>
                  <a:outerShdw blurRad="38100" dist="38100" dir="2700000" algn="tl">
                    <a:srgbClr val="000000">
                      <a:alpha val="43137"/>
                    </a:srgbClr>
                  </a:outerShdw>
                </a:effectLst>
              </a:rPr>
              <a:t>应表现病人狐疑的</a:t>
            </a:r>
            <a:r>
              <a:rPr lang="zh-CN" altLang="en-US" sz="2400" b="1" dirty="0" smtClean="0">
                <a:solidFill>
                  <a:srgbClr val="002060"/>
                </a:solidFill>
                <a:effectLst>
                  <a:outerShdw blurRad="38100" dist="38100" dir="2700000" algn="tl">
                    <a:srgbClr val="000000">
                      <a:alpha val="43137"/>
                    </a:srgbClr>
                  </a:outerShdw>
                </a:effectLst>
              </a:rPr>
              <a:t>心理；</a:t>
            </a:r>
            <a:endParaRPr lang="en-US" altLang="zh-CN" sz="2400" b="1" dirty="0" smtClean="0">
              <a:solidFill>
                <a:srgbClr val="002060"/>
              </a:solidFill>
              <a:effectLst>
                <a:outerShdw blurRad="38100" dist="38100" dir="2700000" algn="tl">
                  <a:srgbClr val="000000">
                    <a:alpha val="43137"/>
                  </a:srgbClr>
                </a:outerShdw>
              </a:effectLst>
            </a:endParaRPr>
          </a:p>
          <a:p>
            <a:pPr>
              <a:defRPr/>
            </a:pPr>
            <a:r>
              <a:rPr lang="en-US" altLang="zh-CN" sz="2400" b="1" dirty="0">
                <a:solidFill>
                  <a:srgbClr val="002060"/>
                </a:solidFill>
                <a:effectLst>
                  <a:outerShdw blurRad="38100" dist="38100" dir="2700000" algn="tl">
                    <a:srgbClr val="000000">
                      <a:alpha val="43137"/>
                    </a:srgbClr>
                  </a:outerShdw>
                </a:effectLst>
              </a:rPr>
              <a:t> </a:t>
            </a:r>
            <a:r>
              <a:rPr lang="en-US" altLang="zh-CN" sz="2400" b="1" dirty="0" smtClean="0">
                <a:solidFill>
                  <a:srgbClr val="002060"/>
                </a:solidFill>
                <a:effectLst>
                  <a:outerShdw blurRad="38100" dist="38100" dir="2700000" algn="tl">
                    <a:srgbClr val="000000">
                      <a:alpha val="43137"/>
                    </a:srgbClr>
                  </a:outerShdw>
                </a:effectLst>
              </a:rPr>
              <a:t>        </a:t>
            </a:r>
            <a:r>
              <a:rPr lang="zh-CN" altLang="en-US" sz="2400" b="1" dirty="0" smtClean="0">
                <a:solidFill>
                  <a:srgbClr val="002060"/>
                </a:solidFill>
                <a:effectLst>
                  <a:outerShdw blurRad="38100" dist="38100" dir="2700000" algn="tl">
                    <a:srgbClr val="000000">
                      <a:alpha val="43137"/>
                    </a:srgbClr>
                  </a:outerShdw>
                </a:effectLst>
              </a:rPr>
              <a:t>（</a:t>
            </a:r>
            <a:r>
              <a:rPr lang="en-US" altLang="zh-CN" sz="2400" b="1" dirty="0" smtClean="0">
                <a:solidFill>
                  <a:srgbClr val="002060"/>
                </a:solidFill>
                <a:effectLst>
                  <a:outerShdw blurRad="38100" dist="38100" dir="2700000" algn="tl">
                    <a:srgbClr val="000000">
                      <a:alpha val="43137"/>
                    </a:srgbClr>
                  </a:outerShdw>
                </a:effectLst>
              </a:rPr>
              <a:t>2</a:t>
            </a:r>
            <a:r>
              <a:rPr lang="zh-CN" altLang="en-US" sz="2400" b="1" dirty="0" smtClean="0">
                <a:solidFill>
                  <a:srgbClr val="002060"/>
                </a:solidFill>
                <a:effectLst>
                  <a:outerShdw blurRad="38100" dist="38100" dir="2700000" algn="tl">
                    <a:srgbClr val="000000">
                      <a:alpha val="43137"/>
                    </a:srgbClr>
                  </a:outerShdw>
                </a:effectLst>
              </a:rPr>
              <a:t>）处</a:t>
            </a:r>
            <a:r>
              <a:rPr lang="zh-CN" altLang="en-US" sz="2400" b="1" dirty="0">
                <a:solidFill>
                  <a:srgbClr val="002060"/>
                </a:solidFill>
                <a:effectLst>
                  <a:outerShdw blurRad="38100" dist="38100" dir="2700000" algn="tl">
                    <a:srgbClr val="000000">
                      <a:alpha val="43137"/>
                    </a:srgbClr>
                  </a:outerShdw>
                </a:effectLst>
              </a:rPr>
              <a:t>应表现病人感激的心理。</a:t>
            </a:r>
          </a:p>
        </p:txBody>
      </p:sp>
      <p:sp>
        <p:nvSpPr>
          <p:cNvPr id="3" name="矩形 2"/>
          <p:cNvSpPr/>
          <p:nvPr/>
        </p:nvSpPr>
        <p:spPr>
          <a:xfrm>
            <a:off x="281844" y="620688"/>
            <a:ext cx="8352928" cy="1200329"/>
          </a:xfrm>
          <a:prstGeom prst="rect">
            <a:avLst/>
          </a:prstGeom>
        </p:spPr>
        <p:txBody>
          <a:bodyPr wrap="square">
            <a:spAutoFit/>
          </a:bodyPr>
          <a:lstStyle/>
          <a:p>
            <a:pPr>
              <a:defRPr/>
            </a:pPr>
            <a:r>
              <a:rPr lang="en-US" altLang="zh-CN" sz="2400" b="1" dirty="0">
                <a:effectLst>
                  <a:outerShdw blurRad="38100" dist="38100" dir="2700000" algn="tl">
                    <a:srgbClr val="000000">
                      <a:alpha val="43137"/>
                    </a:srgbClr>
                  </a:outerShdw>
                </a:effectLst>
              </a:rPr>
              <a:t>9</a:t>
            </a:r>
            <a:r>
              <a:rPr lang="zh-CN" altLang="en-US" sz="2400" b="1" dirty="0">
                <a:effectLst>
                  <a:outerShdw blurRad="38100" dist="38100" dir="2700000" algn="tl">
                    <a:srgbClr val="000000">
                      <a:alpha val="43137"/>
                    </a:srgbClr>
                  </a:outerShdw>
                </a:effectLst>
              </a:rPr>
              <a:t>、文中对病人有两处关于嘴唇的动作描写：</a:t>
            </a:r>
            <a:r>
              <a:rPr lang="zh-CN" altLang="en-US" sz="2400" b="1" dirty="0">
                <a:effectLst>
                  <a:outerShdw blurRad="38100" dist="38100" dir="2700000" algn="tl">
                    <a:srgbClr val="000000">
                      <a:alpha val="43137"/>
                    </a:srgbClr>
                  </a:outerShdw>
                </a:effectLst>
                <a:latin typeface="Arial"/>
              </a:rPr>
              <a:t>“</a:t>
            </a:r>
            <a:r>
              <a:rPr lang="zh-CN" altLang="en-US" sz="2400" b="1" dirty="0">
                <a:effectLst>
                  <a:outerShdw blurRad="38100" dist="38100" dir="2700000" algn="tl">
                    <a:srgbClr val="000000">
                      <a:alpha val="43137"/>
                    </a:srgbClr>
                  </a:outerShdw>
                </a:effectLst>
              </a:rPr>
              <a:t>有一次嘴唇微动，好像要说什么；吃力地动着嘴唇想要说些什么</a:t>
            </a:r>
            <a:r>
              <a:rPr lang="zh-CN" altLang="en-US" sz="2400" b="1" dirty="0">
                <a:effectLst>
                  <a:outerShdw blurRad="38100" dist="38100" dir="2700000" algn="tl">
                    <a:srgbClr val="000000">
                      <a:alpha val="43137"/>
                    </a:srgbClr>
                  </a:outerShdw>
                </a:effectLst>
                <a:latin typeface="Arial"/>
              </a:rPr>
              <a:t>”</a:t>
            </a:r>
            <a:r>
              <a:rPr lang="zh-CN" altLang="en-US" sz="2400" b="1" dirty="0">
                <a:effectLst>
                  <a:outerShdw blurRad="38100" dist="38100" dir="2700000" algn="tl">
                    <a:srgbClr val="000000">
                      <a:alpha val="43137"/>
                    </a:srgbClr>
                  </a:outerShdw>
                </a:effectLst>
              </a:rPr>
              <a:t>病人到底要说什么</a:t>
            </a:r>
            <a:r>
              <a:rPr lang="zh-CN" altLang="en-US" sz="2400" b="1" dirty="0" smtClean="0">
                <a:effectLst>
                  <a:outerShdw blurRad="38100" dist="38100" dir="2700000" algn="tl">
                    <a:srgbClr val="000000">
                      <a:alpha val="43137"/>
                    </a:srgbClr>
                  </a:outerShdw>
                </a:effectLst>
              </a:rPr>
              <a:t>？请做</a:t>
            </a:r>
            <a:r>
              <a:rPr lang="zh-CN" altLang="en-US" sz="2400" b="1" dirty="0">
                <a:effectLst>
                  <a:outerShdw blurRad="38100" dist="38100" dir="2700000" algn="tl">
                    <a:srgbClr val="000000">
                      <a:alpha val="43137"/>
                    </a:srgbClr>
                  </a:outerShdw>
                </a:effectLst>
              </a:rPr>
              <a:t>探究。</a:t>
            </a:r>
          </a:p>
        </p:txBody>
      </p:sp>
      <p:sp>
        <p:nvSpPr>
          <p:cNvPr id="4" name="矩形 3"/>
          <p:cNvSpPr/>
          <p:nvPr/>
        </p:nvSpPr>
        <p:spPr>
          <a:xfrm>
            <a:off x="209836" y="2671377"/>
            <a:ext cx="8856984" cy="1089529"/>
          </a:xfrm>
          <a:prstGeom prst="rect">
            <a:avLst/>
          </a:prstGeom>
        </p:spPr>
        <p:txBody>
          <a:bodyPr wrap="square">
            <a:spAutoFit/>
          </a:bodyPr>
          <a:lstStyle/>
          <a:p>
            <a:pPr>
              <a:lnSpc>
                <a:spcPct val="90000"/>
              </a:lnSpc>
              <a:defRPr/>
            </a:pPr>
            <a:r>
              <a:rPr lang="zh-CN" altLang="en-US" sz="2400" b="1" dirty="0">
                <a:effectLst>
                  <a:outerShdw blurRad="38100" dist="38100" dir="2700000" algn="tl">
                    <a:srgbClr val="000000">
                      <a:alpha val="43137"/>
                    </a:srgbClr>
                  </a:outerShdw>
                </a:effectLst>
              </a:rPr>
              <a:t>（浙江）</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乌米</a:t>
            </a:r>
            <a:r>
              <a:rPr lang="en-US" altLang="zh-CN" sz="2400" b="1" dirty="0">
                <a:effectLst>
                  <a:outerShdw blurRad="38100" dist="38100" dir="2700000" algn="tl">
                    <a:srgbClr val="000000">
                      <a:alpha val="43137"/>
                    </a:srgbClr>
                  </a:outerShdw>
                </a:effectLst>
              </a:rPr>
              <a:t>》21</a:t>
            </a:r>
            <a:r>
              <a:rPr lang="zh-CN" altLang="en-US" sz="2400" b="1" dirty="0">
                <a:effectLst>
                  <a:outerShdw blurRad="38100" dist="38100" dir="2700000" algn="tl">
                    <a:srgbClr val="000000">
                      <a:alpha val="43137"/>
                    </a:srgbClr>
                  </a:outerShdw>
                </a:effectLst>
              </a:rPr>
              <a:t>题：鲁迅</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祝福</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中的</a:t>
            </a:r>
            <a:r>
              <a:rPr lang="zh-CN" altLang="en-US" sz="2400" b="1" dirty="0">
                <a:effectLst>
                  <a:outerShdw blurRad="38100" dist="38100" dir="2700000" algn="tl">
                    <a:srgbClr val="000000">
                      <a:alpha val="43137"/>
                    </a:srgbClr>
                  </a:outerShdw>
                </a:effectLst>
                <a:latin typeface="Arial"/>
              </a:rPr>
              <a:t>“</a:t>
            </a:r>
            <a:r>
              <a:rPr lang="zh-CN" altLang="en-US" sz="2400" b="1" dirty="0">
                <a:effectLst>
                  <a:outerShdw blurRad="38100" dist="38100" dir="2700000" algn="tl">
                    <a:srgbClr val="000000">
                      <a:alpha val="43137"/>
                    </a:srgbClr>
                  </a:outerShdw>
                </a:effectLst>
              </a:rPr>
              <a:t>我</a:t>
            </a:r>
            <a:r>
              <a:rPr lang="zh-CN" altLang="en-US" sz="2400" b="1" dirty="0">
                <a:effectLst>
                  <a:outerShdw blurRad="38100" dist="38100" dir="2700000" algn="tl">
                    <a:srgbClr val="000000">
                      <a:alpha val="43137"/>
                    </a:srgbClr>
                  </a:outerShdw>
                </a:effectLst>
                <a:latin typeface="Arial"/>
              </a:rPr>
              <a:t>”</a:t>
            </a:r>
            <a:r>
              <a:rPr lang="zh-CN" altLang="en-US" sz="2400" b="1" dirty="0">
                <a:effectLst>
                  <a:outerShdw blurRad="38100" dist="38100" dir="2700000" algn="tl">
                    <a:srgbClr val="000000">
                      <a:alpha val="43137"/>
                    </a:srgbClr>
                  </a:outerShdw>
                </a:effectLst>
              </a:rPr>
              <a:t>既是不可或缺的人物形象，又是主人公祥林嫂命运的见证，其重要性与本篇中的</a:t>
            </a:r>
            <a:r>
              <a:rPr lang="zh-CN" altLang="en-US" sz="2400" b="1" dirty="0">
                <a:effectLst>
                  <a:outerShdw blurRad="38100" dist="38100" dir="2700000" algn="tl">
                    <a:srgbClr val="000000">
                      <a:alpha val="43137"/>
                    </a:srgbClr>
                  </a:outerShdw>
                </a:effectLst>
                <a:latin typeface="Arial"/>
              </a:rPr>
              <a:t>“</a:t>
            </a:r>
            <a:r>
              <a:rPr lang="zh-CN" altLang="en-US" sz="2400" b="1" dirty="0">
                <a:effectLst>
                  <a:outerShdw blurRad="38100" dist="38100" dir="2700000" algn="tl">
                    <a:srgbClr val="000000">
                      <a:alpha val="43137"/>
                    </a:srgbClr>
                  </a:outerShdw>
                </a:effectLst>
              </a:rPr>
              <a:t>我</a:t>
            </a:r>
            <a:r>
              <a:rPr lang="zh-CN" altLang="en-US" sz="2400" b="1" dirty="0">
                <a:effectLst>
                  <a:outerShdw blurRad="38100" dist="38100" dir="2700000" algn="tl">
                    <a:srgbClr val="000000">
                      <a:alpha val="43137"/>
                    </a:srgbClr>
                  </a:outerShdw>
                </a:effectLst>
                <a:latin typeface="Arial"/>
              </a:rPr>
              <a:t>”</a:t>
            </a:r>
            <a:r>
              <a:rPr lang="zh-CN" altLang="en-US" sz="2400" b="1" dirty="0">
                <a:effectLst>
                  <a:outerShdw blurRad="38100" dist="38100" dir="2700000" algn="tl">
                    <a:srgbClr val="000000">
                      <a:alpha val="43137"/>
                    </a:srgbClr>
                  </a:outerShdw>
                </a:effectLst>
              </a:rPr>
              <a:t>相似。请赏析</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乌米</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中</a:t>
            </a:r>
            <a:r>
              <a:rPr lang="zh-CN" altLang="en-US" sz="2400" b="1" dirty="0">
                <a:effectLst>
                  <a:outerShdw blurRad="38100" dist="38100" dir="2700000" algn="tl">
                    <a:srgbClr val="000000">
                      <a:alpha val="43137"/>
                    </a:srgbClr>
                  </a:outerShdw>
                </a:effectLst>
                <a:latin typeface="Arial"/>
              </a:rPr>
              <a:t>“</a:t>
            </a:r>
            <a:r>
              <a:rPr lang="zh-CN" altLang="en-US" sz="2400" b="1" dirty="0">
                <a:effectLst>
                  <a:outerShdw blurRad="38100" dist="38100" dir="2700000" algn="tl">
                    <a:srgbClr val="000000">
                      <a:alpha val="43137"/>
                    </a:srgbClr>
                  </a:outerShdw>
                </a:effectLst>
              </a:rPr>
              <a:t>我</a:t>
            </a:r>
            <a:r>
              <a:rPr lang="zh-CN" altLang="en-US" sz="2400" b="1" dirty="0">
                <a:effectLst>
                  <a:outerShdw blurRad="38100" dist="38100" dir="2700000" algn="tl">
                    <a:srgbClr val="000000">
                      <a:alpha val="43137"/>
                    </a:srgbClr>
                  </a:outerShdw>
                </a:effectLst>
                <a:latin typeface="Arial"/>
              </a:rPr>
              <a:t>”</a:t>
            </a:r>
            <a:r>
              <a:rPr lang="zh-CN" altLang="en-US" sz="2400" b="1" dirty="0">
                <a:effectLst>
                  <a:outerShdw blurRad="38100" dist="38100" dir="2700000" algn="tl">
                    <a:srgbClr val="000000">
                      <a:alpha val="43137"/>
                    </a:srgbClr>
                  </a:outerShdw>
                </a:effectLst>
              </a:rPr>
              <a:t>的形象与作用。（</a:t>
            </a:r>
            <a:r>
              <a:rPr lang="en-US" altLang="zh-CN" sz="2400" b="1" dirty="0">
                <a:effectLst>
                  <a:outerShdw blurRad="38100" dist="38100" dir="2700000" algn="tl">
                    <a:srgbClr val="000000">
                      <a:alpha val="43137"/>
                    </a:srgbClr>
                  </a:outerShdw>
                </a:effectLst>
              </a:rPr>
              <a:t>6</a:t>
            </a:r>
            <a:r>
              <a:rPr lang="zh-CN" altLang="en-US" sz="2400" b="1" dirty="0">
                <a:effectLst>
                  <a:outerShdw blurRad="38100" dist="38100" dir="2700000" algn="tl">
                    <a:srgbClr val="000000">
                      <a:alpha val="43137"/>
                    </a:srgbClr>
                  </a:outerShdw>
                </a:effectLst>
              </a:rPr>
              <a:t>分）</a:t>
            </a:r>
          </a:p>
        </p:txBody>
      </p:sp>
      <p:sp>
        <p:nvSpPr>
          <p:cNvPr id="5" name="矩形 4"/>
          <p:cNvSpPr/>
          <p:nvPr/>
        </p:nvSpPr>
        <p:spPr>
          <a:xfrm>
            <a:off x="209836" y="3933056"/>
            <a:ext cx="8167228" cy="1089529"/>
          </a:xfrm>
          <a:prstGeom prst="rect">
            <a:avLst/>
          </a:prstGeom>
        </p:spPr>
        <p:txBody>
          <a:bodyPr wrap="square">
            <a:spAutoFit/>
          </a:bodyPr>
          <a:lstStyle/>
          <a:p>
            <a:pPr>
              <a:lnSpc>
                <a:spcPct val="90000"/>
              </a:lnSpc>
              <a:defRPr/>
            </a:pPr>
            <a:r>
              <a:rPr lang="zh-CN" altLang="en-US" sz="2400" b="1" dirty="0">
                <a:solidFill>
                  <a:srgbClr val="002060"/>
                </a:solidFill>
                <a:effectLst>
                  <a:outerShdw blurRad="38100" dist="38100" dir="2700000" algn="tl">
                    <a:srgbClr val="000000">
                      <a:alpha val="43137"/>
                    </a:srgbClr>
                  </a:outerShdw>
                </a:effectLst>
              </a:rPr>
              <a:t>答案：形象：①对不幸者富有同情心</a:t>
            </a:r>
            <a:r>
              <a:rPr lang="zh-CN" altLang="en-US" sz="2400" b="1" dirty="0" smtClean="0">
                <a:solidFill>
                  <a:srgbClr val="002060"/>
                </a:solidFill>
                <a:effectLst>
                  <a:outerShdw blurRad="38100" dist="38100" dir="2700000" algn="tl">
                    <a:srgbClr val="000000">
                      <a:alpha val="43137"/>
                    </a:srgbClr>
                  </a:outerShdw>
                </a:effectLst>
              </a:rPr>
              <a:t>；</a:t>
            </a:r>
            <a:endParaRPr lang="en-US" altLang="zh-CN" sz="2400" b="1" dirty="0" smtClean="0">
              <a:solidFill>
                <a:srgbClr val="002060"/>
              </a:solidFill>
              <a:effectLst>
                <a:outerShdw blurRad="38100" dist="38100" dir="2700000" algn="tl">
                  <a:srgbClr val="000000">
                    <a:alpha val="43137"/>
                  </a:srgbClr>
                </a:outerShdw>
              </a:effectLst>
            </a:endParaRPr>
          </a:p>
          <a:p>
            <a:pPr>
              <a:lnSpc>
                <a:spcPct val="90000"/>
              </a:lnSpc>
              <a:defRPr/>
            </a:pPr>
            <a:r>
              <a:rPr lang="zh-CN" altLang="en-US" sz="2400" b="1" dirty="0" smtClean="0">
                <a:solidFill>
                  <a:srgbClr val="002060"/>
                </a:solidFill>
                <a:effectLst>
                  <a:outerShdw blurRad="38100" dist="38100" dir="2700000" algn="tl">
                    <a:srgbClr val="000000">
                      <a:alpha val="43137"/>
                    </a:srgbClr>
                  </a:outerShdw>
                </a:effectLst>
              </a:rPr>
              <a:t>                           ②</a:t>
            </a:r>
            <a:r>
              <a:rPr lang="zh-CN" altLang="en-US" sz="2400" b="1" dirty="0">
                <a:solidFill>
                  <a:srgbClr val="002060"/>
                </a:solidFill>
                <a:effectLst>
                  <a:outerShdw blurRad="38100" dist="38100" dir="2700000" algn="tl">
                    <a:srgbClr val="000000">
                      <a:alpha val="43137"/>
                    </a:srgbClr>
                  </a:outerShdw>
                </a:effectLst>
              </a:rPr>
              <a:t>对人性之美满怀敬意</a:t>
            </a:r>
            <a:r>
              <a:rPr lang="zh-CN" altLang="en-US" sz="2400" b="1" dirty="0" smtClean="0">
                <a:solidFill>
                  <a:srgbClr val="002060"/>
                </a:solidFill>
                <a:effectLst>
                  <a:outerShdw blurRad="38100" dist="38100" dir="2700000" algn="tl">
                    <a:srgbClr val="000000">
                      <a:alpha val="43137"/>
                    </a:srgbClr>
                  </a:outerShdw>
                </a:effectLst>
              </a:rPr>
              <a:t>；</a:t>
            </a:r>
            <a:endParaRPr lang="en-US" altLang="zh-CN" sz="2400" b="1" dirty="0" smtClean="0">
              <a:solidFill>
                <a:srgbClr val="002060"/>
              </a:solidFill>
              <a:effectLst>
                <a:outerShdw blurRad="38100" dist="38100" dir="2700000" algn="tl">
                  <a:srgbClr val="000000">
                    <a:alpha val="43137"/>
                  </a:srgbClr>
                </a:outerShdw>
              </a:effectLst>
            </a:endParaRPr>
          </a:p>
          <a:p>
            <a:pPr>
              <a:lnSpc>
                <a:spcPct val="90000"/>
              </a:lnSpc>
              <a:defRPr/>
            </a:pPr>
            <a:r>
              <a:rPr lang="zh-CN" altLang="en-US" sz="2400" b="1" dirty="0" smtClean="0">
                <a:solidFill>
                  <a:srgbClr val="002060"/>
                </a:solidFill>
                <a:effectLst>
                  <a:outerShdw blurRad="38100" dist="38100" dir="2700000" algn="tl">
                    <a:srgbClr val="000000">
                      <a:alpha val="43137"/>
                    </a:srgbClr>
                  </a:outerShdw>
                </a:effectLst>
              </a:rPr>
              <a:t>                           ③</a:t>
            </a:r>
            <a:r>
              <a:rPr lang="zh-CN" altLang="en-US" sz="2400" b="1" dirty="0">
                <a:solidFill>
                  <a:srgbClr val="002060"/>
                </a:solidFill>
                <a:effectLst>
                  <a:outerShdw blurRad="38100" dist="38100" dir="2700000" algn="tl">
                    <a:srgbClr val="000000">
                      <a:alpha val="43137"/>
                    </a:srgbClr>
                  </a:outerShdw>
                </a:effectLst>
              </a:rPr>
              <a:t>对现实有清醒的认识</a:t>
            </a:r>
            <a:r>
              <a:rPr lang="zh-CN" altLang="en-US" sz="2400" b="1" dirty="0" smtClean="0">
                <a:solidFill>
                  <a:srgbClr val="002060"/>
                </a:solidFill>
                <a:effectLst>
                  <a:outerShdw blurRad="38100" dist="38100" dir="2700000" algn="tl">
                    <a:srgbClr val="000000">
                      <a:alpha val="43137"/>
                    </a:srgbClr>
                  </a:outerShdw>
                </a:effectLst>
              </a:rPr>
              <a:t>。</a:t>
            </a:r>
            <a:endParaRPr lang="zh-CN" altLang="en-US" sz="2400" b="1"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1227575" y="5018692"/>
            <a:ext cx="4572000" cy="1421928"/>
          </a:xfrm>
          <a:prstGeom prst="rect">
            <a:avLst/>
          </a:prstGeom>
        </p:spPr>
        <p:txBody>
          <a:bodyPr>
            <a:spAutoFit/>
          </a:bodyPr>
          <a:lstStyle/>
          <a:p>
            <a:pPr>
              <a:lnSpc>
                <a:spcPct val="90000"/>
              </a:lnSpc>
              <a:defRPr/>
            </a:pPr>
            <a:r>
              <a:rPr lang="zh-CN" altLang="en-US" sz="2400" b="1" dirty="0">
                <a:solidFill>
                  <a:srgbClr val="7030A0"/>
                </a:solidFill>
                <a:effectLst>
                  <a:outerShdw blurRad="38100" dist="38100" dir="2700000" algn="tl">
                    <a:srgbClr val="000000">
                      <a:alpha val="43137"/>
                    </a:srgbClr>
                  </a:outerShdw>
                </a:effectLst>
              </a:rPr>
              <a:t>作用：</a:t>
            </a:r>
            <a:endParaRPr lang="en-US" altLang="zh-CN" sz="2400" b="1" dirty="0">
              <a:solidFill>
                <a:srgbClr val="7030A0"/>
              </a:solidFill>
              <a:effectLst>
                <a:outerShdw blurRad="38100" dist="38100" dir="2700000" algn="tl">
                  <a:srgbClr val="000000">
                    <a:alpha val="43137"/>
                  </a:srgbClr>
                </a:outerShdw>
              </a:effectLst>
            </a:endParaRPr>
          </a:p>
          <a:p>
            <a:pPr>
              <a:lnSpc>
                <a:spcPct val="90000"/>
              </a:lnSpc>
              <a:defRPr/>
            </a:pPr>
            <a:r>
              <a:rPr lang="zh-CN" altLang="en-US" sz="2400" b="1" dirty="0">
                <a:solidFill>
                  <a:srgbClr val="7030A0"/>
                </a:solidFill>
                <a:effectLst>
                  <a:outerShdw blurRad="38100" dist="38100" dir="2700000" algn="tl">
                    <a:srgbClr val="000000">
                      <a:alpha val="43137"/>
                    </a:srgbClr>
                  </a:outerShdw>
                </a:effectLst>
              </a:rPr>
              <a:t>①使文中人和事更具真实感；</a:t>
            </a:r>
            <a:endParaRPr lang="en-US" altLang="zh-CN" sz="2400" b="1" dirty="0">
              <a:solidFill>
                <a:srgbClr val="7030A0"/>
              </a:solidFill>
              <a:effectLst>
                <a:outerShdw blurRad="38100" dist="38100" dir="2700000" algn="tl">
                  <a:srgbClr val="000000">
                    <a:alpha val="43137"/>
                  </a:srgbClr>
                </a:outerShdw>
              </a:effectLst>
            </a:endParaRPr>
          </a:p>
          <a:p>
            <a:pPr>
              <a:lnSpc>
                <a:spcPct val="90000"/>
              </a:lnSpc>
              <a:defRPr/>
            </a:pPr>
            <a:r>
              <a:rPr lang="zh-CN" altLang="en-US" sz="2400" b="1" dirty="0">
                <a:solidFill>
                  <a:srgbClr val="7030A0"/>
                </a:solidFill>
                <a:effectLst>
                  <a:outerShdw blurRad="38100" dist="38100" dir="2700000" algn="tl">
                    <a:srgbClr val="000000">
                      <a:alpha val="43137"/>
                    </a:srgbClr>
                  </a:outerShdw>
                </a:effectLst>
              </a:rPr>
              <a:t>②</a:t>
            </a:r>
            <a:r>
              <a:rPr lang="zh-CN" altLang="en-US" sz="2400" b="1" dirty="0">
                <a:solidFill>
                  <a:srgbClr val="7030A0"/>
                </a:solidFill>
                <a:effectLst>
                  <a:outerShdw blurRad="38100" dist="38100" dir="2700000" algn="tl">
                    <a:srgbClr val="000000">
                      <a:alpha val="43137"/>
                    </a:srgbClr>
                  </a:outerShdw>
                </a:effectLst>
                <a:latin typeface="Arial"/>
              </a:rPr>
              <a:t>“</a:t>
            </a:r>
            <a:r>
              <a:rPr lang="zh-CN" altLang="en-US" sz="2400" b="1" dirty="0">
                <a:solidFill>
                  <a:srgbClr val="7030A0"/>
                </a:solidFill>
                <a:effectLst>
                  <a:outerShdw blurRad="38100" dist="38100" dir="2700000" algn="tl">
                    <a:srgbClr val="000000">
                      <a:alpha val="43137"/>
                    </a:srgbClr>
                  </a:outerShdw>
                </a:effectLst>
              </a:rPr>
              <a:t>我</a:t>
            </a:r>
            <a:r>
              <a:rPr lang="zh-CN" altLang="en-US" sz="2400" b="1" dirty="0">
                <a:solidFill>
                  <a:srgbClr val="7030A0"/>
                </a:solidFill>
                <a:effectLst>
                  <a:outerShdw blurRad="38100" dist="38100" dir="2700000" algn="tl">
                    <a:srgbClr val="000000">
                      <a:alpha val="43137"/>
                    </a:srgbClr>
                  </a:outerShdw>
                </a:effectLst>
                <a:latin typeface="Arial"/>
              </a:rPr>
              <a:t>”</a:t>
            </a:r>
            <a:r>
              <a:rPr lang="zh-CN" altLang="en-US" sz="2400" b="1" dirty="0">
                <a:solidFill>
                  <a:srgbClr val="7030A0"/>
                </a:solidFill>
                <a:effectLst>
                  <a:outerShdw blurRad="38100" dist="38100" dir="2700000" algn="tl">
                    <a:srgbClr val="000000">
                      <a:alpha val="43137"/>
                    </a:srgbClr>
                  </a:outerShdw>
                </a:effectLst>
              </a:rPr>
              <a:t>是贯串全文的线索；</a:t>
            </a:r>
            <a:endParaRPr lang="en-US" altLang="zh-CN" sz="2400" b="1" dirty="0">
              <a:solidFill>
                <a:srgbClr val="7030A0"/>
              </a:solidFill>
              <a:effectLst>
                <a:outerShdw blurRad="38100" dist="38100" dir="2700000" algn="tl">
                  <a:srgbClr val="000000">
                    <a:alpha val="43137"/>
                  </a:srgbClr>
                </a:outerShdw>
              </a:effectLst>
            </a:endParaRPr>
          </a:p>
          <a:p>
            <a:pPr>
              <a:lnSpc>
                <a:spcPct val="90000"/>
              </a:lnSpc>
              <a:defRPr/>
            </a:pPr>
            <a:r>
              <a:rPr lang="zh-CN" altLang="en-US" sz="2400" b="1" dirty="0">
                <a:solidFill>
                  <a:srgbClr val="7030A0"/>
                </a:solidFill>
                <a:effectLst>
                  <a:outerShdw blurRad="38100" dist="38100" dir="2700000" algn="tl">
                    <a:srgbClr val="000000">
                      <a:alpha val="43137"/>
                    </a:srgbClr>
                  </a:outerShdw>
                </a:effectLst>
              </a:rPr>
              <a:t>③借</a:t>
            </a:r>
            <a:r>
              <a:rPr lang="zh-CN" altLang="en-US" sz="2400" b="1" dirty="0">
                <a:solidFill>
                  <a:srgbClr val="7030A0"/>
                </a:solidFill>
                <a:effectLst>
                  <a:outerShdw blurRad="38100" dist="38100" dir="2700000" algn="tl">
                    <a:srgbClr val="000000">
                      <a:alpha val="43137"/>
                    </a:srgbClr>
                  </a:outerShdw>
                </a:effectLst>
                <a:latin typeface="Arial"/>
              </a:rPr>
              <a:t>“</a:t>
            </a:r>
            <a:r>
              <a:rPr lang="zh-CN" altLang="en-US" sz="2400" b="1" dirty="0">
                <a:solidFill>
                  <a:srgbClr val="7030A0"/>
                </a:solidFill>
                <a:effectLst>
                  <a:outerShdw blurRad="38100" dist="38100" dir="2700000" algn="tl">
                    <a:srgbClr val="000000">
                      <a:alpha val="43137"/>
                    </a:srgbClr>
                  </a:outerShdw>
                </a:effectLst>
              </a:rPr>
              <a:t>我</a:t>
            </a:r>
            <a:r>
              <a:rPr lang="zh-CN" altLang="en-US" sz="2400" b="1" dirty="0">
                <a:solidFill>
                  <a:srgbClr val="7030A0"/>
                </a:solidFill>
                <a:effectLst>
                  <a:outerShdw blurRad="38100" dist="38100" dir="2700000" algn="tl">
                    <a:srgbClr val="000000">
                      <a:alpha val="43137"/>
                    </a:srgbClr>
                  </a:outerShdw>
                </a:effectLst>
                <a:latin typeface="Arial"/>
              </a:rPr>
              <a:t>”</a:t>
            </a:r>
            <a:r>
              <a:rPr lang="zh-CN" altLang="en-US" sz="2400" b="1" dirty="0">
                <a:solidFill>
                  <a:srgbClr val="7030A0"/>
                </a:solidFill>
                <a:effectLst>
                  <a:outerShdw blurRad="38100" dist="38100" dir="2700000" algn="tl">
                    <a:srgbClr val="000000">
                      <a:alpha val="43137"/>
                    </a:srgbClr>
                  </a:outerShdw>
                </a:effectLst>
              </a:rPr>
              <a:t>的感触揭示全文主旨。</a:t>
            </a:r>
          </a:p>
        </p:txBody>
      </p:sp>
    </p:spTree>
    <p:extLst>
      <p:ext uri="{BB962C8B-B14F-4D97-AF65-F5344CB8AC3E}">
        <p14:creationId xmlns:p14="http://schemas.microsoft.com/office/powerpoint/2010/main" val="251041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ppt_x"/>
                                          </p:val>
                                        </p:tav>
                                        <p:tav tm="100000">
                                          <p:val>
                                            <p:strVal val="#ppt_x"/>
                                          </p:val>
                                        </p:tav>
                                      </p:tavLst>
                                    </p:anim>
                                    <p:anim calcmode="lin" valueType="num">
                                      <p:cBhvr additive="base">
                                        <p:cTn id="8" dur="500" fill="hold"/>
                                        <p:tgtEl>
                                          <p:spTgt spid="911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2" grpId="0"/>
      <p:bldP spid="3" grpId="0"/>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zh-CN" b="1" dirty="0" smtClean="0"/>
              <a:t>⑵</a:t>
            </a:r>
            <a:r>
              <a:rPr lang="zh-CN" altLang="en-US" b="1" dirty="0" smtClean="0"/>
              <a:t>常见题型</a:t>
            </a:r>
          </a:p>
        </p:txBody>
      </p:sp>
      <p:sp>
        <p:nvSpPr>
          <p:cNvPr id="2" name="矩形 1"/>
          <p:cNvSpPr/>
          <p:nvPr/>
        </p:nvSpPr>
        <p:spPr>
          <a:xfrm>
            <a:off x="611560" y="1340768"/>
            <a:ext cx="4572000" cy="424732"/>
          </a:xfrm>
          <a:prstGeom prst="rect">
            <a:avLst/>
          </a:prstGeom>
        </p:spPr>
        <p:txBody>
          <a:bodyPr>
            <a:spAutoFit/>
          </a:bodyPr>
          <a:lstStyle/>
          <a:p>
            <a:pPr>
              <a:lnSpc>
                <a:spcPct val="90000"/>
              </a:lnSpc>
              <a:defRPr/>
            </a:pPr>
            <a:r>
              <a:rPr lang="en-US" altLang="zh-CN" sz="2400" b="1" dirty="0">
                <a:effectLst>
                  <a:outerShdw blurRad="38100" dist="38100" dir="2700000" algn="tl">
                    <a:srgbClr val="000000">
                      <a:alpha val="43137"/>
                    </a:srgbClr>
                  </a:outerShdw>
                </a:effectLst>
              </a:rPr>
              <a:t>⑴</a:t>
            </a:r>
            <a:r>
              <a:rPr lang="zh-CN" altLang="en-US" sz="2400" b="1" dirty="0">
                <a:effectLst>
                  <a:outerShdw blurRad="38100" dist="38100" dir="2700000" algn="tl">
                    <a:srgbClr val="000000">
                      <a:alpha val="43137"/>
                    </a:srgbClr>
                  </a:outerShdw>
                </a:effectLst>
              </a:rPr>
              <a:t>结合全文，简要分析人物形象</a:t>
            </a:r>
            <a:r>
              <a:rPr lang="zh-CN" altLang="en-US" sz="2400" b="1" dirty="0" smtClean="0">
                <a:effectLst>
                  <a:outerShdw blurRad="38100" dist="38100" dir="2700000" algn="tl">
                    <a:srgbClr val="000000">
                      <a:alpha val="43137"/>
                    </a:srgbClr>
                  </a:outerShdw>
                </a:effectLst>
              </a:rPr>
              <a:t>。</a:t>
            </a:r>
            <a:endParaRPr lang="zh-CN" altLang="en-US" sz="2400" b="1" dirty="0">
              <a:effectLst>
                <a:outerShdw blurRad="38100" dist="38100" dir="2700000" algn="tl">
                  <a:srgbClr val="000000">
                    <a:alpha val="43137"/>
                  </a:srgbClr>
                </a:outerShdw>
              </a:effectLst>
            </a:endParaRPr>
          </a:p>
        </p:txBody>
      </p:sp>
      <p:sp>
        <p:nvSpPr>
          <p:cNvPr id="3" name="矩形 2"/>
          <p:cNvSpPr/>
          <p:nvPr/>
        </p:nvSpPr>
        <p:spPr>
          <a:xfrm>
            <a:off x="631812" y="4509120"/>
            <a:ext cx="8188660" cy="424732"/>
          </a:xfrm>
          <a:prstGeom prst="rect">
            <a:avLst/>
          </a:prstGeom>
        </p:spPr>
        <p:txBody>
          <a:bodyPr wrap="square">
            <a:spAutoFit/>
          </a:bodyPr>
          <a:lstStyle/>
          <a:p>
            <a:pPr>
              <a:lnSpc>
                <a:spcPct val="90000"/>
              </a:lnSpc>
              <a:defRPr/>
            </a:pPr>
            <a:r>
              <a:rPr lang="zh-CN" altLang="en-US" sz="2400" b="1" dirty="0">
                <a:solidFill>
                  <a:srgbClr val="C00000"/>
                </a:solidFill>
                <a:effectLst>
                  <a:outerShdw blurRad="38100" dist="38100" dir="2700000" algn="tl">
                    <a:srgbClr val="000000">
                      <a:alpha val="43137"/>
                    </a:srgbClr>
                  </a:outerShdw>
                </a:effectLst>
              </a:rPr>
              <a:t>⑷分析小说对人物进行描写的具体方法及其作用。</a:t>
            </a:r>
          </a:p>
        </p:txBody>
      </p:sp>
      <p:sp>
        <p:nvSpPr>
          <p:cNvPr id="4" name="矩形 3"/>
          <p:cNvSpPr/>
          <p:nvPr/>
        </p:nvSpPr>
        <p:spPr>
          <a:xfrm>
            <a:off x="611333" y="3501008"/>
            <a:ext cx="7992888" cy="424732"/>
          </a:xfrm>
          <a:prstGeom prst="rect">
            <a:avLst/>
          </a:prstGeom>
        </p:spPr>
        <p:txBody>
          <a:bodyPr wrap="square">
            <a:spAutoFit/>
          </a:bodyPr>
          <a:lstStyle/>
          <a:p>
            <a:pPr>
              <a:lnSpc>
                <a:spcPct val="90000"/>
              </a:lnSpc>
              <a:defRPr/>
            </a:pPr>
            <a:r>
              <a:rPr lang="zh-CN" altLang="en-US" sz="2400" b="1" dirty="0">
                <a:solidFill>
                  <a:srgbClr val="00B050"/>
                </a:solidFill>
                <a:effectLst>
                  <a:outerShdw blurRad="38100" dist="38100" dir="2700000" algn="tl">
                    <a:srgbClr val="000000">
                      <a:alpha val="43137"/>
                    </a:srgbClr>
                  </a:outerShdw>
                </a:effectLst>
              </a:rPr>
              <a:t>⑶概括人物的性格特征</a:t>
            </a:r>
            <a:r>
              <a:rPr lang="en-US" altLang="zh-CN" sz="2400" b="1" dirty="0">
                <a:solidFill>
                  <a:srgbClr val="00B050"/>
                </a:solidFill>
                <a:effectLst>
                  <a:outerShdw blurRad="38100" dist="38100" dir="2700000" algn="tl">
                    <a:srgbClr val="000000">
                      <a:alpha val="43137"/>
                    </a:srgbClr>
                  </a:outerShdw>
                </a:effectLst>
                <a:latin typeface="Arial"/>
              </a:rPr>
              <a:t>——</a:t>
            </a:r>
            <a:r>
              <a:rPr lang="en-US" altLang="zh-CN" sz="2400" b="1" dirty="0">
                <a:solidFill>
                  <a:srgbClr val="00B050"/>
                </a:solidFill>
                <a:effectLst>
                  <a:outerShdw blurRad="38100" dist="38100" dir="2700000" algn="tl">
                    <a:srgbClr val="000000">
                      <a:alpha val="43137"/>
                    </a:srgbClr>
                  </a:outerShdw>
                </a:effectLst>
              </a:rPr>
              <a:t>XX</a:t>
            </a:r>
            <a:r>
              <a:rPr lang="zh-CN" altLang="en-US" sz="2400" b="1" dirty="0">
                <a:solidFill>
                  <a:srgbClr val="00B050"/>
                </a:solidFill>
                <a:effectLst>
                  <a:outerShdw blurRad="38100" dist="38100" dir="2700000" algn="tl">
                    <a:srgbClr val="000000">
                      <a:alpha val="43137"/>
                    </a:srgbClr>
                  </a:outerShdw>
                </a:effectLst>
              </a:rPr>
              <a:t>有哪些优秀的品质？</a:t>
            </a:r>
          </a:p>
        </p:txBody>
      </p:sp>
      <p:sp>
        <p:nvSpPr>
          <p:cNvPr id="5" name="矩形 4"/>
          <p:cNvSpPr/>
          <p:nvPr/>
        </p:nvSpPr>
        <p:spPr>
          <a:xfrm>
            <a:off x="611560" y="1988840"/>
            <a:ext cx="8064896" cy="1137106"/>
          </a:xfrm>
          <a:prstGeom prst="rect">
            <a:avLst/>
          </a:prstGeom>
        </p:spPr>
        <p:txBody>
          <a:bodyPr wrap="square">
            <a:spAutoFit/>
          </a:bodyPr>
          <a:lstStyle/>
          <a:p>
            <a:pPr>
              <a:lnSpc>
                <a:spcPct val="150000"/>
              </a:lnSpc>
              <a:defRPr/>
            </a:pPr>
            <a:r>
              <a:rPr lang="zh-CN" altLang="en-US" sz="2400" b="1" dirty="0">
                <a:solidFill>
                  <a:srgbClr val="7030A0"/>
                </a:solidFill>
                <a:effectLst>
                  <a:outerShdw blurRad="38100" dist="38100" dir="2700000" algn="tl">
                    <a:srgbClr val="000000">
                      <a:alpha val="43137"/>
                    </a:srgbClr>
                  </a:outerShdw>
                </a:effectLst>
              </a:rPr>
              <a:t>⑵对文中人物进行客观公正的评析</a:t>
            </a:r>
            <a:r>
              <a:rPr lang="en-US" altLang="zh-CN" sz="2400" b="1" dirty="0">
                <a:solidFill>
                  <a:srgbClr val="7030A0"/>
                </a:solidFill>
                <a:effectLst>
                  <a:outerShdw blurRad="38100" dist="38100" dir="2700000" algn="tl">
                    <a:srgbClr val="000000">
                      <a:alpha val="43137"/>
                    </a:srgbClr>
                  </a:outerShdw>
                </a:effectLst>
              </a:rPr>
              <a:t>(</a:t>
            </a:r>
            <a:r>
              <a:rPr lang="zh-CN" altLang="en-US" sz="2400" b="1" dirty="0">
                <a:solidFill>
                  <a:srgbClr val="7030A0"/>
                </a:solidFill>
                <a:effectLst>
                  <a:outerShdw blurRad="38100" dist="38100" dir="2700000" algn="tl">
                    <a:srgbClr val="000000">
                      <a:alpha val="43137"/>
                    </a:srgbClr>
                  </a:outerShdw>
                </a:effectLst>
              </a:rPr>
              <a:t>包括作者自身对人物的态度和读者对人物的评价</a:t>
            </a:r>
            <a:r>
              <a:rPr lang="en-US" altLang="zh-CN" sz="2400" b="1" dirty="0">
                <a:solidFill>
                  <a:srgbClr val="7030A0"/>
                </a:solidFill>
                <a:effectLst>
                  <a:outerShdw blurRad="38100" dist="38100" dir="2700000" algn="tl">
                    <a:srgbClr val="000000">
                      <a:alpha val="43137"/>
                    </a:srgbClr>
                  </a:outerShdw>
                </a:effectLst>
              </a:rPr>
              <a:t>)</a:t>
            </a:r>
            <a:r>
              <a:rPr lang="en-US" altLang="zh-CN" sz="2400" b="1" dirty="0">
                <a:solidFill>
                  <a:srgbClr val="7030A0"/>
                </a:solidFill>
                <a:effectLst>
                  <a:outerShdw blurRad="38100" dist="38100" dir="2700000" algn="tl">
                    <a:srgbClr val="000000">
                      <a:alpha val="43137"/>
                    </a:srgbClr>
                  </a:outerShdw>
                </a:effectLst>
                <a:latin typeface="Arial"/>
              </a:rPr>
              <a:t>——</a:t>
            </a:r>
            <a:r>
              <a:rPr lang="en-US" altLang="zh-CN" sz="2400" b="1" dirty="0">
                <a:solidFill>
                  <a:srgbClr val="7030A0"/>
                </a:solidFill>
                <a:effectLst>
                  <a:outerShdw blurRad="38100" dist="38100" dir="2700000" algn="tl">
                    <a:srgbClr val="000000">
                      <a:alpha val="43137"/>
                    </a:srgbClr>
                  </a:outerShdw>
                </a:effectLst>
              </a:rPr>
              <a:t>XX</a:t>
            </a:r>
            <a:r>
              <a:rPr lang="zh-CN" altLang="en-US" sz="2400" b="1" dirty="0">
                <a:solidFill>
                  <a:srgbClr val="7030A0"/>
                </a:solidFill>
                <a:effectLst>
                  <a:outerShdw blurRad="38100" dist="38100" dir="2700000" algn="tl">
                    <a:srgbClr val="000000">
                      <a:alpha val="43137"/>
                    </a:srgbClr>
                  </a:outerShdw>
                </a:effectLst>
              </a:rPr>
              <a:t>是一个怎样的人物？</a:t>
            </a:r>
          </a:p>
        </p:txBody>
      </p:sp>
    </p:spTree>
    <p:extLst>
      <p:ext uri="{BB962C8B-B14F-4D97-AF65-F5344CB8AC3E}">
        <p14:creationId xmlns:p14="http://schemas.microsoft.com/office/powerpoint/2010/main" val="264715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ppt_x"/>
                                          </p:val>
                                        </p:tav>
                                        <p:tav tm="100000">
                                          <p:val>
                                            <p:strVal val="#ppt_x"/>
                                          </p:val>
                                        </p:tav>
                                      </p:tavLst>
                                    </p:anim>
                                    <p:anim calcmode="lin" valueType="num">
                                      <p:cBhvr additive="base">
                                        <p:cTn id="8" dur="500" fill="hold"/>
                                        <p:tgtEl>
                                          <p:spTgt spid="573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2" grpId="0"/>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zh-CN" altLang="en-US" b="1" dirty="0" smtClean="0"/>
              <a:t>复习小说文体知识。</a:t>
            </a:r>
          </a:p>
        </p:txBody>
      </p:sp>
      <p:sp>
        <p:nvSpPr>
          <p:cNvPr id="29699" name="Rectangle 3"/>
          <p:cNvSpPr>
            <a:spLocks noGrp="1" noChangeArrowheads="1"/>
          </p:cNvSpPr>
          <p:nvPr>
            <p:ph type="body" idx="1"/>
          </p:nvPr>
        </p:nvSpPr>
        <p:spPr>
          <a:xfrm>
            <a:off x="467544" y="1196752"/>
            <a:ext cx="8229600" cy="3484984"/>
          </a:xfrm>
        </p:spPr>
        <p:txBody>
          <a:bodyPr>
            <a:normAutofit fontScale="85000" lnSpcReduction="20000"/>
          </a:bodyPr>
          <a:lstStyle/>
          <a:p>
            <a:pPr eaLnBrk="1" hangingPunct="1">
              <a:defRPr/>
            </a:pPr>
            <a:endParaRPr lang="en-US" altLang="zh-CN" b="1" dirty="0" smtClean="0"/>
          </a:p>
          <a:p>
            <a:pPr marL="0" indent="0" eaLnBrk="1" hangingPunct="1">
              <a:lnSpc>
                <a:spcPct val="160000"/>
              </a:lnSpc>
              <a:buNone/>
              <a:defRPr/>
            </a:pPr>
            <a:r>
              <a:rPr lang="zh-CN" altLang="en-US" dirty="0" smtClean="0"/>
              <a:t>大家都知道，作为反映社会生活的一种文学体裁，小说有其自身的特点，那就是：</a:t>
            </a:r>
            <a:r>
              <a:rPr lang="zh-CN" altLang="en-US" b="1" dirty="0" smtClean="0">
                <a:solidFill>
                  <a:srgbClr val="FF0000"/>
                </a:solidFill>
                <a:effectLst>
                  <a:outerShdw blurRad="38100" dist="38100" dir="2700000" algn="tl">
                    <a:srgbClr val="000000">
                      <a:alpha val="43137"/>
                    </a:srgbClr>
                  </a:outerShdw>
                </a:effectLst>
              </a:rPr>
              <a:t>故事情节</a:t>
            </a:r>
            <a:r>
              <a:rPr lang="zh-CN" altLang="en-US" b="1" dirty="0" smtClean="0">
                <a:solidFill>
                  <a:srgbClr val="7030A0"/>
                </a:solidFill>
                <a:effectLst>
                  <a:outerShdw blurRad="38100" dist="38100" dir="2700000" algn="tl">
                    <a:srgbClr val="000000">
                      <a:alpha val="43137"/>
                    </a:srgbClr>
                  </a:outerShdw>
                </a:effectLst>
              </a:rPr>
              <a:t>完整，</a:t>
            </a:r>
            <a:r>
              <a:rPr lang="zh-CN" altLang="en-US" b="1" dirty="0" smtClean="0">
                <a:solidFill>
                  <a:srgbClr val="FF0000"/>
                </a:solidFill>
                <a:effectLst>
                  <a:outerShdw blurRad="38100" dist="38100" dir="2700000" algn="tl">
                    <a:srgbClr val="000000">
                      <a:alpha val="43137"/>
                    </a:srgbClr>
                  </a:outerShdw>
                </a:effectLst>
              </a:rPr>
              <a:t>人物</a:t>
            </a:r>
            <a:r>
              <a:rPr lang="zh-CN" altLang="en-US" b="1" dirty="0" smtClean="0">
                <a:solidFill>
                  <a:srgbClr val="7030A0"/>
                </a:solidFill>
                <a:effectLst>
                  <a:outerShdw blurRad="38100" dist="38100" dir="2700000" algn="tl">
                    <a:srgbClr val="000000">
                      <a:alpha val="43137"/>
                    </a:srgbClr>
                  </a:outerShdw>
                </a:effectLst>
              </a:rPr>
              <a:t>个性鲜明，</a:t>
            </a:r>
            <a:r>
              <a:rPr lang="zh-CN" altLang="en-US" b="1" dirty="0" smtClean="0">
                <a:solidFill>
                  <a:srgbClr val="FF0000"/>
                </a:solidFill>
                <a:effectLst>
                  <a:outerShdw blurRad="38100" dist="38100" dir="2700000" algn="tl">
                    <a:srgbClr val="000000">
                      <a:alpha val="43137"/>
                    </a:srgbClr>
                  </a:outerShdw>
                </a:effectLst>
              </a:rPr>
              <a:t>环境</a:t>
            </a:r>
            <a:r>
              <a:rPr lang="zh-CN" altLang="en-US" b="1" dirty="0" smtClean="0">
                <a:solidFill>
                  <a:srgbClr val="7030A0"/>
                </a:solidFill>
                <a:effectLst>
                  <a:outerShdw blurRad="38100" dist="38100" dir="2700000" algn="tl">
                    <a:srgbClr val="000000">
                      <a:alpha val="43137"/>
                    </a:srgbClr>
                  </a:outerShdw>
                </a:effectLst>
              </a:rPr>
              <a:t>描写逼真，</a:t>
            </a:r>
            <a:r>
              <a:rPr lang="zh-CN" altLang="en-US" b="1" dirty="0" smtClean="0">
                <a:solidFill>
                  <a:srgbClr val="FF0000"/>
                </a:solidFill>
                <a:effectLst>
                  <a:outerShdw blurRad="38100" dist="38100" dir="2700000" algn="tl">
                    <a:srgbClr val="000000">
                      <a:alpha val="43137"/>
                    </a:srgbClr>
                  </a:outerShdw>
                </a:effectLst>
              </a:rPr>
              <a:t>主题思想</a:t>
            </a:r>
            <a:r>
              <a:rPr lang="zh-CN" altLang="en-US" b="1" dirty="0" smtClean="0">
                <a:solidFill>
                  <a:srgbClr val="7030A0"/>
                </a:solidFill>
                <a:effectLst>
                  <a:outerShdw blurRad="38100" dist="38100" dir="2700000" algn="tl">
                    <a:srgbClr val="000000">
                      <a:alpha val="43137"/>
                    </a:srgbClr>
                  </a:outerShdw>
                </a:effectLst>
              </a:rPr>
              <a:t>深刻，</a:t>
            </a:r>
            <a:r>
              <a:rPr lang="zh-CN" altLang="en-US" b="1" dirty="0" smtClean="0">
                <a:solidFill>
                  <a:srgbClr val="FF0000"/>
                </a:solidFill>
                <a:effectLst>
                  <a:outerShdw blurRad="38100" dist="38100" dir="2700000" algn="tl">
                    <a:srgbClr val="000000">
                      <a:alpha val="43137"/>
                    </a:srgbClr>
                  </a:outerShdw>
                </a:effectLst>
              </a:rPr>
              <a:t>构思角度</a:t>
            </a:r>
            <a:r>
              <a:rPr lang="zh-CN" altLang="en-US" b="1" dirty="0" smtClean="0">
                <a:solidFill>
                  <a:srgbClr val="7030A0"/>
                </a:solidFill>
                <a:effectLst>
                  <a:outerShdw blurRad="38100" dist="38100" dir="2700000" algn="tl">
                    <a:srgbClr val="000000">
                      <a:alpha val="43137"/>
                    </a:srgbClr>
                  </a:outerShdw>
                </a:effectLst>
              </a:rPr>
              <a:t>精巧</a:t>
            </a:r>
            <a:r>
              <a:rPr lang="zh-CN" altLang="en-US" dirty="0" smtClean="0"/>
              <a:t>。这样，我们在阅读小说时就应该从这些方面入手，捕捉答题技巧。</a:t>
            </a:r>
          </a:p>
        </p:txBody>
      </p:sp>
      <p:sp>
        <p:nvSpPr>
          <p:cNvPr id="6148" name="Rectangle 5"/>
          <p:cNvSpPr>
            <a:spLocks noChangeArrowheads="1"/>
          </p:cNvSpPr>
          <p:nvPr/>
        </p:nvSpPr>
        <p:spPr bwMode="auto">
          <a:xfrm>
            <a:off x="1043608" y="5229200"/>
            <a:ext cx="66246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3600" b="1" dirty="0">
                <a:solidFill>
                  <a:srgbClr val="00B050"/>
                </a:solidFill>
              </a:rPr>
              <a:t>分析小说可以从哪些方面入手？</a:t>
            </a:r>
            <a:r>
              <a:rPr lang="zh-CN" altLang="en-US" sz="3200" b="1" dirty="0">
                <a:solidFill>
                  <a:srgbClr val="00B050"/>
                </a:solidFill>
              </a:rPr>
              <a:t> </a:t>
            </a:r>
          </a:p>
        </p:txBody>
      </p:sp>
    </p:spTree>
    <p:extLst>
      <p:ext uri="{BB962C8B-B14F-4D97-AF65-F5344CB8AC3E}">
        <p14:creationId xmlns:p14="http://schemas.microsoft.com/office/powerpoint/2010/main" val="315831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614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772" y="-34171"/>
            <a:ext cx="8229600" cy="1143000"/>
          </a:xfrm>
        </p:spPr>
        <p:txBody>
          <a:bodyPr>
            <a:normAutofit/>
          </a:bodyPr>
          <a:lstStyle/>
          <a:p>
            <a:pPr eaLnBrk="1" hangingPunct="1">
              <a:defRPr/>
            </a:pPr>
            <a:r>
              <a:rPr lang="en-US" altLang="zh-CN" sz="4000" b="1" dirty="0" smtClean="0"/>
              <a:t>⒋</a:t>
            </a:r>
            <a:r>
              <a:rPr lang="zh-CN" altLang="en-US" sz="4000" b="1" dirty="0" smtClean="0">
                <a:solidFill>
                  <a:srgbClr val="FF0066"/>
                </a:solidFill>
              </a:rPr>
              <a:t>小说人物形象的切入点</a:t>
            </a:r>
          </a:p>
        </p:txBody>
      </p:sp>
      <p:sp>
        <p:nvSpPr>
          <p:cNvPr id="2" name="矩形 1"/>
          <p:cNvSpPr/>
          <p:nvPr/>
        </p:nvSpPr>
        <p:spPr>
          <a:xfrm>
            <a:off x="323528" y="1124744"/>
            <a:ext cx="8280920" cy="424732"/>
          </a:xfrm>
          <a:prstGeom prst="rect">
            <a:avLst/>
          </a:prstGeom>
        </p:spPr>
        <p:txBody>
          <a:bodyPr wrap="square">
            <a:spAutoFit/>
          </a:bodyPr>
          <a:lstStyle/>
          <a:p>
            <a:pPr>
              <a:lnSpc>
                <a:spcPct val="90000"/>
              </a:lnSpc>
              <a:defRPr/>
            </a:pPr>
            <a:r>
              <a:rPr lang="zh-CN" altLang="en-US" sz="2400" b="1" dirty="0"/>
              <a:t>面对这些题型，我们该如何解答呢？一般可从四方面揣摩</a:t>
            </a:r>
            <a:r>
              <a:rPr lang="zh-CN" altLang="en-US" sz="2400" b="1" dirty="0" smtClean="0"/>
              <a:t>：</a:t>
            </a:r>
            <a:endParaRPr lang="zh-CN" altLang="en-US" sz="2400" b="1" dirty="0"/>
          </a:p>
        </p:txBody>
      </p:sp>
      <p:sp>
        <p:nvSpPr>
          <p:cNvPr id="3" name="矩形 2"/>
          <p:cNvSpPr/>
          <p:nvPr/>
        </p:nvSpPr>
        <p:spPr>
          <a:xfrm>
            <a:off x="467544" y="6021288"/>
            <a:ext cx="5485797" cy="424732"/>
          </a:xfrm>
          <a:prstGeom prst="rect">
            <a:avLst/>
          </a:prstGeom>
        </p:spPr>
        <p:txBody>
          <a:bodyPr wrap="none">
            <a:spAutoFit/>
          </a:bodyPr>
          <a:lstStyle/>
          <a:p>
            <a:pPr>
              <a:lnSpc>
                <a:spcPct val="90000"/>
              </a:lnSpc>
              <a:defRPr/>
            </a:pPr>
            <a:r>
              <a:rPr lang="zh-CN" altLang="en-US" sz="2400" b="1" dirty="0"/>
              <a:t>第四，注意</a:t>
            </a:r>
            <a:r>
              <a:rPr lang="zh-CN" altLang="en-US" sz="2400" b="1" dirty="0">
                <a:solidFill>
                  <a:srgbClr val="7030A0"/>
                </a:solidFill>
                <a:effectLst>
                  <a:outerShdw blurRad="38100" dist="38100" dir="2700000" algn="tl">
                    <a:srgbClr val="000000">
                      <a:alpha val="43137"/>
                    </a:srgbClr>
                  </a:outerShdw>
                </a:effectLst>
              </a:rPr>
              <a:t>作者对人物的介绍和评价</a:t>
            </a:r>
            <a:r>
              <a:rPr lang="zh-CN" altLang="en-US" sz="2400" b="1" dirty="0"/>
              <a:t>。 </a:t>
            </a:r>
          </a:p>
        </p:txBody>
      </p:sp>
      <p:sp>
        <p:nvSpPr>
          <p:cNvPr id="4" name="矩形 3"/>
          <p:cNvSpPr/>
          <p:nvPr/>
        </p:nvSpPr>
        <p:spPr>
          <a:xfrm>
            <a:off x="467544" y="4653136"/>
            <a:ext cx="8604448" cy="1200329"/>
          </a:xfrm>
          <a:prstGeom prst="rect">
            <a:avLst/>
          </a:prstGeom>
        </p:spPr>
        <p:txBody>
          <a:bodyPr wrap="square">
            <a:spAutoFit/>
          </a:bodyPr>
          <a:lstStyle/>
          <a:p>
            <a:pPr>
              <a:lnSpc>
                <a:spcPct val="150000"/>
              </a:lnSpc>
              <a:defRPr/>
            </a:pPr>
            <a:r>
              <a:rPr lang="zh-CN" altLang="en-US" sz="2400" b="1" dirty="0"/>
              <a:t>第三，小说里的人物都是在一定的历史背景下活动的，所以分析人物就应把他们放在一定的</a:t>
            </a:r>
            <a:r>
              <a:rPr lang="zh-CN" altLang="en-US" sz="2400" b="1" dirty="0">
                <a:solidFill>
                  <a:srgbClr val="002060"/>
                </a:solidFill>
                <a:effectLst>
                  <a:outerShdw blurRad="38100" dist="38100" dir="2700000" algn="tl">
                    <a:srgbClr val="000000">
                      <a:alpha val="43137"/>
                    </a:srgbClr>
                  </a:outerShdw>
                </a:effectLst>
              </a:rPr>
              <a:t>社会历史背景</a:t>
            </a:r>
            <a:r>
              <a:rPr lang="zh-CN" altLang="en-US" sz="2400" b="1" dirty="0"/>
              <a:t>下去理解。</a:t>
            </a:r>
          </a:p>
        </p:txBody>
      </p:sp>
      <p:sp>
        <p:nvSpPr>
          <p:cNvPr id="5" name="矩形 4"/>
          <p:cNvSpPr/>
          <p:nvPr/>
        </p:nvSpPr>
        <p:spPr>
          <a:xfrm>
            <a:off x="467544" y="3284984"/>
            <a:ext cx="8352928" cy="1200329"/>
          </a:xfrm>
          <a:prstGeom prst="rect">
            <a:avLst/>
          </a:prstGeom>
        </p:spPr>
        <p:txBody>
          <a:bodyPr wrap="square">
            <a:spAutoFit/>
          </a:bodyPr>
          <a:lstStyle/>
          <a:p>
            <a:pPr>
              <a:lnSpc>
                <a:spcPct val="150000"/>
              </a:lnSpc>
              <a:defRPr/>
            </a:pPr>
            <a:r>
              <a:rPr lang="zh-CN" altLang="en-US" sz="2400" b="1" dirty="0"/>
              <a:t>第二，通过人物的</a:t>
            </a:r>
            <a:r>
              <a:rPr lang="zh-CN" altLang="en-US" sz="2400" b="1" dirty="0">
                <a:solidFill>
                  <a:srgbClr val="0070C0"/>
                </a:solidFill>
                <a:effectLst>
                  <a:outerShdw blurRad="38100" dist="38100" dir="2700000" algn="tl">
                    <a:srgbClr val="000000">
                      <a:alpha val="43137"/>
                    </a:srgbClr>
                  </a:outerShdw>
                </a:effectLst>
              </a:rPr>
              <a:t>外貌、语言、行动、心理</a:t>
            </a:r>
            <a:r>
              <a:rPr lang="zh-CN" altLang="en-US" sz="2400" b="1" dirty="0"/>
              <a:t>描写揭示人物的思想感情和性格特征。</a:t>
            </a:r>
          </a:p>
        </p:txBody>
      </p:sp>
      <p:sp>
        <p:nvSpPr>
          <p:cNvPr id="6" name="矩形 5"/>
          <p:cNvSpPr/>
          <p:nvPr/>
        </p:nvSpPr>
        <p:spPr>
          <a:xfrm>
            <a:off x="467544" y="1916832"/>
            <a:ext cx="8496944" cy="1200329"/>
          </a:xfrm>
          <a:prstGeom prst="rect">
            <a:avLst/>
          </a:prstGeom>
        </p:spPr>
        <p:txBody>
          <a:bodyPr wrap="square">
            <a:spAutoFit/>
          </a:bodyPr>
          <a:lstStyle/>
          <a:p>
            <a:pPr>
              <a:lnSpc>
                <a:spcPct val="150000"/>
              </a:lnSpc>
              <a:defRPr/>
            </a:pPr>
            <a:r>
              <a:rPr lang="zh-CN" altLang="en-US" sz="2400" b="1" dirty="0"/>
              <a:t>第一，重视小说中人物的</a:t>
            </a:r>
            <a:r>
              <a:rPr lang="zh-CN" altLang="en-US" sz="2400" b="1" dirty="0">
                <a:solidFill>
                  <a:srgbClr val="00B050"/>
                </a:solidFill>
                <a:effectLst>
                  <a:outerShdw blurRad="38100" dist="38100" dir="2700000" algn="tl">
                    <a:srgbClr val="000000">
                      <a:alpha val="43137"/>
                    </a:srgbClr>
                  </a:outerShdw>
                </a:effectLst>
              </a:rPr>
              <a:t>身份、地位、经历、教养、气质</a:t>
            </a:r>
            <a:r>
              <a:rPr lang="zh-CN" altLang="en-US" sz="2400" b="1" dirty="0"/>
              <a:t>等，因它们直接决定着人物的言行，影响着人物的性格。</a:t>
            </a:r>
          </a:p>
        </p:txBody>
      </p:sp>
    </p:spTree>
    <p:extLst>
      <p:ext uri="{BB962C8B-B14F-4D97-AF65-F5344CB8AC3E}">
        <p14:creationId xmlns:p14="http://schemas.microsoft.com/office/powerpoint/2010/main" val="268978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ppt_x"/>
                                          </p:val>
                                        </p:tav>
                                        <p:tav tm="100000">
                                          <p:val>
                                            <p:strVal val="#ppt_x"/>
                                          </p:val>
                                        </p:tav>
                                      </p:tavLst>
                                    </p:anim>
                                    <p:anim calcmode="lin" valueType="num">
                                      <p:cBhvr additive="base">
                                        <p:cTn id="8" dur="500" fill="hold"/>
                                        <p:tgtEl>
                                          <p:spTgt spid="583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2" grpId="0"/>
      <p:bldP spid="3" grpId="0"/>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altLang="zh-CN" b="1" dirty="0" smtClean="0"/>
              <a:t>⒌</a:t>
            </a:r>
            <a:r>
              <a:rPr lang="zh-CN" altLang="en-US" b="1" dirty="0" smtClean="0"/>
              <a:t>解题示例</a:t>
            </a:r>
          </a:p>
        </p:txBody>
      </p:sp>
      <p:sp>
        <p:nvSpPr>
          <p:cNvPr id="2" name="矩形 1"/>
          <p:cNvSpPr/>
          <p:nvPr/>
        </p:nvSpPr>
        <p:spPr>
          <a:xfrm>
            <a:off x="827584" y="1700808"/>
            <a:ext cx="7992888" cy="461665"/>
          </a:xfrm>
          <a:prstGeom prst="rect">
            <a:avLst/>
          </a:prstGeom>
        </p:spPr>
        <p:txBody>
          <a:bodyPr wrap="square">
            <a:spAutoFit/>
          </a:bodyPr>
          <a:lstStyle/>
          <a:p>
            <a:pPr>
              <a:defRPr/>
            </a:pPr>
            <a:r>
              <a:rPr lang="en-US" altLang="zh-CN" sz="2400" b="1" dirty="0"/>
              <a:t>3</a:t>
            </a:r>
            <a:r>
              <a:rPr lang="zh-CN" altLang="en-US" sz="2400" b="1" dirty="0"/>
              <a:t>、请结合全文概括波贝尔这一人物形象</a:t>
            </a:r>
            <a:r>
              <a:rPr lang="zh-CN" altLang="en-US" sz="2400" b="1" dirty="0" smtClean="0"/>
              <a:t>。</a:t>
            </a:r>
            <a:endParaRPr lang="zh-CN" altLang="en-US" sz="2400" b="1" dirty="0"/>
          </a:p>
        </p:txBody>
      </p:sp>
      <p:sp>
        <p:nvSpPr>
          <p:cNvPr id="3" name="矩形 2"/>
          <p:cNvSpPr/>
          <p:nvPr/>
        </p:nvSpPr>
        <p:spPr>
          <a:xfrm>
            <a:off x="539552" y="3140968"/>
            <a:ext cx="8136904" cy="830997"/>
          </a:xfrm>
          <a:prstGeom prst="rect">
            <a:avLst/>
          </a:prstGeom>
        </p:spPr>
        <p:txBody>
          <a:bodyPr wrap="square">
            <a:spAutoFit/>
          </a:bodyPr>
          <a:lstStyle/>
          <a:p>
            <a:pPr>
              <a:defRPr/>
            </a:pPr>
            <a:r>
              <a:rPr lang="zh-CN" altLang="en-US" sz="2400" b="1" dirty="0"/>
              <a:t>答：孤苦伶仃，以够为伴</a:t>
            </a:r>
            <a:r>
              <a:rPr lang="zh-CN" altLang="en-US" sz="2400" b="1" dirty="0">
                <a:solidFill>
                  <a:srgbClr val="7030A0"/>
                </a:solidFill>
              </a:rPr>
              <a:t>；</a:t>
            </a:r>
            <a:r>
              <a:rPr lang="zh-CN" altLang="en-US" sz="2400" b="1" dirty="0"/>
              <a:t>生活艰辛，以乞讨为生</a:t>
            </a:r>
            <a:r>
              <a:rPr lang="zh-CN" altLang="en-US" sz="2400" b="1" dirty="0">
                <a:solidFill>
                  <a:srgbClr val="7030A0"/>
                </a:solidFill>
                <a:effectLst>
                  <a:outerShdw blurRad="38100" dist="38100" dir="2700000" algn="tl">
                    <a:srgbClr val="000000">
                      <a:alpha val="43137"/>
                    </a:srgbClr>
                  </a:outerShdw>
                </a:effectLst>
              </a:rPr>
              <a:t>；</a:t>
            </a:r>
            <a:r>
              <a:rPr lang="zh-CN" altLang="en-US" sz="2400" b="1" dirty="0"/>
              <a:t>被遗忘被冷落，是一个不为人所需的</a:t>
            </a:r>
            <a:r>
              <a:rPr lang="zh-CN" altLang="en-US" sz="2400" b="1" dirty="0">
                <a:latin typeface="Arial"/>
              </a:rPr>
              <a:t>“</a:t>
            </a:r>
            <a:r>
              <a:rPr lang="zh-CN" altLang="en-US" sz="2400" b="1" dirty="0"/>
              <a:t>多余者</a:t>
            </a:r>
            <a:r>
              <a:rPr lang="zh-CN" altLang="en-US" sz="2400" b="1" dirty="0">
                <a:latin typeface="Arial"/>
              </a:rPr>
              <a:t>”</a:t>
            </a:r>
            <a:r>
              <a:rPr lang="zh-CN" altLang="en-US" sz="2400" b="1" dirty="0"/>
              <a:t>形象。</a:t>
            </a:r>
          </a:p>
        </p:txBody>
      </p:sp>
    </p:spTree>
    <p:extLst>
      <p:ext uri="{BB962C8B-B14F-4D97-AF65-F5344CB8AC3E}">
        <p14:creationId xmlns:p14="http://schemas.microsoft.com/office/powerpoint/2010/main" val="406940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ppt_x"/>
                                          </p:val>
                                        </p:tav>
                                        <p:tav tm="100000">
                                          <p:val>
                                            <p:strVal val="#ppt_x"/>
                                          </p:val>
                                        </p:tav>
                                      </p:tavLst>
                                    </p:anim>
                                    <p:anim calcmode="lin" valueType="num">
                                      <p:cBhvr additive="base">
                                        <p:cTn id="8" dur="500" fill="hold"/>
                                        <p:tgtEl>
                                          <p:spTgt spid="593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8864" y="0"/>
            <a:ext cx="8229600" cy="1143000"/>
          </a:xfrm>
        </p:spPr>
        <p:txBody>
          <a:bodyPr>
            <a:normAutofit/>
          </a:bodyPr>
          <a:lstStyle/>
          <a:p>
            <a:pPr eaLnBrk="1" hangingPunct="1">
              <a:defRPr/>
            </a:pPr>
            <a:r>
              <a:rPr lang="en-US" altLang="zh-CN" sz="3600" b="1" dirty="0" smtClean="0"/>
              <a:t>⒍</a:t>
            </a:r>
            <a:r>
              <a:rPr lang="zh-CN" altLang="en-US" sz="3600" b="1" dirty="0" smtClean="0">
                <a:solidFill>
                  <a:srgbClr val="FF0066"/>
                </a:solidFill>
              </a:rPr>
              <a:t>人物类试题答题思路：</a:t>
            </a:r>
            <a:r>
              <a:rPr lang="zh-CN" altLang="en-US" sz="3600" dirty="0" smtClean="0"/>
              <a:t> </a:t>
            </a:r>
          </a:p>
        </p:txBody>
      </p:sp>
      <p:sp>
        <p:nvSpPr>
          <p:cNvPr id="2" name="矩形 1"/>
          <p:cNvSpPr/>
          <p:nvPr/>
        </p:nvSpPr>
        <p:spPr>
          <a:xfrm>
            <a:off x="368932" y="1196752"/>
            <a:ext cx="8424936" cy="1200329"/>
          </a:xfrm>
          <a:prstGeom prst="rect">
            <a:avLst/>
          </a:prstGeom>
        </p:spPr>
        <p:txBody>
          <a:bodyPr wrap="square">
            <a:spAutoFit/>
          </a:bodyPr>
          <a:lstStyle/>
          <a:p>
            <a:pPr>
              <a:lnSpc>
                <a:spcPct val="150000"/>
              </a:lnSpc>
              <a:defRPr/>
            </a:pPr>
            <a:r>
              <a:rPr lang="zh-CN" altLang="en-US" sz="2400" b="1" dirty="0">
                <a:solidFill>
                  <a:srgbClr val="7030A0"/>
                </a:solidFill>
                <a:effectLst>
                  <a:outerShdw blurRad="38100" dist="38100" dir="2700000" algn="tl">
                    <a:srgbClr val="000000">
                      <a:alpha val="43137"/>
                    </a:srgbClr>
                  </a:outerShdw>
                </a:effectLst>
              </a:rPr>
              <a:t>人物</a:t>
            </a:r>
            <a:r>
              <a:rPr lang="zh-CN" altLang="en-US" sz="2400" b="1" dirty="0"/>
              <a:t>（自身的性格特点，与另一个人物烘托、映衬、反衬）→</a:t>
            </a:r>
            <a:r>
              <a:rPr lang="zh-CN" altLang="en-US" sz="2400" b="1" dirty="0">
                <a:solidFill>
                  <a:srgbClr val="002060"/>
                </a:solidFill>
                <a:effectLst>
                  <a:outerShdw blurRad="38100" dist="38100" dir="2700000" algn="tl">
                    <a:srgbClr val="000000">
                      <a:alpha val="43137"/>
                    </a:srgbClr>
                  </a:outerShdw>
                </a:effectLst>
              </a:rPr>
              <a:t>情节</a:t>
            </a:r>
            <a:r>
              <a:rPr lang="zh-CN" altLang="en-US" sz="2400" b="1" dirty="0"/>
              <a:t>（人物性格决定情节发展）→</a:t>
            </a:r>
            <a:r>
              <a:rPr lang="zh-CN" altLang="en-US" sz="2400" b="1" dirty="0">
                <a:solidFill>
                  <a:srgbClr val="00B050"/>
                </a:solidFill>
                <a:effectLst>
                  <a:outerShdw blurRad="38100" dist="38100" dir="2700000" algn="tl">
                    <a:srgbClr val="000000">
                      <a:alpha val="43137"/>
                    </a:srgbClr>
                  </a:outerShdw>
                </a:effectLst>
              </a:rPr>
              <a:t>主题</a:t>
            </a:r>
            <a:r>
              <a:rPr lang="zh-CN" altLang="en-US" sz="2400" b="1" dirty="0"/>
              <a:t>（突显某种主题） </a:t>
            </a:r>
          </a:p>
        </p:txBody>
      </p:sp>
      <p:sp>
        <p:nvSpPr>
          <p:cNvPr id="3" name="矩形 2"/>
          <p:cNvSpPr/>
          <p:nvPr/>
        </p:nvSpPr>
        <p:spPr>
          <a:xfrm>
            <a:off x="473215" y="4725144"/>
            <a:ext cx="8352928" cy="1200329"/>
          </a:xfrm>
          <a:prstGeom prst="rect">
            <a:avLst/>
          </a:prstGeom>
        </p:spPr>
        <p:txBody>
          <a:bodyPr wrap="square">
            <a:spAutoFit/>
          </a:bodyPr>
          <a:lstStyle/>
          <a:p>
            <a:pPr>
              <a:lnSpc>
                <a:spcPct val="150000"/>
              </a:lnSpc>
              <a:defRPr/>
            </a:pPr>
            <a:r>
              <a:rPr lang="zh-CN" altLang="en-US" sz="2400" b="1" dirty="0"/>
              <a:t>根据要求组织语言表达：</a:t>
            </a:r>
            <a:r>
              <a:rPr lang="en-US" altLang="zh-CN" sz="2400" b="1" dirty="0">
                <a:solidFill>
                  <a:srgbClr val="00B050"/>
                </a:solidFill>
                <a:effectLst>
                  <a:outerShdw blurRad="38100" dist="38100" dir="2700000" algn="tl">
                    <a:srgbClr val="000000">
                      <a:alpha val="43137"/>
                    </a:srgbClr>
                  </a:outerShdw>
                </a:effectLst>
              </a:rPr>
              <a:t>XX</a:t>
            </a:r>
            <a:r>
              <a:rPr lang="zh-CN" altLang="en-US" sz="2400" b="1" dirty="0">
                <a:solidFill>
                  <a:srgbClr val="00B050"/>
                </a:solidFill>
                <a:effectLst>
                  <a:outerShdw blurRad="38100" dist="38100" dir="2700000" algn="tl">
                    <a:srgbClr val="000000">
                      <a:alpha val="43137"/>
                    </a:srgbClr>
                  </a:outerShdw>
                </a:effectLst>
              </a:rPr>
              <a:t>是一个</a:t>
            </a:r>
            <a:r>
              <a:rPr lang="en-US" altLang="zh-CN" sz="2400" b="1" dirty="0">
                <a:solidFill>
                  <a:srgbClr val="00B050"/>
                </a:solidFill>
                <a:effectLst>
                  <a:outerShdw blurRad="38100" dist="38100" dir="2700000" algn="tl">
                    <a:srgbClr val="000000">
                      <a:alpha val="43137"/>
                    </a:srgbClr>
                  </a:outerShdw>
                </a:effectLst>
                <a:latin typeface="Arial"/>
              </a:rPr>
              <a:t>……</a:t>
            </a:r>
            <a:r>
              <a:rPr lang="zh-CN" altLang="en-US" sz="2400" b="1" dirty="0">
                <a:solidFill>
                  <a:srgbClr val="00B050"/>
                </a:solidFill>
                <a:effectLst>
                  <a:outerShdw blurRad="38100" dist="38100" dir="2700000" algn="tl">
                    <a:srgbClr val="000000">
                      <a:alpha val="43137"/>
                    </a:srgbClr>
                  </a:outerShdw>
                </a:effectLst>
              </a:rPr>
              <a:t>的人物形象。作为什么人，他怎么样，表现了他怎样的性格（思想品质）</a:t>
            </a:r>
            <a:r>
              <a:rPr lang="zh-CN" altLang="en-US" sz="2400" b="1" dirty="0"/>
              <a:t>。</a:t>
            </a:r>
          </a:p>
        </p:txBody>
      </p:sp>
      <p:sp>
        <p:nvSpPr>
          <p:cNvPr id="4" name="矩形 3"/>
          <p:cNvSpPr/>
          <p:nvPr/>
        </p:nvSpPr>
        <p:spPr>
          <a:xfrm>
            <a:off x="395536" y="2924944"/>
            <a:ext cx="8496944" cy="1137106"/>
          </a:xfrm>
          <a:prstGeom prst="rect">
            <a:avLst/>
          </a:prstGeom>
        </p:spPr>
        <p:txBody>
          <a:bodyPr wrap="square">
            <a:spAutoFit/>
          </a:bodyPr>
          <a:lstStyle/>
          <a:p>
            <a:pPr>
              <a:lnSpc>
                <a:spcPct val="150000"/>
              </a:lnSpc>
              <a:defRPr/>
            </a:pPr>
            <a:r>
              <a:rPr lang="zh-CN" altLang="en-US" sz="2400" b="1" dirty="0"/>
              <a:t>通过人物的描写（语言、行动、心理、肖像、细节）分析人物的性格特征，然后根据题目要求作答。 </a:t>
            </a:r>
          </a:p>
        </p:txBody>
      </p:sp>
    </p:spTree>
    <p:extLst>
      <p:ext uri="{BB962C8B-B14F-4D97-AF65-F5344CB8AC3E}">
        <p14:creationId xmlns:p14="http://schemas.microsoft.com/office/powerpoint/2010/main" val="52791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ppt_x"/>
                                          </p:val>
                                        </p:tav>
                                        <p:tav tm="100000">
                                          <p:val>
                                            <p:strVal val="#ppt_x"/>
                                          </p:val>
                                        </p:tav>
                                      </p:tavLst>
                                    </p:anim>
                                    <p:anim calcmode="lin" valueType="num">
                                      <p:cBhvr additive="base">
                                        <p:cTn id="8" dur="500" fill="hold"/>
                                        <p:tgtEl>
                                          <p:spTgt spid="522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2" grpId="0"/>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9767" y="5445224"/>
            <a:ext cx="8670793" cy="1200329"/>
          </a:xfrm>
          <a:prstGeom prst="rect">
            <a:avLst/>
          </a:prstGeom>
        </p:spPr>
        <p:txBody>
          <a:bodyPr wrap="square">
            <a:spAutoFit/>
          </a:bodyPr>
          <a:lstStyle/>
          <a:p>
            <a:pPr>
              <a:lnSpc>
                <a:spcPct val="150000"/>
              </a:lnSpc>
              <a:defRPr/>
            </a:pPr>
            <a:r>
              <a:rPr lang="zh-CN" altLang="en-US" sz="2400" b="1" dirty="0" smtClean="0"/>
              <a:t>③</a:t>
            </a:r>
            <a:r>
              <a:rPr lang="zh-CN" altLang="en-US" sz="2400" b="1" dirty="0"/>
              <a:t>结合全文主题，谈谈你对某一句话（某一个问题）的</a:t>
            </a:r>
            <a:r>
              <a:rPr lang="zh-CN" altLang="en-US" sz="2400" b="1" dirty="0">
                <a:solidFill>
                  <a:srgbClr val="00B0F0"/>
                </a:solidFill>
                <a:effectLst>
                  <a:outerShdw blurRad="38100" dist="38100" dir="2700000" algn="tl">
                    <a:srgbClr val="000000">
                      <a:alpha val="43137"/>
                    </a:srgbClr>
                  </a:outerShdw>
                </a:effectLst>
              </a:rPr>
              <a:t>理解或看法</a:t>
            </a:r>
            <a:r>
              <a:rPr lang="zh-CN" altLang="en-US" sz="2400" b="1" dirty="0"/>
              <a:t> 。</a:t>
            </a:r>
          </a:p>
        </p:txBody>
      </p:sp>
      <p:sp>
        <p:nvSpPr>
          <p:cNvPr id="4" name="矩形 3"/>
          <p:cNvSpPr/>
          <p:nvPr/>
        </p:nvSpPr>
        <p:spPr>
          <a:xfrm>
            <a:off x="2411760" y="129466"/>
            <a:ext cx="2656496" cy="488211"/>
          </a:xfrm>
          <a:prstGeom prst="rect">
            <a:avLst/>
          </a:prstGeom>
        </p:spPr>
        <p:txBody>
          <a:bodyPr wrap="none">
            <a:spAutoFit/>
          </a:bodyPr>
          <a:lstStyle/>
          <a:p>
            <a:pPr>
              <a:lnSpc>
                <a:spcPct val="80000"/>
              </a:lnSpc>
              <a:defRPr/>
            </a:pPr>
            <a:r>
              <a:rPr lang="zh-CN" altLang="en-US" sz="3200" b="1" dirty="0">
                <a:solidFill>
                  <a:srgbClr val="FF0066"/>
                </a:solidFill>
                <a:effectLst>
                  <a:outerShdw blurRad="38100" dist="38100" dir="2700000" algn="tl">
                    <a:srgbClr val="000000">
                      <a:alpha val="43137"/>
                    </a:srgbClr>
                  </a:outerShdw>
                </a:effectLst>
              </a:rPr>
              <a:t>概括主题内容</a:t>
            </a:r>
            <a:endParaRPr lang="zh-CN" altLang="en-US" sz="3200" dirty="0">
              <a:solidFill>
                <a:srgbClr val="FF0066"/>
              </a:solidFill>
              <a:effectLst>
                <a:outerShdw blurRad="38100" dist="38100" dir="2700000" algn="tl">
                  <a:srgbClr val="000000">
                    <a:alpha val="43137"/>
                  </a:srgbClr>
                </a:outerShdw>
              </a:effectLst>
            </a:endParaRPr>
          </a:p>
        </p:txBody>
      </p:sp>
      <p:sp>
        <p:nvSpPr>
          <p:cNvPr id="5" name="矩形 4"/>
          <p:cNvSpPr/>
          <p:nvPr/>
        </p:nvSpPr>
        <p:spPr>
          <a:xfrm>
            <a:off x="262980" y="641266"/>
            <a:ext cx="8784976" cy="1754326"/>
          </a:xfrm>
          <a:prstGeom prst="rect">
            <a:avLst/>
          </a:prstGeom>
        </p:spPr>
        <p:txBody>
          <a:bodyPr wrap="square">
            <a:spAutoFit/>
          </a:bodyPr>
          <a:lstStyle/>
          <a:p>
            <a:pPr>
              <a:lnSpc>
                <a:spcPct val="150000"/>
              </a:lnSpc>
              <a:defRPr/>
            </a:pPr>
            <a:r>
              <a:rPr lang="zh-CN" altLang="en-US" sz="2400" b="1" dirty="0"/>
              <a:t>小说的</a:t>
            </a:r>
            <a:r>
              <a:rPr lang="zh-CN" altLang="en-US" sz="2400" b="1" dirty="0">
                <a:solidFill>
                  <a:srgbClr val="00B050"/>
                </a:solidFill>
                <a:effectLst>
                  <a:outerShdw blurRad="38100" dist="38100" dir="2700000" algn="tl">
                    <a:srgbClr val="000000">
                      <a:alpha val="43137"/>
                    </a:srgbClr>
                  </a:outerShdw>
                </a:effectLst>
              </a:rPr>
              <a:t>主题</a:t>
            </a:r>
            <a:r>
              <a:rPr lang="zh-CN" altLang="en-US" sz="2400" b="1" dirty="0"/>
              <a:t>是小说的</a:t>
            </a:r>
            <a:r>
              <a:rPr lang="zh-CN" altLang="en-US" sz="2400" b="1" dirty="0">
                <a:solidFill>
                  <a:srgbClr val="00B0F0"/>
                </a:solidFill>
                <a:effectLst>
                  <a:outerShdw blurRad="38100" dist="38100" dir="2700000" algn="tl">
                    <a:srgbClr val="000000">
                      <a:alpha val="43137"/>
                    </a:srgbClr>
                  </a:outerShdw>
                </a:effectLst>
              </a:rPr>
              <a:t>灵魂</a:t>
            </a:r>
            <a:r>
              <a:rPr lang="zh-CN" altLang="en-US" sz="2400" b="1" dirty="0"/>
              <a:t>，是作者的</a:t>
            </a:r>
            <a:r>
              <a:rPr lang="zh-CN" altLang="en-US" sz="2400" b="1" dirty="0">
                <a:solidFill>
                  <a:srgbClr val="00B0F0"/>
                </a:solidFill>
                <a:effectLst>
                  <a:outerShdw blurRad="38100" dist="38100" dir="2700000" algn="tl">
                    <a:srgbClr val="000000">
                      <a:alpha val="43137"/>
                    </a:srgbClr>
                  </a:outerShdw>
                </a:effectLst>
              </a:rPr>
              <a:t>写作目的</a:t>
            </a:r>
            <a:r>
              <a:rPr lang="zh-CN" altLang="en-US" sz="2400" b="1" dirty="0"/>
              <a:t>之所在，也是作品的</a:t>
            </a:r>
            <a:r>
              <a:rPr lang="zh-CN" altLang="en-US" sz="2400" b="1" dirty="0">
                <a:solidFill>
                  <a:srgbClr val="00B0F0"/>
                </a:solidFill>
                <a:effectLst>
                  <a:outerShdw blurRad="38100" dist="38100" dir="2700000" algn="tl">
                    <a:srgbClr val="000000">
                      <a:alpha val="43137"/>
                    </a:srgbClr>
                  </a:outerShdw>
                </a:effectLst>
              </a:rPr>
              <a:t>价值意义</a:t>
            </a:r>
            <a:r>
              <a:rPr lang="zh-CN" altLang="en-US" sz="2400" b="1" dirty="0"/>
              <a:t>之所在。主题的深浅往往决定着作品价值的高低，因此，欣赏小说必须欣赏小说的主题。</a:t>
            </a:r>
          </a:p>
        </p:txBody>
      </p:sp>
      <p:sp>
        <p:nvSpPr>
          <p:cNvPr id="6" name="矩形 5"/>
          <p:cNvSpPr/>
          <p:nvPr/>
        </p:nvSpPr>
        <p:spPr>
          <a:xfrm>
            <a:off x="370817" y="2564904"/>
            <a:ext cx="2040943" cy="389209"/>
          </a:xfrm>
          <a:prstGeom prst="rect">
            <a:avLst/>
          </a:prstGeom>
        </p:spPr>
        <p:txBody>
          <a:bodyPr wrap="none">
            <a:spAutoFit/>
          </a:bodyPr>
          <a:lstStyle/>
          <a:p>
            <a:pPr>
              <a:lnSpc>
                <a:spcPct val="80000"/>
              </a:lnSpc>
              <a:defRPr/>
            </a:pPr>
            <a:r>
              <a:rPr lang="zh-CN" altLang="en-US" sz="2400" b="1" dirty="0">
                <a:solidFill>
                  <a:srgbClr val="FF0000"/>
                </a:solidFill>
              </a:rPr>
              <a:t>⒈常见题型：</a:t>
            </a:r>
            <a:endParaRPr lang="zh-CN" altLang="en-US" sz="2400" dirty="0">
              <a:solidFill>
                <a:srgbClr val="FF0000"/>
              </a:solidFill>
            </a:endParaRPr>
          </a:p>
        </p:txBody>
      </p:sp>
      <p:sp>
        <p:nvSpPr>
          <p:cNvPr id="7" name="矩形 6"/>
          <p:cNvSpPr/>
          <p:nvPr/>
        </p:nvSpPr>
        <p:spPr>
          <a:xfrm>
            <a:off x="221686" y="3235101"/>
            <a:ext cx="8492597" cy="387798"/>
          </a:xfrm>
          <a:prstGeom prst="rect">
            <a:avLst/>
          </a:prstGeom>
        </p:spPr>
        <p:txBody>
          <a:bodyPr wrap="square">
            <a:spAutoFit/>
          </a:bodyPr>
          <a:lstStyle/>
          <a:p>
            <a:pPr>
              <a:lnSpc>
                <a:spcPct val="80000"/>
              </a:lnSpc>
              <a:defRPr/>
            </a:pPr>
            <a:r>
              <a:rPr lang="zh-CN" altLang="en-US" sz="2400" b="1" dirty="0"/>
              <a:t>①找出体现小说主题的</a:t>
            </a:r>
            <a:r>
              <a:rPr lang="zh-CN" altLang="en-US" sz="2400" b="1" dirty="0">
                <a:solidFill>
                  <a:srgbClr val="00B0F0"/>
                </a:solidFill>
                <a:effectLst>
                  <a:outerShdw blurRad="38100" dist="38100" dir="2700000" algn="tl">
                    <a:srgbClr val="000000">
                      <a:alpha val="43137"/>
                    </a:srgbClr>
                  </a:outerShdw>
                </a:effectLst>
              </a:rPr>
              <a:t>句子</a:t>
            </a:r>
            <a:r>
              <a:rPr lang="zh-CN" altLang="en-US" sz="2400" b="1" dirty="0"/>
              <a:t>（或用自己的话概括作品的主题）；</a:t>
            </a:r>
          </a:p>
        </p:txBody>
      </p:sp>
      <p:sp>
        <p:nvSpPr>
          <p:cNvPr id="8" name="矩形 7"/>
          <p:cNvSpPr/>
          <p:nvPr/>
        </p:nvSpPr>
        <p:spPr>
          <a:xfrm>
            <a:off x="254741" y="4005064"/>
            <a:ext cx="8451303" cy="1200329"/>
          </a:xfrm>
          <a:prstGeom prst="rect">
            <a:avLst/>
          </a:prstGeom>
        </p:spPr>
        <p:txBody>
          <a:bodyPr wrap="square">
            <a:spAutoFit/>
          </a:bodyPr>
          <a:lstStyle/>
          <a:p>
            <a:pPr>
              <a:lnSpc>
                <a:spcPct val="150000"/>
              </a:lnSpc>
              <a:defRPr/>
            </a:pPr>
            <a:r>
              <a:rPr lang="zh-CN" altLang="en-US" sz="2400" b="1" dirty="0"/>
              <a:t>②读了全文后，文章让你明白了什么</a:t>
            </a:r>
            <a:r>
              <a:rPr lang="zh-CN" altLang="en-US" sz="2400" b="1" dirty="0">
                <a:solidFill>
                  <a:srgbClr val="00B0F0"/>
                </a:solidFill>
                <a:effectLst>
                  <a:outerShdw blurRad="38100" dist="38100" dir="2700000" algn="tl">
                    <a:srgbClr val="000000">
                      <a:alpha val="43137"/>
                    </a:srgbClr>
                  </a:outerShdw>
                </a:effectLst>
              </a:rPr>
              <a:t>道理</a:t>
            </a:r>
            <a:r>
              <a:rPr lang="zh-CN" altLang="en-US" sz="2400" b="1" dirty="0"/>
              <a:t>（本文对你有何启迪？谈谈你的一点体会）；</a:t>
            </a:r>
          </a:p>
        </p:txBody>
      </p:sp>
    </p:spTree>
    <p:extLst>
      <p:ext uri="{BB962C8B-B14F-4D97-AF65-F5344CB8AC3E}">
        <p14:creationId xmlns:p14="http://schemas.microsoft.com/office/powerpoint/2010/main" val="163168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88640"/>
            <a:ext cx="4100803" cy="480131"/>
          </a:xfrm>
          <a:prstGeom prst="rect">
            <a:avLst/>
          </a:prstGeom>
        </p:spPr>
        <p:txBody>
          <a:bodyPr wrap="none">
            <a:spAutoFit/>
          </a:bodyPr>
          <a:lstStyle/>
          <a:p>
            <a:pPr>
              <a:lnSpc>
                <a:spcPct val="90000"/>
              </a:lnSpc>
              <a:defRPr/>
            </a:pPr>
            <a:r>
              <a:rPr lang="en-US" altLang="zh-CN" sz="2400" b="1" dirty="0"/>
              <a:t>⒉</a:t>
            </a:r>
            <a:r>
              <a:rPr lang="zh-CN" altLang="en-US" sz="2800" b="1" dirty="0">
                <a:solidFill>
                  <a:srgbClr val="FF0066"/>
                </a:solidFill>
              </a:rPr>
              <a:t>主题挖掘的基本途径：</a:t>
            </a:r>
            <a:endParaRPr lang="zh-CN" altLang="en-US" sz="2800" dirty="0">
              <a:solidFill>
                <a:srgbClr val="FF0066"/>
              </a:solidFill>
            </a:endParaRPr>
          </a:p>
        </p:txBody>
      </p:sp>
      <p:sp>
        <p:nvSpPr>
          <p:cNvPr id="3" name="矩形 2"/>
          <p:cNvSpPr/>
          <p:nvPr/>
        </p:nvSpPr>
        <p:spPr>
          <a:xfrm>
            <a:off x="395536" y="966540"/>
            <a:ext cx="8568952" cy="1137106"/>
          </a:xfrm>
          <a:prstGeom prst="rect">
            <a:avLst/>
          </a:prstGeom>
        </p:spPr>
        <p:txBody>
          <a:bodyPr wrap="square">
            <a:spAutoFit/>
          </a:bodyPr>
          <a:lstStyle/>
          <a:p>
            <a:pPr>
              <a:lnSpc>
                <a:spcPct val="150000"/>
              </a:lnSpc>
              <a:defRPr/>
            </a:pPr>
            <a:r>
              <a:rPr lang="zh-CN" altLang="en-US" sz="2400" b="1" dirty="0"/>
              <a:t>对主题的挖掘一般可从以下几方面：从作者背景看、从人物特征看、从情节发展看、从语言情感色彩看、从整体倾向看。</a:t>
            </a:r>
          </a:p>
        </p:txBody>
      </p:sp>
      <p:sp>
        <p:nvSpPr>
          <p:cNvPr id="4" name="矩形 3"/>
          <p:cNvSpPr/>
          <p:nvPr/>
        </p:nvSpPr>
        <p:spPr>
          <a:xfrm>
            <a:off x="705816" y="2540862"/>
            <a:ext cx="5904180" cy="480131"/>
          </a:xfrm>
          <a:prstGeom prst="rect">
            <a:avLst/>
          </a:prstGeom>
        </p:spPr>
        <p:txBody>
          <a:bodyPr wrap="none">
            <a:spAutoFit/>
          </a:bodyPr>
          <a:lstStyle/>
          <a:p>
            <a:pPr>
              <a:lnSpc>
                <a:spcPct val="90000"/>
              </a:lnSpc>
              <a:defRPr/>
            </a:pPr>
            <a:r>
              <a:rPr lang="zh-CN" altLang="en-US" sz="2400" b="1" dirty="0"/>
              <a:t>⒊</a:t>
            </a:r>
            <a:r>
              <a:rPr lang="zh-CN" altLang="en-US" sz="2800" b="1" dirty="0">
                <a:solidFill>
                  <a:srgbClr val="FF0066"/>
                </a:solidFill>
              </a:rPr>
              <a:t>主题的表现形式大致有以下几种：</a:t>
            </a:r>
            <a:endParaRPr lang="zh-CN" altLang="en-US" sz="2800" dirty="0">
              <a:solidFill>
                <a:srgbClr val="FF0066"/>
              </a:solidFill>
            </a:endParaRPr>
          </a:p>
        </p:txBody>
      </p:sp>
      <p:sp>
        <p:nvSpPr>
          <p:cNvPr id="5" name="矩形 4"/>
          <p:cNvSpPr/>
          <p:nvPr/>
        </p:nvSpPr>
        <p:spPr>
          <a:xfrm>
            <a:off x="467544" y="3417452"/>
            <a:ext cx="8208911" cy="2862322"/>
          </a:xfrm>
          <a:prstGeom prst="rect">
            <a:avLst/>
          </a:prstGeom>
        </p:spPr>
        <p:txBody>
          <a:bodyPr wrap="square">
            <a:spAutoFit/>
          </a:bodyPr>
          <a:lstStyle/>
          <a:p>
            <a:pPr>
              <a:lnSpc>
                <a:spcPct val="150000"/>
              </a:lnSpc>
              <a:defRPr/>
            </a:pPr>
            <a:r>
              <a:rPr lang="zh-CN" altLang="en-US" sz="2400" b="1" dirty="0"/>
              <a:t>①以小说主要人物的</a:t>
            </a:r>
            <a:r>
              <a:rPr lang="zh-CN" altLang="en-US" sz="2400" b="1" dirty="0">
                <a:solidFill>
                  <a:srgbClr val="00B0F0"/>
                </a:solidFill>
                <a:effectLst>
                  <a:outerShdw blurRad="38100" dist="38100" dir="2700000" algn="tl">
                    <a:srgbClr val="000000">
                      <a:alpha val="43137"/>
                    </a:srgbClr>
                  </a:outerShdw>
                </a:effectLst>
              </a:rPr>
              <a:t>性格特点、道德风貌、品格</a:t>
            </a:r>
            <a:r>
              <a:rPr lang="zh-CN" altLang="en-US" sz="2400" b="1" dirty="0"/>
              <a:t>等揭示</a:t>
            </a:r>
            <a:r>
              <a:rPr lang="zh-CN" altLang="en-US" sz="2400" b="1" dirty="0">
                <a:solidFill>
                  <a:srgbClr val="FF0000"/>
                </a:solidFill>
                <a:effectLst>
                  <a:outerShdw blurRad="38100" dist="38100" dir="2700000" algn="tl">
                    <a:srgbClr val="000000">
                      <a:alpha val="43137"/>
                    </a:srgbClr>
                  </a:outerShdw>
                </a:effectLst>
              </a:rPr>
              <a:t>人性</a:t>
            </a:r>
            <a:r>
              <a:rPr lang="zh-CN" altLang="en-US" sz="2400" b="1" dirty="0"/>
              <a:t>中的真善美和假丑恶。</a:t>
            </a:r>
          </a:p>
          <a:p>
            <a:pPr>
              <a:lnSpc>
                <a:spcPct val="150000"/>
              </a:lnSpc>
              <a:defRPr/>
            </a:pPr>
            <a:r>
              <a:rPr lang="zh-CN" altLang="en-US" sz="2400" b="1" dirty="0"/>
              <a:t>②用故事的形式</a:t>
            </a:r>
            <a:r>
              <a:rPr lang="zh-CN" altLang="en-US" sz="2400" b="1" dirty="0">
                <a:solidFill>
                  <a:srgbClr val="002060"/>
                </a:solidFill>
                <a:effectLst>
                  <a:outerShdw blurRad="38100" dist="38100" dir="2700000" algn="tl">
                    <a:srgbClr val="000000">
                      <a:alpha val="43137"/>
                    </a:srgbClr>
                  </a:outerShdw>
                </a:effectLst>
              </a:rPr>
              <a:t>针砭时弊</a:t>
            </a:r>
            <a:r>
              <a:rPr lang="zh-CN" altLang="en-US" sz="2400" b="1" dirty="0"/>
              <a:t>。</a:t>
            </a:r>
          </a:p>
          <a:p>
            <a:pPr>
              <a:lnSpc>
                <a:spcPct val="150000"/>
              </a:lnSpc>
              <a:defRPr/>
            </a:pPr>
            <a:r>
              <a:rPr lang="zh-CN" altLang="en-US" sz="2400" b="1" dirty="0"/>
              <a:t>③通过寓言，寄寓</a:t>
            </a:r>
            <a:r>
              <a:rPr lang="zh-CN" altLang="en-US" sz="2400" b="1" dirty="0">
                <a:solidFill>
                  <a:srgbClr val="7030A0"/>
                </a:solidFill>
                <a:effectLst>
                  <a:outerShdw blurRad="38100" dist="38100" dir="2700000" algn="tl">
                    <a:srgbClr val="000000">
                      <a:alpha val="43137"/>
                    </a:srgbClr>
                  </a:outerShdw>
                </a:effectLst>
              </a:rPr>
              <a:t>人生哲理</a:t>
            </a:r>
            <a:r>
              <a:rPr lang="zh-CN" altLang="en-US" sz="2400" b="1" dirty="0"/>
              <a:t>。</a:t>
            </a:r>
          </a:p>
          <a:p>
            <a:pPr>
              <a:lnSpc>
                <a:spcPct val="150000"/>
              </a:lnSpc>
              <a:defRPr/>
            </a:pPr>
            <a:r>
              <a:rPr lang="zh-CN" altLang="en-US" sz="2400" b="1" dirty="0"/>
              <a:t>④虚构生活经历，反映人物</a:t>
            </a:r>
            <a:r>
              <a:rPr lang="zh-CN" altLang="en-US" sz="2400" b="1" dirty="0">
                <a:solidFill>
                  <a:srgbClr val="00B050"/>
                </a:solidFill>
                <a:effectLst>
                  <a:outerShdw blurRad="38100" dist="38100" dir="2700000" algn="tl">
                    <a:srgbClr val="000000">
                      <a:alpha val="43137"/>
                    </a:srgbClr>
                  </a:outerShdw>
                </a:effectLst>
              </a:rPr>
              <a:t>生存状态和心理状态</a:t>
            </a:r>
            <a:r>
              <a:rPr lang="zh-CN" altLang="en-US" sz="2400" b="1" dirty="0"/>
              <a:t>。</a:t>
            </a:r>
          </a:p>
        </p:txBody>
      </p:sp>
    </p:spTree>
    <p:extLst>
      <p:ext uri="{BB962C8B-B14F-4D97-AF65-F5344CB8AC3E}">
        <p14:creationId xmlns:p14="http://schemas.microsoft.com/office/powerpoint/2010/main" val="26254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95536" y="-171400"/>
            <a:ext cx="8229600" cy="1143000"/>
          </a:xfrm>
        </p:spPr>
        <p:txBody>
          <a:bodyPr>
            <a:normAutofit/>
          </a:bodyPr>
          <a:lstStyle/>
          <a:p>
            <a:pPr eaLnBrk="1" hangingPunct="1">
              <a:defRPr/>
            </a:pPr>
            <a:r>
              <a:rPr lang="en-US" altLang="zh-CN" sz="3600" b="1" dirty="0" smtClean="0"/>
              <a:t>⒋</a:t>
            </a:r>
            <a:r>
              <a:rPr lang="zh-CN" altLang="en-US" sz="3600" b="1" dirty="0" smtClean="0"/>
              <a:t>考题试例</a:t>
            </a:r>
          </a:p>
        </p:txBody>
      </p:sp>
      <p:sp>
        <p:nvSpPr>
          <p:cNvPr id="2" name="矩形 1"/>
          <p:cNvSpPr/>
          <p:nvPr/>
        </p:nvSpPr>
        <p:spPr>
          <a:xfrm>
            <a:off x="539552" y="4077072"/>
            <a:ext cx="8604448" cy="424732"/>
          </a:xfrm>
          <a:prstGeom prst="rect">
            <a:avLst/>
          </a:prstGeom>
        </p:spPr>
        <p:txBody>
          <a:bodyPr wrap="square">
            <a:spAutoFit/>
          </a:bodyPr>
          <a:lstStyle/>
          <a:p>
            <a:pPr>
              <a:lnSpc>
                <a:spcPct val="90000"/>
              </a:lnSpc>
              <a:defRPr/>
            </a:pPr>
            <a:r>
              <a:rPr lang="zh-CN" altLang="en-US" sz="2400" b="1" dirty="0" smtClean="0"/>
              <a:t>答</a:t>
            </a:r>
            <a:r>
              <a:rPr lang="zh-CN" altLang="en-US" sz="2400" b="1" dirty="0"/>
              <a:t>：超越亲情的爱，是更美好、更高尚、更可贵的人间之情。 </a:t>
            </a:r>
          </a:p>
        </p:txBody>
      </p:sp>
      <p:sp>
        <p:nvSpPr>
          <p:cNvPr id="3" name="矩形 2"/>
          <p:cNvSpPr/>
          <p:nvPr/>
        </p:nvSpPr>
        <p:spPr>
          <a:xfrm>
            <a:off x="467544" y="829362"/>
            <a:ext cx="8568952" cy="1089529"/>
          </a:xfrm>
          <a:prstGeom prst="rect">
            <a:avLst/>
          </a:prstGeom>
        </p:spPr>
        <p:txBody>
          <a:bodyPr wrap="square">
            <a:spAutoFit/>
          </a:bodyPr>
          <a:lstStyle/>
          <a:p>
            <a:pPr>
              <a:lnSpc>
                <a:spcPct val="90000"/>
              </a:lnSpc>
              <a:defRPr/>
            </a:pPr>
            <a:r>
              <a:rPr lang="zh-CN" altLang="en-US" sz="2400" b="1" dirty="0"/>
              <a:t>浙江卷</a:t>
            </a:r>
          </a:p>
          <a:p>
            <a:pPr>
              <a:lnSpc>
                <a:spcPct val="90000"/>
              </a:lnSpc>
              <a:defRPr/>
            </a:pPr>
            <a:r>
              <a:rPr lang="en-US" altLang="zh-CN" sz="2400" b="1" dirty="0"/>
              <a:t>14</a:t>
            </a:r>
            <a:r>
              <a:rPr lang="zh-CN" altLang="en-US" sz="2400" b="1" dirty="0"/>
              <a:t>．联系全文，在空格内写一句话，要求连贯、生动，能揭示主旨。（不超过</a:t>
            </a:r>
            <a:r>
              <a:rPr lang="en-US" altLang="zh-CN" sz="2400" b="1" dirty="0"/>
              <a:t>15</a:t>
            </a:r>
            <a:r>
              <a:rPr lang="zh-CN" altLang="en-US" sz="2400" b="1" dirty="0"/>
              <a:t>字）（</a:t>
            </a:r>
            <a:r>
              <a:rPr lang="en-US" altLang="zh-CN" sz="2400" b="1" dirty="0"/>
              <a:t>3</a:t>
            </a:r>
            <a:r>
              <a:rPr lang="zh-CN" altLang="en-US" sz="2400" b="1" dirty="0"/>
              <a:t>分）</a:t>
            </a:r>
          </a:p>
        </p:txBody>
      </p:sp>
      <p:sp>
        <p:nvSpPr>
          <p:cNvPr id="4" name="矩形 3"/>
          <p:cNvSpPr/>
          <p:nvPr/>
        </p:nvSpPr>
        <p:spPr>
          <a:xfrm>
            <a:off x="683568" y="2132856"/>
            <a:ext cx="6032421" cy="424732"/>
          </a:xfrm>
          <a:prstGeom prst="rect">
            <a:avLst/>
          </a:prstGeom>
        </p:spPr>
        <p:txBody>
          <a:bodyPr wrap="none">
            <a:spAutoFit/>
          </a:bodyPr>
          <a:lstStyle/>
          <a:p>
            <a:pPr>
              <a:lnSpc>
                <a:spcPct val="90000"/>
              </a:lnSpc>
              <a:defRPr/>
            </a:pPr>
            <a:r>
              <a:rPr lang="zh-CN" altLang="en-US" sz="2400" b="1" dirty="0"/>
              <a:t>答：永远随身带着一点老家的气息（原文）</a:t>
            </a:r>
          </a:p>
        </p:txBody>
      </p:sp>
      <p:sp>
        <p:nvSpPr>
          <p:cNvPr id="5" name="矩形 4"/>
          <p:cNvSpPr/>
          <p:nvPr/>
        </p:nvSpPr>
        <p:spPr>
          <a:xfrm>
            <a:off x="539552" y="3212976"/>
            <a:ext cx="8352928" cy="424732"/>
          </a:xfrm>
          <a:prstGeom prst="rect">
            <a:avLst/>
          </a:prstGeom>
        </p:spPr>
        <p:txBody>
          <a:bodyPr wrap="square">
            <a:spAutoFit/>
          </a:bodyPr>
          <a:lstStyle/>
          <a:p>
            <a:pPr>
              <a:lnSpc>
                <a:spcPct val="90000"/>
              </a:lnSpc>
              <a:defRPr/>
            </a:pPr>
            <a:r>
              <a:rPr lang="en-US" altLang="zh-CN" sz="2400" b="1" dirty="0"/>
              <a:t>8</a:t>
            </a:r>
            <a:r>
              <a:rPr lang="zh-CN" altLang="en-US" sz="2400" b="1" dirty="0"/>
              <a:t>、小说的内容十分感人，请用一句话谈谈你的阅读感悟。</a:t>
            </a:r>
          </a:p>
        </p:txBody>
      </p:sp>
    </p:spTree>
    <p:extLst>
      <p:ext uri="{BB962C8B-B14F-4D97-AF65-F5344CB8AC3E}">
        <p14:creationId xmlns:p14="http://schemas.microsoft.com/office/powerpoint/2010/main" val="275806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2" grpId="0"/>
      <p:bldP spid="3" grpId="0"/>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5536" y="-99392"/>
            <a:ext cx="8229600" cy="1143000"/>
          </a:xfrm>
        </p:spPr>
        <p:txBody>
          <a:bodyPr>
            <a:normAutofit/>
          </a:bodyPr>
          <a:lstStyle/>
          <a:p>
            <a:pPr eaLnBrk="1" hangingPunct="1">
              <a:defRPr/>
            </a:pPr>
            <a:r>
              <a:rPr lang="en-US" altLang="zh-CN" sz="3600" b="1" dirty="0" smtClean="0"/>
              <a:t>⒌</a:t>
            </a:r>
            <a:r>
              <a:rPr lang="zh-CN" altLang="en-US" sz="3600" b="1" dirty="0" smtClean="0"/>
              <a:t>解题思路</a:t>
            </a:r>
          </a:p>
        </p:txBody>
      </p:sp>
      <p:sp>
        <p:nvSpPr>
          <p:cNvPr id="2" name="矩形 1"/>
          <p:cNvSpPr/>
          <p:nvPr/>
        </p:nvSpPr>
        <p:spPr>
          <a:xfrm>
            <a:off x="586966" y="4221088"/>
            <a:ext cx="8174532" cy="583108"/>
          </a:xfrm>
          <a:prstGeom prst="rect">
            <a:avLst/>
          </a:prstGeom>
        </p:spPr>
        <p:txBody>
          <a:bodyPr wrap="square">
            <a:spAutoFit/>
          </a:bodyPr>
          <a:lstStyle/>
          <a:p>
            <a:pPr>
              <a:lnSpc>
                <a:spcPct val="150000"/>
              </a:lnSpc>
              <a:defRPr/>
            </a:pPr>
            <a:r>
              <a:rPr lang="zh-CN" altLang="en-US" sz="2400" b="1" dirty="0" smtClean="0"/>
              <a:t>三</a:t>
            </a:r>
            <a:r>
              <a:rPr lang="zh-CN" altLang="en-US" sz="2400" b="1" dirty="0"/>
              <a:t>是从小说的</a:t>
            </a:r>
            <a:r>
              <a:rPr lang="zh-CN" altLang="en-US" sz="2400" b="1" dirty="0">
                <a:solidFill>
                  <a:srgbClr val="FF0000"/>
                </a:solidFill>
                <a:effectLst>
                  <a:outerShdw blurRad="38100" dist="38100" dir="2700000" algn="tl">
                    <a:srgbClr val="000000">
                      <a:alpha val="43137"/>
                    </a:srgbClr>
                  </a:outerShdw>
                </a:effectLst>
              </a:rPr>
              <a:t>精巧构思</a:t>
            </a:r>
            <a:r>
              <a:rPr lang="zh-CN" altLang="en-US" sz="2400" b="1" dirty="0"/>
              <a:t>中把握作品的主题</a:t>
            </a:r>
            <a:r>
              <a:rPr lang="zh-CN" altLang="en-US" sz="2400" b="1" dirty="0" smtClean="0"/>
              <a:t>。</a:t>
            </a:r>
            <a:endParaRPr lang="zh-CN" altLang="en-US" sz="2400" b="1" dirty="0"/>
          </a:p>
        </p:txBody>
      </p:sp>
      <p:sp>
        <p:nvSpPr>
          <p:cNvPr id="3" name="矩形 2"/>
          <p:cNvSpPr/>
          <p:nvPr/>
        </p:nvSpPr>
        <p:spPr>
          <a:xfrm>
            <a:off x="454879" y="836712"/>
            <a:ext cx="4134465" cy="480131"/>
          </a:xfrm>
          <a:prstGeom prst="rect">
            <a:avLst/>
          </a:prstGeom>
        </p:spPr>
        <p:txBody>
          <a:bodyPr wrap="none">
            <a:spAutoFit/>
          </a:bodyPr>
          <a:lstStyle/>
          <a:p>
            <a:pPr>
              <a:lnSpc>
                <a:spcPct val="90000"/>
              </a:lnSpc>
              <a:defRPr/>
            </a:pPr>
            <a:r>
              <a:rPr lang="zh-CN" altLang="en-US" sz="2800" b="1" dirty="0"/>
              <a:t>如何把握小说的主题呢？</a:t>
            </a:r>
          </a:p>
        </p:txBody>
      </p:sp>
      <p:sp>
        <p:nvSpPr>
          <p:cNvPr id="4" name="矩形 3"/>
          <p:cNvSpPr/>
          <p:nvPr/>
        </p:nvSpPr>
        <p:spPr>
          <a:xfrm>
            <a:off x="645940" y="1556792"/>
            <a:ext cx="5109091" cy="424732"/>
          </a:xfrm>
          <a:prstGeom prst="rect">
            <a:avLst/>
          </a:prstGeom>
        </p:spPr>
        <p:txBody>
          <a:bodyPr wrap="none">
            <a:spAutoFit/>
          </a:bodyPr>
          <a:lstStyle/>
          <a:p>
            <a:pPr>
              <a:lnSpc>
                <a:spcPct val="90000"/>
              </a:lnSpc>
              <a:defRPr/>
            </a:pPr>
            <a:r>
              <a:rPr lang="zh-CN" altLang="en-US" sz="2400" b="1" dirty="0"/>
              <a:t>一是从小说的</a:t>
            </a:r>
            <a:r>
              <a:rPr lang="zh-CN" altLang="en-US" sz="2400" b="1" dirty="0">
                <a:solidFill>
                  <a:srgbClr val="FF0000"/>
                </a:solidFill>
                <a:effectLst>
                  <a:outerShdw blurRad="38100" dist="38100" dir="2700000" algn="tl">
                    <a:srgbClr val="000000">
                      <a:alpha val="43137"/>
                    </a:srgbClr>
                  </a:outerShdw>
                </a:effectLst>
              </a:rPr>
              <a:t>情节</a:t>
            </a:r>
            <a:r>
              <a:rPr lang="zh-CN" altLang="en-US" sz="2400" b="1" dirty="0"/>
              <a:t>和人物</a:t>
            </a:r>
            <a:r>
              <a:rPr lang="zh-CN" altLang="en-US" sz="2400" b="1" dirty="0">
                <a:solidFill>
                  <a:srgbClr val="FF0000"/>
                </a:solidFill>
                <a:effectLst>
                  <a:outerShdw blurRad="38100" dist="38100" dir="2700000" algn="tl">
                    <a:srgbClr val="000000">
                      <a:alpha val="43137"/>
                    </a:srgbClr>
                  </a:outerShdw>
                </a:effectLst>
              </a:rPr>
              <a:t>形象</a:t>
            </a:r>
            <a:r>
              <a:rPr lang="zh-CN" altLang="en-US" sz="2400" b="1" dirty="0"/>
              <a:t>入手；</a:t>
            </a:r>
          </a:p>
        </p:txBody>
      </p:sp>
      <p:sp>
        <p:nvSpPr>
          <p:cNvPr id="5" name="矩形 4"/>
          <p:cNvSpPr/>
          <p:nvPr/>
        </p:nvSpPr>
        <p:spPr>
          <a:xfrm>
            <a:off x="539552" y="2132856"/>
            <a:ext cx="8269360" cy="1754326"/>
          </a:xfrm>
          <a:prstGeom prst="rect">
            <a:avLst/>
          </a:prstGeom>
        </p:spPr>
        <p:txBody>
          <a:bodyPr wrap="square">
            <a:spAutoFit/>
          </a:bodyPr>
          <a:lstStyle/>
          <a:p>
            <a:pPr>
              <a:lnSpc>
                <a:spcPct val="150000"/>
              </a:lnSpc>
              <a:defRPr/>
            </a:pPr>
            <a:r>
              <a:rPr lang="zh-CN" altLang="en-US" sz="2400" b="1" dirty="0"/>
              <a:t>二是联系作品的</a:t>
            </a:r>
            <a:r>
              <a:rPr lang="zh-CN" altLang="en-US" sz="2400" b="1" dirty="0">
                <a:solidFill>
                  <a:srgbClr val="FF0000"/>
                </a:solidFill>
                <a:effectLst>
                  <a:outerShdw blurRad="38100" dist="38100" dir="2700000" algn="tl">
                    <a:srgbClr val="000000">
                      <a:alpha val="43137"/>
                    </a:srgbClr>
                  </a:outerShdw>
                </a:effectLst>
              </a:rPr>
              <a:t>时代背景及典型的环境</a:t>
            </a:r>
            <a:r>
              <a:rPr lang="zh-CN" altLang="en-US" sz="2400" b="1" dirty="0"/>
              <a:t>描写，认识人物形象的思想性格上所打上的时代烙印，把握住人物形象所折射出的时代特征</a:t>
            </a:r>
            <a:r>
              <a:rPr lang="en-US" altLang="zh-CN" sz="2400" b="1" dirty="0">
                <a:latin typeface="Arial"/>
              </a:rPr>
              <a:t>——</a:t>
            </a:r>
            <a:r>
              <a:rPr lang="zh-CN" altLang="en-US" sz="2400" b="1" dirty="0"/>
              <a:t>达到揭示小说主题的目的；</a:t>
            </a:r>
          </a:p>
        </p:txBody>
      </p:sp>
      <p:sp>
        <p:nvSpPr>
          <p:cNvPr id="6" name="矩形 5"/>
          <p:cNvSpPr/>
          <p:nvPr/>
        </p:nvSpPr>
        <p:spPr>
          <a:xfrm>
            <a:off x="539553" y="5070830"/>
            <a:ext cx="8058186" cy="1384995"/>
          </a:xfrm>
          <a:prstGeom prst="rect">
            <a:avLst/>
          </a:prstGeom>
        </p:spPr>
        <p:txBody>
          <a:bodyPr wrap="square">
            <a:spAutoFit/>
          </a:bodyPr>
          <a:lstStyle/>
          <a:p>
            <a:pPr>
              <a:lnSpc>
                <a:spcPct val="150000"/>
              </a:lnSpc>
              <a:defRPr/>
            </a:pPr>
            <a:r>
              <a:rPr lang="zh-CN" altLang="en-US" sz="2400" b="1" dirty="0"/>
              <a:t>根据要求组织语言表达：</a:t>
            </a:r>
            <a:r>
              <a:rPr lang="zh-CN" altLang="en-US" sz="2800" b="1" dirty="0">
                <a:solidFill>
                  <a:srgbClr val="7030A0"/>
                </a:solidFill>
                <a:effectLst>
                  <a:outerShdw blurRad="38100" dist="38100" dir="2700000" algn="tl">
                    <a:srgbClr val="000000">
                      <a:alpha val="43137"/>
                    </a:srgbClr>
                  </a:outerShdw>
                </a:effectLst>
              </a:rPr>
              <a:t>小说通过描绘</a:t>
            </a:r>
            <a:r>
              <a:rPr lang="en-US" altLang="zh-CN" sz="2800" b="1" dirty="0">
                <a:solidFill>
                  <a:srgbClr val="7030A0"/>
                </a:solidFill>
                <a:effectLst>
                  <a:outerShdw blurRad="38100" dist="38100" dir="2700000" algn="tl">
                    <a:srgbClr val="000000">
                      <a:alpha val="43137"/>
                    </a:srgbClr>
                  </a:outerShdw>
                </a:effectLst>
              </a:rPr>
              <a:t>XX</a:t>
            </a:r>
            <a:r>
              <a:rPr lang="zh-CN" altLang="en-US" sz="2800" b="1" dirty="0">
                <a:solidFill>
                  <a:srgbClr val="7030A0"/>
                </a:solidFill>
                <a:effectLst>
                  <a:outerShdw blurRad="38100" dist="38100" dir="2700000" algn="tl">
                    <a:srgbClr val="000000">
                      <a:alpha val="43137"/>
                    </a:srgbClr>
                  </a:outerShdw>
                </a:effectLst>
              </a:rPr>
              <a:t>故事情节，暗示了</a:t>
            </a:r>
            <a:r>
              <a:rPr lang="en-US" altLang="zh-CN" sz="2800" b="1" dirty="0">
                <a:solidFill>
                  <a:srgbClr val="7030A0"/>
                </a:solidFill>
                <a:effectLst>
                  <a:outerShdw blurRad="38100" dist="38100" dir="2700000" algn="tl">
                    <a:srgbClr val="000000">
                      <a:alpha val="43137"/>
                    </a:srgbClr>
                  </a:outerShdw>
                </a:effectLst>
                <a:latin typeface="Arial"/>
              </a:rPr>
              <a:t>……</a:t>
            </a:r>
            <a:r>
              <a:rPr lang="zh-CN" altLang="en-US" sz="2800" b="1" dirty="0">
                <a:solidFill>
                  <a:srgbClr val="7030A0"/>
                </a:solidFill>
                <a:effectLst>
                  <a:outerShdw blurRad="38100" dist="38100" dir="2700000" algn="tl">
                    <a:srgbClr val="000000">
                      <a:alpha val="43137"/>
                    </a:srgbClr>
                  </a:outerShdw>
                </a:effectLst>
              </a:rPr>
              <a:t>刻画了</a:t>
            </a:r>
            <a:r>
              <a:rPr lang="en-US" altLang="zh-CN" sz="2800" b="1" dirty="0">
                <a:solidFill>
                  <a:srgbClr val="7030A0"/>
                </a:solidFill>
                <a:effectLst>
                  <a:outerShdw blurRad="38100" dist="38100" dir="2700000" algn="tl">
                    <a:srgbClr val="000000">
                      <a:alpha val="43137"/>
                    </a:srgbClr>
                  </a:outerShdw>
                </a:effectLst>
                <a:latin typeface="Arial"/>
              </a:rPr>
              <a:t>……</a:t>
            </a:r>
            <a:r>
              <a:rPr lang="zh-CN" altLang="en-US" sz="2800" b="1" dirty="0">
                <a:solidFill>
                  <a:srgbClr val="7030A0"/>
                </a:solidFill>
                <a:effectLst>
                  <a:outerShdw blurRad="38100" dist="38100" dir="2700000" algn="tl">
                    <a:srgbClr val="000000">
                      <a:alpha val="43137"/>
                    </a:srgbClr>
                  </a:outerShdw>
                </a:effectLst>
              </a:rPr>
              <a:t>抒发了</a:t>
            </a:r>
            <a:r>
              <a:rPr lang="en-US" altLang="zh-CN" sz="2800" b="1" dirty="0">
                <a:solidFill>
                  <a:srgbClr val="7030A0"/>
                </a:solidFill>
                <a:effectLst>
                  <a:outerShdw blurRad="38100" dist="38100" dir="2700000" algn="tl">
                    <a:srgbClr val="000000">
                      <a:alpha val="43137"/>
                    </a:srgbClr>
                  </a:outerShdw>
                </a:effectLst>
              </a:rPr>
              <a:t>(</a:t>
            </a:r>
            <a:r>
              <a:rPr lang="zh-CN" altLang="en-US" sz="2800" b="1" dirty="0">
                <a:solidFill>
                  <a:srgbClr val="7030A0"/>
                </a:solidFill>
                <a:effectLst>
                  <a:outerShdw blurRad="38100" dist="38100" dir="2700000" algn="tl">
                    <a:srgbClr val="000000">
                      <a:alpha val="43137"/>
                    </a:srgbClr>
                  </a:outerShdw>
                </a:effectLst>
              </a:rPr>
              <a:t>呼吁</a:t>
            </a:r>
            <a:r>
              <a:rPr lang="en-US" altLang="zh-CN" sz="2800" b="1" dirty="0">
                <a:solidFill>
                  <a:srgbClr val="7030A0"/>
                </a:solidFill>
                <a:effectLst>
                  <a:outerShdw blurRad="38100" dist="38100" dir="2700000" algn="tl">
                    <a:srgbClr val="000000">
                      <a:alpha val="43137"/>
                    </a:srgbClr>
                  </a:outerShdw>
                </a:effectLst>
              </a:rPr>
              <a:t>)</a:t>
            </a:r>
            <a:r>
              <a:rPr lang="en-US" altLang="zh-CN" sz="2800" b="1" dirty="0">
                <a:solidFill>
                  <a:srgbClr val="7030A0"/>
                </a:solidFill>
                <a:effectLst>
                  <a:outerShdw blurRad="38100" dist="38100" dir="2700000" algn="tl">
                    <a:srgbClr val="000000">
                      <a:alpha val="43137"/>
                    </a:srgbClr>
                  </a:outerShdw>
                </a:effectLst>
                <a:latin typeface="Arial"/>
              </a:rPr>
              <a:t>……</a:t>
            </a:r>
            <a:endParaRPr lang="en-US" altLang="zh-CN" sz="280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808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additive="base">
                                        <p:cTn id="7" dur="500" fill="hold"/>
                                        <p:tgtEl>
                                          <p:spTgt spid="71682"/>
                                        </p:tgtEl>
                                        <p:attrNameLst>
                                          <p:attrName>ppt_x</p:attrName>
                                        </p:attrNameLst>
                                      </p:cBhvr>
                                      <p:tavLst>
                                        <p:tav tm="0">
                                          <p:val>
                                            <p:strVal val="#ppt_x"/>
                                          </p:val>
                                        </p:tav>
                                        <p:tav tm="100000">
                                          <p:val>
                                            <p:strVal val="#ppt_x"/>
                                          </p:val>
                                        </p:tav>
                                      </p:tavLst>
                                    </p:anim>
                                    <p:anim calcmode="lin" valueType="num">
                                      <p:cBhvr additive="base">
                                        <p:cTn id="8" dur="500" fill="hold"/>
                                        <p:tgtEl>
                                          <p:spTgt spid="716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2" grpId="0"/>
      <p:bldP spid="3" grpId="0"/>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43808" y="548680"/>
            <a:ext cx="3272050" cy="707886"/>
          </a:xfrm>
          <a:prstGeom prst="rect">
            <a:avLst/>
          </a:prstGeom>
        </p:spPr>
        <p:txBody>
          <a:bodyPr wrap="none">
            <a:spAutoFit/>
          </a:bodyPr>
          <a:lstStyle/>
          <a:p>
            <a:pPr>
              <a:defRPr/>
            </a:pPr>
            <a:r>
              <a:rPr lang="zh-CN" altLang="en-US" sz="4000" b="1" dirty="0">
                <a:solidFill>
                  <a:srgbClr val="FF0066"/>
                </a:solidFill>
                <a:effectLst>
                  <a:outerShdw blurRad="38100" dist="38100" dir="2700000" algn="tl">
                    <a:srgbClr val="000000">
                      <a:alpha val="43137"/>
                    </a:srgbClr>
                  </a:outerShdw>
                </a:effectLst>
              </a:rPr>
              <a:t>分析写作技巧</a:t>
            </a:r>
            <a:endParaRPr lang="zh-CN" altLang="en-US" sz="4000" dirty="0">
              <a:solidFill>
                <a:srgbClr val="FF0066"/>
              </a:solidFill>
              <a:effectLst>
                <a:outerShdw blurRad="38100" dist="38100" dir="2700000" algn="tl">
                  <a:srgbClr val="000000">
                    <a:alpha val="43137"/>
                  </a:srgbClr>
                </a:outerShdw>
              </a:effectLst>
            </a:endParaRPr>
          </a:p>
        </p:txBody>
      </p:sp>
      <p:sp>
        <p:nvSpPr>
          <p:cNvPr id="4" name="矩形 3"/>
          <p:cNvSpPr/>
          <p:nvPr/>
        </p:nvSpPr>
        <p:spPr>
          <a:xfrm>
            <a:off x="251520" y="2420888"/>
            <a:ext cx="8568952" cy="2246769"/>
          </a:xfrm>
          <a:prstGeom prst="rect">
            <a:avLst/>
          </a:prstGeom>
        </p:spPr>
        <p:txBody>
          <a:bodyPr wrap="square">
            <a:spAutoFit/>
          </a:bodyPr>
          <a:lstStyle/>
          <a:p>
            <a:pPr>
              <a:defRPr/>
            </a:pPr>
            <a:r>
              <a:rPr lang="zh-CN" altLang="en-US" sz="2800" b="1" dirty="0" smtClean="0"/>
              <a:t>        质量</a:t>
            </a:r>
            <a:r>
              <a:rPr lang="zh-CN" altLang="en-US" sz="2800" b="1" dirty="0"/>
              <a:t>上乘的作品，离不开精妙的写作	技巧，这是因为写作技巧是作家驾驭文学语言，运用多种艺术</a:t>
            </a:r>
            <a:r>
              <a:rPr lang="zh-CN" altLang="en-US" sz="2800" b="1" dirty="0">
                <a:solidFill>
                  <a:srgbClr val="7030A0"/>
                </a:solidFill>
                <a:effectLst>
                  <a:outerShdw blurRad="38100" dist="38100" dir="2700000" algn="tl">
                    <a:srgbClr val="000000">
                      <a:alpha val="43137"/>
                    </a:srgbClr>
                  </a:outerShdw>
                </a:effectLst>
              </a:rPr>
              <a:t>表现手法</a:t>
            </a:r>
            <a:r>
              <a:rPr lang="zh-CN" altLang="en-US" sz="2800" b="1" dirty="0">
                <a:effectLst>
                  <a:outerShdw blurRad="38100" dist="38100" dir="2700000" algn="tl">
                    <a:srgbClr val="000000">
                      <a:alpha val="43137"/>
                    </a:srgbClr>
                  </a:outerShdw>
                </a:effectLst>
              </a:rPr>
              <a:t>及</a:t>
            </a:r>
            <a:r>
              <a:rPr lang="zh-CN" altLang="en-US" sz="2800" b="1" dirty="0">
                <a:solidFill>
                  <a:srgbClr val="00B050"/>
                </a:solidFill>
                <a:effectLst>
                  <a:outerShdw blurRad="38100" dist="38100" dir="2700000" algn="tl">
                    <a:srgbClr val="000000">
                      <a:alpha val="43137"/>
                    </a:srgbClr>
                  </a:outerShdw>
                </a:effectLst>
              </a:rPr>
              <a:t>表达方式</a:t>
            </a:r>
            <a:r>
              <a:rPr lang="zh-CN" altLang="en-US" sz="2800" b="1" dirty="0">
                <a:solidFill>
                  <a:srgbClr val="7030A0"/>
                </a:solidFill>
                <a:effectLst>
                  <a:outerShdw blurRad="38100" dist="38100" dir="2700000" algn="tl">
                    <a:srgbClr val="000000">
                      <a:alpha val="43137"/>
                    </a:srgbClr>
                  </a:outerShdw>
                </a:effectLst>
              </a:rPr>
              <a:t>、</a:t>
            </a:r>
            <a:r>
              <a:rPr lang="zh-CN" altLang="en-US" sz="2800" b="1" dirty="0">
                <a:solidFill>
                  <a:srgbClr val="FF0000"/>
                </a:solidFill>
                <a:effectLst>
                  <a:outerShdw blurRad="38100" dist="38100" dir="2700000" algn="tl">
                    <a:srgbClr val="000000">
                      <a:alpha val="43137"/>
                    </a:srgbClr>
                  </a:outerShdw>
                </a:effectLst>
              </a:rPr>
              <a:t>修辞手段</a:t>
            </a:r>
            <a:r>
              <a:rPr lang="zh-CN" altLang="en-US" sz="2800" b="1" dirty="0"/>
              <a:t>等，来构思文学作品塑造文学形象时所表现出的熟练的而又独具特色的艺术才能。 </a:t>
            </a:r>
          </a:p>
        </p:txBody>
      </p:sp>
    </p:spTree>
    <p:extLst>
      <p:ext uri="{BB962C8B-B14F-4D97-AF65-F5344CB8AC3E}">
        <p14:creationId xmlns:p14="http://schemas.microsoft.com/office/powerpoint/2010/main" val="149710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altLang="zh-CN" b="1" dirty="0" smtClean="0"/>
              <a:t>⒈</a:t>
            </a:r>
            <a:r>
              <a:rPr lang="zh-CN" altLang="en-US" b="1" dirty="0" smtClean="0"/>
              <a:t>常见题型：</a:t>
            </a:r>
            <a:r>
              <a:rPr lang="zh-CN" altLang="en-US" dirty="0" smtClean="0"/>
              <a:t> </a:t>
            </a:r>
          </a:p>
        </p:txBody>
      </p:sp>
      <p:sp>
        <p:nvSpPr>
          <p:cNvPr id="2" name="矩形 1"/>
          <p:cNvSpPr/>
          <p:nvPr/>
        </p:nvSpPr>
        <p:spPr>
          <a:xfrm>
            <a:off x="539552" y="5032321"/>
            <a:ext cx="7848872" cy="1200329"/>
          </a:xfrm>
          <a:prstGeom prst="rect">
            <a:avLst/>
          </a:prstGeom>
        </p:spPr>
        <p:txBody>
          <a:bodyPr wrap="square">
            <a:spAutoFit/>
          </a:bodyPr>
          <a:lstStyle/>
          <a:p>
            <a:pPr>
              <a:defRPr/>
            </a:pPr>
            <a:r>
              <a:rPr lang="zh-CN" altLang="en-US" sz="2400" b="1" dirty="0"/>
              <a:t>③在</a:t>
            </a:r>
            <a:r>
              <a:rPr lang="zh-CN" altLang="en-US" sz="2400" b="1" dirty="0">
                <a:solidFill>
                  <a:srgbClr val="FF0000"/>
                </a:solidFill>
                <a:effectLst>
                  <a:outerShdw blurRad="38100" dist="38100" dir="2700000" algn="tl">
                    <a:srgbClr val="000000">
                      <a:alpha val="43137"/>
                    </a:srgbClr>
                  </a:outerShdw>
                </a:effectLst>
              </a:rPr>
              <a:t>语言运用</a:t>
            </a:r>
            <a:r>
              <a:rPr lang="zh-CN" altLang="en-US" sz="2400" b="1" dirty="0"/>
              <a:t>上有何特点（例如：</a:t>
            </a:r>
            <a:r>
              <a:rPr lang="zh-CN" altLang="en-US" sz="2400" b="1" dirty="0">
                <a:solidFill>
                  <a:srgbClr val="00B0F0"/>
                </a:solidFill>
                <a:effectLst>
                  <a:outerShdw blurRad="38100" dist="38100" dir="2700000" algn="tl">
                    <a:srgbClr val="000000">
                      <a:alpha val="43137"/>
                    </a:srgbClr>
                  </a:outerShdw>
                </a:effectLst>
              </a:rPr>
              <a:t>语言精炼、句式整齐而有节奏感、用词准确而形象、词语丰富而多样</a:t>
            </a:r>
            <a:r>
              <a:rPr lang="zh-CN" altLang="en-US" sz="2400" b="1" dirty="0"/>
              <a:t>），给读者提供哪些艺术审美情趣。</a:t>
            </a:r>
          </a:p>
        </p:txBody>
      </p:sp>
      <p:sp>
        <p:nvSpPr>
          <p:cNvPr id="3" name="矩形 2"/>
          <p:cNvSpPr/>
          <p:nvPr/>
        </p:nvSpPr>
        <p:spPr>
          <a:xfrm>
            <a:off x="539552" y="3429000"/>
            <a:ext cx="8136904" cy="830997"/>
          </a:xfrm>
          <a:prstGeom prst="rect">
            <a:avLst/>
          </a:prstGeom>
        </p:spPr>
        <p:txBody>
          <a:bodyPr wrap="square">
            <a:spAutoFit/>
          </a:bodyPr>
          <a:lstStyle/>
          <a:p>
            <a:pPr>
              <a:defRPr/>
            </a:pPr>
            <a:r>
              <a:rPr lang="zh-CN" altLang="en-US" sz="2400" b="1" dirty="0"/>
              <a:t>②文中特有的</a:t>
            </a:r>
            <a:r>
              <a:rPr lang="zh-CN" altLang="en-US" sz="2400" b="1" dirty="0">
                <a:solidFill>
                  <a:srgbClr val="FF0000"/>
                </a:solidFill>
                <a:effectLst>
                  <a:outerShdw blurRad="38100" dist="38100" dir="2700000" algn="tl">
                    <a:srgbClr val="000000">
                      <a:alpha val="43137"/>
                    </a:srgbClr>
                  </a:outerShdw>
                </a:effectLst>
              </a:rPr>
              <a:t>表达方式</a:t>
            </a:r>
            <a:r>
              <a:rPr lang="zh-CN" altLang="en-US" sz="2400" b="1" dirty="0"/>
              <a:t>（</a:t>
            </a:r>
            <a:r>
              <a:rPr lang="zh-CN" altLang="en-US" sz="2400" b="1" dirty="0">
                <a:solidFill>
                  <a:srgbClr val="00B050"/>
                </a:solidFill>
                <a:effectLst>
                  <a:outerShdw blurRad="38100" dist="38100" dir="2700000" algn="tl">
                    <a:srgbClr val="000000">
                      <a:alpha val="43137"/>
                    </a:srgbClr>
                  </a:outerShdw>
                </a:effectLst>
              </a:rPr>
              <a:t>记叙、描写、说明、议论、抒情</a:t>
            </a:r>
            <a:r>
              <a:rPr lang="zh-CN" altLang="en-US" sz="2400" b="1" dirty="0"/>
              <a:t>）是如何为作者表情达意服务的；</a:t>
            </a:r>
          </a:p>
        </p:txBody>
      </p:sp>
      <p:sp>
        <p:nvSpPr>
          <p:cNvPr id="4" name="矩形 3"/>
          <p:cNvSpPr/>
          <p:nvPr/>
        </p:nvSpPr>
        <p:spPr>
          <a:xfrm>
            <a:off x="467544" y="1700808"/>
            <a:ext cx="8208912" cy="1200329"/>
          </a:xfrm>
          <a:prstGeom prst="rect">
            <a:avLst/>
          </a:prstGeom>
        </p:spPr>
        <p:txBody>
          <a:bodyPr wrap="square">
            <a:spAutoFit/>
          </a:bodyPr>
          <a:lstStyle/>
          <a:p>
            <a:pPr>
              <a:defRPr/>
            </a:pPr>
            <a:r>
              <a:rPr lang="en-US" altLang="zh-CN" sz="2400" b="1" dirty="0"/>
              <a:t>①</a:t>
            </a:r>
            <a:r>
              <a:rPr lang="zh-CN" altLang="en-US" sz="2400" b="1" dirty="0"/>
              <a:t>文中运用了什么</a:t>
            </a:r>
            <a:r>
              <a:rPr lang="zh-CN" altLang="en-US" sz="2400" b="1" dirty="0">
                <a:solidFill>
                  <a:srgbClr val="FF0000"/>
                </a:solidFill>
                <a:effectLst>
                  <a:outerShdw blurRad="38100" dist="38100" dir="2700000" algn="tl">
                    <a:srgbClr val="000000">
                      <a:alpha val="43137"/>
                    </a:srgbClr>
                  </a:outerShdw>
                </a:effectLst>
              </a:rPr>
              <a:t>表现方法</a:t>
            </a:r>
            <a:r>
              <a:rPr lang="zh-CN" altLang="en-US" sz="2400" b="1" dirty="0"/>
              <a:t>（</a:t>
            </a:r>
            <a:r>
              <a:rPr lang="zh-CN" altLang="en-US" sz="2400" b="1" dirty="0">
                <a:solidFill>
                  <a:srgbClr val="002060"/>
                </a:solidFill>
                <a:effectLst>
                  <a:outerShdw blurRad="38100" dist="38100" dir="2700000" algn="tl">
                    <a:srgbClr val="000000">
                      <a:alpha val="43137"/>
                    </a:srgbClr>
                  </a:outerShdw>
                </a:effectLst>
              </a:rPr>
              <a:t>细节描写、象征、对比、衬托、铺垫、照应、悬念、巧合</a:t>
            </a:r>
            <a:r>
              <a:rPr lang="zh-CN" altLang="en-US" sz="2400" b="1" dirty="0"/>
              <a:t>等）以及用它塑造形象时所起的作用；</a:t>
            </a:r>
          </a:p>
        </p:txBody>
      </p:sp>
    </p:spTree>
    <p:extLst>
      <p:ext uri="{BB962C8B-B14F-4D97-AF65-F5344CB8AC3E}">
        <p14:creationId xmlns:p14="http://schemas.microsoft.com/office/powerpoint/2010/main" val="8125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ppt_x"/>
                                          </p:val>
                                        </p:tav>
                                        <p:tav tm="100000">
                                          <p:val>
                                            <p:strVal val="#ppt_x"/>
                                          </p:val>
                                        </p:tav>
                                      </p:tavLst>
                                    </p:anim>
                                    <p:anim calcmode="lin" valueType="num">
                                      <p:cBhvr additive="base">
                                        <p:cTn id="8" dur="500" fill="hold"/>
                                        <p:tgtEl>
                                          <p:spTgt spid="737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2"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11959" y="-387424"/>
            <a:ext cx="8229600" cy="1143000"/>
          </a:xfrm>
        </p:spPr>
        <p:txBody>
          <a:bodyPr>
            <a:normAutofit/>
          </a:bodyPr>
          <a:lstStyle/>
          <a:p>
            <a:pPr eaLnBrk="1" hangingPunct="1">
              <a:defRPr/>
            </a:pPr>
            <a:r>
              <a:rPr lang="en-US" altLang="zh-CN" sz="3200" b="1" dirty="0" smtClean="0"/>
              <a:t>⒉</a:t>
            </a:r>
            <a:r>
              <a:rPr lang="zh-CN" altLang="en-US" sz="3200" b="1" dirty="0" smtClean="0"/>
              <a:t>解题思路</a:t>
            </a:r>
          </a:p>
        </p:txBody>
      </p:sp>
      <p:sp>
        <p:nvSpPr>
          <p:cNvPr id="7" name="矩形 6"/>
          <p:cNvSpPr/>
          <p:nvPr/>
        </p:nvSpPr>
        <p:spPr>
          <a:xfrm>
            <a:off x="206324" y="2420888"/>
            <a:ext cx="8693605" cy="3353097"/>
          </a:xfrm>
          <a:prstGeom prst="rect">
            <a:avLst/>
          </a:prstGeom>
        </p:spPr>
        <p:txBody>
          <a:bodyPr wrap="square">
            <a:spAutoFit/>
          </a:bodyPr>
          <a:lstStyle/>
          <a:p>
            <a:pPr>
              <a:lnSpc>
                <a:spcPct val="150000"/>
              </a:lnSpc>
              <a:defRPr/>
            </a:pPr>
            <a:r>
              <a:rPr lang="zh-CN" altLang="en-US" sz="2400" b="1" dirty="0"/>
              <a:t>②</a:t>
            </a:r>
            <a:r>
              <a:rPr lang="zh-CN" altLang="en-US" sz="2400" b="1" dirty="0">
                <a:solidFill>
                  <a:srgbClr val="00B0F0"/>
                </a:solidFill>
                <a:effectLst>
                  <a:outerShdw blurRad="38100" dist="38100" dir="2700000" algn="tl">
                    <a:srgbClr val="000000">
                      <a:alpha val="43137"/>
                    </a:srgbClr>
                  </a:outerShdw>
                </a:effectLst>
              </a:rPr>
              <a:t>人称运用</a:t>
            </a:r>
            <a:r>
              <a:rPr lang="zh-CN" altLang="en-US" sz="2400" b="1" dirty="0"/>
              <a:t>（第一、第二人称的妙处）</a:t>
            </a:r>
          </a:p>
          <a:p>
            <a:pPr>
              <a:lnSpc>
                <a:spcPct val="150000"/>
              </a:lnSpc>
              <a:defRPr/>
            </a:pPr>
            <a:r>
              <a:rPr lang="zh-CN" altLang="en-US" sz="2400" b="1" dirty="0"/>
              <a:t>第一人称：叙述</a:t>
            </a:r>
            <a:r>
              <a:rPr lang="zh-CN" altLang="en-US" sz="2400" b="1" dirty="0">
                <a:solidFill>
                  <a:srgbClr val="7030A0"/>
                </a:solidFill>
              </a:rPr>
              <a:t>亲切自然</a:t>
            </a:r>
            <a:r>
              <a:rPr lang="zh-CN" altLang="en-US" sz="2400" b="1" dirty="0"/>
              <a:t>，能</a:t>
            </a:r>
            <a:r>
              <a:rPr lang="zh-CN" altLang="en-US" sz="2400" b="1" dirty="0">
                <a:solidFill>
                  <a:srgbClr val="7030A0"/>
                </a:solidFill>
              </a:rPr>
              <a:t>自由表达</a:t>
            </a:r>
            <a:r>
              <a:rPr lang="zh-CN" altLang="en-US" sz="2400" b="1" dirty="0"/>
              <a:t>思想感情，给读者以</a:t>
            </a:r>
            <a:r>
              <a:rPr lang="zh-CN" altLang="en-US" sz="2400" b="1" dirty="0">
                <a:solidFill>
                  <a:srgbClr val="7030A0"/>
                </a:solidFill>
              </a:rPr>
              <a:t>真实生动</a:t>
            </a:r>
            <a:r>
              <a:rPr lang="zh-CN" altLang="en-US" sz="2400" b="1" dirty="0"/>
              <a:t>之感。 </a:t>
            </a:r>
          </a:p>
          <a:p>
            <a:pPr>
              <a:lnSpc>
                <a:spcPct val="150000"/>
              </a:lnSpc>
              <a:defRPr/>
            </a:pPr>
            <a:r>
              <a:rPr lang="zh-CN" altLang="en-US" sz="2400" b="1" dirty="0"/>
              <a:t>第二人称：增强文章的</a:t>
            </a:r>
            <a:r>
              <a:rPr lang="zh-CN" altLang="en-US" sz="2400" b="1" dirty="0">
                <a:solidFill>
                  <a:srgbClr val="00B050"/>
                </a:solidFill>
              </a:rPr>
              <a:t>抒情性和亲切感</a:t>
            </a:r>
            <a:r>
              <a:rPr lang="zh-CN" altLang="en-US" sz="2400" b="1" dirty="0"/>
              <a:t>，便于感情交流。</a:t>
            </a:r>
          </a:p>
          <a:p>
            <a:pPr>
              <a:lnSpc>
                <a:spcPct val="150000"/>
              </a:lnSpc>
              <a:defRPr/>
            </a:pPr>
            <a:r>
              <a:rPr lang="zh-CN" altLang="en-US" sz="2400" b="1" dirty="0"/>
              <a:t>第三人称：能比较</a:t>
            </a:r>
            <a:r>
              <a:rPr lang="zh-CN" altLang="en-US" sz="2400" b="1" dirty="0">
                <a:solidFill>
                  <a:srgbClr val="00B0F0"/>
                </a:solidFill>
              </a:rPr>
              <a:t>直接客观</a:t>
            </a:r>
            <a:r>
              <a:rPr lang="zh-CN" altLang="en-US" sz="2400" b="1" dirty="0"/>
              <a:t>地展现丰富多彩的生活，</a:t>
            </a:r>
            <a:r>
              <a:rPr lang="zh-CN" altLang="en-US" sz="2400" b="1" dirty="0">
                <a:solidFill>
                  <a:srgbClr val="00B0F0"/>
                </a:solidFill>
              </a:rPr>
              <a:t>不受时间和空间</a:t>
            </a:r>
            <a:r>
              <a:rPr lang="zh-CN" altLang="en-US" sz="2400" b="1" dirty="0"/>
              <a:t>限制，</a:t>
            </a:r>
            <a:r>
              <a:rPr lang="zh-CN" altLang="en-US" sz="2400" b="1" dirty="0">
                <a:solidFill>
                  <a:srgbClr val="00B0F0"/>
                </a:solidFill>
              </a:rPr>
              <a:t>反映现实</a:t>
            </a:r>
            <a:r>
              <a:rPr lang="zh-CN" altLang="en-US" sz="2400" b="1" dirty="0"/>
              <a:t>比较灵活自由。 </a:t>
            </a:r>
          </a:p>
        </p:txBody>
      </p:sp>
      <p:sp>
        <p:nvSpPr>
          <p:cNvPr id="8" name="矩形 7"/>
          <p:cNvSpPr/>
          <p:nvPr/>
        </p:nvSpPr>
        <p:spPr>
          <a:xfrm>
            <a:off x="202758" y="1628800"/>
            <a:ext cx="5444119" cy="389209"/>
          </a:xfrm>
          <a:prstGeom prst="rect">
            <a:avLst/>
          </a:prstGeom>
        </p:spPr>
        <p:txBody>
          <a:bodyPr wrap="none">
            <a:spAutoFit/>
          </a:bodyPr>
          <a:lstStyle/>
          <a:p>
            <a:pPr>
              <a:lnSpc>
                <a:spcPct val="80000"/>
              </a:lnSpc>
              <a:defRPr/>
            </a:pPr>
            <a:r>
              <a:rPr lang="zh-CN" altLang="en-US" sz="2400" b="1" dirty="0"/>
              <a:t>①</a:t>
            </a:r>
            <a:r>
              <a:rPr lang="zh-CN" altLang="en-US" sz="2400" b="1" dirty="0">
                <a:solidFill>
                  <a:srgbClr val="00B050"/>
                </a:solidFill>
                <a:effectLst>
                  <a:outerShdw blurRad="38100" dist="38100" dir="2700000" algn="tl">
                    <a:srgbClr val="000000">
                      <a:alpha val="43137"/>
                    </a:srgbClr>
                  </a:outerShdw>
                </a:effectLst>
              </a:rPr>
              <a:t>描写</a:t>
            </a:r>
            <a:r>
              <a:rPr lang="zh-CN" altLang="en-US" sz="2400" b="1" dirty="0"/>
              <a:t>的角度（直接描写、间接描写）</a:t>
            </a:r>
          </a:p>
        </p:txBody>
      </p:sp>
      <p:sp>
        <p:nvSpPr>
          <p:cNvPr id="9" name="矩形 8"/>
          <p:cNvSpPr/>
          <p:nvPr/>
        </p:nvSpPr>
        <p:spPr>
          <a:xfrm>
            <a:off x="371096" y="516123"/>
            <a:ext cx="7832521" cy="389209"/>
          </a:xfrm>
          <a:prstGeom prst="rect">
            <a:avLst/>
          </a:prstGeom>
        </p:spPr>
        <p:txBody>
          <a:bodyPr wrap="square">
            <a:spAutoFit/>
          </a:bodyPr>
          <a:lstStyle/>
          <a:p>
            <a:pPr>
              <a:lnSpc>
                <a:spcPct val="80000"/>
              </a:lnSpc>
              <a:defRPr/>
            </a:pPr>
            <a:r>
              <a:rPr lang="zh-CN" altLang="en-US" sz="2400" b="1" dirty="0"/>
              <a:t>在解答这类题目的过程中要了解以下一些知识</a:t>
            </a:r>
            <a:r>
              <a:rPr lang="zh-CN" altLang="en-US" sz="2400" b="1" dirty="0" smtClean="0"/>
              <a:t>：</a:t>
            </a:r>
            <a:endParaRPr lang="zh-CN" altLang="en-US" sz="2400" b="1" dirty="0"/>
          </a:p>
        </p:txBody>
      </p:sp>
      <p:sp>
        <p:nvSpPr>
          <p:cNvPr id="10" name="矩形 9"/>
          <p:cNvSpPr/>
          <p:nvPr/>
        </p:nvSpPr>
        <p:spPr>
          <a:xfrm>
            <a:off x="251520" y="980728"/>
            <a:ext cx="1731564" cy="389209"/>
          </a:xfrm>
          <a:prstGeom prst="rect">
            <a:avLst/>
          </a:prstGeom>
        </p:spPr>
        <p:txBody>
          <a:bodyPr wrap="none">
            <a:spAutoFit/>
          </a:bodyPr>
          <a:lstStyle/>
          <a:p>
            <a:pPr>
              <a:lnSpc>
                <a:spcPct val="80000"/>
              </a:lnSpc>
              <a:defRPr/>
            </a:pPr>
            <a:r>
              <a:rPr lang="zh-CN" altLang="en-US" sz="2400" b="1" dirty="0">
                <a:solidFill>
                  <a:srgbClr val="FF0000"/>
                </a:solidFill>
                <a:effectLst>
                  <a:outerShdw blurRad="38100" dist="38100" dir="2700000" algn="tl">
                    <a:srgbClr val="000000">
                      <a:alpha val="43137"/>
                    </a:srgbClr>
                  </a:outerShdw>
                </a:effectLst>
              </a:rPr>
              <a:t>⑴表达方式</a:t>
            </a:r>
          </a:p>
        </p:txBody>
      </p:sp>
    </p:spTree>
    <p:extLst>
      <p:ext uri="{BB962C8B-B14F-4D97-AF65-F5344CB8AC3E}">
        <p14:creationId xmlns:p14="http://schemas.microsoft.com/office/powerpoint/2010/main" val="39663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ppt_x"/>
                                          </p:val>
                                        </p:tav>
                                        <p:tav tm="100000">
                                          <p:val>
                                            <p:strVal val="#ppt_x"/>
                                          </p:val>
                                        </p:tav>
                                      </p:tavLst>
                                    </p:anim>
                                    <p:anim calcmode="lin" valueType="num">
                                      <p:cBhvr additive="base">
                                        <p:cTn id="8" dur="500" fill="hold"/>
                                        <p:tgtEl>
                                          <p:spTgt spid="747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0" y="0"/>
            <a:ext cx="9144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800" b="1" dirty="0">
                <a:latin typeface="Arial" charset="0"/>
              </a:rPr>
              <a:t>	</a:t>
            </a:r>
            <a:r>
              <a:rPr lang="zh-CN" altLang="en-US" sz="3200" b="1" dirty="0">
                <a:solidFill>
                  <a:srgbClr val="FF3300"/>
                </a:solidFill>
                <a:latin typeface="Arial" charset="0"/>
              </a:rPr>
              <a:t>小说的三要素</a:t>
            </a:r>
            <a:r>
              <a:rPr lang="zh-CN" altLang="en-US" sz="3200" b="1" dirty="0">
                <a:latin typeface="Arial" charset="0"/>
              </a:rPr>
              <a:t>：</a:t>
            </a:r>
            <a:r>
              <a:rPr lang="zh-CN" altLang="en-US" sz="2800" b="1" dirty="0">
                <a:latin typeface="Arial" charset="0"/>
              </a:rPr>
              <a:t>人物、情节、环境</a:t>
            </a:r>
          </a:p>
          <a:p>
            <a:pPr eaLnBrk="1" hangingPunct="1"/>
            <a:r>
              <a:rPr lang="zh-CN" altLang="en-US" sz="2800" b="1" dirty="0">
                <a:latin typeface="Arial" charset="0"/>
              </a:rPr>
              <a:t>		</a:t>
            </a:r>
          </a:p>
        </p:txBody>
      </p:sp>
      <p:sp>
        <p:nvSpPr>
          <p:cNvPr id="2" name="矩形 1"/>
          <p:cNvSpPr/>
          <p:nvPr/>
        </p:nvSpPr>
        <p:spPr>
          <a:xfrm>
            <a:off x="604328" y="5013176"/>
            <a:ext cx="7992888" cy="1200329"/>
          </a:xfrm>
          <a:prstGeom prst="rect">
            <a:avLst/>
          </a:prstGeom>
        </p:spPr>
        <p:txBody>
          <a:bodyPr wrap="square">
            <a:spAutoFit/>
          </a:bodyPr>
          <a:lstStyle/>
          <a:p>
            <a:r>
              <a:rPr lang="zh-CN" altLang="en-US" sz="2400" b="1" dirty="0" smtClean="0">
                <a:effectLst>
                  <a:outerShdw blurRad="38100" dist="38100" dir="2700000" algn="tl">
                    <a:srgbClr val="000000">
                      <a:alpha val="43137"/>
                    </a:srgbClr>
                  </a:outerShdw>
                </a:effectLst>
                <a:latin typeface="Arial" charset="0"/>
              </a:rPr>
              <a:t>（</a:t>
            </a:r>
            <a:r>
              <a:rPr lang="en-US" altLang="zh-CN" sz="2400" b="1" dirty="0" smtClean="0">
                <a:effectLst>
                  <a:outerShdw blurRad="38100" dist="38100" dir="2700000" algn="tl">
                    <a:srgbClr val="000000">
                      <a:alpha val="43137"/>
                    </a:srgbClr>
                  </a:outerShdw>
                </a:effectLst>
                <a:latin typeface="Arial" charset="0"/>
              </a:rPr>
              <a:t>3</a:t>
            </a:r>
            <a:r>
              <a:rPr lang="zh-CN" altLang="en-US" sz="2400" b="1" dirty="0" smtClean="0">
                <a:effectLst>
                  <a:outerShdw blurRad="38100" dist="38100" dir="2700000" algn="tl">
                    <a:srgbClr val="000000">
                      <a:alpha val="43137"/>
                    </a:srgbClr>
                  </a:outerShdw>
                </a:effectLst>
                <a:latin typeface="Arial" charset="0"/>
              </a:rPr>
              <a:t>）环境包括</a:t>
            </a:r>
            <a:r>
              <a:rPr lang="zh-CN" altLang="en-US" sz="2400" b="1" dirty="0" smtClean="0">
                <a:solidFill>
                  <a:srgbClr val="7030A0"/>
                </a:solidFill>
                <a:effectLst>
                  <a:outerShdw blurRad="38100" dist="38100" dir="2700000" algn="tl">
                    <a:srgbClr val="000000">
                      <a:alpha val="43137"/>
                    </a:srgbClr>
                  </a:outerShdw>
                </a:effectLst>
                <a:latin typeface="Arial" charset="0"/>
              </a:rPr>
              <a:t>社会</a:t>
            </a:r>
            <a:r>
              <a:rPr lang="zh-CN" altLang="en-US" sz="2400" b="1" dirty="0" smtClean="0">
                <a:effectLst>
                  <a:outerShdw blurRad="38100" dist="38100" dir="2700000" algn="tl">
                    <a:srgbClr val="000000">
                      <a:alpha val="43137"/>
                    </a:srgbClr>
                  </a:outerShdw>
                </a:effectLst>
                <a:latin typeface="Arial" charset="0"/>
              </a:rPr>
              <a:t>环境和</a:t>
            </a:r>
            <a:r>
              <a:rPr lang="zh-CN" altLang="en-US" sz="2400" b="1" dirty="0" smtClean="0">
                <a:solidFill>
                  <a:srgbClr val="7030A0"/>
                </a:solidFill>
                <a:effectLst>
                  <a:outerShdw blurRad="38100" dist="38100" dir="2700000" algn="tl">
                    <a:srgbClr val="000000">
                      <a:alpha val="43137"/>
                    </a:srgbClr>
                  </a:outerShdw>
                </a:effectLst>
                <a:latin typeface="Arial" charset="0"/>
              </a:rPr>
              <a:t>自然</a:t>
            </a:r>
            <a:r>
              <a:rPr lang="zh-CN" altLang="en-US" sz="2400" b="1" dirty="0" smtClean="0">
                <a:effectLst>
                  <a:outerShdw blurRad="38100" dist="38100" dir="2700000" algn="tl">
                    <a:srgbClr val="000000">
                      <a:alpha val="43137"/>
                    </a:srgbClr>
                  </a:outerShdw>
                </a:effectLst>
                <a:latin typeface="Arial" charset="0"/>
              </a:rPr>
              <a:t>环境。社会环境主要交代作品的</a:t>
            </a:r>
            <a:r>
              <a:rPr lang="zh-CN" altLang="en-US" sz="2400" b="1" dirty="0" smtClean="0">
                <a:solidFill>
                  <a:srgbClr val="00B050"/>
                </a:solidFill>
                <a:effectLst>
                  <a:outerShdw blurRad="38100" dist="38100" dir="2700000" algn="tl">
                    <a:srgbClr val="000000">
                      <a:alpha val="43137"/>
                    </a:srgbClr>
                  </a:outerShdw>
                </a:effectLst>
                <a:latin typeface="Arial" charset="0"/>
              </a:rPr>
              <a:t>时代背景</a:t>
            </a:r>
            <a:r>
              <a:rPr lang="zh-CN" altLang="en-US" sz="2400" b="1" dirty="0" smtClean="0">
                <a:effectLst>
                  <a:outerShdw blurRad="38100" dist="38100" dir="2700000" algn="tl">
                    <a:srgbClr val="000000">
                      <a:alpha val="43137"/>
                    </a:srgbClr>
                  </a:outerShdw>
                </a:effectLst>
                <a:latin typeface="Arial" charset="0"/>
              </a:rPr>
              <a:t>；自然环境主要人物活动的</a:t>
            </a:r>
            <a:r>
              <a:rPr lang="zh-CN" altLang="en-US" sz="2400" b="1" dirty="0" smtClean="0">
                <a:solidFill>
                  <a:srgbClr val="00B050"/>
                </a:solidFill>
                <a:effectLst>
                  <a:outerShdw blurRad="38100" dist="38100" dir="2700000" algn="tl">
                    <a:srgbClr val="000000">
                      <a:alpha val="43137"/>
                    </a:srgbClr>
                  </a:outerShdw>
                </a:effectLst>
                <a:latin typeface="Arial" charset="0"/>
              </a:rPr>
              <a:t>时间、地点、景物</a:t>
            </a:r>
            <a:r>
              <a:rPr lang="zh-CN" altLang="en-US" sz="2400" b="1" dirty="0" smtClean="0">
                <a:effectLst>
                  <a:outerShdw blurRad="38100" dist="38100" dir="2700000" algn="tl">
                    <a:srgbClr val="000000">
                      <a:alpha val="43137"/>
                    </a:srgbClr>
                  </a:outerShdw>
                </a:effectLst>
                <a:latin typeface="Arial" charset="0"/>
              </a:rPr>
              <a:t>，用以</a:t>
            </a:r>
            <a:r>
              <a:rPr lang="zh-CN" altLang="en-US" sz="2400" b="1" dirty="0" smtClean="0">
                <a:solidFill>
                  <a:srgbClr val="00B0F0"/>
                </a:solidFill>
                <a:effectLst>
                  <a:outerShdw blurRad="38100" dist="38100" dir="2700000" algn="tl">
                    <a:srgbClr val="000000">
                      <a:alpha val="43137"/>
                    </a:srgbClr>
                  </a:outerShdw>
                </a:effectLst>
                <a:latin typeface="Arial" charset="0"/>
              </a:rPr>
              <a:t>烘托气氛、表现人物感情</a:t>
            </a:r>
            <a:r>
              <a:rPr lang="zh-CN" altLang="en-US" sz="2400" b="1" dirty="0" smtClean="0">
                <a:effectLst>
                  <a:outerShdw blurRad="38100" dist="38100" dir="2700000" algn="tl">
                    <a:srgbClr val="000000">
                      <a:alpha val="43137"/>
                    </a:srgbClr>
                  </a:outerShdw>
                </a:effectLst>
                <a:latin typeface="Arial" charset="0"/>
              </a:rPr>
              <a:t>等。</a:t>
            </a:r>
            <a:endParaRPr lang="zh-CN" altLang="en-US" sz="2400" b="1" dirty="0">
              <a:effectLst>
                <a:outerShdw blurRad="38100" dist="38100" dir="2700000" algn="tl">
                  <a:srgbClr val="000000">
                    <a:alpha val="43137"/>
                  </a:srgbClr>
                </a:outerShdw>
              </a:effectLst>
              <a:latin typeface="Arial" charset="0"/>
            </a:endParaRPr>
          </a:p>
        </p:txBody>
      </p:sp>
      <p:sp>
        <p:nvSpPr>
          <p:cNvPr id="3" name="矩形 2"/>
          <p:cNvSpPr/>
          <p:nvPr/>
        </p:nvSpPr>
        <p:spPr>
          <a:xfrm>
            <a:off x="611560" y="2996952"/>
            <a:ext cx="8064896" cy="1200329"/>
          </a:xfrm>
          <a:prstGeom prst="rect">
            <a:avLst/>
          </a:prstGeom>
        </p:spPr>
        <p:txBody>
          <a:bodyPr wrap="square">
            <a:spAutoFit/>
          </a:bodyPr>
          <a:lstStyle/>
          <a:p>
            <a:r>
              <a:rPr lang="zh-CN" altLang="en-US" sz="2400" b="1" dirty="0" smtClean="0">
                <a:effectLst>
                  <a:outerShdw blurRad="38100" dist="38100" dir="2700000" algn="tl">
                    <a:srgbClr val="000000">
                      <a:alpha val="43137"/>
                    </a:srgbClr>
                  </a:outerShdw>
                </a:effectLst>
                <a:latin typeface="Arial" charset="0"/>
              </a:rPr>
              <a:t>（</a:t>
            </a:r>
            <a:r>
              <a:rPr lang="en-US" altLang="zh-CN" sz="2400" b="1" dirty="0" smtClean="0">
                <a:effectLst>
                  <a:outerShdw blurRad="38100" dist="38100" dir="2700000" algn="tl">
                    <a:srgbClr val="000000">
                      <a:alpha val="43137"/>
                    </a:srgbClr>
                  </a:outerShdw>
                </a:effectLst>
                <a:latin typeface="Arial" charset="0"/>
              </a:rPr>
              <a:t>2</a:t>
            </a:r>
            <a:r>
              <a:rPr lang="zh-CN" altLang="en-US" sz="2400" b="1" dirty="0" smtClean="0">
                <a:effectLst>
                  <a:outerShdw blurRad="38100" dist="38100" dir="2700000" algn="tl">
                    <a:srgbClr val="000000">
                      <a:alpha val="43137"/>
                    </a:srgbClr>
                  </a:outerShdw>
                </a:effectLst>
                <a:latin typeface="Arial" charset="0"/>
              </a:rPr>
              <a:t>）小说情节起着展示人物性格、表现作品主题的作品，它一般包括</a:t>
            </a:r>
            <a:r>
              <a:rPr lang="zh-CN" altLang="en-US" sz="2400" b="1" dirty="0" smtClean="0">
                <a:solidFill>
                  <a:srgbClr val="7030A0"/>
                </a:solidFill>
                <a:effectLst>
                  <a:outerShdw blurRad="38100" dist="38100" dir="2700000" algn="tl">
                    <a:srgbClr val="000000">
                      <a:alpha val="43137"/>
                    </a:srgbClr>
                  </a:outerShdw>
                </a:effectLst>
                <a:latin typeface="Arial" charset="0"/>
              </a:rPr>
              <a:t>开端、发展、高潮、结局</a:t>
            </a:r>
            <a:r>
              <a:rPr lang="zh-CN" altLang="en-US" sz="2400" b="1" dirty="0" smtClean="0">
                <a:effectLst>
                  <a:outerShdw blurRad="38100" dist="38100" dir="2700000" algn="tl">
                    <a:srgbClr val="000000">
                      <a:alpha val="43137"/>
                    </a:srgbClr>
                  </a:outerShdw>
                </a:effectLst>
                <a:latin typeface="Arial" charset="0"/>
              </a:rPr>
              <a:t>等四部分，还有的包括</a:t>
            </a:r>
            <a:r>
              <a:rPr lang="zh-CN" altLang="en-US" sz="2400" b="1" dirty="0" smtClean="0">
                <a:solidFill>
                  <a:srgbClr val="7030A0"/>
                </a:solidFill>
                <a:effectLst>
                  <a:outerShdw blurRad="38100" dist="38100" dir="2700000" algn="tl">
                    <a:srgbClr val="000000">
                      <a:alpha val="43137"/>
                    </a:srgbClr>
                  </a:outerShdw>
                </a:effectLst>
                <a:latin typeface="Arial" charset="0"/>
              </a:rPr>
              <a:t>序幕、尾声</a:t>
            </a:r>
            <a:r>
              <a:rPr lang="zh-CN" altLang="en-US" sz="2400" b="1" dirty="0" smtClean="0">
                <a:effectLst>
                  <a:outerShdw blurRad="38100" dist="38100" dir="2700000" algn="tl">
                    <a:srgbClr val="000000">
                      <a:alpha val="43137"/>
                    </a:srgbClr>
                  </a:outerShdw>
                </a:effectLst>
                <a:latin typeface="Arial" charset="0"/>
              </a:rPr>
              <a:t>。</a:t>
            </a:r>
            <a:endParaRPr lang="zh-CN" altLang="en-US" sz="2400" b="1" dirty="0">
              <a:effectLst>
                <a:outerShdw blurRad="38100" dist="38100" dir="2700000" algn="tl">
                  <a:srgbClr val="000000">
                    <a:alpha val="43137"/>
                  </a:srgbClr>
                </a:outerShdw>
              </a:effectLst>
              <a:latin typeface="Arial" charset="0"/>
            </a:endParaRPr>
          </a:p>
        </p:txBody>
      </p:sp>
      <p:sp>
        <p:nvSpPr>
          <p:cNvPr id="4" name="矩形 3"/>
          <p:cNvSpPr/>
          <p:nvPr/>
        </p:nvSpPr>
        <p:spPr>
          <a:xfrm>
            <a:off x="467544" y="1124073"/>
            <a:ext cx="8208912" cy="1200329"/>
          </a:xfrm>
          <a:prstGeom prst="rect">
            <a:avLst/>
          </a:prstGeom>
        </p:spPr>
        <p:txBody>
          <a:bodyPr wrap="square">
            <a:spAutoFit/>
          </a:bodyPr>
          <a:lstStyle/>
          <a:p>
            <a:r>
              <a:rPr lang="zh-CN" altLang="en-US" sz="2400" b="1" dirty="0" smtClean="0">
                <a:effectLst>
                  <a:outerShdw blurRad="38100" dist="38100" dir="2700000" algn="tl">
                    <a:srgbClr val="000000">
                      <a:alpha val="43137"/>
                    </a:srgbClr>
                  </a:outerShdw>
                </a:effectLst>
                <a:latin typeface="Arial" charset="0"/>
              </a:rPr>
              <a:t>（</a:t>
            </a:r>
            <a:r>
              <a:rPr lang="en-US" altLang="zh-CN" sz="2400" b="1" dirty="0" smtClean="0">
                <a:effectLst>
                  <a:outerShdw blurRad="38100" dist="38100" dir="2700000" algn="tl">
                    <a:srgbClr val="000000">
                      <a:alpha val="43137"/>
                    </a:srgbClr>
                  </a:outerShdw>
                </a:effectLst>
                <a:latin typeface="Arial" charset="0"/>
              </a:rPr>
              <a:t>1</a:t>
            </a:r>
            <a:r>
              <a:rPr lang="zh-CN" altLang="en-US" sz="2400" b="1" dirty="0" smtClean="0">
                <a:effectLst>
                  <a:outerShdw blurRad="38100" dist="38100" dir="2700000" algn="tl">
                    <a:srgbClr val="000000">
                      <a:alpha val="43137"/>
                    </a:srgbClr>
                  </a:outerShdw>
                </a:effectLst>
                <a:latin typeface="Arial" charset="0"/>
              </a:rPr>
              <a:t>）塑造人物形象是小说反映社会生活的主要手段。常见的</a:t>
            </a:r>
            <a:r>
              <a:rPr lang="zh-CN" altLang="en-US" sz="2400" b="1" dirty="0" smtClean="0">
                <a:solidFill>
                  <a:srgbClr val="FF3300"/>
                </a:solidFill>
                <a:effectLst>
                  <a:outerShdw blurRad="38100" dist="38100" dir="2700000" algn="tl">
                    <a:srgbClr val="000000">
                      <a:alpha val="43137"/>
                    </a:srgbClr>
                  </a:outerShdw>
                </a:effectLst>
                <a:latin typeface="Arial" charset="0"/>
              </a:rPr>
              <a:t>塑造人物形象的方法</a:t>
            </a:r>
            <a:r>
              <a:rPr lang="zh-CN" altLang="en-US" sz="2400" b="1" dirty="0" smtClean="0">
                <a:effectLst>
                  <a:outerShdw blurRad="38100" dist="38100" dir="2700000" algn="tl">
                    <a:srgbClr val="000000">
                      <a:alpha val="43137"/>
                    </a:srgbClr>
                  </a:outerShdw>
                </a:effectLst>
                <a:latin typeface="Arial" charset="0"/>
              </a:rPr>
              <a:t>：</a:t>
            </a:r>
            <a:r>
              <a:rPr lang="zh-CN" altLang="en-US" sz="2400" b="1" dirty="0" smtClean="0">
                <a:solidFill>
                  <a:srgbClr val="7030A0"/>
                </a:solidFill>
                <a:effectLst>
                  <a:outerShdw blurRad="38100" dist="38100" dir="2700000" algn="tl">
                    <a:srgbClr val="000000">
                      <a:alpha val="43137"/>
                    </a:srgbClr>
                  </a:outerShdw>
                </a:effectLst>
                <a:latin typeface="Arial" charset="0"/>
              </a:rPr>
              <a:t>肖像</a:t>
            </a:r>
            <a:r>
              <a:rPr lang="zh-CN" altLang="en-US" sz="2400" b="1" dirty="0" smtClean="0">
                <a:effectLst>
                  <a:outerShdw blurRad="38100" dist="38100" dir="2700000" algn="tl">
                    <a:srgbClr val="000000">
                      <a:alpha val="43137"/>
                    </a:srgbClr>
                  </a:outerShdw>
                </a:effectLst>
                <a:latin typeface="Arial" charset="0"/>
              </a:rPr>
              <a:t>描写、</a:t>
            </a:r>
            <a:r>
              <a:rPr lang="zh-CN" altLang="en-US" sz="2400" b="1" dirty="0" smtClean="0">
                <a:solidFill>
                  <a:srgbClr val="7030A0"/>
                </a:solidFill>
                <a:effectLst>
                  <a:outerShdw blurRad="38100" dist="38100" dir="2700000" algn="tl">
                    <a:srgbClr val="000000">
                      <a:alpha val="43137"/>
                    </a:srgbClr>
                  </a:outerShdw>
                </a:effectLst>
                <a:latin typeface="Arial" charset="0"/>
              </a:rPr>
              <a:t>心理</a:t>
            </a:r>
            <a:r>
              <a:rPr lang="zh-CN" altLang="en-US" sz="2400" b="1" dirty="0" smtClean="0">
                <a:effectLst>
                  <a:outerShdw blurRad="38100" dist="38100" dir="2700000" algn="tl">
                    <a:srgbClr val="000000">
                      <a:alpha val="43137"/>
                    </a:srgbClr>
                  </a:outerShdw>
                </a:effectLst>
                <a:latin typeface="Arial" charset="0"/>
              </a:rPr>
              <a:t>描写、</a:t>
            </a:r>
            <a:r>
              <a:rPr lang="zh-CN" altLang="en-US" sz="2400" b="1" dirty="0" smtClean="0">
                <a:solidFill>
                  <a:srgbClr val="7030A0"/>
                </a:solidFill>
                <a:effectLst>
                  <a:outerShdw blurRad="38100" dist="38100" dir="2700000" algn="tl">
                    <a:srgbClr val="000000">
                      <a:alpha val="43137"/>
                    </a:srgbClr>
                  </a:outerShdw>
                </a:effectLst>
                <a:latin typeface="Arial" charset="0"/>
              </a:rPr>
              <a:t>行动</a:t>
            </a:r>
            <a:r>
              <a:rPr lang="zh-CN" altLang="en-US" sz="2400" b="1" dirty="0" smtClean="0">
                <a:effectLst>
                  <a:outerShdw blurRad="38100" dist="38100" dir="2700000" algn="tl">
                    <a:srgbClr val="000000">
                      <a:alpha val="43137"/>
                    </a:srgbClr>
                  </a:outerShdw>
                </a:effectLst>
                <a:latin typeface="Arial" charset="0"/>
              </a:rPr>
              <a:t>描写、</a:t>
            </a:r>
            <a:r>
              <a:rPr lang="zh-CN" altLang="en-US" sz="2400" b="1" dirty="0" smtClean="0">
                <a:solidFill>
                  <a:srgbClr val="7030A0"/>
                </a:solidFill>
                <a:effectLst>
                  <a:outerShdw blurRad="38100" dist="38100" dir="2700000" algn="tl">
                    <a:srgbClr val="000000">
                      <a:alpha val="43137"/>
                    </a:srgbClr>
                  </a:outerShdw>
                </a:effectLst>
                <a:latin typeface="Arial" charset="0"/>
              </a:rPr>
              <a:t>语言</a:t>
            </a:r>
            <a:r>
              <a:rPr lang="zh-CN" altLang="en-US" sz="2400" b="1" dirty="0" smtClean="0">
                <a:effectLst>
                  <a:outerShdw blurRad="38100" dist="38100" dir="2700000" algn="tl">
                    <a:srgbClr val="000000">
                      <a:alpha val="43137"/>
                    </a:srgbClr>
                  </a:outerShdw>
                </a:effectLst>
                <a:latin typeface="Arial" charset="0"/>
              </a:rPr>
              <a:t>描写、</a:t>
            </a:r>
            <a:r>
              <a:rPr lang="zh-CN" altLang="en-US" sz="2400" b="1" dirty="0" smtClean="0">
                <a:solidFill>
                  <a:srgbClr val="7030A0"/>
                </a:solidFill>
                <a:effectLst>
                  <a:outerShdw blurRad="38100" dist="38100" dir="2700000" algn="tl">
                    <a:srgbClr val="000000">
                      <a:alpha val="43137"/>
                    </a:srgbClr>
                  </a:outerShdw>
                </a:effectLst>
                <a:latin typeface="Arial" charset="0"/>
              </a:rPr>
              <a:t>环境</a:t>
            </a:r>
            <a:r>
              <a:rPr lang="zh-CN" altLang="en-US" sz="2400" b="1" dirty="0" smtClean="0">
                <a:effectLst>
                  <a:outerShdw blurRad="38100" dist="38100" dir="2700000" algn="tl">
                    <a:srgbClr val="000000">
                      <a:alpha val="43137"/>
                    </a:srgbClr>
                  </a:outerShdw>
                </a:effectLst>
                <a:latin typeface="Arial" charset="0"/>
              </a:rPr>
              <a:t>描写以及</a:t>
            </a:r>
            <a:r>
              <a:rPr lang="zh-CN" altLang="en-US" sz="2400" b="1" dirty="0" smtClean="0">
                <a:solidFill>
                  <a:srgbClr val="7030A0"/>
                </a:solidFill>
                <a:effectLst>
                  <a:outerShdw blurRad="38100" dist="38100" dir="2700000" algn="tl">
                    <a:srgbClr val="000000">
                      <a:alpha val="43137"/>
                    </a:srgbClr>
                  </a:outerShdw>
                </a:effectLst>
                <a:latin typeface="Arial" charset="0"/>
              </a:rPr>
              <a:t>正面</a:t>
            </a:r>
            <a:r>
              <a:rPr lang="zh-CN" altLang="en-US" sz="2400" b="1" dirty="0" smtClean="0">
                <a:effectLst>
                  <a:outerShdw blurRad="38100" dist="38100" dir="2700000" algn="tl">
                    <a:srgbClr val="000000">
                      <a:alpha val="43137"/>
                    </a:srgbClr>
                  </a:outerShdw>
                </a:effectLst>
                <a:latin typeface="Arial" charset="0"/>
              </a:rPr>
              <a:t>描写、</a:t>
            </a:r>
            <a:r>
              <a:rPr lang="zh-CN" altLang="en-US" sz="2400" b="1" dirty="0" smtClean="0">
                <a:solidFill>
                  <a:srgbClr val="7030A0"/>
                </a:solidFill>
                <a:effectLst>
                  <a:outerShdw blurRad="38100" dist="38100" dir="2700000" algn="tl">
                    <a:srgbClr val="000000">
                      <a:alpha val="43137"/>
                    </a:srgbClr>
                  </a:outerShdw>
                </a:effectLst>
                <a:latin typeface="Arial" charset="0"/>
              </a:rPr>
              <a:t>侧面</a:t>
            </a:r>
            <a:r>
              <a:rPr lang="zh-CN" altLang="en-US" sz="2400" b="1" dirty="0" smtClean="0">
                <a:effectLst>
                  <a:outerShdw blurRad="38100" dist="38100" dir="2700000" algn="tl">
                    <a:srgbClr val="000000">
                      <a:alpha val="43137"/>
                    </a:srgbClr>
                  </a:outerShdw>
                </a:effectLst>
                <a:latin typeface="Arial" charset="0"/>
              </a:rPr>
              <a:t>描写等。</a:t>
            </a:r>
            <a:endParaRPr lang="zh-CN" altLang="en-US" sz="2400" b="1" dirty="0">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932726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2" grpId="0"/>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3975895"/>
            <a:ext cx="5753498" cy="389209"/>
          </a:xfrm>
          <a:prstGeom prst="rect">
            <a:avLst/>
          </a:prstGeom>
        </p:spPr>
        <p:txBody>
          <a:bodyPr wrap="none">
            <a:spAutoFit/>
          </a:bodyPr>
          <a:lstStyle/>
          <a:p>
            <a:pPr>
              <a:lnSpc>
                <a:spcPct val="80000"/>
              </a:lnSpc>
              <a:defRPr/>
            </a:pPr>
            <a:r>
              <a:rPr lang="zh-CN" altLang="en-US" sz="2400" b="1" dirty="0"/>
              <a:t>④不同顺序的作用（顺叙、倒叙、插叙）</a:t>
            </a:r>
          </a:p>
        </p:txBody>
      </p:sp>
      <p:sp>
        <p:nvSpPr>
          <p:cNvPr id="3" name="矩形 2"/>
          <p:cNvSpPr/>
          <p:nvPr/>
        </p:nvSpPr>
        <p:spPr>
          <a:xfrm>
            <a:off x="76672" y="4697386"/>
            <a:ext cx="8945124" cy="387798"/>
          </a:xfrm>
          <a:prstGeom prst="rect">
            <a:avLst/>
          </a:prstGeom>
        </p:spPr>
        <p:txBody>
          <a:bodyPr wrap="square">
            <a:spAutoFit/>
          </a:bodyPr>
          <a:lstStyle/>
          <a:p>
            <a:pPr>
              <a:lnSpc>
                <a:spcPct val="80000"/>
              </a:lnSpc>
              <a:defRPr/>
            </a:pPr>
            <a:r>
              <a:rPr lang="zh-CN" altLang="en-US" sz="2400" b="1" dirty="0"/>
              <a:t>⑵结构方式（前后照应、创造悬念、埋下伏笔、总结上文、点题）</a:t>
            </a:r>
          </a:p>
        </p:txBody>
      </p:sp>
      <p:sp>
        <p:nvSpPr>
          <p:cNvPr id="4" name="矩形 3"/>
          <p:cNvSpPr/>
          <p:nvPr/>
        </p:nvSpPr>
        <p:spPr>
          <a:xfrm>
            <a:off x="107504" y="5535640"/>
            <a:ext cx="8945123" cy="683264"/>
          </a:xfrm>
          <a:prstGeom prst="rect">
            <a:avLst/>
          </a:prstGeom>
        </p:spPr>
        <p:txBody>
          <a:bodyPr wrap="square">
            <a:spAutoFit/>
          </a:bodyPr>
          <a:lstStyle/>
          <a:p>
            <a:pPr>
              <a:lnSpc>
                <a:spcPct val="80000"/>
              </a:lnSpc>
              <a:defRPr/>
            </a:pPr>
            <a:r>
              <a:rPr lang="zh-CN" altLang="en-US" sz="2400" b="1" dirty="0"/>
              <a:t>⑶表现手法（烘托、象征、衬托、对比、铺垫、欲抑先扬、先抑后扬</a:t>
            </a:r>
            <a:r>
              <a:rPr lang="en-US" altLang="zh-CN" sz="2400" b="1" dirty="0">
                <a:latin typeface="Arial"/>
              </a:rPr>
              <a:t>……</a:t>
            </a:r>
            <a:r>
              <a:rPr lang="zh-CN" altLang="en-US" sz="2400" b="1" dirty="0"/>
              <a:t>）</a:t>
            </a:r>
            <a:r>
              <a:rPr lang="zh-CN" altLang="en-US" sz="2400" dirty="0"/>
              <a:t> </a:t>
            </a:r>
          </a:p>
        </p:txBody>
      </p:sp>
      <p:sp>
        <p:nvSpPr>
          <p:cNvPr id="5" name="矩形 4"/>
          <p:cNvSpPr/>
          <p:nvPr/>
        </p:nvSpPr>
        <p:spPr>
          <a:xfrm>
            <a:off x="0" y="188640"/>
            <a:ext cx="9324528" cy="3647152"/>
          </a:xfrm>
          <a:prstGeom prst="rect">
            <a:avLst/>
          </a:prstGeom>
        </p:spPr>
        <p:txBody>
          <a:bodyPr wrap="square">
            <a:spAutoFit/>
          </a:bodyPr>
          <a:lstStyle/>
          <a:p>
            <a:pPr>
              <a:lnSpc>
                <a:spcPct val="150000"/>
              </a:lnSpc>
              <a:defRPr/>
            </a:pPr>
            <a:r>
              <a:rPr lang="zh-CN" altLang="en-US" sz="2200" b="1" dirty="0"/>
              <a:t>③明确各种描写的特点和作用（外貌、语言、心理、行动、细节、环境。</a:t>
            </a:r>
            <a:r>
              <a:rPr lang="en-US" altLang="zh-CN" sz="2200" b="1" dirty="0"/>
              <a:t>)</a:t>
            </a:r>
          </a:p>
          <a:p>
            <a:pPr>
              <a:lnSpc>
                <a:spcPct val="150000"/>
              </a:lnSpc>
              <a:defRPr/>
            </a:pPr>
            <a:r>
              <a:rPr lang="zh-CN" altLang="en-US" sz="2200" b="1" dirty="0"/>
              <a:t>人物</a:t>
            </a:r>
            <a:r>
              <a:rPr lang="zh-CN" altLang="en-US" sz="2200" b="1" dirty="0">
                <a:solidFill>
                  <a:srgbClr val="00B0F0"/>
                </a:solidFill>
              </a:rPr>
              <a:t>肖像、动作描写、心理描写</a:t>
            </a:r>
            <a:r>
              <a:rPr lang="zh-CN" altLang="en-US" sz="2200" b="1" dirty="0"/>
              <a:t>：</a:t>
            </a:r>
            <a:r>
              <a:rPr lang="zh-CN" altLang="en-US" sz="2200" b="1" dirty="0">
                <a:solidFill>
                  <a:srgbClr val="FF0000"/>
                </a:solidFill>
                <a:effectLst>
                  <a:outerShdw blurRad="38100" dist="38100" dir="2700000" algn="tl">
                    <a:srgbClr val="000000">
                      <a:alpha val="43137"/>
                    </a:srgbClr>
                  </a:outerShdw>
                </a:effectLst>
              </a:rPr>
              <a:t>更好展现人物的内心世界、性格特征</a:t>
            </a:r>
            <a:r>
              <a:rPr lang="zh-CN" altLang="en-US" sz="2200" b="1" dirty="0"/>
              <a:t>。 </a:t>
            </a:r>
          </a:p>
          <a:p>
            <a:pPr>
              <a:lnSpc>
                <a:spcPct val="150000"/>
              </a:lnSpc>
              <a:defRPr/>
            </a:pPr>
            <a:r>
              <a:rPr lang="zh-CN" altLang="en-US" sz="2200" b="1" dirty="0"/>
              <a:t>人物</a:t>
            </a:r>
            <a:r>
              <a:rPr lang="zh-CN" altLang="en-US" sz="2200" b="1" dirty="0">
                <a:solidFill>
                  <a:srgbClr val="00B050"/>
                </a:solidFill>
              </a:rPr>
              <a:t>对话描写、心理描写、细节描写</a:t>
            </a:r>
            <a:r>
              <a:rPr lang="zh-CN" altLang="en-US" sz="2200" b="1" dirty="0"/>
              <a:t>：</a:t>
            </a:r>
            <a:r>
              <a:rPr lang="zh-CN" altLang="en-US" sz="2200" b="1" dirty="0">
                <a:solidFill>
                  <a:srgbClr val="002060"/>
                </a:solidFill>
                <a:effectLst>
                  <a:outerShdw blurRad="38100" dist="38100" dir="2700000" algn="tl">
                    <a:srgbClr val="000000">
                      <a:alpha val="43137"/>
                    </a:srgbClr>
                  </a:outerShdw>
                </a:effectLst>
              </a:rPr>
              <a:t>刻画人物性格，反映人物心理活动，促进故事情节的发展。也可描摹人物的语态，收到一种特殊的效果。 </a:t>
            </a:r>
          </a:p>
          <a:p>
            <a:pPr>
              <a:lnSpc>
                <a:spcPct val="150000"/>
              </a:lnSpc>
              <a:defRPr/>
            </a:pPr>
            <a:r>
              <a:rPr lang="zh-CN" altLang="en-US" sz="2200" b="1" dirty="0">
                <a:solidFill>
                  <a:srgbClr val="FF0000"/>
                </a:solidFill>
              </a:rPr>
              <a:t>白描</a:t>
            </a:r>
            <a:r>
              <a:rPr lang="zh-CN" altLang="en-US" sz="2200" b="1" dirty="0"/>
              <a:t>：</a:t>
            </a:r>
            <a:r>
              <a:rPr lang="zh-CN" altLang="en-US" sz="2200" b="1" dirty="0">
                <a:effectLst>
                  <a:outerShdw blurRad="38100" dist="38100" dir="2700000" algn="tl">
                    <a:srgbClr val="000000">
                      <a:alpha val="43137"/>
                    </a:srgbClr>
                  </a:outerShdw>
                </a:effectLst>
              </a:rPr>
              <a:t>纯用线条勾画，不加渲染烘托。以小见大，寥寥几笔勾勒出画面，表现了性格、主题。</a:t>
            </a:r>
          </a:p>
          <a:p>
            <a:pPr>
              <a:lnSpc>
                <a:spcPct val="150000"/>
              </a:lnSpc>
              <a:defRPr/>
            </a:pPr>
            <a:r>
              <a:rPr lang="zh-CN" altLang="en-US" sz="2200" b="1" dirty="0">
                <a:solidFill>
                  <a:srgbClr val="7030A0"/>
                </a:solidFill>
              </a:rPr>
              <a:t>景物</a:t>
            </a:r>
            <a:r>
              <a:rPr lang="zh-CN" altLang="en-US" sz="2200" b="1" dirty="0"/>
              <a:t>描写：</a:t>
            </a:r>
            <a:r>
              <a:rPr lang="zh-CN" altLang="en-US" sz="2200" b="1" dirty="0">
                <a:solidFill>
                  <a:srgbClr val="7030A0"/>
                </a:solidFill>
                <a:effectLst>
                  <a:outerShdw blurRad="38100" dist="38100" dir="2700000" algn="tl">
                    <a:srgbClr val="000000">
                      <a:alpha val="43137"/>
                    </a:srgbClr>
                  </a:outerShdw>
                </a:effectLst>
              </a:rPr>
              <a:t>具体描写自然风光，营造一种气氛，烘托人物的情感和思想。</a:t>
            </a:r>
          </a:p>
        </p:txBody>
      </p:sp>
    </p:spTree>
    <p:extLst>
      <p:ext uri="{BB962C8B-B14F-4D97-AF65-F5344CB8AC3E}">
        <p14:creationId xmlns:p14="http://schemas.microsoft.com/office/powerpoint/2010/main" val="17058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29208" y="0"/>
            <a:ext cx="8229600" cy="1143000"/>
          </a:xfrm>
        </p:spPr>
        <p:txBody>
          <a:bodyPr/>
          <a:lstStyle/>
          <a:p>
            <a:pPr eaLnBrk="1" hangingPunct="1">
              <a:defRPr/>
            </a:pPr>
            <a:r>
              <a:rPr lang="zh-CN" altLang="en-US" dirty="0" smtClean="0"/>
              <a:t>考题示例</a:t>
            </a:r>
          </a:p>
        </p:txBody>
      </p:sp>
      <p:sp>
        <p:nvSpPr>
          <p:cNvPr id="2" name="矩形 1"/>
          <p:cNvSpPr/>
          <p:nvPr/>
        </p:nvSpPr>
        <p:spPr>
          <a:xfrm>
            <a:off x="539552" y="2780928"/>
            <a:ext cx="8208912" cy="1938992"/>
          </a:xfrm>
          <a:prstGeom prst="rect">
            <a:avLst/>
          </a:prstGeom>
        </p:spPr>
        <p:txBody>
          <a:bodyPr wrap="square">
            <a:spAutoFit/>
          </a:bodyPr>
          <a:lstStyle/>
          <a:p>
            <a:pPr>
              <a:defRPr/>
            </a:pPr>
            <a:r>
              <a:rPr lang="zh-CN" altLang="en-US" sz="2400" b="1" dirty="0"/>
              <a:t>答：这篇小说的</a:t>
            </a:r>
            <a:r>
              <a:rPr lang="zh-CN" altLang="en-US" sz="2400" b="1" dirty="0">
                <a:solidFill>
                  <a:srgbClr val="002060"/>
                </a:solidFill>
                <a:effectLst>
                  <a:outerShdw blurRad="38100" dist="38100" dir="2700000" algn="tl">
                    <a:srgbClr val="000000">
                      <a:alpha val="43137"/>
                    </a:srgbClr>
                  </a:outerShdw>
                </a:effectLst>
              </a:rPr>
              <a:t>细节描写</a:t>
            </a:r>
            <a:r>
              <a:rPr lang="zh-CN" altLang="en-US" sz="2400" b="1" dirty="0"/>
              <a:t>使故事</a:t>
            </a:r>
            <a:r>
              <a:rPr lang="zh-CN" altLang="en-US" sz="2400" b="1" dirty="0">
                <a:solidFill>
                  <a:srgbClr val="7030A0"/>
                </a:solidFill>
                <a:effectLst>
                  <a:outerShdw blurRad="38100" dist="38100" dir="2700000" algn="tl">
                    <a:srgbClr val="000000">
                      <a:alpha val="43137"/>
                    </a:srgbClr>
                  </a:outerShdw>
                </a:effectLst>
              </a:rPr>
              <a:t>情节</a:t>
            </a:r>
            <a:r>
              <a:rPr lang="zh-CN" altLang="en-US" sz="2400" b="1" dirty="0"/>
              <a:t>更加真实细腻，生动地刻画了</a:t>
            </a:r>
            <a:r>
              <a:rPr lang="zh-CN" altLang="en-US" sz="2400" b="1" dirty="0">
                <a:solidFill>
                  <a:srgbClr val="7030A0"/>
                </a:solidFill>
                <a:effectLst>
                  <a:outerShdw blurRad="38100" dist="38100" dir="2700000" algn="tl">
                    <a:srgbClr val="000000">
                      <a:alpha val="43137"/>
                    </a:srgbClr>
                  </a:outerShdw>
                </a:effectLst>
              </a:rPr>
              <a:t>人物性格</a:t>
            </a:r>
            <a:r>
              <a:rPr lang="zh-CN" altLang="en-US" sz="2400" b="1" dirty="0"/>
              <a:t>。</a:t>
            </a:r>
            <a:r>
              <a:rPr lang="zh-CN" altLang="en-US" sz="2400" b="1" dirty="0">
                <a:solidFill>
                  <a:srgbClr val="FF0000"/>
                </a:solidFill>
              </a:rPr>
              <a:t>其中</a:t>
            </a:r>
            <a:r>
              <a:rPr lang="zh-CN" altLang="en-US" sz="2400" b="1" dirty="0"/>
              <a:t>，</a:t>
            </a:r>
            <a:r>
              <a:rPr lang="zh-CN" altLang="en-US" sz="2400" b="1" dirty="0">
                <a:latin typeface="Arial"/>
              </a:rPr>
              <a:t>“</a:t>
            </a:r>
            <a:r>
              <a:rPr lang="zh-CN" altLang="en-US" sz="2400" b="1" dirty="0"/>
              <a:t>呆呆地发愣</a:t>
            </a:r>
            <a:r>
              <a:rPr lang="zh-CN" altLang="en-US" sz="2400" b="1" dirty="0">
                <a:latin typeface="Arial"/>
              </a:rPr>
              <a:t>”</a:t>
            </a:r>
            <a:r>
              <a:rPr lang="zh-CN" altLang="en-US" sz="2400" b="1" dirty="0"/>
              <a:t>写神态，</a:t>
            </a:r>
            <a:r>
              <a:rPr lang="zh-CN" altLang="en-US" sz="2400" b="1" dirty="0">
                <a:latin typeface="Arial"/>
              </a:rPr>
              <a:t>“</a:t>
            </a:r>
            <a:r>
              <a:rPr lang="zh-CN" altLang="en-US" sz="2400" b="1" dirty="0"/>
              <a:t>绝望</a:t>
            </a:r>
            <a:r>
              <a:rPr lang="zh-CN" altLang="en-US" sz="2400" b="1" dirty="0">
                <a:latin typeface="Arial"/>
              </a:rPr>
              <a:t>”“</a:t>
            </a:r>
            <a:r>
              <a:rPr lang="zh-CN" altLang="en-US" sz="2400" b="1" dirty="0"/>
              <a:t>伤感</a:t>
            </a:r>
            <a:r>
              <a:rPr lang="zh-CN" altLang="en-US" sz="2400" b="1" dirty="0">
                <a:latin typeface="Arial"/>
              </a:rPr>
              <a:t>”</a:t>
            </a:r>
            <a:r>
              <a:rPr lang="zh-CN" altLang="en-US" sz="2400" b="1" dirty="0"/>
              <a:t>写心理，这些描写重在刻画主人公的</a:t>
            </a:r>
            <a:r>
              <a:rPr lang="zh-CN" altLang="en-US" sz="2400" b="1" dirty="0">
                <a:solidFill>
                  <a:srgbClr val="0070C0"/>
                </a:solidFill>
                <a:effectLst>
                  <a:outerShdw blurRad="38100" dist="38100" dir="2700000" algn="tl">
                    <a:srgbClr val="000000">
                      <a:alpha val="43137"/>
                    </a:srgbClr>
                  </a:outerShdw>
                </a:effectLst>
              </a:rPr>
              <a:t>脆弱</a:t>
            </a:r>
            <a:r>
              <a:rPr lang="zh-CN" altLang="en-US" sz="2400" b="1" dirty="0"/>
              <a:t>；</a:t>
            </a:r>
            <a:r>
              <a:rPr lang="zh-CN" altLang="en-US" sz="2400" b="1" dirty="0">
                <a:latin typeface="Arial"/>
              </a:rPr>
              <a:t>“</a:t>
            </a:r>
            <a:r>
              <a:rPr lang="zh-CN" altLang="en-US" sz="2400" b="1" dirty="0"/>
              <a:t>闭一只眼</a:t>
            </a:r>
            <a:r>
              <a:rPr lang="zh-CN" altLang="en-US" sz="2400" b="1" dirty="0">
                <a:latin typeface="Arial"/>
              </a:rPr>
              <a:t>”“</a:t>
            </a:r>
            <a:r>
              <a:rPr lang="zh-CN" altLang="en-US" sz="2400" b="1" dirty="0"/>
              <a:t>睁一只眼</a:t>
            </a:r>
            <a:r>
              <a:rPr lang="zh-CN" altLang="en-US" sz="2400" b="1" dirty="0">
                <a:latin typeface="Arial"/>
              </a:rPr>
              <a:t>”“</a:t>
            </a:r>
            <a:r>
              <a:rPr lang="zh-CN" altLang="en-US" sz="2400" b="1" dirty="0"/>
              <a:t>看伸长的舌头</a:t>
            </a:r>
            <a:r>
              <a:rPr lang="zh-CN" altLang="en-US" sz="2400" b="1" dirty="0">
                <a:latin typeface="Arial"/>
              </a:rPr>
              <a:t>”</a:t>
            </a:r>
            <a:r>
              <a:rPr lang="zh-CN" altLang="en-US" sz="2400" b="1" dirty="0"/>
              <a:t>写行为，突出他检查自身症候的专注与仔细，由此刻画了他的</a:t>
            </a:r>
            <a:r>
              <a:rPr lang="zh-CN" altLang="en-US" sz="2400" b="1" dirty="0">
                <a:solidFill>
                  <a:srgbClr val="0070C0"/>
                </a:solidFill>
                <a:effectLst>
                  <a:outerShdw blurRad="38100" dist="38100" dir="2700000" algn="tl">
                    <a:srgbClr val="000000">
                      <a:alpha val="43137"/>
                    </a:srgbClr>
                  </a:outerShdw>
                </a:effectLst>
              </a:rPr>
              <a:t>敏感和多疑</a:t>
            </a:r>
            <a:r>
              <a:rPr lang="zh-CN" altLang="en-US" sz="2400" b="1" dirty="0"/>
              <a:t>。</a:t>
            </a:r>
          </a:p>
        </p:txBody>
      </p:sp>
      <p:sp>
        <p:nvSpPr>
          <p:cNvPr id="4" name="矩形 3"/>
          <p:cNvSpPr/>
          <p:nvPr/>
        </p:nvSpPr>
        <p:spPr>
          <a:xfrm>
            <a:off x="395536" y="1340768"/>
            <a:ext cx="8496944" cy="830997"/>
          </a:xfrm>
          <a:prstGeom prst="rect">
            <a:avLst/>
          </a:prstGeom>
        </p:spPr>
        <p:txBody>
          <a:bodyPr wrap="square">
            <a:spAutoFit/>
          </a:bodyPr>
          <a:lstStyle/>
          <a:p>
            <a:pPr>
              <a:defRPr/>
            </a:pPr>
            <a:r>
              <a:rPr lang="zh-CN" altLang="en-US" sz="2400" b="1" dirty="0"/>
              <a:t>这篇小说的细节描写有何作用</a:t>
            </a:r>
            <a:r>
              <a:rPr lang="en-US" altLang="zh-CN" sz="2400" b="1" dirty="0"/>
              <a:t>?</a:t>
            </a:r>
            <a:r>
              <a:rPr lang="zh-CN" altLang="en-US" sz="2400" b="1" dirty="0"/>
              <a:t>请结合文中画线部分作简要分析。</a:t>
            </a:r>
            <a:r>
              <a:rPr lang="en-US" altLang="zh-CN" sz="2400" b="1" dirty="0"/>
              <a:t>(8</a:t>
            </a:r>
            <a:r>
              <a:rPr lang="zh-CN" altLang="en-US" sz="2400" b="1" dirty="0"/>
              <a:t>分 </a:t>
            </a:r>
          </a:p>
        </p:txBody>
      </p:sp>
    </p:spTree>
    <p:extLst>
      <p:ext uri="{BB962C8B-B14F-4D97-AF65-F5344CB8AC3E}">
        <p14:creationId xmlns:p14="http://schemas.microsoft.com/office/powerpoint/2010/main" val="218927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ppt_x"/>
                                          </p:val>
                                        </p:tav>
                                        <p:tav tm="100000">
                                          <p:val>
                                            <p:strVal val="#ppt_x"/>
                                          </p:val>
                                        </p:tav>
                                      </p:tavLst>
                                    </p:anim>
                                    <p:anim calcmode="lin" valueType="num">
                                      <p:cBhvr additive="base">
                                        <p:cTn id="8" dur="500" fill="hold"/>
                                        <p:tgtEl>
                                          <p:spTgt spid="952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2"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93585" y="-99392"/>
            <a:ext cx="8229600" cy="1143000"/>
          </a:xfrm>
        </p:spPr>
        <p:txBody>
          <a:bodyPr>
            <a:normAutofit/>
          </a:bodyPr>
          <a:lstStyle/>
          <a:p>
            <a:pPr eaLnBrk="1" hangingPunct="1">
              <a:defRPr/>
            </a:pPr>
            <a:r>
              <a:rPr lang="en-US" altLang="zh-CN" sz="3600" b="1" dirty="0" smtClean="0"/>
              <a:t>⒊</a:t>
            </a:r>
            <a:r>
              <a:rPr lang="zh-CN" altLang="en-US" sz="3600" b="1" dirty="0" smtClean="0"/>
              <a:t>小说常用开头结尾</a:t>
            </a:r>
          </a:p>
        </p:txBody>
      </p:sp>
      <p:sp>
        <p:nvSpPr>
          <p:cNvPr id="2" name="矩形 1"/>
          <p:cNvSpPr/>
          <p:nvPr/>
        </p:nvSpPr>
        <p:spPr>
          <a:xfrm>
            <a:off x="365929" y="692696"/>
            <a:ext cx="4572000" cy="438646"/>
          </a:xfrm>
          <a:prstGeom prst="rect">
            <a:avLst/>
          </a:prstGeom>
        </p:spPr>
        <p:txBody>
          <a:bodyPr>
            <a:spAutoFit/>
          </a:bodyPr>
          <a:lstStyle/>
          <a:p>
            <a:pPr>
              <a:lnSpc>
                <a:spcPct val="80000"/>
              </a:lnSpc>
              <a:defRPr/>
            </a:pPr>
            <a:r>
              <a:rPr lang="en-US" altLang="zh-CN" sz="2800" b="1" dirty="0">
                <a:solidFill>
                  <a:srgbClr val="FF0066"/>
                </a:solidFill>
                <a:effectLst>
                  <a:outerShdw blurRad="38100" dist="38100" dir="2700000" algn="tl">
                    <a:srgbClr val="000000">
                      <a:alpha val="43137"/>
                    </a:srgbClr>
                  </a:outerShdw>
                </a:effectLst>
              </a:rPr>
              <a:t>⑴</a:t>
            </a:r>
            <a:r>
              <a:rPr lang="zh-CN" altLang="en-US" sz="2800" b="1" dirty="0">
                <a:solidFill>
                  <a:srgbClr val="FF0066"/>
                </a:solidFill>
                <a:effectLst>
                  <a:outerShdw blurRad="38100" dist="38100" dir="2700000" algn="tl">
                    <a:srgbClr val="000000">
                      <a:alpha val="43137"/>
                    </a:srgbClr>
                  </a:outerShdw>
                </a:effectLst>
              </a:rPr>
              <a:t>小说常用的</a:t>
            </a:r>
            <a:r>
              <a:rPr lang="zh-CN" altLang="en-US" sz="2800" b="1" dirty="0" smtClean="0">
                <a:solidFill>
                  <a:srgbClr val="FF0066"/>
                </a:solidFill>
                <a:effectLst>
                  <a:outerShdw blurRad="38100" dist="38100" dir="2700000" algn="tl">
                    <a:srgbClr val="000000">
                      <a:alpha val="43137"/>
                    </a:srgbClr>
                  </a:outerShdw>
                </a:effectLst>
              </a:rPr>
              <a:t>开头</a:t>
            </a:r>
            <a:endParaRPr lang="zh-CN" altLang="en-US" sz="2800" b="1" dirty="0">
              <a:solidFill>
                <a:srgbClr val="FF0066"/>
              </a:solidFill>
              <a:effectLst>
                <a:outerShdw blurRad="38100" dist="38100" dir="2700000" algn="tl">
                  <a:srgbClr val="000000">
                    <a:alpha val="43137"/>
                  </a:srgbClr>
                </a:outerShdw>
              </a:effectLst>
            </a:endParaRPr>
          </a:p>
        </p:txBody>
      </p:sp>
      <p:sp>
        <p:nvSpPr>
          <p:cNvPr id="3" name="矩形 2"/>
          <p:cNvSpPr/>
          <p:nvPr/>
        </p:nvSpPr>
        <p:spPr>
          <a:xfrm>
            <a:off x="179512" y="5031737"/>
            <a:ext cx="8928992" cy="1754326"/>
          </a:xfrm>
          <a:prstGeom prst="rect">
            <a:avLst/>
          </a:prstGeom>
        </p:spPr>
        <p:txBody>
          <a:bodyPr wrap="square">
            <a:spAutoFit/>
          </a:bodyPr>
          <a:lstStyle/>
          <a:p>
            <a:pPr>
              <a:lnSpc>
                <a:spcPct val="150000"/>
              </a:lnSpc>
              <a:defRPr/>
            </a:pPr>
            <a:r>
              <a:rPr lang="en-US" altLang="zh-CN" sz="2400" b="1" dirty="0">
                <a:effectLst>
                  <a:outerShdw blurRad="38100" dist="38100" dir="2700000" algn="tl">
                    <a:srgbClr val="000000">
                      <a:alpha val="43137"/>
                    </a:srgbClr>
                  </a:outerShdw>
                </a:effectLst>
              </a:rPr>
              <a:t>B.</a:t>
            </a:r>
            <a:r>
              <a:rPr lang="zh-CN" altLang="en-US" sz="2400" b="1" dirty="0">
                <a:solidFill>
                  <a:srgbClr val="FF0000"/>
                </a:solidFill>
                <a:effectLst>
                  <a:outerShdw blurRad="38100" dist="38100" dir="2700000" algn="tl">
                    <a:srgbClr val="000000">
                      <a:alpha val="43137"/>
                    </a:srgbClr>
                  </a:outerShdw>
                </a:effectLst>
              </a:rPr>
              <a:t>写景法</a:t>
            </a:r>
            <a:r>
              <a:rPr lang="zh-CN" altLang="en-US" sz="2400" b="1" dirty="0">
                <a:effectLst>
                  <a:outerShdw blurRad="38100" dist="38100" dir="2700000" algn="tl">
                    <a:srgbClr val="000000">
                      <a:alpha val="43137"/>
                    </a:srgbClr>
                  </a:outerShdw>
                </a:effectLst>
              </a:rPr>
              <a:t>。如</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药</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的第一段写秋天下半夜阴暗、凄清、恐怖的环境，</a:t>
            </a:r>
            <a:r>
              <a:rPr lang="zh-CN" altLang="en-US" sz="2400" b="1" dirty="0">
                <a:solidFill>
                  <a:srgbClr val="7030A0"/>
                </a:solidFill>
                <a:effectLst>
                  <a:outerShdw blurRad="38100" dist="38100" dir="2700000" algn="tl">
                    <a:srgbClr val="000000">
                      <a:alpha val="43137"/>
                    </a:srgbClr>
                  </a:outerShdw>
                </a:effectLst>
              </a:rPr>
              <a:t>暗示了</a:t>
            </a:r>
            <a:r>
              <a:rPr lang="zh-CN" altLang="en-US" sz="2400" b="1" dirty="0">
                <a:effectLst>
                  <a:outerShdw blurRad="38100" dist="38100" dir="2700000" algn="tl">
                    <a:srgbClr val="000000">
                      <a:alpha val="43137"/>
                    </a:srgbClr>
                  </a:outerShdw>
                </a:effectLst>
              </a:rPr>
              <a:t>小说主人公的不幸命运。再如</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荷花淀</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开头写月下院子里的美景，</a:t>
            </a:r>
            <a:r>
              <a:rPr lang="zh-CN" altLang="en-US" sz="2400" b="1" dirty="0">
                <a:solidFill>
                  <a:srgbClr val="7030A0"/>
                </a:solidFill>
                <a:effectLst>
                  <a:outerShdw blurRad="38100" dist="38100" dir="2700000" algn="tl">
                    <a:srgbClr val="000000">
                      <a:alpha val="43137"/>
                    </a:srgbClr>
                  </a:outerShdw>
                </a:effectLst>
              </a:rPr>
              <a:t>烘托了</a:t>
            </a:r>
            <a:r>
              <a:rPr lang="zh-CN" altLang="en-US" sz="2400" b="1" dirty="0">
                <a:effectLst>
                  <a:outerShdw blurRad="38100" dist="38100" dir="2700000" algn="tl">
                    <a:srgbClr val="000000">
                      <a:alpha val="43137"/>
                    </a:srgbClr>
                  </a:outerShdw>
                </a:effectLst>
              </a:rPr>
              <a:t>水生嫂的美好心灵。</a:t>
            </a:r>
          </a:p>
        </p:txBody>
      </p:sp>
      <p:sp>
        <p:nvSpPr>
          <p:cNvPr id="4" name="矩形 3"/>
          <p:cNvSpPr/>
          <p:nvPr/>
        </p:nvSpPr>
        <p:spPr>
          <a:xfrm>
            <a:off x="251520" y="1052736"/>
            <a:ext cx="8856984" cy="3970318"/>
          </a:xfrm>
          <a:prstGeom prst="rect">
            <a:avLst/>
          </a:prstGeom>
        </p:spPr>
        <p:txBody>
          <a:bodyPr wrap="square">
            <a:spAutoFit/>
          </a:bodyPr>
          <a:lstStyle/>
          <a:p>
            <a:pPr>
              <a:lnSpc>
                <a:spcPct val="150000"/>
              </a:lnSpc>
              <a:defRPr/>
            </a:pPr>
            <a:r>
              <a:rPr lang="en-US" altLang="zh-CN" sz="2400" b="1" dirty="0">
                <a:effectLst>
                  <a:outerShdw blurRad="38100" dist="38100" dir="2700000" algn="tl">
                    <a:srgbClr val="000000">
                      <a:alpha val="43137"/>
                    </a:srgbClr>
                  </a:outerShdw>
                </a:effectLst>
              </a:rPr>
              <a:t>A.</a:t>
            </a:r>
            <a:r>
              <a:rPr lang="zh-CN" altLang="en-US" sz="2400" b="1" dirty="0">
                <a:solidFill>
                  <a:srgbClr val="FF0000"/>
                </a:solidFill>
                <a:effectLst>
                  <a:outerShdw blurRad="38100" dist="38100" dir="2700000" algn="tl">
                    <a:srgbClr val="000000">
                      <a:alpha val="43137"/>
                    </a:srgbClr>
                  </a:outerShdw>
                </a:effectLst>
              </a:rPr>
              <a:t>设疑法（悬念法</a:t>
            </a:r>
            <a:r>
              <a:rPr lang="zh-CN" altLang="en-US" sz="2400" b="1" dirty="0">
                <a:effectLst>
                  <a:outerShdw blurRad="38100" dist="38100" dir="2700000" algn="tl">
                    <a:srgbClr val="000000">
                      <a:alpha val="43137"/>
                    </a:srgbClr>
                  </a:outerShdw>
                </a:effectLst>
              </a:rPr>
              <a:t>）：提出疑问，然后在行文过程中或结尾才回答疑问。作用是造成悬念，引出下文，并引起读者的思考，吸引读者把小说读下去</a:t>
            </a:r>
            <a:r>
              <a:rPr lang="zh-CN" altLang="en-US" sz="2400" b="1" dirty="0" smtClean="0">
                <a:effectLst>
                  <a:outerShdw blurRad="38100" dist="38100" dir="2700000" algn="tl">
                    <a:srgbClr val="000000">
                      <a:alpha val="43137"/>
                    </a:srgbClr>
                  </a:outerShdw>
                </a:effectLst>
              </a:rPr>
              <a:t>。</a:t>
            </a:r>
            <a:endParaRPr lang="en-US" altLang="zh-CN" sz="2400" b="1" dirty="0" smtClean="0">
              <a:effectLst>
                <a:outerShdw blurRad="38100" dist="38100" dir="2700000" algn="tl">
                  <a:srgbClr val="000000">
                    <a:alpha val="43137"/>
                  </a:srgbClr>
                </a:outerShdw>
              </a:effectLst>
            </a:endParaRPr>
          </a:p>
          <a:p>
            <a:pPr>
              <a:lnSpc>
                <a:spcPct val="150000"/>
              </a:lnSpc>
              <a:defRPr/>
            </a:pPr>
            <a:r>
              <a:rPr lang="zh-CN" altLang="en-US" sz="2400" b="1" dirty="0" smtClean="0">
                <a:effectLst>
                  <a:outerShdw blurRad="38100" dist="38100" dir="2700000" algn="tl">
                    <a:srgbClr val="000000">
                      <a:alpha val="43137"/>
                    </a:srgbClr>
                  </a:outerShdw>
                </a:effectLst>
              </a:rPr>
              <a:t>①</a:t>
            </a:r>
            <a:r>
              <a:rPr lang="zh-CN" altLang="en-US" sz="2400" b="1" dirty="0">
                <a:effectLst>
                  <a:outerShdw blurRad="38100" dist="38100" dir="2700000" algn="tl">
                    <a:srgbClr val="000000">
                      <a:alpha val="43137"/>
                    </a:srgbClr>
                  </a:outerShdw>
                </a:effectLst>
              </a:rPr>
              <a:t>引起读者的思考</a:t>
            </a:r>
            <a:r>
              <a:rPr lang="zh-CN" altLang="en-US" sz="2400" b="1" dirty="0" smtClean="0">
                <a:effectLst>
                  <a:outerShdw blurRad="38100" dist="38100" dir="2700000" algn="tl">
                    <a:srgbClr val="000000">
                      <a:alpha val="43137"/>
                    </a:srgbClr>
                  </a:outerShdw>
                </a:effectLst>
              </a:rPr>
              <a:t>；</a:t>
            </a:r>
            <a:endParaRPr lang="en-US" altLang="zh-CN" sz="2400" b="1" dirty="0" smtClean="0">
              <a:effectLst>
                <a:outerShdw blurRad="38100" dist="38100" dir="2700000" algn="tl">
                  <a:srgbClr val="000000">
                    <a:alpha val="43137"/>
                  </a:srgbClr>
                </a:outerShdw>
              </a:effectLst>
            </a:endParaRPr>
          </a:p>
          <a:p>
            <a:pPr>
              <a:lnSpc>
                <a:spcPct val="150000"/>
              </a:lnSpc>
              <a:defRPr/>
            </a:pPr>
            <a:r>
              <a:rPr lang="zh-CN" altLang="en-US" sz="2400" b="1" dirty="0" smtClean="0">
                <a:effectLst>
                  <a:outerShdw blurRad="38100" dist="38100" dir="2700000" algn="tl">
                    <a:srgbClr val="000000">
                      <a:alpha val="43137"/>
                    </a:srgbClr>
                  </a:outerShdw>
                </a:effectLst>
              </a:rPr>
              <a:t>②</a:t>
            </a:r>
            <a:r>
              <a:rPr lang="zh-CN" altLang="en-US" sz="2400" b="1" dirty="0">
                <a:effectLst>
                  <a:outerShdw blurRad="38100" dist="38100" dir="2700000" algn="tl">
                    <a:srgbClr val="000000">
                      <a:alpha val="43137"/>
                    </a:srgbClr>
                  </a:outerShdw>
                </a:effectLst>
              </a:rPr>
              <a:t>引出下文的情节</a:t>
            </a:r>
            <a:r>
              <a:rPr lang="zh-CN" altLang="en-US" sz="2400" b="1" dirty="0" smtClean="0">
                <a:effectLst>
                  <a:outerShdw blurRad="38100" dist="38100" dir="2700000" algn="tl">
                    <a:srgbClr val="000000">
                      <a:alpha val="43137"/>
                    </a:srgbClr>
                  </a:outerShdw>
                </a:effectLst>
              </a:rPr>
              <a:t>；</a:t>
            </a:r>
            <a:endParaRPr lang="en-US" altLang="zh-CN" sz="2400" b="1" dirty="0" smtClean="0">
              <a:effectLst>
                <a:outerShdw blurRad="38100" dist="38100" dir="2700000" algn="tl">
                  <a:srgbClr val="000000">
                    <a:alpha val="43137"/>
                  </a:srgbClr>
                </a:outerShdw>
              </a:effectLst>
            </a:endParaRPr>
          </a:p>
          <a:p>
            <a:pPr>
              <a:lnSpc>
                <a:spcPct val="150000"/>
              </a:lnSpc>
              <a:defRPr/>
            </a:pPr>
            <a:r>
              <a:rPr lang="zh-CN" altLang="en-US" sz="2400" b="1" dirty="0" smtClean="0">
                <a:effectLst>
                  <a:outerShdw blurRad="38100" dist="38100" dir="2700000" algn="tl">
                    <a:srgbClr val="000000">
                      <a:alpha val="43137"/>
                    </a:srgbClr>
                  </a:outerShdw>
                </a:effectLst>
              </a:rPr>
              <a:t>③</a:t>
            </a:r>
            <a:r>
              <a:rPr lang="zh-CN" altLang="en-US" sz="2400" b="1" dirty="0">
                <a:effectLst>
                  <a:outerShdw blurRad="38100" dist="38100" dir="2700000" algn="tl">
                    <a:srgbClr val="000000">
                      <a:alpha val="43137"/>
                    </a:srgbClr>
                  </a:outerShdw>
                </a:effectLst>
              </a:rPr>
              <a:t>突出人物形象</a:t>
            </a:r>
            <a:r>
              <a:rPr lang="zh-CN" altLang="en-US" sz="2400" b="1" dirty="0" smtClean="0">
                <a:effectLst>
                  <a:outerShdw blurRad="38100" dist="38100" dir="2700000" algn="tl">
                    <a:srgbClr val="000000">
                      <a:alpha val="43137"/>
                    </a:srgbClr>
                  </a:outerShdw>
                </a:effectLst>
              </a:rPr>
              <a:t>；</a:t>
            </a:r>
            <a:endParaRPr lang="en-US" altLang="zh-CN" sz="2400" b="1" dirty="0" smtClean="0">
              <a:effectLst>
                <a:outerShdw blurRad="38100" dist="38100" dir="2700000" algn="tl">
                  <a:srgbClr val="000000">
                    <a:alpha val="43137"/>
                  </a:srgbClr>
                </a:outerShdw>
              </a:effectLst>
            </a:endParaRPr>
          </a:p>
          <a:p>
            <a:pPr>
              <a:lnSpc>
                <a:spcPct val="150000"/>
              </a:lnSpc>
              <a:defRPr/>
            </a:pPr>
            <a:r>
              <a:rPr lang="zh-CN" altLang="en-US" sz="2400" b="1" dirty="0" smtClean="0">
                <a:effectLst>
                  <a:outerShdw blurRad="38100" dist="38100" dir="2700000" algn="tl">
                    <a:srgbClr val="000000">
                      <a:alpha val="43137"/>
                    </a:srgbClr>
                  </a:outerShdw>
                </a:effectLst>
              </a:rPr>
              <a:t>④</a:t>
            </a:r>
            <a:r>
              <a:rPr lang="zh-CN" altLang="en-US" sz="2400" b="1" dirty="0">
                <a:effectLst>
                  <a:outerShdw blurRad="38100" dist="38100" dir="2700000" algn="tl">
                    <a:srgbClr val="000000">
                      <a:alpha val="43137"/>
                    </a:srgbClr>
                  </a:outerShdw>
                </a:effectLst>
              </a:rPr>
              <a:t>揭示小说的主题。</a:t>
            </a:r>
          </a:p>
        </p:txBody>
      </p:sp>
    </p:spTree>
    <p:extLst>
      <p:ext uri="{BB962C8B-B14F-4D97-AF65-F5344CB8AC3E}">
        <p14:creationId xmlns:p14="http://schemas.microsoft.com/office/powerpoint/2010/main" val="5971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ppt_x"/>
                                          </p:val>
                                        </p:tav>
                                        <p:tav tm="100000">
                                          <p:val>
                                            <p:strVal val="#ppt_x"/>
                                          </p:val>
                                        </p:tav>
                                      </p:tavLst>
                                    </p:anim>
                                    <p:anim calcmode="lin" valueType="num">
                                      <p:cBhvr additive="base">
                                        <p:cTn id="8" dur="500" fill="hold"/>
                                        <p:tgtEl>
                                          <p:spTgt spid="757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2"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67544" y="-171400"/>
            <a:ext cx="8229600" cy="1143000"/>
          </a:xfrm>
        </p:spPr>
        <p:txBody>
          <a:bodyPr>
            <a:normAutofit/>
          </a:bodyPr>
          <a:lstStyle/>
          <a:p>
            <a:pPr eaLnBrk="1" hangingPunct="1">
              <a:defRPr/>
            </a:pPr>
            <a:r>
              <a:rPr lang="en-US" altLang="zh-CN" sz="3600" b="1" dirty="0" smtClean="0"/>
              <a:t>⑵</a:t>
            </a:r>
            <a:r>
              <a:rPr lang="zh-CN" altLang="en-US" sz="3600" b="1" dirty="0" smtClean="0"/>
              <a:t>小说的结局</a:t>
            </a:r>
          </a:p>
        </p:txBody>
      </p:sp>
      <p:sp>
        <p:nvSpPr>
          <p:cNvPr id="3" name="矩形 2"/>
          <p:cNvSpPr/>
          <p:nvPr/>
        </p:nvSpPr>
        <p:spPr>
          <a:xfrm>
            <a:off x="96478" y="4368004"/>
            <a:ext cx="8856984" cy="1759456"/>
          </a:xfrm>
          <a:prstGeom prst="rect">
            <a:avLst/>
          </a:prstGeom>
        </p:spPr>
        <p:txBody>
          <a:bodyPr wrap="square">
            <a:spAutoFit/>
          </a:bodyPr>
          <a:lstStyle/>
          <a:p>
            <a:pPr>
              <a:lnSpc>
                <a:spcPts val="2600"/>
              </a:lnSpc>
              <a:defRPr/>
            </a:pPr>
            <a:r>
              <a:rPr lang="zh-CN" altLang="en-US" b="1" dirty="0" smtClean="0">
                <a:solidFill>
                  <a:srgbClr val="0070C0"/>
                </a:solidFill>
                <a:effectLst>
                  <a:outerShdw blurRad="38100" dist="38100" dir="2700000" algn="tl">
                    <a:srgbClr val="000000">
                      <a:alpha val="43137"/>
                    </a:srgbClr>
                  </a:outerShdw>
                </a:effectLst>
              </a:rPr>
              <a:t>①</a:t>
            </a:r>
            <a:r>
              <a:rPr lang="zh-CN" altLang="en-US" b="1" dirty="0">
                <a:solidFill>
                  <a:srgbClr val="0070C0"/>
                </a:solidFill>
                <a:effectLst>
                  <a:outerShdw blurRad="38100" dist="38100" dir="2700000" algn="tl">
                    <a:srgbClr val="000000">
                      <a:alpha val="43137"/>
                    </a:srgbClr>
                  </a:outerShdw>
                </a:effectLst>
              </a:rPr>
              <a:t>从表达效果看，小说喜剧结局给读者留下了广阔的想象空间，耐人寻味。</a:t>
            </a:r>
          </a:p>
          <a:p>
            <a:pPr>
              <a:lnSpc>
                <a:spcPts val="2600"/>
              </a:lnSpc>
              <a:defRPr/>
            </a:pPr>
            <a:r>
              <a:rPr lang="zh-CN" altLang="en-US" b="1" dirty="0">
                <a:solidFill>
                  <a:srgbClr val="0070C0"/>
                </a:solidFill>
                <a:effectLst>
                  <a:outerShdw blurRad="38100" dist="38100" dir="2700000" algn="tl">
                    <a:srgbClr val="000000">
                      <a:alpha val="43137"/>
                    </a:srgbClr>
                  </a:outerShdw>
                </a:effectLst>
              </a:rPr>
              <a:t>②从阅读者的情感体验看，喜剧性的结尾与主人公、作者的意愿构成和谐的一体，给人以欣慰、愉悦之感。</a:t>
            </a:r>
          </a:p>
          <a:p>
            <a:pPr>
              <a:lnSpc>
                <a:spcPts val="2600"/>
              </a:lnSpc>
              <a:defRPr/>
            </a:pPr>
            <a:r>
              <a:rPr lang="zh-CN" altLang="en-US" b="1" dirty="0">
                <a:solidFill>
                  <a:srgbClr val="0070C0"/>
                </a:solidFill>
                <a:effectLst>
                  <a:outerShdw blurRad="38100" dist="38100" dir="2700000" algn="tl">
                    <a:srgbClr val="000000">
                      <a:alpha val="43137"/>
                    </a:srgbClr>
                  </a:outerShdw>
                </a:effectLst>
              </a:rPr>
              <a:t>③从主题上看，这样的结局凸显出的美好人性超越了战争，反映出人类向往和平美好生活的愿望</a:t>
            </a:r>
            <a:r>
              <a:rPr lang="zh-CN" altLang="en-US" b="1" dirty="0" smtClean="0">
                <a:solidFill>
                  <a:srgbClr val="0070C0"/>
                </a:solidFill>
                <a:effectLst>
                  <a:outerShdw blurRad="38100" dist="38100" dir="2700000" algn="tl">
                    <a:srgbClr val="000000">
                      <a:alpha val="43137"/>
                    </a:srgbClr>
                  </a:outerShdw>
                </a:effectLst>
              </a:rPr>
              <a:t>。</a:t>
            </a:r>
            <a:endParaRPr lang="zh-CN" altLang="en-US" b="1" dirty="0">
              <a:solidFill>
                <a:srgbClr val="0070C0"/>
              </a:solidFill>
              <a:effectLst>
                <a:outerShdw blurRad="38100" dist="38100" dir="2700000" algn="tl">
                  <a:srgbClr val="000000">
                    <a:alpha val="43137"/>
                  </a:srgbClr>
                </a:outerShdw>
              </a:effectLst>
            </a:endParaRPr>
          </a:p>
        </p:txBody>
      </p:sp>
      <p:sp>
        <p:nvSpPr>
          <p:cNvPr id="4" name="矩形 3"/>
          <p:cNvSpPr/>
          <p:nvPr/>
        </p:nvSpPr>
        <p:spPr>
          <a:xfrm>
            <a:off x="152393" y="2765426"/>
            <a:ext cx="8136904" cy="1338828"/>
          </a:xfrm>
          <a:prstGeom prst="rect">
            <a:avLst/>
          </a:prstGeom>
        </p:spPr>
        <p:txBody>
          <a:bodyPr wrap="square">
            <a:spAutoFit/>
          </a:bodyPr>
          <a:lstStyle/>
          <a:p>
            <a:pPr>
              <a:lnSpc>
                <a:spcPct val="150000"/>
              </a:lnSpc>
              <a:defRPr/>
            </a:pPr>
            <a:r>
              <a:rPr lang="zh-CN" altLang="en-US" b="1" dirty="0" smtClean="0">
                <a:solidFill>
                  <a:srgbClr val="7030A0"/>
                </a:solidFill>
                <a:effectLst>
                  <a:outerShdw blurRad="38100" dist="38100" dir="2700000" algn="tl">
                    <a:srgbClr val="000000">
                      <a:alpha val="43137"/>
                    </a:srgbClr>
                  </a:outerShdw>
                </a:effectLst>
              </a:rPr>
              <a:t>①</a:t>
            </a:r>
            <a:r>
              <a:rPr lang="zh-CN" altLang="en-US" b="1" dirty="0">
                <a:solidFill>
                  <a:srgbClr val="7030A0"/>
                </a:solidFill>
                <a:effectLst>
                  <a:outerShdw blurRad="38100" dist="38100" dir="2700000" algn="tl">
                    <a:srgbClr val="000000">
                      <a:alpha val="43137"/>
                    </a:srgbClr>
                  </a:outerShdw>
                </a:effectLst>
              </a:rPr>
              <a:t>从主题上看，能更好地深化主题。</a:t>
            </a:r>
          </a:p>
          <a:p>
            <a:pPr>
              <a:lnSpc>
                <a:spcPct val="150000"/>
              </a:lnSpc>
              <a:defRPr/>
            </a:pPr>
            <a:r>
              <a:rPr lang="zh-CN" altLang="en-US" b="1" dirty="0">
                <a:solidFill>
                  <a:srgbClr val="7030A0"/>
                </a:solidFill>
                <a:effectLst>
                  <a:outerShdw blurRad="38100" dist="38100" dir="2700000" algn="tl">
                    <a:srgbClr val="000000">
                      <a:alpha val="43137"/>
                    </a:srgbClr>
                  </a:outerShdw>
                </a:effectLst>
              </a:rPr>
              <a:t>②从表现人物性格看，能更好地塑造人物性格。</a:t>
            </a:r>
          </a:p>
          <a:p>
            <a:pPr>
              <a:lnSpc>
                <a:spcPct val="150000"/>
              </a:lnSpc>
              <a:defRPr/>
            </a:pPr>
            <a:r>
              <a:rPr lang="zh-CN" altLang="en-US" b="1" dirty="0">
                <a:solidFill>
                  <a:srgbClr val="7030A0"/>
                </a:solidFill>
                <a:effectLst>
                  <a:outerShdw blurRad="38100" dist="38100" dir="2700000" algn="tl">
                    <a:srgbClr val="000000">
                      <a:alpha val="43137"/>
                    </a:srgbClr>
                  </a:outerShdw>
                </a:effectLst>
              </a:rPr>
              <a:t>③这种结局令人感动，令人回味，引人思考。</a:t>
            </a:r>
          </a:p>
        </p:txBody>
      </p:sp>
      <p:sp>
        <p:nvSpPr>
          <p:cNvPr id="5" name="矩形 4"/>
          <p:cNvSpPr/>
          <p:nvPr/>
        </p:nvSpPr>
        <p:spPr>
          <a:xfrm>
            <a:off x="152393" y="717957"/>
            <a:ext cx="6192688" cy="338554"/>
          </a:xfrm>
          <a:prstGeom prst="rect">
            <a:avLst/>
          </a:prstGeom>
        </p:spPr>
        <p:txBody>
          <a:bodyPr wrap="square">
            <a:spAutoFit/>
          </a:bodyPr>
          <a:lstStyle/>
          <a:p>
            <a:pPr>
              <a:lnSpc>
                <a:spcPct val="80000"/>
              </a:lnSpc>
              <a:defRPr/>
            </a:pPr>
            <a:r>
              <a:rPr lang="zh-CN" altLang="en-US" sz="2000" b="1" dirty="0">
                <a:solidFill>
                  <a:srgbClr val="FF0000"/>
                </a:solidFill>
                <a:effectLst>
                  <a:outerShdw blurRad="38100" dist="38100" dir="2700000" algn="tl">
                    <a:srgbClr val="000000">
                      <a:alpha val="43137"/>
                    </a:srgbClr>
                  </a:outerShdw>
                </a:effectLst>
              </a:rPr>
              <a:t>分析出人意料的结局。</a:t>
            </a:r>
            <a:r>
              <a:rPr lang="zh-CN" altLang="en-US" sz="2000" b="1" dirty="0"/>
              <a:t>（思维方向）好处</a:t>
            </a:r>
            <a:r>
              <a:rPr lang="zh-CN" altLang="en-US" sz="2000" b="1" dirty="0" smtClean="0"/>
              <a:t>：</a:t>
            </a:r>
            <a:endParaRPr lang="zh-CN" altLang="en-US" sz="2000" dirty="0"/>
          </a:p>
        </p:txBody>
      </p:sp>
      <p:sp>
        <p:nvSpPr>
          <p:cNvPr id="6" name="矩形 5"/>
          <p:cNvSpPr/>
          <p:nvPr/>
        </p:nvSpPr>
        <p:spPr>
          <a:xfrm>
            <a:off x="179512" y="1058508"/>
            <a:ext cx="8856984" cy="1477328"/>
          </a:xfrm>
          <a:prstGeom prst="rect">
            <a:avLst/>
          </a:prstGeom>
        </p:spPr>
        <p:txBody>
          <a:bodyPr wrap="square">
            <a:spAutoFit/>
          </a:bodyPr>
          <a:lstStyle/>
          <a:p>
            <a:pPr>
              <a:lnSpc>
                <a:spcPct val="150000"/>
              </a:lnSpc>
              <a:defRPr/>
            </a:pPr>
            <a:r>
              <a:rPr lang="zh-CN" altLang="en-US" sz="2000" b="1" dirty="0">
                <a:effectLst>
                  <a:outerShdw blurRad="38100" dist="38100" dir="2700000" algn="tl">
                    <a:srgbClr val="000000">
                      <a:alpha val="43137"/>
                    </a:srgbClr>
                  </a:outerShdw>
                </a:effectLst>
              </a:rPr>
              <a:t>①从结构安排上看，它使平淡的故事情节陡然生出波澜，如石破天惊，猛烈撞击读者的心灵，产生震撼人心的力量。</a:t>
            </a:r>
          </a:p>
          <a:p>
            <a:pPr>
              <a:lnSpc>
                <a:spcPct val="150000"/>
              </a:lnSpc>
              <a:defRPr/>
            </a:pPr>
            <a:r>
              <a:rPr lang="zh-CN" altLang="en-US" sz="2000" b="1" dirty="0">
                <a:effectLst>
                  <a:outerShdw blurRad="38100" dist="38100" dir="2700000" algn="tl">
                    <a:srgbClr val="000000">
                      <a:alpha val="43137"/>
                    </a:srgbClr>
                  </a:outerShdw>
                </a:effectLst>
              </a:rPr>
              <a:t>②从表现手法上看，与前文的伏笔相照应，使人觉得又在情理之中。</a:t>
            </a:r>
          </a:p>
        </p:txBody>
      </p:sp>
      <p:sp>
        <p:nvSpPr>
          <p:cNvPr id="2" name="矩形 1"/>
          <p:cNvSpPr/>
          <p:nvPr/>
        </p:nvSpPr>
        <p:spPr>
          <a:xfrm>
            <a:off x="253251" y="2535836"/>
            <a:ext cx="3281668" cy="339708"/>
          </a:xfrm>
          <a:prstGeom prst="rect">
            <a:avLst/>
          </a:prstGeom>
        </p:spPr>
        <p:txBody>
          <a:bodyPr wrap="none">
            <a:spAutoFit/>
          </a:bodyPr>
          <a:lstStyle/>
          <a:p>
            <a:pPr>
              <a:lnSpc>
                <a:spcPct val="80000"/>
              </a:lnSpc>
              <a:defRPr/>
            </a:pPr>
            <a:r>
              <a:rPr lang="zh-CN" altLang="en-US" sz="2000" b="1" dirty="0">
                <a:solidFill>
                  <a:srgbClr val="FF0000"/>
                </a:solidFill>
                <a:effectLst>
                  <a:outerShdw blurRad="38100" dist="38100" dir="2700000" algn="tl">
                    <a:srgbClr val="000000">
                      <a:alpha val="43137"/>
                    </a:srgbClr>
                  </a:outerShdw>
                </a:effectLst>
              </a:rPr>
              <a:t>分析令人伤感的悲剧结局。</a:t>
            </a:r>
            <a:endParaRPr lang="zh-CN" altLang="en-US" sz="2000" dirty="0">
              <a:solidFill>
                <a:srgbClr val="FF0000"/>
              </a:solidFill>
              <a:effectLst>
                <a:outerShdw blurRad="38100" dist="38100" dir="2700000" algn="tl">
                  <a:srgbClr val="000000">
                    <a:alpha val="43137"/>
                  </a:srgbClr>
                </a:outerShdw>
              </a:effectLst>
            </a:endParaRPr>
          </a:p>
        </p:txBody>
      </p:sp>
      <p:sp>
        <p:nvSpPr>
          <p:cNvPr id="7" name="矩形 6"/>
          <p:cNvSpPr/>
          <p:nvPr/>
        </p:nvSpPr>
        <p:spPr>
          <a:xfrm>
            <a:off x="174353" y="4104254"/>
            <a:ext cx="8783245" cy="313932"/>
          </a:xfrm>
          <a:prstGeom prst="rect">
            <a:avLst/>
          </a:prstGeom>
        </p:spPr>
        <p:txBody>
          <a:bodyPr wrap="square">
            <a:spAutoFit/>
          </a:bodyPr>
          <a:lstStyle/>
          <a:p>
            <a:pPr>
              <a:lnSpc>
                <a:spcPct val="80000"/>
              </a:lnSpc>
              <a:defRPr/>
            </a:pPr>
            <a:r>
              <a:rPr lang="zh-CN" altLang="en-US" b="1" dirty="0">
                <a:solidFill>
                  <a:srgbClr val="FF0000"/>
                </a:solidFill>
                <a:effectLst>
                  <a:outerShdw blurRad="38100" dist="38100" dir="2700000" algn="tl">
                    <a:srgbClr val="000000">
                      <a:alpha val="43137"/>
                    </a:srgbClr>
                  </a:outerShdw>
                </a:effectLst>
              </a:rPr>
              <a:t>分析令人喜悦的大团圆结局</a:t>
            </a:r>
            <a:r>
              <a:rPr lang="zh-CN" altLang="en-US" b="1" dirty="0"/>
              <a:t>。这种结局符合人们的阅读心理。这样的结尾有什么作用？</a:t>
            </a:r>
            <a:endParaRPr lang="zh-CN" altLang="en-US" dirty="0"/>
          </a:p>
        </p:txBody>
      </p:sp>
      <p:sp>
        <p:nvSpPr>
          <p:cNvPr id="8" name="矩形 7"/>
          <p:cNvSpPr/>
          <p:nvPr/>
        </p:nvSpPr>
        <p:spPr>
          <a:xfrm>
            <a:off x="253251" y="6116012"/>
            <a:ext cx="4572000" cy="314958"/>
          </a:xfrm>
          <a:prstGeom prst="rect">
            <a:avLst/>
          </a:prstGeom>
        </p:spPr>
        <p:txBody>
          <a:bodyPr>
            <a:spAutoFit/>
          </a:bodyPr>
          <a:lstStyle/>
          <a:p>
            <a:pPr>
              <a:lnSpc>
                <a:spcPct val="80000"/>
              </a:lnSpc>
              <a:defRPr/>
            </a:pPr>
            <a:r>
              <a:rPr lang="zh-CN" altLang="en-US" b="1" dirty="0" smtClean="0">
                <a:solidFill>
                  <a:srgbClr val="FF0000"/>
                </a:solidFill>
                <a:effectLst>
                  <a:outerShdw blurRad="38100" dist="38100" dir="2700000" algn="tl">
                    <a:srgbClr val="000000">
                      <a:alpha val="43137"/>
                    </a:srgbClr>
                  </a:outerShdw>
                </a:effectLst>
              </a:rPr>
              <a:t>分析</a:t>
            </a:r>
            <a:r>
              <a:rPr lang="zh-CN" altLang="en-US" b="1" dirty="0">
                <a:solidFill>
                  <a:srgbClr val="FF0000"/>
                </a:solidFill>
                <a:effectLst>
                  <a:outerShdw blurRad="38100" dist="38100" dir="2700000" algn="tl">
                    <a:srgbClr val="000000">
                      <a:alpha val="43137"/>
                    </a:srgbClr>
                  </a:outerShdw>
                </a:effectLst>
              </a:rPr>
              <a:t>戛然而止，留下空白的结尾</a:t>
            </a:r>
            <a:r>
              <a:rPr lang="zh-CN" altLang="en-US" b="1" dirty="0" smtClean="0"/>
              <a:t>。</a:t>
            </a:r>
            <a:endParaRPr lang="zh-CN" altLang="en-US" b="1" dirty="0"/>
          </a:p>
        </p:txBody>
      </p:sp>
      <p:sp>
        <p:nvSpPr>
          <p:cNvPr id="9" name="矩形 8"/>
          <p:cNvSpPr/>
          <p:nvPr/>
        </p:nvSpPr>
        <p:spPr>
          <a:xfrm>
            <a:off x="179512" y="6453336"/>
            <a:ext cx="8354153" cy="313932"/>
          </a:xfrm>
          <a:prstGeom prst="rect">
            <a:avLst/>
          </a:prstGeom>
        </p:spPr>
        <p:txBody>
          <a:bodyPr wrap="square">
            <a:spAutoFit/>
          </a:bodyPr>
          <a:lstStyle/>
          <a:p>
            <a:pPr>
              <a:lnSpc>
                <a:spcPct val="80000"/>
              </a:lnSpc>
              <a:defRPr/>
            </a:pPr>
            <a:r>
              <a:rPr lang="zh-CN" altLang="en-US" b="1" dirty="0">
                <a:solidFill>
                  <a:srgbClr val="002060"/>
                </a:solidFill>
                <a:effectLst>
                  <a:outerShdw blurRad="38100" dist="38100" dir="2700000" algn="tl">
                    <a:srgbClr val="000000">
                      <a:alpha val="43137"/>
                    </a:srgbClr>
                  </a:outerShdw>
                </a:effectLst>
              </a:rPr>
              <a:t>留下了 </a:t>
            </a:r>
            <a:r>
              <a:rPr lang="zh-CN" altLang="en-US" b="1" dirty="0">
                <a:solidFill>
                  <a:srgbClr val="002060"/>
                </a:solidFill>
                <a:effectLst>
                  <a:outerShdw blurRad="38100" dist="38100" dir="2700000" algn="tl">
                    <a:srgbClr val="000000">
                      <a:alpha val="43137"/>
                    </a:srgbClr>
                  </a:outerShdw>
                </a:effectLst>
                <a:latin typeface="Arial"/>
              </a:rPr>
              <a:t>“</a:t>
            </a:r>
            <a:r>
              <a:rPr lang="zh-CN" altLang="en-US" b="1" dirty="0">
                <a:solidFill>
                  <a:srgbClr val="002060"/>
                </a:solidFill>
                <a:effectLst>
                  <a:outerShdw blurRad="38100" dist="38100" dir="2700000" algn="tl">
                    <a:srgbClr val="000000">
                      <a:alpha val="43137"/>
                    </a:srgbClr>
                  </a:outerShdw>
                </a:effectLst>
              </a:rPr>
              <a:t>空白</a:t>
            </a:r>
            <a:r>
              <a:rPr lang="zh-CN" altLang="en-US" b="1" dirty="0">
                <a:solidFill>
                  <a:srgbClr val="002060"/>
                </a:solidFill>
                <a:effectLst>
                  <a:outerShdw blurRad="38100" dist="38100" dir="2700000" algn="tl">
                    <a:srgbClr val="000000">
                      <a:alpha val="43137"/>
                    </a:srgbClr>
                  </a:outerShdw>
                </a:effectLst>
                <a:latin typeface="Arial"/>
              </a:rPr>
              <a:t>”</a:t>
            </a:r>
            <a:r>
              <a:rPr lang="zh-CN" altLang="en-US" b="1" dirty="0">
                <a:solidFill>
                  <a:srgbClr val="002060"/>
                </a:solidFill>
                <a:effectLst>
                  <a:outerShdw blurRad="38100" dist="38100" dir="2700000" algn="tl">
                    <a:srgbClr val="000000">
                      <a:alpha val="43137"/>
                    </a:srgbClr>
                  </a:outerShdw>
                </a:effectLst>
              </a:rPr>
              <a:t>给读者想象，让读者进行艺术再创造。</a:t>
            </a:r>
          </a:p>
        </p:txBody>
      </p:sp>
    </p:spTree>
    <p:extLst>
      <p:ext uri="{BB962C8B-B14F-4D97-AF65-F5344CB8AC3E}">
        <p14:creationId xmlns:p14="http://schemas.microsoft.com/office/powerpoint/2010/main" val="100742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ppt_x"/>
                                          </p:val>
                                        </p:tav>
                                        <p:tav tm="100000">
                                          <p:val>
                                            <p:strVal val="#ppt_x"/>
                                          </p:val>
                                        </p:tav>
                                      </p:tavLst>
                                    </p:anim>
                                    <p:anim calcmode="lin" valueType="num">
                                      <p:cBhvr additive="base">
                                        <p:cTn id="8" dur="500" fill="hold"/>
                                        <p:tgtEl>
                                          <p:spTgt spid="768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3" grpId="0"/>
      <p:bldP spid="4" grpId="0"/>
      <p:bldP spid="5" grpId="0"/>
      <p:bldP spid="6" grpId="0"/>
      <p:bldP spid="2" grpId="0"/>
      <p:bldP spid="7" grpId="0"/>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03448" y="-171400"/>
            <a:ext cx="8229600" cy="864096"/>
          </a:xfrm>
        </p:spPr>
        <p:txBody>
          <a:bodyPr>
            <a:normAutofit/>
          </a:bodyPr>
          <a:lstStyle/>
          <a:p>
            <a:pPr eaLnBrk="1" hangingPunct="1">
              <a:defRPr/>
            </a:pPr>
            <a:r>
              <a:rPr lang="zh-CN" altLang="en-US" sz="2400" dirty="0" smtClean="0"/>
              <a:t>考题示例</a:t>
            </a:r>
          </a:p>
        </p:txBody>
      </p:sp>
      <p:sp>
        <p:nvSpPr>
          <p:cNvPr id="2" name="矩形 1"/>
          <p:cNvSpPr/>
          <p:nvPr/>
        </p:nvSpPr>
        <p:spPr>
          <a:xfrm>
            <a:off x="121522" y="3941404"/>
            <a:ext cx="8842965" cy="2015936"/>
          </a:xfrm>
          <a:prstGeom prst="rect">
            <a:avLst/>
          </a:prstGeom>
        </p:spPr>
        <p:txBody>
          <a:bodyPr wrap="square">
            <a:spAutoFit/>
          </a:bodyPr>
          <a:lstStyle/>
          <a:p>
            <a:pPr>
              <a:lnSpc>
                <a:spcPts val="2500"/>
              </a:lnSpc>
              <a:defRPr/>
            </a:pPr>
            <a:r>
              <a:rPr lang="zh-CN" altLang="en-US" b="1" dirty="0">
                <a:solidFill>
                  <a:srgbClr val="7030A0"/>
                </a:solidFill>
                <a:effectLst>
                  <a:outerShdw blurRad="38100" dist="38100" dir="2700000" algn="tl">
                    <a:srgbClr val="000000">
                      <a:alpha val="43137"/>
                    </a:srgbClr>
                  </a:outerShdw>
                </a:effectLst>
              </a:rPr>
              <a:t>观点二：作者在结局上的处理是不合理的。</a:t>
            </a:r>
          </a:p>
          <a:p>
            <a:pPr>
              <a:lnSpc>
                <a:spcPts val="2500"/>
              </a:lnSpc>
              <a:defRPr/>
            </a:pPr>
            <a:r>
              <a:rPr lang="zh-CN" altLang="en-US" b="1" dirty="0">
                <a:solidFill>
                  <a:srgbClr val="7030A0"/>
                </a:solidFill>
                <a:effectLst>
                  <a:outerShdw blurRad="38100" dist="38100" dir="2700000" algn="tl">
                    <a:srgbClr val="000000">
                      <a:alpha val="43137"/>
                    </a:srgbClr>
                  </a:outerShdw>
                </a:effectLst>
              </a:rPr>
              <a:t>①从</a:t>
            </a:r>
            <a:r>
              <a:rPr lang="zh-CN" altLang="en-US" b="1" dirty="0">
                <a:solidFill>
                  <a:srgbClr val="FF0000"/>
                </a:solidFill>
                <a:effectLst>
                  <a:outerShdw blurRad="38100" dist="38100" dir="2700000" algn="tl">
                    <a:srgbClr val="000000">
                      <a:alpha val="43137"/>
                    </a:srgbClr>
                  </a:outerShdw>
                </a:effectLst>
              </a:rPr>
              <a:t>情理上</a:t>
            </a:r>
            <a:r>
              <a:rPr lang="zh-CN" altLang="en-US" b="1" dirty="0">
                <a:solidFill>
                  <a:srgbClr val="7030A0"/>
                </a:solidFill>
                <a:effectLst>
                  <a:outerShdw blurRad="38100" dist="38100" dir="2700000" algn="tl">
                    <a:srgbClr val="000000">
                      <a:alpha val="43137"/>
                    </a:srgbClr>
                  </a:outerShdw>
                </a:effectLst>
              </a:rPr>
              <a:t>说，遗璞村人世世代代视为宝物的东西，为之自豪的石头被一群年轻人轻易地炸掉，不合情理，违背了生活的逻辑</a:t>
            </a:r>
            <a:r>
              <a:rPr lang="zh-CN" altLang="en-US" b="1" dirty="0" smtClean="0">
                <a:solidFill>
                  <a:srgbClr val="7030A0"/>
                </a:solidFill>
                <a:effectLst>
                  <a:outerShdw blurRad="38100" dist="38100" dir="2700000" algn="tl">
                    <a:srgbClr val="000000">
                      <a:alpha val="43137"/>
                    </a:srgbClr>
                  </a:outerShdw>
                </a:effectLst>
              </a:rPr>
              <a:t>；</a:t>
            </a:r>
            <a:endParaRPr lang="en-US" altLang="zh-CN" b="1" dirty="0" smtClean="0">
              <a:solidFill>
                <a:srgbClr val="7030A0"/>
              </a:solidFill>
              <a:effectLst>
                <a:outerShdw blurRad="38100" dist="38100" dir="2700000" algn="tl">
                  <a:srgbClr val="000000">
                    <a:alpha val="43137"/>
                  </a:srgbClr>
                </a:outerShdw>
              </a:effectLst>
            </a:endParaRPr>
          </a:p>
          <a:p>
            <a:pPr>
              <a:lnSpc>
                <a:spcPts val="2500"/>
              </a:lnSpc>
              <a:defRPr/>
            </a:pPr>
            <a:r>
              <a:rPr lang="zh-CN" altLang="en-US" b="1" dirty="0" smtClean="0">
                <a:solidFill>
                  <a:srgbClr val="7030A0"/>
                </a:solidFill>
                <a:effectLst>
                  <a:outerShdw blurRad="38100" dist="38100" dir="2700000" algn="tl">
                    <a:srgbClr val="000000">
                      <a:alpha val="43137"/>
                    </a:srgbClr>
                  </a:outerShdw>
                </a:effectLst>
              </a:rPr>
              <a:t>②</a:t>
            </a:r>
            <a:r>
              <a:rPr lang="zh-CN" altLang="en-US" b="1" dirty="0">
                <a:solidFill>
                  <a:srgbClr val="7030A0"/>
                </a:solidFill>
                <a:effectLst>
                  <a:outerShdw blurRad="38100" dist="38100" dir="2700000" algn="tl">
                    <a:srgbClr val="000000">
                      <a:alpha val="43137"/>
                    </a:srgbClr>
                  </a:outerShdw>
                </a:effectLst>
              </a:rPr>
              <a:t>从</a:t>
            </a:r>
            <a:r>
              <a:rPr lang="zh-CN" altLang="en-US" b="1" dirty="0">
                <a:solidFill>
                  <a:srgbClr val="FF0000"/>
                </a:solidFill>
                <a:effectLst>
                  <a:outerShdw blurRad="38100" dist="38100" dir="2700000" algn="tl">
                    <a:srgbClr val="000000">
                      <a:alpha val="43137"/>
                    </a:srgbClr>
                  </a:outerShdw>
                </a:effectLst>
              </a:rPr>
              <a:t>叙事上</a:t>
            </a:r>
            <a:r>
              <a:rPr lang="zh-CN" altLang="en-US" b="1" dirty="0">
                <a:solidFill>
                  <a:srgbClr val="7030A0"/>
                </a:solidFill>
                <a:effectLst>
                  <a:outerShdw blurRad="38100" dist="38100" dir="2700000" algn="tl">
                    <a:srgbClr val="000000">
                      <a:alpha val="43137"/>
                    </a:srgbClr>
                  </a:outerShdw>
                </a:effectLst>
              </a:rPr>
              <a:t>看，炸掉遗璞修水渠的必要性并没有在小说中明确交代出来，缺乏艺术上的逻辑性</a:t>
            </a:r>
            <a:r>
              <a:rPr lang="zh-CN" altLang="en-US" b="1" dirty="0" smtClean="0">
                <a:solidFill>
                  <a:srgbClr val="7030A0"/>
                </a:solidFill>
                <a:effectLst>
                  <a:outerShdw blurRad="38100" dist="38100" dir="2700000" algn="tl">
                    <a:srgbClr val="000000">
                      <a:alpha val="43137"/>
                    </a:srgbClr>
                  </a:outerShdw>
                </a:effectLst>
              </a:rPr>
              <a:t>；</a:t>
            </a:r>
            <a:endParaRPr lang="en-US" altLang="zh-CN" b="1" dirty="0" smtClean="0">
              <a:solidFill>
                <a:srgbClr val="7030A0"/>
              </a:solidFill>
              <a:effectLst>
                <a:outerShdw blurRad="38100" dist="38100" dir="2700000" algn="tl">
                  <a:srgbClr val="000000">
                    <a:alpha val="43137"/>
                  </a:srgbClr>
                </a:outerShdw>
              </a:effectLst>
            </a:endParaRPr>
          </a:p>
          <a:p>
            <a:pPr>
              <a:lnSpc>
                <a:spcPts val="2500"/>
              </a:lnSpc>
              <a:defRPr/>
            </a:pPr>
            <a:r>
              <a:rPr lang="zh-CN" altLang="en-US" b="1" dirty="0" smtClean="0">
                <a:solidFill>
                  <a:srgbClr val="7030A0"/>
                </a:solidFill>
                <a:effectLst>
                  <a:outerShdw blurRad="38100" dist="38100" dir="2700000" algn="tl">
                    <a:srgbClr val="000000">
                      <a:alpha val="43137"/>
                    </a:srgbClr>
                  </a:outerShdw>
                </a:effectLst>
              </a:rPr>
              <a:t>③</a:t>
            </a:r>
            <a:r>
              <a:rPr lang="zh-CN" altLang="en-US" b="1" dirty="0">
                <a:solidFill>
                  <a:srgbClr val="7030A0"/>
                </a:solidFill>
                <a:effectLst>
                  <a:outerShdw blurRad="38100" dist="38100" dir="2700000" algn="tl">
                    <a:srgbClr val="000000">
                      <a:alpha val="43137"/>
                    </a:srgbClr>
                  </a:outerShdw>
                </a:effectLst>
              </a:rPr>
              <a:t>从</a:t>
            </a:r>
            <a:r>
              <a:rPr lang="zh-CN" altLang="en-US" b="1" dirty="0">
                <a:solidFill>
                  <a:srgbClr val="FF0000"/>
                </a:solidFill>
                <a:effectLst>
                  <a:outerShdw blurRad="38100" dist="38100" dir="2700000" algn="tl">
                    <a:srgbClr val="000000">
                      <a:alpha val="43137"/>
                    </a:srgbClr>
                  </a:outerShdw>
                </a:effectLst>
              </a:rPr>
              <a:t>现实</a:t>
            </a:r>
            <a:r>
              <a:rPr lang="zh-CN" altLang="en-US" b="1" dirty="0">
                <a:solidFill>
                  <a:srgbClr val="7030A0"/>
                </a:solidFill>
                <a:effectLst>
                  <a:outerShdw blurRad="38100" dist="38100" dir="2700000" algn="tl">
                    <a:srgbClr val="000000">
                      <a:alpha val="43137"/>
                    </a:srgbClr>
                  </a:outerShdw>
                </a:effectLst>
              </a:rPr>
              <a:t>讲，这种结局也不符合保护文物、合理开发的现代理念</a:t>
            </a:r>
            <a:r>
              <a:rPr lang="zh-CN" altLang="en-US" b="1" dirty="0" smtClean="0">
                <a:solidFill>
                  <a:srgbClr val="7030A0"/>
                </a:solidFill>
                <a:effectLst>
                  <a:outerShdw blurRad="38100" dist="38100" dir="2700000" algn="tl">
                    <a:srgbClr val="000000">
                      <a:alpha val="43137"/>
                    </a:srgbClr>
                  </a:outerShdw>
                </a:effectLst>
              </a:rPr>
              <a:t>。</a:t>
            </a:r>
            <a:endParaRPr lang="zh-CN" altLang="en-US" b="1" dirty="0">
              <a:solidFill>
                <a:srgbClr val="7030A0"/>
              </a:solidFill>
              <a:effectLst>
                <a:outerShdw blurRad="38100" dist="38100" dir="2700000" algn="tl">
                  <a:srgbClr val="000000">
                    <a:alpha val="43137"/>
                  </a:srgbClr>
                </a:outerShdw>
              </a:effectLst>
            </a:endParaRPr>
          </a:p>
        </p:txBody>
      </p:sp>
      <p:sp>
        <p:nvSpPr>
          <p:cNvPr id="3" name="矩形 2"/>
          <p:cNvSpPr/>
          <p:nvPr/>
        </p:nvSpPr>
        <p:spPr>
          <a:xfrm>
            <a:off x="107504" y="6021288"/>
            <a:ext cx="9036496" cy="757130"/>
          </a:xfrm>
          <a:prstGeom prst="rect">
            <a:avLst/>
          </a:prstGeom>
        </p:spPr>
        <p:txBody>
          <a:bodyPr wrap="square">
            <a:spAutoFit/>
          </a:bodyPr>
          <a:lstStyle/>
          <a:p>
            <a:pPr>
              <a:lnSpc>
                <a:spcPct val="80000"/>
              </a:lnSpc>
              <a:defRPr/>
            </a:pPr>
            <a:r>
              <a:rPr lang="zh-CN" altLang="en-US" b="1" dirty="0"/>
              <a:t>不要求面面俱到，只要能就以上任何一种观点或其他观点进行探究，即可根据观点是否明确、论述是否合理、理由是否充分酌情给分</a:t>
            </a:r>
            <a:r>
              <a:rPr lang="zh-CN" altLang="en-US" b="1" dirty="0" smtClean="0"/>
              <a:t>。观点</a:t>
            </a:r>
            <a:r>
              <a:rPr lang="zh-CN" altLang="en-US" b="1" dirty="0"/>
              <a:t>明确，给</a:t>
            </a:r>
            <a:r>
              <a:rPr lang="en-US" altLang="zh-CN" b="1" dirty="0"/>
              <a:t>2</a:t>
            </a:r>
            <a:r>
              <a:rPr lang="zh-CN" altLang="en-US" b="1" dirty="0"/>
              <a:t>分；论述合理、理由充分，给</a:t>
            </a:r>
            <a:r>
              <a:rPr lang="en-US" altLang="zh-CN" b="1" dirty="0"/>
              <a:t>6</a:t>
            </a:r>
            <a:r>
              <a:rPr lang="zh-CN" altLang="en-US" b="1" dirty="0"/>
              <a:t>分。</a:t>
            </a:r>
          </a:p>
        </p:txBody>
      </p:sp>
      <p:sp>
        <p:nvSpPr>
          <p:cNvPr id="4" name="矩形 3"/>
          <p:cNvSpPr/>
          <p:nvPr/>
        </p:nvSpPr>
        <p:spPr>
          <a:xfrm>
            <a:off x="179512" y="1347733"/>
            <a:ext cx="8712968" cy="2585323"/>
          </a:xfrm>
          <a:prstGeom prst="rect">
            <a:avLst/>
          </a:prstGeom>
        </p:spPr>
        <p:txBody>
          <a:bodyPr wrap="square">
            <a:spAutoFit/>
          </a:bodyPr>
          <a:lstStyle/>
          <a:p>
            <a:pPr>
              <a:lnSpc>
                <a:spcPct val="150000"/>
              </a:lnSpc>
              <a:defRPr/>
            </a:pPr>
            <a:r>
              <a:rPr lang="zh-CN" altLang="en-US" b="1" dirty="0">
                <a:solidFill>
                  <a:srgbClr val="0070C0"/>
                </a:solidFill>
                <a:effectLst>
                  <a:outerShdw blurRad="38100" dist="38100" dir="2700000" algn="tl">
                    <a:srgbClr val="000000">
                      <a:alpha val="43137"/>
                    </a:srgbClr>
                  </a:outerShdw>
                </a:effectLst>
              </a:rPr>
              <a:t>观点一：作者在结局上的处理是合理</a:t>
            </a:r>
            <a:r>
              <a:rPr lang="zh-CN" altLang="en-US" b="1" dirty="0" smtClean="0">
                <a:solidFill>
                  <a:srgbClr val="0070C0"/>
                </a:solidFill>
                <a:effectLst>
                  <a:outerShdw blurRad="38100" dist="38100" dir="2700000" algn="tl">
                    <a:srgbClr val="000000">
                      <a:alpha val="43137"/>
                    </a:srgbClr>
                  </a:outerShdw>
                </a:effectLst>
              </a:rPr>
              <a:t>的</a:t>
            </a:r>
            <a:endParaRPr lang="en-US" altLang="zh-CN" b="1" dirty="0" smtClean="0">
              <a:solidFill>
                <a:srgbClr val="0070C0"/>
              </a:solidFill>
              <a:effectLst>
                <a:outerShdw blurRad="38100" dist="38100" dir="2700000" algn="tl">
                  <a:srgbClr val="000000">
                    <a:alpha val="43137"/>
                  </a:srgbClr>
                </a:outerShdw>
              </a:effectLst>
            </a:endParaRPr>
          </a:p>
          <a:p>
            <a:pPr>
              <a:lnSpc>
                <a:spcPct val="150000"/>
              </a:lnSpc>
              <a:defRPr/>
            </a:pPr>
            <a:r>
              <a:rPr lang="zh-CN" altLang="en-US" b="1" dirty="0" smtClean="0">
                <a:solidFill>
                  <a:srgbClr val="0070C0"/>
                </a:solidFill>
                <a:effectLst>
                  <a:outerShdw blurRad="38100" dist="38100" dir="2700000" algn="tl">
                    <a:srgbClr val="000000">
                      <a:alpha val="43137"/>
                    </a:srgbClr>
                  </a:outerShdw>
                </a:effectLst>
              </a:rPr>
              <a:t> </a:t>
            </a:r>
            <a:r>
              <a:rPr lang="zh-CN" altLang="en-US" b="1" dirty="0">
                <a:solidFill>
                  <a:srgbClr val="0070C0"/>
                </a:solidFill>
                <a:effectLst>
                  <a:outerShdw blurRad="38100" dist="38100" dir="2700000" algn="tl">
                    <a:srgbClr val="000000">
                      <a:alpha val="43137"/>
                    </a:srgbClr>
                  </a:outerShdw>
                </a:effectLst>
              </a:rPr>
              <a:t>①从</a:t>
            </a:r>
            <a:r>
              <a:rPr lang="zh-CN" altLang="en-US" b="1" dirty="0">
                <a:solidFill>
                  <a:srgbClr val="FF0000"/>
                </a:solidFill>
                <a:effectLst>
                  <a:outerShdw blurRad="38100" dist="38100" dir="2700000" algn="tl">
                    <a:srgbClr val="000000">
                      <a:alpha val="43137"/>
                    </a:srgbClr>
                  </a:outerShdw>
                </a:effectLst>
              </a:rPr>
              <a:t>情节上</a:t>
            </a:r>
            <a:r>
              <a:rPr lang="zh-CN" altLang="en-US" b="1" dirty="0">
                <a:solidFill>
                  <a:srgbClr val="0070C0"/>
                </a:solidFill>
                <a:effectLst>
                  <a:outerShdw blurRad="38100" dist="38100" dir="2700000" algn="tl">
                    <a:srgbClr val="000000">
                      <a:alpha val="43137"/>
                    </a:srgbClr>
                  </a:outerShdw>
                </a:effectLst>
              </a:rPr>
              <a:t>说，遗璞村人为之自豪的石头被一群年轻人突然炸掉，这样的处理可以产生出人意料的艺术效果</a:t>
            </a:r>
            <a:r>
              <a:rPr lang="zh-CN" altLang="en-US" b="1" dirty="0" smtClean="0">
                <a:solidFill>
                  <a:srgbClr val="0070C0"/>
                </a:solidFill>
                <a:effectLst>
                  <a:outerShdw blurRad="38100" dist="38100" dir="2700000" algn="tl">
                    <a:srgbClr val="000000">
                      <a:alpha val="43137"/>
                    </a:srgbClr>
                  </a:outerShdw>
                </a:effectLst>
              </a:rPr>
              <a:t>；</a:t>
            </a:r>
            <a:endParaRPr lang="en-US" altLang="zh-CN" b="1" dirty="0" smtClean="0">
              <a:solidFill>
                <a:srgbClr val="0070C0"/>
              </a:solidFill>
              <a:effectLst>
                <a:outerShdw blurRad="38100" dist="38100" dir="2700000" algn="tl">
                  <a:srgbClr val="000000">
                    <a:alpha val="43137"/>
                  </a:srgbClr>
                </a:outerShdw>
              </a:effectLst>
            </a:endParaRPr>
          </a:p>
          <a:p>
            <a:pPr>
              <a:lnSpc>
                <a:spcPct val="150000"/>
              </a:lnSpc>
              <a:defRPr/>
            </a:pPr>
            <a:r>
              <a:rPr lang="zh-CN" altLang="en-US" b="1" dirty="0" smtClean="0">
                <a:solidFill>
                  <a:srgbClr val="0070C0"/>
                </a:solidFill>
                <a:effectLst>
                  <a:outerShdw blurRad="38100" dist="38100" dir="2700000" algn="tl">
                    <a:srgbClr val="000000">
                      <a:alpha val="43137"/>
                    </a:srgbClr>
                  </a:outerShdw>
                </a:effectLst>
              </a:rPr>
              <a:t>②</a:t>
            </a:r>
            <a:r>
              <a:rPr lang="zh-CN" altLang="en-US" b="1" dirty="0">
                <a:solidFill>
                  <a:srgbClr val="0070C0"/>
                </a:solidFill>
                <a:effectLst>
                  <a:outerShdw blurRad="38100" dist="38100" dir="2700000" algn="tl">
                    <a:srgbClr val="000000">
                      <a:alpha val="43137"/>
                    </a:srgbClr>
                  </a:outerShdw>
                </a:effectLst>
              </a:rPr>
              <a:t>从</a:t>
            </a:r>
            <a:r>
              <a:rPr lang="zh-CN" altLang="en-US" b="1" dirty="0">
                <a:solidFill>
                  <a:srgbClr val="FF0000"/>
                </a:solidFill>
                <a:effectLst>
                  <a:outerShdw blurRad="38100" dist="38100" dir="2700000" algn="tl">
                    <a:srgbClr val="000000">
                      <a:alpha val="43137"/>
                    </a:srgbClr>
                  </a:outerShdw>
                </a:effectLst>
              </a:rPr>
              <a:t>主题上</a:t>
            </a:r>
            <a:r>
              <a:rPr lang="zh-CN" altLang="en-US" b="1" dirty="0">
                <a:solidFill>
                  <a:srgbClr val="0070C0"/>
                </a:solidFill>
                <a:effectLst>
                  <a:outerShdw blurRad="38100" dist="38100" dir="2700000" algn="tl">
                    <a:srgbClr val="000000">
                      <a:alpha val="43137"/>
                    </a:srgbClr>
                  </a:outerShdw>
                </a:effectLst>
              </a:rPr>
              <a:t>说，</a:t>
            </a:r>
            <a:r>
              <a:rPr lang="zh-CN" altLang="en-US" b="1" dirty="0">
                <a:solidFill>
                  <a:srgbClr val="0070C0"/>
                </a:solidFill>
                <a:effectLst>
                  <a:outerShdw blurRad="38100" dist="38100" dir="2700000" algn="tl">
                    <a:srgbClr val="000000">
                      <a:alpha val="43137"/>
                    </a:srgbClr>
                  </a:outerShdw>
                </a:effectLst>
                <a:latin typeface="Arial"/>
              </a:rPr>
              <a:t>“</a:t>
            </a:r>
            <a:r>
              <a:rPr lang="zh-CN" altLang="en-US" b="1" dirty="0">
                <a:solidFill>
                  <a:srgbClr val="0070C0"/>
                </a:solidFill>
                <a:effectLst>
                  <a:outerShdw blurRad="38100" dist="38100" dir="2700000" algn="tl">
                    <a:srgbClr val="000000">
                      <a:alpha val="43137"/>
                    </a:srgbClr>
                  </a:outerShdw>
                </a:effectLst>
              </a:rPr>
              <a:t>没有用</a:t>
            </a:r>
            <a:r>
              <a:rPr lang="zh-CN" altLang="en-US" b="1" dirty="0">
                <a:solidFill>
                  <a:srgbClr val="0070C0"/>
                </a:solidFill>
                <a:effectLst>
                  <a:outerShdw blurRad="38100" dist="38100" dir="2700000" algn="tl">
                    <a:srgbClr val="000000">
                      <a:alpha val="43137"/>
                    </a:srgbClr>
                  </a:outerShdw>
                </a:effectLst>
                <a:latin typeface="Arial"/>
              </a:rPr>
              <a:t>”</a:t>
            </a:r>
            <a:r>
              <a:rPr lang="zh-CN" altLang="en-US" b="1" dirty="0">
                <a:solidFill>
                  <a:srgbClr val="0070C0"/>
                </a:solidFill>
                <a:effectLst>
                  <a:outerShdw blurRad="38100" dist="38100" dir="2700000" algn="tl">
                    <a:srgbClr val="000000">
                      <a:alpha val="43137"/>
                    </a:srgbClr>
                  </a:outerShdw>
                </a:effectLst>
              </a:rPr>
              <a:t>的遗璞是一种守旧思想与生活方式的象征，这样的处理有助于小说思想内涵的表达</a:t>
            </a:r>
            <a:r>
              <a:rPr lang="zh-CN" altLang="en-US" b="1" dirty="0" smtClean="0">
                <a:solidFill>
                  <a:srgbClr val="0070C0"/>
                </a:solidFill>
                <a:effectLst>
                  <a:outerShdw blurRad="38100" dist="38100" dir="2700000" algn="tl">
                    <a:srgbClr val="000000">
                      <a:alpha val="43137"/>
                    </a:srgbClr>
                  </a:outerShdw>
                </a:effectLst>
              </a:rPr>
              <a:t>；</a:t>
            </a:r>
            <a:endParaRPr lang="en-US" altLang="zh-CN" b="1" dirty="0" smtClean="0">
              <a:solidFill>
                <a:srgbClr val="0070C0"/>
              </a:solidFill>
              <a:effectLst>
                <a:outerShdw blurRad="38100" dist="38100" dir="2700000" algn="tl">
                  <a:srgbClr val="000000">
                    <a:alpha val="43137"/>
                  </a:srgbClr>
                </a:outerShdw>
              </a:effectLst>
            </a:endParaRPr>
          </a:p>
          <a:p>
            <a:pPr>
              <a:lnSpc>
                <a:spcPct val="150000"/>
              </a:lnSpc>
              <a:defRPr/>
            </a:pPr>
            <a:r>
              <a:rPr lang="zh-CN" altLang="en-US" b="1" dirty="0" smtClean="0">
                <a:solidFill>
                  <a:srgbClr val="0070C0"/>
                </a:solidFill>
                <a:effectLst>
                  <a:outerShdw blurRad="38100" dist="38100" dir="2700000" algn="tl">
                    <a:srgbClr val="000000">
                      <a:alpha val="43137"/>
                    </a:srgbClr>
                  </a:outerShdw>
                </a:effectLst>
              </a:rPr>
              <a:t>③</a:t>
            </a:r>
            <a:r>
              <a:rPr lang="zh-CN" altLang="en-US" b="1" dirty="0">
                <a:solidFill>
                  <a:srgbClr val="0070C0"/>
                </a:solidFill>
                <a:effectLst>
                  <a:outerShdw blurRad="38100" dist="38100" dir="2700000" algn="tl">
                    <a:srgbClr val="000000">
                      <a:alpha val="43137"/>
                    </a:srgbClr>
                  </a:outerShdw>
                </a:effectLst>
              </a:rPr>
              <a:t>从</a:t>
            </a:r>
            <a:r>
              <a:rPr lang="zh-CN" altLang="en-US" b="1" dirty="0">
                <a:solidFill>
                  <a:srgbClr val="FF0000"/>
                </a:solidFill>
                <a:effectLst>
                  <a:outerShdw blurRad="38100" dist="38100" dir="2700000" algn="tl">
                    <a:srgbClr val="000000">
                      <a:alpha val="43137"/>
                    </a:srgbClr>
                  </a:outerShdw>
                </a:effectLst>
              </a:rPr>
              <a:t>时代上</a:t>
            </a:r>
            <a:r>
              <a:rPr lang="zh-CN" altLang="en-US" b="1" dirty="0">
                <a:solidFill>
                  <a:srgbClr val="0070C0"/>
                </a:solidFill>
                <a:effectLst>
                  <a:outerShdw blurRad="38100" dist="38100" dir="2700000" algn="tl">
                    <a:srgbClr val="000000">
                      <a:alpha val="43137"/>
                    </a:srgbClr>
                  </a:outerShdw>
                </a:effectLst>
              </a:rPr>
              <a:t>说，这样的处理符合</a:t>
            </a:r>
            <a:r>
              <a:rPr lang="en-US" altLang="zh-CN" b="1" dirty="0">
                <a:solidFill>
                  <a:srgbClr val="0070C0"/>
                </a:solidFill>
                <a:effectLst>
                  <a:outerShdw blurRad="38100" dist="38100" dir="2700000" algn="tl">
                    <a:srgbClr val="000000">
                      <a:alpha val="43137"/>
                    </a:srgbClr>
                  </a:outerShdw>
                </a:effectLst>
              </a:rPr>
              <a:t>20</a:t>
            </a:r>
            <a:r>
              <a:rPr lang="zh-CN" altLang="en-US" b="1" dirty="0">
                <a:solidFill>
                  <a:srgbClr val="0070C0"/>
                </a:solidFill>
                <a:effectLst>
                  <a:outerShdw blurRad="38100" dist="38100" dir="2700000" algn="tl">
                    <a:srgbClr val="000000">
                      <a:alpha val="43137"/>
                    </a:srgbClr>
                  </a:outerShdw>
                </a:effectLst>
              </a:rPr>
              <a:t>世纪</a:t>
            </a:r>
            <a:r>
              <a:rPr lang="en-US" altLang="zh-CN" b="1" dirty="0">
                <a:solidFill>
                  <a:srgbClr val="0070C0"/>
                </a:solidFill>
                <a:effectLst>
                  <a:outerShdw blurRad="38100" dist="38100" dir="2700000" algn="tl">
                    <a:srgbClr val="000000">
                      <a:alpha val="43137"/>
                    </a:srgbClr>
                  </a:outerShdw>
                </a:effectLst>
              </a:rPr>
              <a:t>80</a:t>
            </a:r>
            <a:r>
              <a:rPr lang="zh-CN" altLang="en-US" b="1" dirty="0">
                <a:solidFill>
                  <a:srgbClr val="0070C0"/>
                </a:solidFill>
                <a:effectLst>
                  <a:outerShdw blurRad="38100" dist="38100" dir="2700000" algn="tl">
                    <a:srgbClr val="000000">
                      <a:alpha val="43137"/>
                    </a:srgbClr>
                  </a:outerShdw>
                </a:effectLst>
              </a:rPr>
              <a:t>年代初期改革开放的精神，有现实意义。</a:t>
            </a:r>
          </a:p>
        </p:txBody>
      </p:sp>
      <p:sp>
        <p:nvSpPr>
          <p:cNvPr id="5" name="矩形 4"/>
          <p:cNvSpPr/>
          <p:nvPr/>
        </p:nvSpPr>
        <p:spPr>
          <a:xfrm>
            <a:off x="143508" y="574580"/>
            <a:ext cx="8748972" cy="875881"/>
          </a:xfrm>
          <a:prstGeom prst="rect">
            <a:avLst/>
          </a:prstGeom>
        </p:spPr>
        <p:txBody>
          <a:bodyPr wrap="square">
            <a:spAutoFit/>
          </a:bodyPr>
          <a:lstStyle/>
          <a:p>
            <a:pPr>
              <a:lnSpc>
                <a:spcPct val="150000"/>
              </a:lnSpc>
              <a:defRPr/>
            </a:pPr>
            <a:r>
              <a:rPr lang="en-US" altLang="zh-CN" b="1" dirty="0" smtClean="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3)</a:t>
            </a:r>
            <a:r>
              <a:rPr lang="zh-CN" altLang="en-US" b="1" dirty="0">
                <a:effectLst>
                  <a:outerShdw blurRad="38100" dist="38100" dir="2700000" algn="tl">
                    <a:srgbClr val="000000">
                      <a:alpha val="43137"/>
                    </a:srgbClr>
                  </a:outerShdw>
                </a:effectLst>
              </a:rPr>
              <a:t>小说最后描写了蛮儿一帮年轻人炸掉了遣璞，并用它去修水渠。作者在结局上</a:t>
            </a:r>
            <a:r>
              <a:rPr lang="zh-CN" altLang="en-US" b="1" dirty="0" smtClean="0">
                <a:effectLst>
                  <a:outerShdw blurRad="38100" dist="38100" dir="2700000" algn="tl">
                    <a:srgbClr val="000000">
                      <a:alpha val="43137"/>
                    </a:srgbClr>
                  </a:outerShdw>
                </a:effectLst>
              </a:rPr>
              <a:t>的这种</a:t>
            </a:r>
            <a:r>
              <a:rPr lang="zh-CN" altLang="en-US" b="1" dirty="0">
                <a:effectLst>
                  <a:outerShdw blurRad="38100" dist="38100" dir="2700000" algn="tl">
                    <a:srgbClr val="000000">
                      <a:alpha val="43137"/>
                    </a:srgbClr>
                  </a:outerShdw>
                </a:effectLst>
              </a:rPr>
              <a:t>处理是否合理？请结合小说具体内容，谈谈你的看法和理由。</a:t>
            </a:r>
            <a:r>
              <a:rPr lang="zh-CN" altLang="en-US" dirty="0"/>
              <a:t>（</a:t>
            </a:r>
            <a:r>
              <a:rPr lang="en-US" altLang="zh-CN" dirty="0"/>
              <a:t>8</a:t>
            </a:r>
            <a:r>
              <a:rPr lang="zh-CN" altLang="en-US" dirty="0"/>
              <a:t>分）</a:t>
            </a:r>
          </a:p>
        </p:txBody>
      </p:sp>
      <p:sp>
        <p:nvSpPr>
          <p:cNvPr id="6" name="矩形 5"/>
          <p:cNvSpPr/>
          <p:nvPr/>
        </p:nvSpPr>
        <p:spPr>
          <a:xfrm>
            <a:off x="323528" y="118145"/>
            <a:ext cx="2345514" cy="438646"/>
          </a:xfrm>
          <a:prstGeom prst="rect">
            <a:avLst/>
          </a:prstGeom>
        </p:spPr>
        <p:txBody>
          <a:bodyPr wrap="none">
            <a:spAutoFit/>
          </a:bodyPr>
          <a:lstStyle/>
          <a:p>
            <a:pPr>
              <a:lnSpc>
                <a:spcPct val="80000"/>
              </a:lnSpc>
              <a:defRPr/>
            </a:pPr>
            <a:r>
              <a:rPr lang="zh-CN" altLang="en-US" sz="2800" b="1" dirty="0"/>
              <a:t>辽宁卷</a:t>
            </a:r>
            <a:r>
              <a:rPr lang="en-US" altLang="zh-CN" sz="2800" b="1" dirty="0"/>
              <a:t>11</a:t>
            </a:r>
            <a:r>
              <a:rPr lang="zh-CN" altLang="en-US" sz="2800" b="1" dirty="0"/>
              <a:t>题：</a:t>
            </a:r>
            <a:endParaRPr lang="zh-CN" altLang="en-US" sz="2800" b="1" dirty="0"/>
          </a:p>
        </p:txBody>
      </p:sp>
    </p:spTree>
    <p:extLst>
      <p:ext uri="{BB962C8B-B14F-4D97-AF65-F5344CB8AC3E}">
        <p14:creationId xmlns:p14="http://schemas.microsoft.com/office/powerpoint/2010/main" val="416667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additive="base">
                                        <p:cTn id="7" dur="500" fill="hold"/>
                                        <p:tgtEl>
                                          <p:spTgt spid="86018"/>
                                        </p:tgtEl>
                                        <p:attrNameLst>
                                          <p:attrName>ppt_x</p:attrName>
                                        </p:attrNameLst>
                                      </p:cBhvr>
                                      <p:tavLst>
                                        <p:tav tm="0">
                                          <p:val>
                                            <p:strVal val="#ppt_x"/>
                                          </p:val>
                                        </p:tav>
                                        <p:tav tm="100000">
                                          <p:val>
                                            <p:strVal val="#ppt_x"/>
                                          </p:val>
                                        </p:tav>
                                      </p:tavLst>
                                    </p:anim>
                                    <p:anim calcmode="lin" valueType="num">
                                      <p:cBhvr additive="base">
                                        <p:cTn id="8" dur="500" fill="hold"/>
                                        <p:tgtEl>
                                          <p:spTgt spid="860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2" grpId="0"/>
      <p:bldP spid="3" grpId="0"/>
      <p:bldP spid="4" grpId="0"/>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67544" y="-99392"/>
            <a:ext cx="8229600" cy="1143000"/>
          </a:xfrm>
        </p:spPr>
        <p:txBody>
          <a:bodyPr>
            <a:normAutofit/>
          </a:bodyPr>
          <a:lstStyle/>
          <a:p>
            <a:pPr eaLnBrk="1" hangingPunct="1">
              <a:defRPr/>
            </a:pPr>
            <a:r>
              <a:rPr lang="en-US" altLang="zh-CN" sz="3200" b="1" dirty="0" smtClean="0"/>
              <a:t>⒋</a:t>
            </a:r>
            <a:r>
              <a:rPr lang="zh-CN" altLang="en-US" sz="3200" b="1" dirty="0" smtClean="0"/>
              <a:t>答题模式：</a:t>
            </a:r>
          </a:p>
        </p:txBody>
      </p:sp>
      <p:sp>
        <p:nvSpPr>
          <p:cNvPr id="2" name="矩形 1"/>
          <p:cNvSpPr/>
          <p:nvPr/>
        </p:nvSpPr>
        <p:spPr>
          <a:xfrm>
            <a:off x="395536" y="4869160"/>
            <a:ext cx="8208912" cy="830997"/>
          </a:xfrm>
          <a:prstGeom prst="rect">
            <a:avLst/>
          </a:prstGeom>
        </p:spPr>
        <p:txBody>
          <a:bodyPr wrap="square">
            <a:spAutoFit/>
          </a:bodyPr>
          <a:lstStyle/>
          <a:p>
            <a:pPr>
              <a:defRPr/>
            </a:pPr>
            <a:r>
              <a:rPr lang="zh-CN" altLang="en-US" sz="2400" b="1" dirty="0" smtClean="0"/>
              <a:t>（</a:t>
            </a:r>
            <a:r>
              <a:rPr lang="zh-CN" altLang="en-US" sz="2400" b="1" dirty="0"/>
              <a:t>要清楚此种修辞或表现手法的一般表达效果</a:t>
            </a:r>
            <a:r>
              <a:rPr lang="en-US" altLang="zh-CN" sz="2400" b="1" dirty="0"/>
              <a:t>,</a:t>
            </a:r>
            <a:r>
              <a:rPr lang="zh-CN" altLang="en-US" sz="2400" b="1" dirty="0"/>
              <a:t>并结合具体语句加以说明 ） </a:t>
            </a:r>
          </a:p>
        </p:txBody>
      </p:sp>
      <p:sp>
        <p:nvSpPr>
          <p:cNvPr id="3" name="矩形 2"/>
          <p:cNvSpPr/>
          <p:nvPr/>
        </p:nvSpPr>
        <p:spPr>
          <a:xfrm>
            <a:off x="491452" y="617122"/>
            <a:ext cx="2954655" cy="461665"/>
          </a:xfrm>
          <a:prstGeom prst="rect">
            <a:avLst/>
          </a:prstGeom>
        </p:spPr>
        <p:txBody>
          <a:bodyPr wrap="none">
            <a:spAutoFit/>
          </a:bodyPr>
          <a:lstStyle/>
          <a:p>
            <a:pPr>
              <a:defRPr/>
            </a:pPr>
            <a:r>
              <a:rPr lang="zh-CN" altLang="en-US" sz="2400" b="1" dirty="0"/>
              <a:t>小说用了什么方法。</a:t>
            </a:r>
          </a:p>
        </p:txBody>
      </p:sp>
      <p:sp>
        <p:nvSpPr>
          <p:cNvPr id="4" name="矩形 3"/>
          <p:cNvSpPr/>
          <p:nvPr/>
        </p:nvSpPr>
        <p:spPr>
          <a:xfrm>
            <a:off x="827584" y="1278052"/>
            <a:ext cx="7920880" cy="461665"/>
          </a:xfrm>
          <a:prstGeom prst="rect">
            <a:avLst/>
          </a:prstGeom>
        </p:spPr>
        <p:txBody>
          <a:bodyPr wrap="square">
            <a:spAutoFit/>
          </a:bodyPr>
          <a:lstStyle/>
          <a:p>
            <a:r>
              <a:rPr lang="zh-CN" altLang="en-US" sz="2400" b="1" dirty="0"/>
              <a:t>（要辨明本语句所运用的是哪一种修辞或表现手法）</a:t>
            </a:r>
          </a:p>
        </p:txBody>
      </p:sp>
      <p:sp>
        <p:nvSpPr>
          <p:cNvPr id="5" name="矩形 4"/>
          <p:cNvSpPr/>
          <p:nvPr/>
        </p:nvSpPr>
        <p:spPr>
          <a:xfrm>
            <a:off x="518491" y="1916832"/>
            <a:ext cx="2646878" cy="461665"/>
          </a:xfrm>
          <a:prstGeom prst="rect">
            <a:avLst/>
          </a:prstGeom>
        </p:spPr>
        <p:txBody>
          <a:bodyPr wrap="none">
            <a:spAutoFit/>
          </a:bodyPr>
          <a:lstStyle/>
          <a:p>
            <a:r>
              <a:rPr lang="zh-CN" altLang="en-US" sz="2400" b="1" dirty="0"/>
              <a:t>表达了什么内容。</a:t>
            </a:r>
          </a:p>
        </p:txBody>
      </p:sp>
      <p:sp>
        <p:nvSpPr>
          <p:cNvPr id="6" name="矩形 5"/>
          <p:cNvSpPr/>
          <p:nvPr/>
        </p:nvSpPr>
        <p:spPr>
          <a:xfrm>
            <a:off x="861386" y="2527582"/>
            <a:ext cx="8175109" cy="830997"/>
          </a:xfrm>
          <a:prstGeom prst="rect">
            <a:avLst/>
          </a:prstGeom>
        </p:spPr>
        <p:txBody>
          <a:bodyPr wrap="square">
            <a:spAutoFit/>
          </a:bodyPr>
          <a:lstStyle/>
          <a:p>
            <a:r>
              <a:rPr lang="zh-CN" altLang="en-US" sz="2400" b="1" dirty="0"/>
              <a:t>（分析这种修辞或表现手法在文句中是要表现什么内容，</a:t>
            </a:r>
            <a:r>
              <a:rPr lang="zh-CN" altLang="en-US" sz="2400" b="1" dirty="0">
                <a:latin typeface="Arial"/>
              </a:rPr>
              <a:t> </a:t>
            </a:r>
            <a:r>
              <a:rPr lang="zh-CN" altLang="en-US" sz="2400" b="1" dirty="0"/>
              <a:t>要清楚此种修辞或表现手法的一般表达效果）</a:t>
            </a:r>
          </a:p>
        </p:txBody>
      </p:sp>
      <p:sp>
        <p:nvSpPr>
          <p:cNvPr id="7" name="矩形 6"/>
          <p:cNvSpPr/>
          <p:nvPr/>
        </p:nvSpPr>
        <p:spPr>
          <a:xfrm>
            <a:off x="611560" y="3820398"/>
            <a:ext cx="2646878" cy="461665"/>
          </a:xfrm>
          <a:prstGeom prst="rect">
            <a:avLst/>
          </a:prstGeom>
        </p:spPr>
        <p:txBody>
          <a:bodyPr wrap="none">
            <a:spAutoFit/>
          </a:bodyPr>
          <a:lstStyle/>
          <a:p>
            <a:r>
              <a:rPr lang="zh-CN" altLang="en-US" sz="2400" b="1" dirty="0"/>
              <a:t>有何效果或作用。</a:t>
            </a:r>
          </a:p>
        </p:txBody>
      </p:sp>
    </p:spTree>
    <p:extLst>
      <p:ext uri="{BB962C8B-B14F-4D97-AF65-F5344CB8AC3E}">
        <p14:creationId xmlns:p14="http://schemas.microsoft.com/office/powerpoint/2010/main" val="355443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ppt_x"/>
                                          </p:val>
                                        </p:tav>
                                        <p:tav tm="100000">
                                          <p:val>
                                            <p:strVal val="#ppt_x"/>
                                          </p:val>
                                        </p:tav>
                                      </p:tavLst>
                                    </p:anim>
                                    <p:anim calcmode="lin" valueType="num">
                                      <p:cBhvr additive="base">
                                        <p:cTn id="8" dur="500" fill="hold"/>
                                        <p:tgtEl>
                                          <p:spTgt spid="778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2" grpId="0"/>
      <p:bldP spid="3" grpId="0"/>
      <p:bldP spid="4" grpId="0"/>
      <p:bldP spid="5"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67544" y="-171400"/>
            <a:ext cx="8229600" cy="1143000"/>
          </a:xfrm>
        </p:spPr>
        <p:txBody>
          <a:bodyPr>
            <a:normAutofit/>
          </a:bodyPr>
          <a:lstStyle/>
          <a:p>
            <a:pPr eaLnBrk="1" hangingPunct="1">
              <a:defRPr/>
            </a:pPr>
            <a:r>
              <a:rPr lang="en-US" altLang="zh-CN" sz="3600" b="1" dirty="0" smtClean="0"/>
              <a:t>⒌</a:t>
            </a:r>
            <a:r>
              <a:rPr lang="zh-CN" altLang="en-US" sz="3600" b="1" dirty="0" smtClean="0"/>
              <a:t>分析小说的标题</a:t>
            </a:r>
          </a:p>
        </p:txBody>
      </p:sp>
      <p:sp>
        <p:nvSpPr>
          <p:cNvPr id="2" name="矩形 1"/>
          <p:cNvSpPr/>
          <p:nvPr/>
        </p:nvSpPr>
        <p:spPr>
          <a:xfrm>
            <a:off x="451679" y="5877272"/>
            <a:ext cx="8331024" cy="757130"/>
          </a:xfrm>
          <a:prstGeom prst="rect">
            <a:avLst/>
          </a:prstGeom>
        </p:spPr>
        <p:txBody>
          <a:bodyPr wrap="square">
            <a:spAutoFit/>
          </a:bodyPr>
          <a:lstStyle/>
          <a:p>
            <a:pPr>
              <a:lnSpc>
                <a:spcPct val="90000"/>
              </a:lnSpc>
              <a:defRPr/>
            </a:pPr>
            <a:r>
              <a:rPr lang="zh-CN" altLang="en-US" sz="2400" b="1" dirty="0"/>
              <a:t>一是具体的意思（文中具体的</a:t>
            </a:r>
            <a:r>
              <a:rPr lang="en-US" altLang="zh-CN" sz="2400" b="1" dirty="0"/>
              <a:t>XX </a:t>
            </a:r>
            <a:r>
              <a:rPr lang="zh-CN" altLang="en-US" sz="2400" b="1" dirty="0"/>
              <a:t>）</a:t>
            </a:r>
            <a:r>
              <a:rPr lang="zh-CN" altLang="en-US" sz="2400" b="1" dirty="0" smtClean="0"/>
              <a:t>；</a:t>
            </a:r>
            <a:endParaRPr lang="en-US" altLang="zh-CN" sz="2400" b="1" dirty="0" smtClean="0"/>
          </a:p>
          <a:p>
            <a:pPr>
              <a:lnSpc>
                <a:spcPct val="90000"/>
              </a:lnSpc>
              <a:defRPr/>
            </a:pPr>
            <a:r>
              <a:rPr lang="zh-CN" altLang="en-US" sz="2400" b="1" dirty="0" smtClean="0"/>
              <a:t>二</a:t>
            </a:r>
            <a:r>
              <a:rPr lang="zh-CN" altLang="en-US" sz="2400" b="1" dirty="0"/>
              <a:t>是与主题相关的意思。 </a:t>
            </a:r>
          </a:p>
        </p:txBody>
      </p:sp>
      <p:sp>
        <p:nvSpPr>
          <p:cNvPr id="3" name="矩形 2"/>
          <p:cNvSpPr/>
          <p:nvPr/>
        </p:nvSpPr>
        <p:spPr>
          <a:xfrm>
            <a:off x="444774" y="5397141"/>
            <a:ext cx="2348720" cy="480131"/>
          </a:xfrm>
          <a:prstGeom prst="rect">
            <a:avLst/>
          </a:prstGeom>
        </p:spPr>
        <p:txBody>
          <a:bodyPr wrap="none">
            <a:spAutoFit/>
          </a:bodyPr>
          <a:lstStyle/>
          <a:p>
            <a:pPr>
              <a:lnSpc>
                <a:spcPct val="90000"/>
              </a:lnSpc>
              <a:defRPr/>
            </a:pPr>
            <a:r>
              <a:rPr lang="zh-CN" altLang="en-US" sz="2800" b="1" dirty="0"/>
              <a:t>⑶答题模式：</a:t>
            </a:r>
            <a:endParaRPr lang="zh-CN" altLang="en-US" sz="2800" dirty="0"/>
          </a:p>
        </p:txBody>
      </p:sp>
      <p:sp>
        <p:nvSpPr>
          <p:cNvPr id="4" name="矩形 3"/>
          <p:cNvSpPr/>
          <p:nvPr/>
        </p:nvSpPr>
        <p:spPr>
          <a:xfrm>
            <a:off x="251520" y="2372921"/>
            <a:ext cx="8531183" cy="1754326"/>
          </a:xfrm>
          <a:prstGeom prst="rect">
            <a:avLst/>
          </a:prstGeom>
        </p:spPr>
        <p:txBody>
          <a:bodyPr wrap="square">
            <a:spAutoFit/>
          </a:bodyPr>
          <a:lstStyle/>
          <a:p>
            <a:pPr>
              <a:lnSpc>
                <a:spcPct val="150000"/>
              </a:lnSpc>
              <a:defRPr/>
            </a:pPr>
            <a:r>
              <a:rPr lang="zh-CN" altLang="en-US" sz="2400" b="1" dirty="0"/>
              <a:t>一是通过分析小说的主要情节</a:t>
            </a:r>
            <a:r>
              <a:rPr lang="zh-CN" altLang="en-US" sz="2400" b="1" dirty="0" smtClean="0"/>
              <a:t>；</a:t>
            </a:r>
            <a:endParaRPr lang="en-US" altLang="zh-CN" sz="2400" b="1" dirty="0" smtClean="0"/>
          </a:p>
          <a:p>
            <a:pPr>
              <a:lnSpc>
                <a:spcPct val="150000"/>
              </a:lnSpc>
              <a:defRPr/>
            </a:pPr>
            <a:r>
              <a:rPr lang="zh-CN" altLang="en-US" sz="2400" b="1" dirty="0" smtClean="0"/>
              <a:t>二</a:t>
            </a:r>
            <a:r>
              <a:rPr lang="zh-CN" altLang="en-US" sz="2400" b="1" dirty="0"/>
              <a:t>是通过分析小说的主要人物</a:t>
            </a:r>
            <a:r>
              <a:rPr lang="zh-CN" altLang="en-US" sz="2400" b="1" dirty="0" smtClean="0"/>
              <a:t>；</a:t>
            </a:r>
            <a:endParaRPr lang="en-US" altLang="zh-CN" sz="2400" b="1" dirty="0" smtClean="0"/>
          </a:p>
          <a:p>
            <a:pPr>
              <a:lnSpc>
                <a:spcPct val="150000"/>
              </a:lnSpc>
              <a:defRPr/>
            </a:pPr>
            <a:r>
              <a:rPr lang="zh-CN" altLang="en-US" sz="2400" b="1" dirty="0" smtClean="0"/>
              <a:t>三</a:t>
            </a:r>
            <a:r>
              <a:rPr lang="zh-CN" altLang="en-US" sz="2400" b="1" dirty="0"/>
              <a:t>是通过分析小说的主要内容</a:t>
            </a:r>
            <a:r>
              <a:rPr lang="zh-CN" altLang="en-US" sz="2400" b="1" dirty="0" smtClean="0"/>
              <a:t>。</a:t>
            </a:r>
            <a:endParaRPr lang="zh-CN" altLang="en-US" sz="2400" b="1" dirty="0"/>
          </a:p>
        </p:txBody>
      </p:sp>
      <p:sp>
        <p:nvSpPr>
          <p:cNvPr id="5" name="矩形 4"/>
          <p:cNvSpPr/>
          <p:nvPr/>
        </p:nvSpPr>
        <p:spPr>
          <a:xfrm>
            <a:off x="635477" y="1892790"/>
            <a:ext cx="2348720" cy="480131"/>
          </a:xfrm>
          <a:prstGeom prst="rect">
            <a:avLst/>
          </a:prstGeom>
        </p:spPr>
        <p:txBody>
          <a:bodyPr wrap="none">
            <a:spAutoFit/>
          </a:bodyPr>
          <a:lstStyle/>
          <a:p>
            <a:pPr>
              <a:lnSpc>
                <a:spcPct val="90000"/>
              </a:lnSpc>
              <a:defRPr/>
            </a:pPr>
            <a:r>
              <a:rPr lang="zh-CN" altLang="en-US" sz="2800" b="1" dirty="0"/>
              <a:t>⑵解题思路：</a:t>
            </a:r>
          </a:p>
        </p:txBody>
      </p:sp>
      <p:sp>
        <p:nvSpPr>
          <p:cNvPr id="6" name="矩形 5"/>
          <p:cNvSpPr/>
          <p:nvPr/>
        </p:nvSpPr>
        <p:spPr>
          <a:xfrm>
            <a:off x="714835" y="1340768"/>
            <a:ext cx="4801314" cy="424732"/>
          </a:xfrm>
          <a:prstGeom prst="rect">
            <a:avLst/>
          </a:prstGeom>
        </p:spPr>
        <p:txBody>
          <a:bodyPr wrap="none">
            <a:spAutoFit/>
          </a:bodyPr>
          <a:lstStyle/>
          <a:p>
            <a:pPr>
              <a:lnSpc>
                <a:spcPct val="90000"/>
              </a:lnSpc>
              <a:defRPr/>
            </a:pPr>
            <a:r>
              <a:rPr lang="zh-CN" altLang="en-US" sz="2400" b="1" dirty="0" smtClean="0"/>
              <a:t>小说</a:t>
            </a:r>
            <a:r>
              <a:rPr lang="zh-CN" altLang="en-US" sz="2400" b="1" dirty="0"/>
              <a:t>的标题如何理解？有何作用？</a:t>
            </a:r>
          </a:p>
        </p:txBody>
      </p:sp>
      <p:sp>
        <p:nvSpPr>
          <p:cNvPr id="7" name="矩形 6"/>
          <p:cNvSpPr/>
          <p:nvPr/>
        </p:nvSpPr>
        <p:spPr>
          <a:xfrm>
            <a:off x="635477" y="647110"/>
            <a:ext cx="1627369" cy="523220"/>
          </a:xfrm>
          <a:prstGeom prst="rect">
            <a:avLst/>
          </a:prstGeom>
        </p:spPr>
        <p:txBody>
          <a:bodyPr wrap="none">
            <a:spAutoFit/>
          </a:bodyPr>
          <a:lstStyle/>
          <a:p>
            <a:r>
              <a:rPr lang="en-US" altLang="zh-CN" sz="2800" b="1" dirty="0"/>
              <a:t>⑴</a:t>
            </a:r>
            <a:r>
              <a:rPr lang="zh-CN" altLang="en-US" sz="2800" b="1" dirty="0"/>
              <a:t>题型：</a:t>
            </a:r>
            <a:endParaRPr lang="zh-CN" altLang="en-US" sz="2800" dirty="0"/>
          </a:p>
        </p:txBody>
      </p:sp>
      <p:sp>
        <p:nvSpPr>
          <p:cNvPr id="8" name="矩形 7"/>
          <p:cNvSpPr/>
          <p:nvPr/>
        </p:nvSpPr>
        <p:spPr>
          <a:xfrm>
            <a:off x="323527" y="4149159"/>
            <a:ext cx="8459175" cy="1015663"/>
          </a:xfrm>
          <a:prstGeom prst="rect">
            <a:avLst/>
          </a:prstGeom>
        </p:spPr>
        <p:txBody>
          <a:bodyPr wrap="square">
            <a:spAutoFit/>
          </a:bodyPr>
          <a:lstStyle/>
          <a:p>
            <a:pPr>
              <a:lnSpc>
                <a:spcPct val="150000"/>
              </a:lnSpc>
              <a:defRPr/>
            </a:pPr>
            <a:r>
              <a:rPr lang="zh-CN" altLang="en-US" sz="2000" b="1" dirty="0"/>
              <a:t>常见的作用有：</a:t>
            </a:r>
            <a:endParaRPr lang="en-US" altLang="zh-CN" sz="2000" b="1" dirty="0"/>
          </a:p>
          <a:p>
            <a:pPr>
              <a:lnSpc>
                <a:spcPct val="150000"/>
              </a:lnSpc>
              <a:defRPr/>
            </a:pPr>
            <a:r>
              <a:rPr lang="zh-CN" altLang="en-US" sz="2000" b="1" dirty="0"/>
              <a:t>一是</a:t>
            </a:r>
            <a:r>
              <a:rPr lang="zh-CN" altLang="en-US" sz="2000" b="1" dirty="0">
                <a:solidFill>
                  <a:srgbClr val="FF0000"/>
                </a:solidFill>
                <a:effectLst>
                  <a:outerShdw blurRad="38100" dist="38100" dir="2700000" algn="tl">
                    <a:srgbClr val="000000">
                      <a:alpha val="43137"/>
                    </a:srgbClr>
                  </a:outerShdw>
                </a:effectLst>
              </a:rPr>
              <a:t>起线索作用，贯穿全文</a:t>
            </a:r>
            <a:r>
              <a:rPr lang="zh-CN" altLang="en-US" sz="2000" b="1" dirty="0"/>
              <a:t>；二是</a:t>
            </a:r>
            <a:r>
              <a:rPr lang="zh-CN" altLang="en-US" sz="2000" b="1" dirty="0">
                <a:solidFill>
                  <a:srgbClr val="7030A0"/>
                </a:solidFill>
                <a:effectLst>
                  <a:outerShdw blurRad="38100" dist="38100" dir="2700000" algn="tl">
                    <a:srgbClr val="000000">
                      <a:alpha val="43137"/>
                    </a:srgbClr>
                  </a:outerShdw>
                </a:effectLst>
              </a:rPr>
              <a:t>点明主题</a:t>
            </a:r>
            <a:r>
              <a:rPr lang="zh-CN" altLang="en-US" sz="2000" b="1" dirty="0"/>
              <a:t>。</a:t>
            </a:r>
            <a:endParaRPr lang="zh-CN" altLang="en-US" sz="2000" b="1" dirty="0"/>
          </a:p>
        </p:txBody>
      </p:sp>
    </p:spTree>
    <p:extLst>
      <p:ext uri="{BB962C8B-B14F-4D97-AF65-F5344CB8AC3E}">
        <p14:creationId xmlns:p14="http://schemas.microsoft.com/office/powerpoint/2010/main" val="277604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additive="base">
                                        <p:cTn id="7" dur="500" fill="hold"/>
                                        <p:tgtEl>
                                          <p:spTgt spid="78850"/>
                                        </p:tgtEl>
                                        <p:attrNameLst>
                                          <p:attrName>ppt_x</p:attrName>
                                        </p:attrNameLst>
                                      </p:cBhvr>
                                      <p:tavLst>
                                        <p:tav tm="0">
                                          <p:val>
                                            <p:strVal val="#ppt_x"/>
                                          </p:val>
                                        </p:tav>
                                        <p:tav tm="100000">
                                          <p:val>
                                            <p:strVal val="#ppt_x"/>
                                          </p:val>
                                        </p:tav>
                                      </p:tavLst>
                                    </p:anim>
                                    <p:anim calcmode="lin" valueType="num">
                                      <p:cBhvr additive="base">
                                        <p:cTn id="8" dur="500" fill="hold"/>
                                        <p:tgtEl>
                                          <p:spTgt spid="788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2" grpId="0"/>
      <p:bldP spid="3" grpId="0"/>
      <p:bldP spid="4" grpId="0"/>
      <p:bldP spid="5" grpId="0"/>
      <p:bldP spid="6" grpId="0"/>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9552" y="-171400"/>
            <a:ext cx="8229600" cy="1143000"/>
          </a:xfrm>
        </p:spPr>
        <p:txBody>
          <a:bodyPr>
            <a:normAutofit/>
          </a:bodyPr>
          <a:lstStyle/>
          <a:p>
            <a:pPr eaLnBrk="1" hangingPunct="1">
              <a:defRPr/>
            </a:pPr>
            <a:r>
              <a:rPr lang="zh-CN" altLang="en-US" sz="3600" dirty="0" smtClean="0"/>
              <a:t>考题示例一</a:t>
            </a:r>
          </a:p>
        </p:txBody>
      </p:sp>
      <p:sp>
        <p:nvSpPr>
          <p:cNvPr id="2" name="矩形 1"/>
          <p:cNvSpPr/>
          <p:nvPr/>
        </p:nvSpPr>
        <p:spPr>
          <a:xfrm>
            <a:off x="467544" y="4293096"/>
            <a:ext cx="8280920" cy="1571071"/>
          </a:xfrm>
          <a:prstGeom prst="rect">
            <a:avLst/>
          </a:prstGeom>
        </p:spPr>
        <p:txBody>
          <a:bodyPr wrap="square">
            <a:spAutoFit/>
          </a:bodyPr>
          <a:lstStyle/>
          <a:p>
            <a:pPr>
              <a:lnSpc>
                <a:spcPct val="80000"/>
              </a:lnSpc>
              <a:defRPr/>
            </a:pPr>
            <a:r>
              <a:rPr lang="zh-CN" altLang="en-US" sz="2400" b="1" dirty="0"/>
              <a:t>看法二：以</a:t>
            </a:r>
            <a:r>
              <a:rPr lang="zh-CN" altLang="en-US" sz="2400" b="1" dirty="0">
                <a:latin typeface="Arial"/>
              </a:rPr>
              <a:t>“</a:t>
            </a:r>
            <a:r>
              <a:rPr lang="zh-CN" altLang="en-US" sz="2400" b="1" dirty="0"/>
              <a:t>贝格斯太太</a:t>
            </a:r>
            <a:r>
              <a:rPr lang="zh-CN" altLang="en-US" sz="2400" b="1" dirty="0">
                <a:latin typeface="Arial"/>
              </a:rPr>
              <a:t>”</a:t>
            </a:r>
            <a:r>
              <a:rPr lang="zh-CN" altLang="en-US" sz="2400" b="1" dirty="0"/>
              <a:t>为题更合适</a:t>
            </a:r>
            <a:r>
              <a:rPr lang="zh-CN" altLang="en-US" sz="2400" b="1" dirty="0" smtClean="0"/>
              <a:t>。</a:t>
            </a:r>
            <a:endParaRPr lang="en-US" altLang="zh-CN" sz="2400" b="1" dirty="0" smtClean="0"/>
          </a:p>
          <a:p>
            <a:pPr>
              <a:lnSpc>
                <a:spcPct val="80000"/>
              </a:lnSpc>
              <a:defRPr/>
            </a:pPr>
            <a:r>
              <a:rPr lang="zh-CN" altLang="en-US" sz="2400" b="1" dirty="0" smtClean="0"/>
              <a:t>理由：</a:t>
            </a:r>
            <a:endParaRPr lang="en-US" altLang="zh-CN" sz="2400" b="1" dirty="0" smtClean="0"/>
          </a:p>
          <a:p>
            <a:pPr>
              <a:lnSpc>
                <a:spcPct val="80000"/>
              </a:lnSpc>
              <a:defRPr/>
            </a:pPr>
            <a:r>
              <a:rPr lang="zh-CN" altLang="en-US" sz="2400" b="1" dirty="0" smtClean="0"/>
              <a:t>①</a:t>
            </a:r>
            <a:r>
              <a:rPr lang="zh-CN" altLang="en-US" sz="2400" b="1" dirty="0"/>
              <a:t>贝格斯太太是全文主人公，以此为题，可突出人物形象；②小说中人物关系单纯，以此为题，更能紧扣中心</a:t>
            </a:r>
            <a:r>
              <a:rPr lang="zh-CN" altLang="en-US" sz="2400" b="1" dirty="0" smtClean="0"/>
              <a:t>；</a:t>
            </a:r>
            <a:endParaRPr lang="en-US" altLang="zh-CN" sz="2400" b="1" dirty="0" smtClean="0"/>
          </a:p>
          <a:p>
            <a:pPr>
              <a:lnSpc>
                <a:spcPct val="80000"/>
              </a:lnSpc>
              <a:defRPr/>
            </a:pPr>
            <a:r>
              <a:rPr lang="zh-CN" altLang="en-US" sz="2400" b="1" dirty="0" smtClean="0"/>
              <a:t>③</a:t>
            </a:r>
            <a:r>
              <a:rPr lang="zh-CN" altLang="en-US" sz="2400" b="1" dirty="0"/>
              <a:t>外国经典作品常以人物姓名为题。</a:t>
            </a:r>
          </a:p>
        </p:txBody>
      </p:sp>
      <p:sp>
        <p:nvSpPr>
          <p:cNvPr id="3" name="矩形 2"/>
          <p:cNvSpPr/>
          <p:nvPr/>
        </p:nvSpPr>
        <p:spPr>
          <a:xfrm>
            <a:off x="467544" y="1988840"/>
            <a:ext cx="7992888" cy="1569660"/>
          </a:xfrm>
          <a:prstGeom prst="rect">
            <a:avLst/>
          </a:prstGeom>
        </p:spPr>
        <p:txBody>
          <a:bodyPr wrap="square">
            <a:spAutoFit/>
          </a:bodyPr>
          <a:lstStyle/>
          <a:p>
            <a:pPr>
              <a:lnSpc>
                <a:spcPct val="80000"/>
              </a:lnSpc>
              <a:defRPr/>
            </a:pPr>
            <a:r>
              <a:rPr lang="zh-CN" altLang="en-US" sz="2400" b="1" dirty="0"/>
              <a:t>答：看法一：以</a:t>
            </a:r>
            <a:r>
              <a:rPr lang="zh-CN" altLang="en-US" sz="2400" b="1" dirty="0">
                <a:latin typeface="Arial"/>
              </a:rPr>
              <a:t>“</a:t>
            </a:r>
            <a:r>
              <a:rPr lang="zh-CN" altLang="en-US" sz="2400" b="1" dirty="0"/>
              <a:t>魔盒</a:t>
            </a:r>
            <a:r>
              <a:rPr lang="zh-CN" altLang="en-US" sz="2400" b="1" dirty="0">
                <a:latin typeface="Arial"/>
              </a:rPr>
              <a:t>”</a:t>
            </a:r>
            <a:r>
              <a:rPr lang="zh-CN" altLang="en-US" sz="2400" b="1" dirty="0"/>
              <a:t>为题更合适</a:t>
            </a:r>
            <a:r>
              <a:rPr lang="zh-CN" altLang="en-US" sz="2400" b="1" dirty="0" smtClean="0"/>
              <a:t>。</a:t>
            </a:r>
            <a:endParaRPr lang="en-US" altLang="zh-CN" sz="2400" b="1" dirty="0" smtClean="0"/>
          </a:p>
          <a:p>
            <a:pPr>
              <a:lnSpc>
                <a:spcPct val="80000"/>
              </a:lnSpc>
              <a:defRPr/>
            </a:pPr>
            <a:r>
              <a:rPr lang="zh-CN" altLang="en-US" sz="2400" b="1" dirty="0" smtClean="0"/>
              <a:t>理由：</a:t>
            </a:r>
            <a:endParaRPr lang="en-US" altLang="zh-CN" sz="2400" b="1" dirty="0" smtClean="0"/>
          </a:p>
          <a:p>
            <a:pPr>
              <a:lnSpc>
                <a:spcPct val="80000"/>
              </a:lnSpc>
              <a:defRPr/>
            </a:pPr>
            <a:r>
              <a:rPr lang="zh-CN" altLang="en-US" sz="2400" b="1" dirty="0" smtClean="0"/>
              <a:t>①</a:t>
            </a:r>
            <a:r>
              <a:rPr lang="zh-CN" altLang="en-US" sz="2400" b="1" dirty="0"/>
              <a:t>制造悬念，吸引读者</a:t>
            </a:r>
            <a:r>
              <a:rPr lang="zh-CN" altLang="en-US" sz="2400" b="1" dirty="0" smtClean="0"/>
              <a:t>；</a:t>
            </a:r>
            <a:endParaRPr lang="en-US" altLang="zh-CN" sz="2400" b="1" dirty="0" smtClean="0"/>
          </a:p>
          <a:p>
            <a:pPr>
              <a:lnSpc>
                <a:spcPct val="80000"/>
              </a:lnSpc>
              <a:defRPr/>
            </a:pPr>
            <a:r>
              <a:rPr lang="zh-CN" altLang="en-US" sz="2400" b="1" dirty="0" smtClean="0"/>
              <a:t>②</a:t>
            </a:r>
            <a:r>
              <a:rPr lang="zh-CN" altLang="en-US" sz="2400" b="1" dirty="0"/>
              <a:t>作为线索，贯穿全文</a:t>
            </a:r>
            <a:r>
              <a:rPr lang="zh-CN" altLang="en-US" sz="2400" b="1" dirty="0" smtClean="0"/>
              <a:t>；</a:t>
            </a:r>
            <a:endParaRPr lang="en-US" altLang="zh-CN" sz="2400" b="1" dirty="0" smtClean="0"/>
          </a:p>
          <a:p>
            <a:pPr>
              <a:lnSpc>
                <a:spcPct val="80000"/>
              </a:lnSpc>
              <a:defRPr/>
            </a:pPr>
            <a:r>
              <a:rPr lang="zh-CN" altLang="en-US" sz="2400" b="1" dirty="0" smtClean="0"/>
              <a:t>③</a:t>
            </a:r>
            <a:r>
              <a:rPr lang="zh-CN" altLang="en-US" sz="2400" b="1" dirty="0"/>
              <a:t>形象生动，具有象征意味。</a:t>
            </a:r>
          </a:p>
        </p:txBody>
      </p:sp>
      <p:sp>
        <p:nvSpPr>
          <p:cNvPr id="4" name="矩形 3"/>
          <p:cNvSpPr/>
          <p:nvPr/>
        </p:nvSpPr>
        <p:spPr>
          <a:xfrm>
            <a:off x="467544" y="779395"/>
            <a:ext cx="8352928" cy="978729"/>
          </a:xfrm>
          <a:prstGeom prst="rect">
            <a:avLst/>
          </a:prstGeom>
        </p:spPr>
        <p:txBody>
          <a:bodyPr wrap="square">
            <a:spAutoFit/>
          </a:bodyPr>
          <a:lstStyle/>
          <a:p>
            <a:pPr>
              <a:lnSpc>
                <a:spcPct val="80000"/>
              </a:lnSpc>
              <a:defRPr/>
            </a:pPr>
            <a:r>
              <a:rPr lang="zh-CN" altLang="en-US" sz="2400" b="1" dirty="0"/>
              <a:t>浙江卷</a:t>
            </a:r>
          </a:p>
          <a:p>
            <a:pPr>
              <a:lnSpc>
                <a:spcPct val="80000"/>
              </a:lnSpc>
              <a:defRPr/>
            </a:pPr>
            <a:r>
              <a:rPr lang="en-US" altLang="zh-CN" sz="2400" b="1" dirty="0"/>
              <a:t>15</a:t>
            </a:r>
            <a:r>
              <a:rPr lang="zh-CN" altLang="en-US" sz="2400" b="1" dirty="0"/>
              <a:t>．有人建议把标题</a:t>
            </a:r>
            <a:r>
              <a:rPr lang="zh-CN" altLang="en-US" sz="2400" b="1" dirty="0">
                <a:latin typeface="Arial"/>
              </a:rPr>
              <a:t>“</a:t>
            </a:r>
            <a:r>
              <a:rPr lang="zh-CN" altLang="en-US" sz="2400" b="1" dirty="0"/>
              <a:t>魔盒</a:t>
            </a:r>
            <a:r>
              <a:rPr lang="zh-CN" altLang="en-US" sz="2400" b="1" dirty="0">
                <a:latin typeface="Arial"/>
              </a:rPr>
              <a:t>”</a:t>
            </a:r>
            <a:r>
              <a:rPr lang="zh-CN" altLang="en-US" sz="2400" b="1" dirty="0"/>
              <a:t>改为</a:t>
            </a:r>
            <a:r>
              <a:rPr lang="zh-CN" altLang="en-US" sz="2400" b="1" dirty="0">
                <a:latin typeface="Arial"/>
              </a:rPr>
              <a:t>“</a:t>
            </a:r>
            <a:r>
              <a:rPr lang="zh-CN" altLang="en-US" sz="2400" b="1" dirty="0"/>
              <a:t>贝格斯太太</a:t>
            </a:r>
            <a:r>
              <a:rPr lang="zh-CN" altLang="en-US" sz="2400" b="1" dirty="0">
                <a:latin typeface="Arial"/>
              </a:rPr>
              <a:t>”</a:t>
            </a:r>
            <a:r>
              <a:rPr lang="zh-CN" altLang="en-US" sz="2400" b="1" dirty="0"/>
              <a:t>，你认为哪一个合适，谈谈你的看法。（</a:t>
            </a:r>
            <a:r>
              <a:rPr lang="en-US" altLang="zh-CN" sz="2400" b="1" dirty="0"/>
              <a:t>5</a:t>
            </a:r>
            <a:r>
              <a:rPr lang="zh-CN" altLang="en-US" sz="2400" b="1" dirty="0"/>
              <a:t>分）</a:t>
            </a:r>
          </a:p>
        </p:txBody>
      </p:sp>
    </p:spTree>
    <p:extLst>
      <p:ext uri="{BB962C8B-B14F-4D97-AF65-F5344CB8AC3E}">
        <p14:creationId xmlns:p14="http://schemas.microsoft.com/office/powerpoint/2010/main" val="47684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additive="base">
                                        <p:cTn id="7" dur="500" fill="hold"/>
                                        <p:tgtEl>
                                          <p:spTgt spid="88066"/>
                                        </p:tgtEl>
                                        <p:attrNameLst>
                                          <p:attrName>ppt_x</p:attrName>
                                        </p:attrNameLst>
                                      </p:cBhvr>
                                      <p:tavLst>
                                        <p:tav tm="0">
                                          <p:val>
                                            <p:strVal val="#ppt_x"/>
                                          </p:val>
                                        </p:tav>
                                        <p:tav tm="100000">
                                          <p:val>
                                            <p:strVal val="#ppt_x"/>
                                          </p:val>
                                        </p:tav>
                                      </p:tavLst>
                                    </p:anim>
                                    <p:anim calcmode="lin" valueType="num">
                                      <p:cBhvr additive="base">
                                        <p:cTn id="8" dur="500" fill="hold"/>
                                        <p:tgtEl>
                                          <p:spTgt spid="880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2" grpId="0"/>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95536" y="-171400"/>
            <a:ext cx="8229600" cy="1143000"/>
          </a:xfrm>
        </p:spPr>
        <p:txBody>
          <a:bodyPr>
            <a:normAutofit/>
          </a:bodyPr>
          <a:lstStyle/>
          <a:p>
            <a:pPr eaLnBrk="1" hangingPunct="1">
              <a:defRPr/>
            </a:pPr>
            <a:r>
              <a:rPr lang="zh-CN" altLang="en-US" sz="3600" dirty="0" smtClean="0"/>
              <a:t>示例</a:t>
            </a:r>
            <a:r>
              <a:rPr lang="en-US" altLang="zh-CN" sz="3600" dirty="0" smtClean="0"/>
              <a:t>2</a:t>
            </a:r>
          </a:p>
        </p:txBody>
      </p:sp>
      <p:sp>
        <p:nvSpPr>
          <p:cNvPr id="2" name="矩形 1"/>
          <p:cNvSpPr/>
          <p:nvPr/>
        </p:nvSpPr>
        <p:spPr>
          <a:xfrm>
            <a:off x="251520" y="2996952"/>
            <a:ext cx="8568951" cy="2862322"/>
          </a:xfrm>
          <a:prstGeom prst="rect">
            <a:avLst/>
          </a:prstGeom>
        </p:spPr>
        <p:txBody>
          <a:bodyPr wrap="square">
            <a:spAutoFit/>
          </a:bodyPr>
          <a:lstStyle/>
          <a:p>
            <a:pPr>
              <a:lnSpc>
                <a:spcPct val="150000"/>
              </a:lnSpc>
              <a:defRPr/>
            </a:pPr>
            <a:r>
              <a:rPr lang="zh-CN" altLang="en-US" sz="2400" b="1" dirty="0"/>
              <a:t>答：文章从西西洛急着赶去看护父亲写起，行文处处紧扣西西洛对父亲的悉心照顾和看护，特别是得知认错了人竟然还选择了留下，明知不是自己的父亲竟然还以</a:t>
            </a:r>
            <a:r>
              <a:rPr lang="zh-CN" altLang="en-US" sz="2400" b="1" dirty="0">
                <a:latin typeface="Arial"/>
              </a:rPr>
              <a:t>“</a:t>
            </a:r>
            <a:r>
              <a:rPr lang="zh-CN" altLang="en-US" sz="2400" b="1" dirty="0"/>
              <a:t>父亲</a:t>
            </a:r>
            <a:r>
              <a:rPr lang="zh-CN" altLang="en-US" sz="2400" b="1" dirty="0">
                <a:latin typeface="Arial"/>
              </a:rPr>
              <a:t>”</a:t>
            </a:r>
            <a:r>
              <a:rPr lang="zh-CN" altLang="en-US" sz="2400" b="1" dirty="0"/>
              <a:t>称呼，</a:t>
            </a:r>
            <a:r>
              <a:rPr lang="zh-CN" altLang="en-US" sz="2400" b="1" dirty="0">
                <a:solidFill>
                  <a:srgbClr val="C00000"/>
                </a:solidFill>
                <a:effectLst>
                  <a:outerShdw blurRad="38100" dist="38100" dir="2700000" algn="tl">
                    <a:srgbClr val="000000">
                      <a:alpha val="43137"/>
                    </a:srgbClr>
                  </a:outerShdw>
                </a:effectLst>
              </a:rPr>
              <a:t>这些情节</a:t>
            </a:r>
            <a:r>
              <a:rPr lang="zh-CN" altLang="en-US" sz="2400" b="1" dirty="0"/>
              <a:t>都充分表现了西西洛的</a:t>
            </a:r>
            <a:r>
              <a:rPr lang="zh-CN" altLang="en-US" sz="2400" b="1" dirty="0">
                <a:solidFill>
                  <a:srgbClr val="FF0000"/>
                </a:solidFill>
                <a:effectLst>
                  <a:outerShdw blurRad="38100" dist="38100" dir="2700000" algn="tl">
                    <a:srgbClr val="000000">
                      <a:alpha val="43137"/>
                    </a:srgbClr>
                  </a:outerShdw>
                </a:effectLst>
              </a:rPr>
              <a:t>善良、充满爱心</a:t>
            </a:r>
            <a:r>
              <a:rPr lang="zh-CN" altLang="en-US" sz="2400" b="1" dirty="0"/>
              <a:t>的美好品质，进而表现出</a:t>
            </a:r>
            <a:r>
              <a:rPr lang="zh-CN" altLang="en-US" sz="2400" b="1" dirty="0">
                <a:solidFill>
                  <a:srgbClr val="7030A0"/>
                </a:solidFill>
                <a:effectLst>
                  <a:outerShdw blurRad="38100" dist="38100" dir="2700000" algn="tl">
                    <a:srgbClr val="000000">
                      <a:alpha val="43137"/>
                    </a:srgbClr>
                  </a:outerShdw>
                </a:effectLst>
              </a:rPr>
              <a:t>小说的主题</a:t>
            </a:r>
            <a:r>
              <a:rPr lang="zh-CN" altLang="en-US" sz="2400" b="1" dirty="0"/>
              <a:t>。</a:t>
            </a:r>
          </a:p>
        </p:txBody>
      </p:sp>
      <p:sp>
        <p:nvSpPr>
          <p:cNvPr id="3" name="矩形 2"/>
          <p:cNvSpPr/>
          <p:nvPr/>
        </p:nvSpPr>
        <p:spPr>
          <a:xfrm>
            <a:off x="611560" y="1196752"/>
            <a:ext cx="8208912" cy="757130"/>
          </a:xfrm>
          <a:prstGeom prst="rect">
            <a:avLst/>
          </a:prstGeom>
        </p:spPr>
        <p:txBody>
          <a:bodyPr wrap="square">
            <a:spAutoFit/>
          </a:bodyPr>
          <a:lstStyle/>
          <a:p>
            <a:pPr>
              <a:lnSpc>
                <a:spcPct val="90000"/>
              </a:lnSpc>
              <a:defRPr/>
            </a:pPr>
            <a:r>
              <a:rPr lang="en-US" altLang="zh-CN" sz="2400" b="1" dirty="0"/>
              <a:t>6</a:t>
            </a:r>
            <a:r>
              <a:rPr lang="zh-CN" altLang="en-US" sz="2400" b="1" dirty="0"/>
              <a:t>、明明是西西洛认错了父亲，作品为什么还以</a:t>
            </a:r>
            <a:r>
              <a:rPr lang="zh-CN" altLang="en-US" sz="2400" b="1" dirty="0">
                <a:latin typeface="Arial"/>
              </a:rPr>
              <a:t>“</a:t>
            </a:r>
            <a:r>
              <a:rPr lang="zh-CN" altLang="en-US" sz="2400" b="1" dirty="0"/>
              <a:t>看护父亲的孩子</a:t>
            </a:r>
            <a:r>
              <a:rPr lang="zh-CN" altLang="en-US" sz="2400" b="1" dirty="0">
                <a:latin typeface="Arial"/>
              </a:rPr>
              <a:t>”</a:t>
            </a:r>
            <a:r>
              <a:rPr lang="zh-CN" altLang="en-US" sz="2400" b="1" dirty="0"/>
              <a:t>为题</a:t>
            </a:r>
            <a:r>
              <a:rPr lang="zh-CN" altLang="en-US" sz="2400" b="1" dirty="0" smtClean="0"/>
              <a:t>？从情节上和</a:t>
            </a:r>
            <a:r>
              <a:rPr lang="zh-CN" altLang="en-US" sz="2400" b="1" dirty="0"/>
              <a:t>全文谈谈你的理解。</a:t>
            </a:r>
          </a:p>
        </p:txBody>
      </p:sp>
    </p:spTree>
    <p:extLst>
      <p:ext uri="{BB962C8B-B14F-4D97-AF65-F5344CB8AC3E}">
        <p14:creationId xmlns:p14="http://schemas.microsoft.com/office/powerpoint/2010/main" val="1417782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5517231"/>
            <a:ext cx="4572000" cy="461665"/>
          </a:xfrm>
          <a:prstGeom prst="rect">
            <a:avLst/>
          </a:prstGeom>
        </p:spPr>
        <p:txBody>
          <a:bodyPr>
            <a:spAutoFit/>
          </a:bodyPr>
          <a:lstStyle/>
          <a:p>
            <a:pPr>
              <a:defRPr/>
            </a:pPr>
            <a:r>
              <a:rPr lang="zh-CN" altLang="en-US" sz="2400" b="1" dirty="0" smtClean="0"/>
              <a:t>二</a:t>
            </a:r>
            <a:r>
              <a:rPr lang="zh-CN" altLang="en-US" sz="2400" b="1" dirty="0"/>
              <a:t>：能改，略。</a:t>
            </a:r>
          </a:p>
        </p:txBody>
      </p:sp>
      <p:sp>
        <p:nvSpPr>
          <p:cNvPr id="4" name="矩形 3"/>
          <p:cNvSpPr/>
          <p:nvPr/>
        </p:nvSpPr>
        <p:spPr>
          <a:xfrm>
            <a:off x="323528" y="378505"/>
            <a:ext cx="8424936" cy="830997"/>
          </a:xfrm>
          <a:prstGeom prst="rect">
            <a:avLst/>
          </a:prstGeom>
        </p:spPr>
        <p:txBody>
          <a:bodyPr wrap="square">
            <a:spAutoFit/>
          </a:bodyPr>
          <a:lstStyle/>
          <a:p>
            <a:pPr>
              <a:defRPr/>
            </a:pPr>
            <a:r>
              <a:rPr lang="en-US" altLang="zh-CN" sz="2400" b="1" dirty="0"/>
              <a:t>5</a:t>
            </a:r>
            <a:r>
              <a:rPr lang="zh-CN" altLang="en-US" sz="2400" b="1" dirty="0"/>
              <a:t>、小说的标题</a:t>
            </a:r>
            <a:r>
              <a:rPr lang="zh-CN" altLang="en-US" sz="2400" b="1" dirty="0">
                <a:latin typeface="Arial"/>
              </a:rPr>
              <a:t>“</a:t>
            </a:r>
            <a:r>
              <a:rPr lang="zh-CN" altLang="en-US" sz="2400" b="1" dirty="0"/>
              <a:t>两个好朋友</a:t>
            </a:r>
            <a:r>
              <a:rPr lang="zh-CN" altLang="en-US" sz="2400" b="1" dirty="0">
                <a:latin typeface="Arial"/>
              </a:rPr>
              <a:t>”</a:t>
            </a:r>
            <a:r>
              <a:rPr lang="zh-CN" altLang="en-US" sz="2400" b="1" dirty="0"/>
              <a:t>能否改为</a:t>
            </a:r>
            <a:r>
              <a:rPr lang="zh-CN" altLang="en-US" sz="2400" b="1" dirty="0">
                <a:latin typeface="Arial"/>
              </a:rPr>
              <a:t>“</a:t>
            </a:r>
            <a:r>
              <a:rPr lang="zh-CN" altLang="en-US" sz="2400" b="1" dirty="0"/>
              <a:t>一个人和一条狗动人的故事</a:t>
            </a:r>
            <a:r>
              <a:rPr lang="zh-CN" altLang="en-US" sz="2400" b="1" dirty="0">
                <a:latin typeface="Arial"/>
              </a:rPr>
              <a:t>”</a:t>
            </a:r>
            <a:r>
              <a:rPr lang="zh-CN" altLang="en-US" sz="2400" b="1" dirty="0"/>
              <a:t>？为什么？</a:t>
            </a:r>
          </a:p>
        </p:txBody>
      </p:sp>
      <p:sp>
        <p:nvSpPr>
          <p:cNvPr id="5" name="矩形 4"/>
          <p:cNvSpPr/>
          <p:nvPr/>
        </p:nvSpPr>
        <p:spPr>
          <a:xfrm>
            <a:off x="323528" y="1772816"/>
            <a:ext cx="8640960" cy="2862322"/>
          </a:xfrm>
          <a:prstGeom prst="rect">
            <a:avLst/>
          </a:prstGeom>
        </p:spPr>
        <p:txBody>
          <a:bodyPr wrap="square">
            <a:spAutoFit/>
          </a:bodyPr>
          <a:lstStyle/>
          <a:p>
            <a:pPr>
              <a:lnSpc>
                <a:spcPct val="150000"/>
              </a:lnSpc>
              <a:defRPr/>
            </a:pPr>
            <a:r>
              <a:rPr lang="zh-CN" altLang="en-US" sz="2400" b="1" dirty="0"/>
              <a:t>一：不能改，原题好，原题中的</a:t>
            </a:r>
            <a:r>
              <a:rPr lang="zh-CN" altLang="en-US" sz="2400" b="1" dirty="0">
                <a:latin typeface="Arial"/>
              </a:rPr>
              <a:t>“</a:t>
            </a:r>
            <a:r>
              <a:rPr lang="zh-CN" altLang="en-US" sz="2400" b="1" dirty="0"/>
              <a:t>两个</a:t>
            </a:r>
            <a:r>
              <a:rPr lang="zh-CN" altLang="en-US" sz="2400" b="1" dirty="0">
                <a:latin typeface="Arial"/>
              </a:rPr>
              <a:t>”</a:t>
            </a:r>
            <a:r>
              <a:rPr lang="zh-CN" altLang="en-US" sz="2400" b="1" dirty="0"/>
              <a:t>颇含深意，给人及悬念，启人思考，没有第三个或更多一些的人成为朋友，只是</a:t>
            </a:r>
            <a:r>
              <a:rPr lang="zh-CN" altLang="en-US" sz="2400" b="1" dirty="0">
                <a:latin typeface="Arial"/>
              </a:rPr>
              <a:t>”</a:t>
            </a:r>
            <a:r>
              <a:rPr lang="zh-CN" altLang="en-US" sz="2400" b="1" dirty="0"/>
              <a:t> 人与狗</a:t>
            </a:r>
            <a:r>
              <a:rPr lang="zh-CN" altLang="en-US" sz="2400" b="1" dirty="0">
                <a:latin typeface="Arial"/>
              </a:rPr>
              <a:t>“</a:t>
            </a:r>
            <a:r>
              <a:rPr lang="zh-CN" altLang="en-US" sz="2400" b="1" dirty="0"/>
              <a:t>结成了一对好朋友，</a:t>
            </a:r>
            <a:r>
              <a:rPr lang="zh-CN" altLang="en-US" sz="2400" b="1" dirty="0">
                <a:solidFill>
                  <a:srgbClr val="FF0000"/>
                </a:solidFill>
                <a:effectLst>
                  <a:outerShdw blurRad="38100" dist="38100" dir="2700000" algn="tl">
                    <a:srgbClr val="000000">
                      <a:alpha val="43137"/>
                    </a:srgbClr>
                  </a:outerShdw>
                </a:effectLst>
              </a:rPr>
              <a:t>对比</a:t>
            </a:r>
            <a:r>
              <a:rPr lang="zh-CN" altLang="en-US" sz="2400" b="1" dirty="0">
                <a:solidFill>
                  <a:srgbClr val="7030A0"/>
                </a:solidFill>
                <a:effectLst>
                  <a:outerShdw blurRad="38100" dist="38100" dir="2700000" algn="tl">
                    <a:srgbClr val="000000">
                      <a:alpha val="43137"/>
                    </a:srgbClr>
                  </a:outerShdw>
                </a:effectLst>
              </a:rPr>
              <a:t>反讽</a:t>
            </a:r>
            <a:r>
              <a:rPr lang="zh-CN" altLang="en-US" sz="2400" b="1" dirty="0"/>
              <a:t>世态的凉薄与社会的无情，周围人没有温情、没有同情、没有爱心，从而使小说具有强大的批判性，</a:t>
            </a:r>
            <a:r>
              <a:rPr lang="zh-CN" altLang="en-US" sz="2400" b="1" dirty="0">
                <a:solidFill>
                  <a:srgbClr val="FF0000"/>
                </a:solidFill>
                <a:effectLst>
                  <a:outerShdw blurRad="38100" dist="38100" dir="2700000" algn="tl">
                    <a:srgbClr val="000000">
                      <a:alpha val="43137"/>
                    </a:srgbClr>
                  </a:outerShdw>
                </a:effectLst>
              </a:rPr>
              <a:t>深化了作品的主旨</a:t>
            </a:r>
            <a:r>
              <a:rPr lang="zh-CN" altLang="en-US" sz="2400" b="1" dirty="0"/>
              <a:t>。</a:t>
            </a:r>
          </a:p>
        </p:txBody>
      </p:sp>
    </p:spTree>
    <p:extLst>
      <p:ext uri="{BB962C8B-B14F-4D97-AF65-F5344CB8AC3E}">
        <p14:creationId xmlns:p14="http://schemas.microsoft.com/office/powerpoint/2010/main" val="21175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92577" y="188639"/>
            <a:ext cx="2244525" cy="584775"/>
          </a:xfrm>
          <a:prstGeom prst="rect">
            <a:avLst/>
          </a:prstGeom>
        </p:spPr>
        <p:txBody>
          <a:bodyPr wrap="none">
            <a:spAutoFit/>
          </a:bodyPr>
          <a:lstStyle/>
          <a:p>
            <a:pPr>
              <a:defRPr/>
            </a:pPr>
            <a:r>
              <a:rPr lang="zh-CN" altLang="en-US" sz="3200" b="1" dirty="0">
                <a:solidFill>
                  <a:srgbClr val="FF0066"/>
                </a:solidFill>
                <a:effectLst>
                  <a:outerShdw blurRad="38100" dist="38100" dir="2700000" algn="tl">
                    <a:srgbClr val="000000">
                      <a:alpha val="43137"/>
                    </a:srgbClr>
                  </a:outerShdw>
                </a:effectLst>
              </a:rPr>
              <a:t>小说的考点</a:t>
            </a:r>
            <a:endParaRPr lang="zh-CN" altLang="en-US" sz="3200" dirty="0">
              <a:solidFill>
                <a:srgbClr val="FF0066"/>
              </a:solidFill>
              <a:effectLst>
                <a:outerShdw blurRad="38100" dist="38100" dir="2700000" algn="tl">
                  <a:srgbClr val="000000">
                    <a:alpha val="43137"/>
                  </a:srgbClr>
                </a:outerShdw>
              </a:effectLst>
            </a:endParaRPr>
          </a:p>
        </p:txBody>
      </p:sp>
      <p:sp>
        <p:nvSpPr>
          <p:cNvPr id="3" name="矩形 2"/>
          <p:cNvSpPr/>
          <p:nvPr/>
        </p:nvSpPr>
        <p:spPr>
          <a:xfrm>
            <a:off x="467544" y="836712"/>
            <a:ext cx="8568952" cy="830997"/>
          </a:xfrm>
          <a:prstGeom prst="rect">
            <a:avLst/>
          </a:prstGeom>
        </p:spPr>
        <p:txBody>
          <a:bodyPr wrap="square">
            <a:spAutoFit/>
          </a:bodyPr>
          <a:lstStyle/>
          <a:p>
            <a:pPr>
              <a:defRPr/>
            </a:pPr>
            <a:r>
              <a:rPr lang="zh-CN" altLang="en-US" sz="2400" b="1" dirty="0">
                <a:effectLst>
                  <a:outerShdw blurRad="38100" dist="38100" dir="2700000" algn="tl">
                    <a:srgbClr val="000000">
                      <a:alpha val="43137"/>
                    </a:srgbClr>
                  </a:outerShdw>
                </a:effectLst>
              </a:rPr>
              <a:t>高考中小说的命题指向四个关键词：</a:t>
            </a:r>
            <a:r>
              <a:rPr lang="zh-CN" altLang="en-US" sz="2400" b="1" dirty="0">
                <a:solidFill>
                  <a:srgbClr val="FF0066"/>
                </a:solidFill>
                <a:effectLst>
                  <a:outerShdw blurRad="38100" dist="38100" dir="2700000" algn="tl">
                    <a:srgbClr val="000000">
                      <a:alpha val="43137"/>
                    </a:srgbClr>
                  </a:outerShdw>
                </a:effectLst>
              </a:rPr>
              <a:t>环境</a:t>
            </a:r>
            <a:r>
              <a:rPr lang="zh-CN" altLang="en-US" sz="2400" b="1" dirty="0">
                <a:effectLst>
                  <a:outerShdw blurRad="38100" dist="38100" dir="2700000" algn="tl">
                    <a:srgbClr val="000000">
                      <a:alpha val="43137"/>
                    </a:srgbClr>
                  </a:outerShdw>
                </a:effectLst>
              </a:rPr>
              <a:t>、</a:t>
            </a:r>
            <a:r>
              <a:rPr lang="zh-CN" altLang="en-US" sz="2400" b="1" dirty="0">
                <a:solidFill>
                  <a:srgbClr val="FF0066"/>
                </a:solidFill>
                <a:effectLst>
                  <a:outerShdw blurRad="38100" dist="38100" dir="2700000" algn="tl">
                    <a:srgbClr val="000000">
                      <a:alpha val="43137"/>
                    </a:srgbClr>
                  </a:outerShdw>
                </a:effectLst>
              </a:rPr>
              <a:t>情节、人物、主题</a:t>
            </a:r>
            <a:r>
              <a:rPr lang="zh-CN" altLang="en-US" sz="2400" b="1" dirty="0">
                <a:effectLst>
                  <a:outerShdw blurRad="38100" dist="38100" dir="2700000" algn="tl">
                    <a:srgbClr val="000000">
                      <a:alpha val="43137"/>
                    </a:srgbClr>
                  </a:outerShdw>
                </a:effectLst>
              </a:rPr>
              <a:t>。具体来说可以分为以下几方面：</a:t>
            </a:r>
          </a:p>
        </p:txBody>
      </p:sp>
      <p:sp>
        <p:nvSpPr>
          <p:cNvPr id="4" name="矩形 3"/>
          <p:cNvSpPr/>
          <p:nvPr/>
        </p:nvSpPr>
        <p:spPr>
          <a:xfrm>
            <a:off x="969259" y="1916832"/>
            <a:ext cx="4572000" cy="523220"/>
          </a:xfrm>
          <a:prstGeom prst="rect">
            <a:avLst/>
          </a:prstGeom>
        </p:spPr>
        <p:txBody>
          <a:bodyPr>
            <a:spAutoFit/>
          </a:bodyPr>
          <a:lstStyle/>
          <a:p>
            <a:pPr>
              <a:defRPr/>
            </a:pPr>
            <a:r>
              <a:rPr lang="en-US" altLang="zh-CN" sz="2800" b="1" dirty="0">
                <a:solidFill>
                  <a:srgbClr val="7030A0"/>
                </a:solidFill>
              </a:rPr>
              <a:t>1.</a:t>
            </a:r>
            <a:r>
              <a:rPr lang="zh-CN" altLang="en-US" sz="2800" b="1" dirty="0">
                <a:solidFill>
                  <a:srgbClr val="7030A0"/>
                </a:solidFill>
              </a:rPr>
              <a:t>把握故事情节</a:t>
            </a:r>
            <a:r>
              <a:rPr lang="zh-CN" altLang="en-US" sz="2800" b="1" dirty="0" smtClean="0">
                <a:solidFill>
                  <a:srgbClr val="7030A0"/>
                </a:solidFill>
              </a:rPr>
              <a:t>；</a:t>
            </a:r>
            <a:endParaRPr lang="zh-CN" altLang="en-US" sz="2800" b="1" dirty="0">
              <a:solidFill>
                <a:srgbClr val="7030A0"/>
              </a:solidFill>
            </a:endParaRPr>
          </a:p>
        </p:txBody>
      </p:sp>
      <p:sp>
        <p:nvSpPr>
          <p:cNvPr id="5" name="矩形 4"/>
          <p:cNvSpPr/>
          <p:nvPr/>
        </p:nvSpPr>
        <p:spPr>
          <a:xfrm>
            <a:off x="933863" y="5504102"/>
            <a:ext cx="2972289" cy="523220"/>
          </a:xfrm>
          <a:prstGeom prst="rect">
            <a:avLst/>
          </a:prstGeom>
        </p:spPr>
        <p:txBody>
          <a:bodyPr wrap="none">
            <a:spAutoFit/>
          </a:bodyPr>
          <a:lstStyle/>
          <a:p>
            <a:pPr>
              <a:defRPr/>
            </a:pPr>
            <a:r>
              <a:rPr lang="en-US" altLang="zh-CN" sz="2800" b="1" dirty="0">
                <a:solidFill>
                  <a:srgbClr val="C00000"/>
                </a:solidFill>
                <a:effectLst>
                  <a:outerShdw blurRad="38100" dist="38100" dir="2700000" algn="tl">
                    <a:srgbClr val="000000">
                      <a:alpha val="43137"/>
                    </a:srgbClr>
                  </a:outerShdw>
                </a:effectLst>
              </a:rPr>
              <a:t>6.</a:t>
            </a:r>
            <a:r>
              <a:rPr lang="zh-CN" altLang="en-US" sz="2800" b="1" dirty="0">
                <a:solidFill>
                  <a:srgbClr val="C00000"/>
                </a:solidFill>
                <a:effectLst>
                  <a:outerShdw blurRad="38100" dist="38100" dir="2700000" algn="tl">
                    <a:srgbClr val="000000">
                      <a:alpha val="43137"/>
                    </a:srgbClr>
                  </a:outerShdw>
                </a:effectLst>
              </a:rPr>
              <a:t>分析写作技巧。</a:t>
            </a:r>
          </a:p>
        </p:txBody>
      </p:sp>
      <p:sp>
        <p:nvSpPr>
          <p:cNvPr id="6" name="矩形 5"/>
          <p:cNvSpPr/>
          <p:nvPr/>
        </p:nvSpPr>
        <p:spPr>
          <a:xfrm>
            <a:off x="944769" y="4655141"/>
            <a:ext cx="3070071" cy="523220"/>
          </a:xfrm>
          <a:prstGeom prst="rect">
            <a:avLst/>
          </a:prstGeom>
        </p:spPr>
        <p:txBody>
          <a:bodyPr wrap="none">
            <a:spAutoFit/>
          </a:bodyPr>
          <a:lstStyle/>
          <a:p>
            <a:pPr>
              <a:defRPr/>
            </a:pPr>
            <a:r>
              <a:rPr lang="en-US" altLang="zh-CN" sz="2800" b="1" dirty="0">
                <a:solidFill>
                  <a:srgbClr val="002060"/>
                </a:solidFill>
                <a:effectLst>
                  <a:outerShdw blurRad="38100" dist="38100" dir="2700000" algn="tl">
                    <a:srgbClr val="000000">
                      <a:alpha val="43137"/>
                    </a:srgbClr>
                  </a:outerShdw>
                </a:effectLst>
              </a:rPr>
              <a:t>5.</a:t>
            </a:r>
            <a:r>
              <a:rPr lang="zh-CN" altLang="en-US" sz="2800" b="1" dirty="0">
                <a:solidFill>
                  <a:srgbClr val="002060"/>
                </a:solidFill>
                <a:effectLst>
                  <a:outerShdw blurRad="38100" dist="38100" dir="2700000" algn="tl">
                    <a:srgbClr val="000000">
                      <a:alpha val="43137"/>
                    </a:srgbClr>
                  </a:outerShdw>
                </a:effectLst>
              </a:rPr>
              <a:t>品味语言特色 ；</a:t>
            </a:r>
          </a:p>
        </p:txBody>
      </p:sp>
      <p:sp>
        <p:nvSpPr>
          <p:cNvPr id="7" name="矩形 6"/>
          <p:cNvSpPr/>
          <p:nvPr/>
        </p:nvSpPr>
        <p:spPr>
          <a:xfrm>
            <a:off x="933863" y="3903439"/>
            <a:ext cx="2988319" cy="523220"/>
          </a:xfrm>
          <a:prstGeom prst="rect">
            <a:avLst/>
          </a:prstGeom>
        </p:spPr>
        <p:txBody>
          <a:bodyPr wrap="none">
            <a:spAutoFit/>
          </a:bodyPr>
          <a:lstStyle/>
          <a:p>
            <a:pPr>
              <a:defRPr/>
            </a:pPr>
            <a:r>
              <a:rPr lang="en-US" altLang="zh-CN" sz="2800" b="1" dirty="0">
                <a:solidFill>
                  <a:srgbClr val="0070C0"/>
                </a:solidFill>
                <a:effectLst>
                  <a:outerShdw blurRad="38100" dist="38100" dir="2700000" algn="tl">
                    <a:srgbClr val="000000">
                      <a:alpha val="43137"/>
                    </a:srgbClr>
                  </a:outerShdw>
                </a:effectLst>
              </a:rPr>
              <a:t>4.</a:t>
            </a:r>
            <a:r>
              <a:rPr lang="zh-CN" altLang="en-US" sz="2800" b="1" dirty="0">
                <a:solidFill>
                  <a:srgbClr val="0070C0"/>
                </a:solidFill>
                <a:effectLst>
                  <a:outerShdw blurRad="38100" dist="38100" dir="2700000" algn="tl">
                    <a:srgbClr val="000000">
                      <a:alpha val="43137"/>
                    </a:srgbClr>
                  </a:outerShdw>
                </a:effectLst>
              </a:rPr>
              <a:t>概括主题内容；</a:t>
            </a:r>
          </a:p>
        </p:txBody>
      </p:sp>
      <p:sp>
        <p:nvSpPr>
          <p:cNvPr id="8" name="矩形 7"/>
          <p:cNvSpPr/>
          <p:nvPr/>
        </p:nvSpPr>
        <p:spPr>
          <a:xfrm>
            <a:off x="944769" y="3212976"/>
            <a:ext cx="4572000" cy="523220"/>
          </a:xfrm>
          <a:prstGeom prst="rect">
            <a:avLst/>
          </a:prstGeom>
        </p:spPr>
        <p:txBody>
          <a:bodyPr>
            <a:spAutoFit/>
          </a:bodyPr>
          <a:lstStyle/>
          <a:p>
            <a:pPr>
              <a:defRPr/>
            </a:pPr>
            <a:r>
              <a:rPr lang="en-US" altLang="zh-CN" sz="2800" b="1" dirty="0">
                <a:solidFill>
                  <a:srgbClr val="00B050"/>
                </a:solidFill>
                <a:effectLst>
                  <a:outerShdw blurRad="38100" dist="38100" dir="2700000" algn="tl">
                    <a:srgbClr val="000000">
                      <a:alpha val="43137"/>
                    </a:srgbClr>
                  </a:outerShdw>
                </a:effectLst>
              </a:rPr>
              <a:t>3.</a:t>
            </a:r>
            <a:r>
              <a:rPr lang="zh-CN" altLang="en-US" sz="2800" b="1" dirty="0" smtClean="0">
                <a:solidFill>
                  <a:srgbClr val="00B050"/>
                </a:solidFill>
                <a:effectLst>
                  <a:outerShdw blurRad="38100" dist="38100" dir="2700000" algn="tl">
                    <a:srgbClr val="000000">
                      <a:alpha val="43137"/>
                    </a:srgbClr>
                  </a:outerShdw>
                </a:effectLst>
              </a:rPr>
              <a:t>注意环境</a:t>
            </a:r>
            <a:r>
              <a:rPr lang="zh-CN" altLang="en-US" sz="2800" b="1" dirty="0">
                <a:solidFill>
                  <a:srgbClr val="00B050"/>
                </a:solidFill>
                <a:effectLst>
                  <a:outerShdw blurRad="38100" dist="38100" dir="2700000" algn="tl">
                    <a:srgbClr val="000000">
                      <a:alpha val="43137"/>
                    </a:srgbClr>
                  </a:outerShdw>
                </a:effectLst>
              </a:rPr>
              <a:t>描写；</a:t>
            </a:r>
          </a:p>
        </p:txBody>
      </p:sp>
      <p:sp>
        <p:nvSpPr>
          <p:cNvPr id="9" name="矩形 8"/>
          <p:cNvSpPr/>
          <p:nvPr/>
        </p:nvSpPr>
        <p:spPr>
          <a:xfrm>
            <a:off x="944769" y="2564904"/>
            <a:ext cx="2988319" cy="523220"/>
          </a:xfrm>
          <a:prstGeom prst="rect">
            <a:avLst/>
          </a:prstGeom>
        </p:spPr>
        <p:txBody>
          <a:bodyPr wrap="none">
            <a:spAutoFit/>
          </a:bodyPr>
          <a:lstStyle/>
          <a:p>
            <a:pPr>
              <a:defRPr/>
            </a:pPr>
            <a:r>
              <a:rPr lang="en-US" altLang="zh-CN" sz="2800" b="1" dirty="0">
                <a:solidFill>
                  <a:srgbClr val="00B0F0"/>
                </a:solidFill>
                <a:effectLst>
                  <a:outerShdw blurRad="38100" dist="38100" dir="2700000" algn="tl">
                    <a:srgbClr val="000000">
                      <a:alpha val="43137"/>
                    </a:srgbClr>
                  </a:outerShdw>
                </a:effectLst>
              </a:rPr>
              <a:t>2.</a:t>
            </a:r>
            <a:r>
              <a:rPr lang="zh-CN" altLang="en-US" sz="2800" b="1" dirty="0">
                <a:solidFill>
                  <a:srgbClr val="00B0F0"/>
                </a:solidFill>
                <a:effectLst>
                  <a:outerShdw blurRad="38100" dist="38100" dir="2700000" algn="tl">
                    <a:srgbClr val="000000">
                      <a:alpha val="43137"/>
                    </a:srgbClr>
                  </a:outerShdw>
                </a:effectLst>
              </a:rPr>
              <a:t>揣摩人物形象；</a:t>
            </a:r>
          </a:p>
        </p:txBody>
      </p:sp>
    </p:spTree>
    <p:extLst>
      <p:ext uri="{BB962C8B-B14F-4D97-AF65-F5344CB8AC3E}">
        <p14:creationId xmlns:p14="http://schemas.microsoft.com/office/powerpoint/2010/main" val="9701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260648"/>
            <a:ext cx="2791149" cy="523220"/>
          </a:xfrm>
          <a:prstGeom prst="rect">
            <a:avLst/>
          </a:prstGeom>
        </p:spPr>
        <p:txBody>
          <a:bodyPr wrap="none">
            <a:spAutoFit/>
          </a:bodyPr>
          <a:lstStyle/>
          <a:p>
            <a:pPr>
              <a:defRPr/>
            </a:pPr>
            <a:r>
              <a:rPr lang="en-US" altLang="zh-CN" sz="2800" b="1" dirty="0"/>
              <a:t>㈥</a:t>
            </a:r>
            <a:r>
              <a:rPr lang="zh-CN" altLang="en-US" sz="2800" b="1" dirty="0">
                <a:solidFill>
                  <a:srgbClr val="FF0066"/>
                </a:solidFill>
              </a:rPr>
              <a:t>品味语言特色</a:t>
            </a:r>
            <a:r>
              <a:rPr lang="zh-CN" altLang="en-US" sz="2800" b="1" dirty="0"/>
              <a:t> </a:t>
            </a:r>
          </a:p>
        </p:txBody>
      </p:sp>
      <p:sp>
        <p:nvSpPr>
          <p:cNvPr id="4" name="矩形 3"/>
          <p:cNvSpPr/>
          <p:nvPr/>
        </p:nvSpPr>
        <p:spPr>
          <a:xfrm>
            <a:off x="107504" y="1268760"/>
            <a:ext cx="8856984" cy="461665"/>
          </a:xfrm>
          <a:prstGeom prst="rect">
            <a:avLst/>
          </a:prstGeom>
        </p:spPr>
        <p:txBody>
          <a:bodyPr wrap="square">
            <a:spAutoFit/>
          </a:bodyPr>
          <a:lstStyle/>
          <a:p>
            <a:pPr>
              <a:defRPr/>
            </a:pPr>
            <a:r>
              <a:rPr lang="zh-CN" altLang="en-US" sz="2400" b="1" dirty="0"/>
              <a:t>这类型的题目主要是词语、句子的含义，句子在文中的作用命题。</a:t>
            </a:r>
          </a:p>
        </p:txBody>
      </p:sp>
      <p:sp>
        <p:nvSpPr>
          <p:cNvPr id="5" name="矩形 4"/>
          <p:cNvSpPr/>
          <p:nvPr/>
        </p:nvSpPr>
        <p:spPr>
          <a:xfrm>
            <a:off x="539552" y="2420888"/>
            <a:ext cx="2430474" cy="523220"/>
          </a:xfrm>
          <a:prstGeom prst="rect">
            <a:avLst/>
          </a:prstGeom>
        </p:spPr>
        <p:txBody>
          <a:bodyPr wrap="none">
            <a:spAutoFit/>
          </a:bodyPr>
          <a:lstStyle/>
          <a:p>
            <a:r>
              <a:rPr lang="zh-CN" altLang="en-US" sz="2800" b="1" dirty="0">
                <a:solidFill>
                  <a:srgbClr val="FF0000"/>
                </a:solidFill>
                <a:effectLst>
                  <a:outerShdw blurRad="38100" dist="38100" dir="2700000" algn="tl">
                    <a:srgbClr val="000000">
                      <a:alpha val="43137"/>
                    </a:srgbClr>
                  </a:outerShdw>
                </a:effectLst>
              </a:rPr>
              <a:t>⒈常见题型： </a:t>
            </a:r>
            <a:endParaRPr lang="zh-CN" altLang="en-US" sz="2800" dirty="0">
              <a:solidFill>
                <a:srgbClr val="FF0000"/>
              </a:solidFill>
              <a:effectLst>
                <a:outerShdw blurRad="38100" dist="38100" dir="2700000" algn="tl">
                  <a:srgbClr val="000000">
                    <a:alpha val="43137"/>
                  </a:srgbClr>
                </a:outerShdw>
              </a:effectLst>
            </a:endParaRPr>
          </a:p>
        </p:txBody>
      </p:sp>
      <p:sp>
        <p:nvSpPr>
          <p:cNvPr id="6" name="矩形 5"/>
          <p:cNvSpPr/>
          <p:nvPr/>
        </p:nvSpPr>
        <p:spPr>
          <a:xfrm>
            <a:off x="361810" y="3501008"/>
            <a:ext cx="8280920" cy="1311193"/>
          </a:xfrm>
          <a:prstGeom prst="rect">
            <a:avLst/>
          </a:prstGeom>
        </p:spPr>
        <p:txBody>
          <a:bodyPr wrap="square">
            <a:spAutoFit/>
          </a:bodyPr>
          <a:lstStyle/>
          <a:p>
            <a:pPr>
              <a:lnSpc>
                <a:spcPct val="150000"/>
              </a:lnSpc>
              <a:defRPr/>
            </a:pPr>
            <a:r>
              <a:rPr lang="zh-CN" altLang="en-US" sz="2800" b="1" dirty="0"/>
              <a:t>⑴某一词语在文中如何理解？</a:t>
            </a:r>
          </a:p>
          <a:p>
            <a:pPr>
              <a:lnSpc>
                <a:spcPct val="150000"/>
              </a:lnSpc>
              <a:defRPr/>
            </a:pPr>
            <a:r>
              <a:rPr lang="zh-CN" altLang="en-US" sz="2800" b="1" dirty="0"/>
              <a:t>⑵某句在文中的含义是什么？有什么作用？ </a:t>
            </a:r>
          </a:p>
        </p:txBody>
      </p:sp>
    </p:spTree>
    <p:extLst>
      <p:ext uri="{BB962C8B-B14F-4D97-AF65-F5344CB8AC3E}">
        <p14:creationId xmlns:p14="http://schemas.microsoft.com/office/powerpoint/2010/main" val="389221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066" y="4100137"/>
            <a:ext cx="8280920" cy="2308324"/>
          </a:xfrm>
          <a:prstGeom prst="rect">
            <a:avLst/>
          </a:prstGeom>
        </p:spPr>
        <p:txBody>
          <a:bodyPr wrap="square">
            <a:spAutoFit/>
          </a:bodyPr>
          <a:lstStyle/>
          <a:p>
            <a:pPr>
              <a:lnSpc>
                <a:spcPct val="150000"/>
              </a:lnSpc>
              <a:defRPr/>
            </a:pPr>
            <a:r>
              <a:rPr lang="zh-CN" altLang="en-US" sz="2400" b="1" dirty="0"/>
              <a:t>①描写要如见其人、如听其言 、令</a:t>
            </a:r>
            <a:r>
              <a:rPr lang="zh-CN" altLang="en-US" sz="2400" b="1" dirty="0">
                <a:solidFill>
                  <a:srgbClr val="00B050"/>
                </a:solidFill>
                <a:effectLst>
                  <a:outerShdw blurRad="38100" dist="38100" dir="2700000" algn="tl">
                    <a:srgbClr val="000000">
                      <a:alpha val="43137"/>
                    </a:srgbClr>
                  </a:outerShdw>
                </a:effectLst>
              </a:rPr>
              <a:t>读者</a:t>
            </a:r>
            <a:r>
              <a:rPr lang="zh-CN" altLang="en-US" sz="2400" b="1" dirty="0"/>
              <a:t>仿佛</a:t>
            </a:r>
            <a:r>
              <a:rPr lang="zh-CN" altLang="en-US" sz="2400" b="1" dirty="0">
                <a:solidFill>
                  <a:srgbClr val="00B050"/>
                </a:solidFill>
                <a:effectLst>
                  <a:outerShdw blurRad="38100" dist="38100" dir="2700000" algn="tl">
                    <a:srgbClr val="000000">
                      <a:alpha val="43137"/>
                    </a:srgbClr>
                  </a:outerShdw>
                </a:effectLst>
              </a:rPr>
              <a:t>亲临其境</a:t>
            </a:r>
            <a:r>
              <a:rPr lang="zh-CN" altLang="en-US" sz="2400" b="1" dirty="0"/>
              <a:t>。</a:t>
            </a:r>
          </a:p>
          <a:p>
            <a:pPr>
              <a:lnSpc>
                <a:spcPct val="150000"/>
              </a:lnSpc>
              <a:defRPr/>
            </a:pPr>
            <a:r>
              <a:rPr lang="zh-CN" altLang="en-US" sz="2400" b="1" dirty="0"/>
              <a:t>②人物语言</a:t>
            </a:r>
            <a:r>
              <a:rPr lang="zh-CN" altLang="en-US" sz="2400" b="1" dirty="0">
                <a:solidFill>
                  <a:srgbClr val="7030A0"/>
                </a:solidFill>
                <a:effectLst>
                  <a:outerShdw blurRad="38100" dist="38100" dir="2700000" algn="tl">
                    <a:srgbClr val="000000">
                      <a:alpha val="43137"/>
                    </a:srgbClr>
                  </a:outerShdw>
                </a:effectLst>
              </a:rPr>
              <a:t>个性化</a:t>
            </a:r>
            <a:r>
              <a:rPr lang="zh-CN" altLang="en-US" sz="2400" b="1" dirty="0"/>
              <a:t>，即</a:t>
            </a:r>
            <a:r>
              <a:rPr lang="zh-CN" altLang="en-US" sz="2400" b="1" dirty="0">
                <a:solidFill>
                  <a:srgbClr val="7030A0"/>
                </a:solidFill>
                <a:effectLst>
                  <a:outerShdw blurRad="38100" dist="38100" dir="2700000" algn="tl">
                    <a:srgbClr val="000000">
                      <a:alpha val="43137"/>
                    </a:srgbClr>
                  </a:outerShdw>
                </a:effectLst>
              </a:rPr>
              <a:t>显示性格</a:t>
            </a:r>
            <a:r>
              <a:rPr lang="zh-CN" altLang="en-US" sz="2400" b="1" dirty="0"/>
              <a:t>。</a:t>
            </a:r>
          </a:p>
          <a:p>
            <a:pPr>
              <a:lnSpc>
                <a:spcPct val="150000"/>
              </a:lnSpc>
              <a:defRPr/>
            </a:pPr>
            <a:r>
              <a:rPr lang="zh-CN" altLang="en-US" sz="2400" b="1" dirty="0"/>
              <a:t>③叙述语言要</a:t>
            </a:r>
            <a:r>
              <a:rPr lang="zh-CN" altLang="en-US" sz="2400" b="1" dirty="0">
                <a:solidFill>
                  <a:srgbClr val="C00000"/>
                </a:solidFill>
                <a:effectLst>
                  <a:outerShdw blurRad="38100" dist="38100" dir="2700000" algn="tl">
                    <a:srgbClr val="000000">
                      <a:alpha val="43137"/>
                    </a:srgbClr>
                  </a:outerShdw>
                </a:effectLst>
              </a:rPr>
              <a:t>简洁、传神</a:t>
            </a:r>
            <a:r>
              <a:rPr lang="zh-CN" altLang="en-US" sz="2400" b="1" dirty="0"/>
              <a:t>。</a:t>
            </a:r>
          </a:p>
          <a:p>
            <a:pPr>
              <a:lnSpc>
                <a:spcPct val="150000"/>
              </a:lnSpc>
              <a:defRPr/>
            </a:pPr>
            <a:r>
              <a:rPr lang="zh-CN" altLang="en-US" sz="2400" b="1" dirty="0"/>
              <a:t>④语言风格：</a:t>
            </a:r>
            <a:r>
              <a:rPr lang="zh-CN" altLang="en-US" sz="2400" b="1" dirty="0">
                <a:solidFill>
                  <a:srgbClr val="00B0F0"/>
                </a:solidFill>
                <a:effectLst>
                  <a:outerShdw blurRad="38100" dist="38100" dir="2700000" algn="tl">
                    <a:srgbClr val="000000">
                      <a:alpha val="43137"/>
                    </a:srgbClr>
                  </a:outerShdw>
                </a:effectLst>
              </a:rPr>
              <a:t>幽默风趣、典雅庄重、含蓄凝练</a:t>
            </a:r>
            <a:r>
              <a:rPr lang="zh-CN" altLang="en-US" sz="2400" b="1" dirty="0"/>
              <a:t>等。</a:t>
            </a:r>
          </a:p>
        </p:txBody>
      </p:sp>
      <p:sp>
        <p:nvSpPr>
          <p:cNvPr id="3" name="矩形 2"/>
          <p:cNvSpPr/>
          <p:nvPr/>
        </p:nvSpPr>
        <p:spPr>
          <a:xfrm>
            <a:off x="322857" y="3356992"/>
            <a:ext cx="4913525" cy="437043"/>
          </a:xfrm>
          <a:prstGeom prst="rect">
            <a:avLst/>
          </a:prstGeom>
        </p:spPr>
        <p:txBody>
          <a:bodyPr wrap="none">
            <a:spAutoFit/>
          </a:bodyPr>
          <a:lstStyle/>
          <a:p>
            <a:pPr>
              <a:lnSpc>
                <a:spcPct val="80000"/>
              </a:lnSpc>
              <a:defRPr/>
            </a:pPr>
            <a:r>
              <a:rPr lang="en-US" altLang="zh-CN" sz="2800" b="1" dirty="0">
                <a:solidFill>
                  <a:srgbClr val="FF0066"/>
                </a:solidFill>
              </a:rPr>
              <a:t>⒊</a:t>
            </a:r>
            <a:r>
              <a:rPr lang="zh-CN" altLang="en-US" sz="2800" b="1" dirty="0">
                <a:solidFill>
                  <a:srgbClr val="FF0066"/>
                </a:solidFill>
              </a:rPr>
              <a:t>语言特点、修辞、表达效果</a:t>
            </a:r>
            <a:r>
              <a:rPr lang="zh-CN" altLang="en-US" sz="1600" b="1" dirty="0"/>
              <a:t> </a:t>
            </a:r>
            <a:endParaRPr lang="zh-CN" altLang="en-US" sz="1600" dirty="0"/>
          </a:p>
        </p:txBody>
      </p:sp>
      <p:sp>
        <p:nvSpPr>
          <p:cNvPr id="4" name="矩形 3"/>
          <p:cNvSpPr/>
          <p:nvPr/>
        </p:nvSpPr>
        <p:spPr>
          <a:xfrm>
            <a:off x="323528" y="980728"/>
            <a:ext cx="8820472" cy="2308324"/>
          </a:xfrm>
          <a:prstGeom prst="rect">
            <a:avLst/>
          </a:prstGeom>
        </p:spPr>
        <p:txBody>
          <a:bodyPr wrap="square">
            <a:spAutoFit/>
          </a:bodyPr>
          <a:lstStyle/>
          <a:p>
            <a:pPr>
              <a:lnSpc>
                <a:spcPct val="150000"/>
              </a:lnSpc>
              <a:defRPr/>
            </a:pPr>
            <a:r>
              <a:rPr lang="en-US" altLang="zh-CN" sz="2400" b="1" dirty="0"/>
              <a:t>1</a:t>
            </a:r>
            <a:r>
              <a:rPr lang="zh-CN" altLang="en-US" sz="2400" b="1" dirty="0"/>
              <a:t>、注意鉴赏人物语言的个性特色，以语言分析人物性格。</a:t>
            </a:r>
          </a:p>
          <a:p>
            <a:pPr>
              <a:lnSpc>
                <a:spcPct val="150000"/>
              </a:lnSpc>
              <a:defRPr/>
            </a:pPr>
            <a:r>
              <a:rPr lang="en-US" altLang="zh-CN" sz="2400" b="1" dirty="0"/>
              <a:t>2</a:t>
            </a:r>
            <a:r>
              <a:rPr lang="zh-CN" altLang="en-US" sz="2400" b="1" dirty="0"/>
              <a:t>、抓住关键词去品味语言的丰富内涵。</a:t>
            </a:r>
          </a:p>
          <a:p>
            <a:pPr>
              <a:lnSpc>
                <a:spcPct val="150000"/>
              </a:lnSpc>
              <a:defRPr/>
            </a:pPr>
            <a:r>
              <a:rPr lang="en-US" altLang="zh-CN" sz="2400" b="1" dirty="0"/>
              <a:t>3</a:t>
            </a:r>
            <a:r>
              <a:rPr lang="zh-CN" altLang="en-US" sz="2400" b="1" dirty="0"/>
              <a:t>、鉴赏作者运用语言的风格。</a:t>
            </a:r>
          </a:p>
          <a:p>
            <a:pPr>
              <a:lnSpc>
                <a:spcPct val="150000"/>
              </a:lnSpc>
              <a:defRPr/>
            </a:pPr>
            <a:r>
              <a:rPr lang="zh-CN" altLang="en-US" sz="2400" b="1" dirty="0"/>
              <a:t>根据要求组织语言表达：</a:t>
            </a:r>
            <a:r>
              <a:rPr lang="en-US" altLang="zh-CN" sz="2400" b="1" dirty="0"/>
              <a:t>XX</a:t>
            </a:r>
            <a:r>
              <a:rPr lang="zh-CN" altLang="en-US" sz="2400" b="1" dirty="0"/>
              <a:t>词语</a:t>
            </a:r>
            <a:r>
              <a:rPr lang="en-US" altLang="zh-CN" sz="2400" b="1" dirty="0"/>
              <a:t>(</a:t>
            </a:r>
            <a:r>
              <a:rPr lang="zh-CN" altLang="en-US" sz="2400" b="1" dirty="0"/>
              <a:t>句子</a:t>
            </a:r>
            <a:r>
              <a:rPr lang="en-US" altLang="zh-CN" sz="2400" b="1" dirty="0"/>
              <a:t>)</a:t>
            </a:r>
            <a:r>
              <a:rPr lang="zh-CN" altLang="en-US" sz="2400" b="1" dirty="0"/>
              <a:t>，写了</a:t>
            </a:r>
            <a:r>
              <a:rPr lang="en-US" altLang="zh-CN" sz="2400" b="1" dirty="0">
                <a:latin typeface="Arial"/>
              </a:rPr>
              <a:t>……</a:t>
            </a:r>
            <a:r>
              <a:rPr lang="zh-CN" altLang="en-US" sz="2400" b="1" dirty="0"/>
              <a:t>，表现了</a:t>
            </a:r>
            <a:r>
              <a:rPr lang="en-US" altLang="zh-CN" sz="2400" b="1" dirty="0">
                <a:latin typeface="Arial"/>
              </a:rPr>
              <a:t>……</a:t>
            </a:r>
            <a:r>
              <a:rPr lang="en-US" altLang="zh-CN" sz="2400" b="1" dirty="0"/>
              <a:t> </a:t>
            </a:r>
          </a:p>
        </p:txBody>
      </p:sp>
      <p:sp>
        <p:nvSpPr>
          <p:cNvPr id="5" name="矩形 4"/>
          <p:cNvSpPr/>
          <p:nvPr/>
        </p:nvSpPr>
        <p:spPr>
          <a:xfrm>
            <a:off x="362932" y="339997"/>
            <a:ext cx="4873450" cy="523220"/>
          </a:xfrm>
          <a:prstGeom prst="rect">
            <a:avLst/>
          </a:prstGeom>
        </p:spPr>
        <p:txBody>
          <a:bodyPr wrap="none">
            <a:spAutoFit/>
          </a:bodyPr>
          <a:lstStyle/>
          <a:p>
            <a:r>
              <a:rPr lang="en-US" altLang="zh-CN" sz="2800" b="1" dirty="0">
                <a:solidFill>
                  <a:srgbClr val="FF0066"/>
                </a:solidFill>
              </a:rPr>
              <a:t>⒉</a:t>
            </a:r>
            <a:r>
              <a:rPr lang="zh-CN" altLang="en-US" sz="2800" b="1" dirty="0">
                <a:solidFill>
                  <a:srgbClr val="FF0066"/>
                </a:solidFill>
              </a:rPr>
              <a:t>解题思路：从三方面入手：</a:t>
            </a:r>
            <a:endParaRPr lang="zh-CN" altLang="en-US" sz="2800" dirty="0"/>
          </a:p>
        </p:txBody>
      </p:sp>
    </p:spTree>
    <p:extLst>
      <p:ext uri="{BB962C8B-B14F-4D97-AF65-F5344CB8AC3E}">
        <p14:creationId xmlns:p14="http://schemas.microsoft.com/office/powerpoint/2010/main" val="208833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7544" y="-243408"/>
            <a:ext cx="8229600" cy="1143000"/>
          </a:xfrm>
        </p:spPr>
        <p:txBody>
          <a:bodyPr>
            <a:normAutofit/>
          </a:bodyPr>
          <a:lstStyle/>
          <a:p>
            <a:pPr eaLnBrk="1" hangingPunct="1">
              <a:defRPr/>
            </a:pPr>
            <a:r>
              <a:rPr lang="zh-CN" altLang="en-US" sz="3200" b="1" dirty="0" smtClean="0">
                <a:solidFill>
                  <a:srgbClr val="FF0000"/>
                </a:solidFill>
              </a:rPr>
              <a:t>考题示例</a:t>
            </a:r>
          </a:p>
        </p:txBody>
      </p:sp>
      <p:sp>
        <p:nvSpPr>
          <p:cNvPr id="2" name="矩形 1"/>
          <p:cNvSpPr/>
          <p:nvPr/>
        </p:nvSpPr>
        <p:spPr>
          <a:xfrm>
            <a:off x="874994" y="2636912"/>
            <a:ext cx="7704856" cy="2308324"/>
          </a:xfrm>
          <a:prstGeom prst="rect">
            <a:avLst/>
          </a:prstGeom>
        </p:spPr>
        <p:txBody>
          <a:bodyPr wrap="square">
            <a:spAutoFit/>
          </a:bodyPr>
          <a:lstStyle/>
          <a:p>
            <a:pPr>
              <a:lnSpc>
                <a:spcPct val="150000"/>
              </a:lnSpc>
              <a:defRPr/>
            </a:pPr>
            <a:r>
              <a:rPr lang="zh-CN" altLang="en-US" sz="2400" b="1" dirty="0"/>
              <a:t>答：运用</a:t>
            </a:r>
            <a:r>
              <a:rPr lang="zh-CN" altLang="en-US" sz="2400" b="1" dirty="0">
                <a:solidFill>
                  <a:srgbClr val="FF0000"/>
                </a:solidFill>
                <a:effectLst>
                  <a:outerShdw blurRad="38100" dist="38100" dir="2700000" algn="tl">
                    <a:srgbClr val="000000">
                      <a:alpha val="43137"/>
                    </a:srgbClr>
                  </a:outerShdw>
                </a:effectLst>
              </a:rPr>
              <a:t>拟人手法，虚实结合</a:t>
            </a:r>
            <a:r>
              <a:rPr lang="zh-CN" altLang="en-US" sz="2400" b="1" dirty="0"/>
              <a:t>，莲花鸟都在为波贝尔与狗而哀恸，足见波贝尔的人生何其凄凉，何其悲苦，人与狗的感情又何其深厚；用</a:t>
            </a:r>
            <a:r>
              <a:rPr lang="zh-CN" altLang="en-US" sz="2400" b="1" dirty="0">
                <a:solidFill>
                  <a:srgbClr val="FF0000"/>
                </a:solidFill>
                <a:effectLst>
                  <a:outerShdw blurRad="38100" dist="38100" dir="2700000" algn="tl">
                    <a:srgbClr val="000000">
                      <a:alpha val="43137"/>
                    </a:srgbClr>
                  </a:outerShdw>
                </a:effectLst>
              </a:rPr>
              <a:t>反衬</a:t>
            </a:r>
            <a:r>
              <a:rPr lang="zh-CN" altLang="en-US" sz="2400" b="1" dirty="0"/>
              <a:t>手法，</a:t>
            </a:r>
            <a:r>
              <a:rPr lang="zh-CN" altLang="en-US" sz="2400" b="1" dirty="0">
                <a:solidFill>
                  <a:srgbClr val="00B050"/>
                </a:solidFill>
                <a:effectLst>
                  <a:outerShdw blurRad="38100" dist="38100" dir="2700000" algn="tl">
                    <a:srgbClr val="000000">
                      <a:alpha val="43137"/>
                    </a:srgbClr>
                  </a:outerShdw>
                </a:effectLst>
              </a:rPr>
              <a:t>有情动物</a:t>
            </a:r>
            <a:r>
              <a:rPr lang="zh-CN" altLang="en-US" sz="2400" b="1" dirty="0"/>
              <a:t>反衬</a:t>
            </a:r>
            <a:r>
              <a:rPr lang="zh-CN" altLang="en-US" sz="2400" b="1" dirty="0">
                <a:solidFill>
                  <a:srgbClr val="00B050"/>
                </a:solidFill>
                <a:effectLst>
                  <a:outerShdw blurRad="38100" dist="38100" dir="2700000" algn="tl">
                    <a:srgbClr val="000000">
                      <a:alpha val="43137"/>
                    </a:srgbClr>
                  </a:outerShdw>
                </a:effectLst>
              </a:rPr>
              <a:t>无情人间</a:t>
            </a:r>
            <a:r>
              <a:rPr lang="zh-CN" altLang="en-US" sz="2400" b="1" dirty="0"/>
              <a:t>；</a:t>
            </a:r>
            <a:r>
              <a:rPr lang="zh-CN" altLang="en-US" sz="2400" b="1" dirty="0">
                <a:solidFill>
                  <a:srgbClr val="FF0000"/>
                </a:solidFill>
                <a:effectLst>
                  <a:outerShdw blurRad="38100" dist="38100" dir="2700000" algn="tl">
                    <a:srgbClr val="000000">
                      <a:alpha val="43137"/>
                    </a:srgbClr>
                  </a:outerShdw>
                </a:effectLst>
              </a:rPr>
              <a:t>渲染了</a:t>
            </a:r>
            <a:r>
              <a:rPr lang="zh-CN" altLang="en-US" sz="2400" b="1" dirty="0">
                <a:solidFill>
                  <a:srgbClr val="00B0F0"/>
                </a:solidFill>
                <a:effectLst>
                  <a:outerShdw blurRad="38100" dist="38100" dir="2700000" algn="tl">
                    <a:srgbClr val="000000">
                      <a:alpha val="43137"/>
                    </a:srgbClr>
                  </a:outerShdw>
                </a:effectLst>
              </a:rPr>
              <a:t>悲剧气氛</a:t>
            </a:r>
            <a:r>
              <a:rPr lang="zh-CN" altLang="en-US" sz="2400" b="1" dirty="0"/>
              <a:t>，揭示了悲剧的根源。</a:t>
            </a:r>
          </a:p>
        </p:txBody>
      </p:sp>
      <p:sp>
        <p:nvSpPr>
          <p:cNvPr id="3" name="矩形 2"/>
          <p:cNvSpPr/>
          <p:nvPr/>
        </p:nvSpPr>
        <p:spPr>
          <a:xfrm>
            <a:off x="683568" y="980728"/>
            <a:ext cx="4682692" cy="480131"/>
          </a:xfrm>
          <a:prstGeom prst="rect">
            <a:avLst/>
          </a:prstGeom>
        </p:spPr>
        <p:txBody>
          <a:bodyPr wrap="none">
            <a:spAutoFit/>
          </a:bodyPr>
          <a:lstStyle/>
          <a:p>
            <a:pPr>
              <a:lnSpc>
                <a:spcPct val="90000"/>
              </a:lnSpc>
              <a:defRPr/>
            </a:pPr>
            <a:r>
              <a:rPr lang="en-US" altLang="zh-CN" sz="2800" b="1" dirty="0"/>
              <a:t>4</a:t>
            </a:r>
            <a:r>
              <a:rPr lang="zh-CN" altLang="en-US" sz="2800" b="1" dirty="0"/>
              <a:t>、请分析</a:t>
            </a:r>
            <a:r>
              <a:rPr lang="en-US" altLang="zh-CN" sz="2800" b="1" dirty="0"/>
              <a:t>11</a:t>
            </a:r>
            <a:r>
              <a:rPr lang="zh-CN" altLang="en-US" sz="2800" b="1" dirty="0"/>
              <a:t>节的语言特点。</a:t>
            </a:r>
          </a:p>
        </p:txBody>
      </p:sp>
    </p:spTree>
    <p:extLst>
      <p:ext uri="{BB962C8B-B14F-4D97-AF65-F5344CB8AC3E}">
        <p14:creationId xmlns:p14="http://schemas.microsoft.com/office/powerpoint/2010/main" val="349654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zh-CN" altLang="en-US" smtClean="0"/>
              <a:t>实战演练</a:t>
            </a:r>
          </a:p>
        </p:txBody>
      </p:sp>
      <p:sp>
        <p:nvSpPr>
          <p:cNvPr id="2" name="矩形 1"/>
          <p:cNvSpPr/>
          <p:nvPr/>
        </p:nvSpPr>
        <p:spPr>
          <a:xfrm>
            <a:off x="683568" y="4211679"/>
            <a:ext cx="4572000" cy="1421928"/>
          </a:xfrm>
          <a:prstGeom prst="rect">
            <a:avLst/>
          </a:prstGeom>
        </p:spPr>
        <p:txBody>
          <a:bodyPr>
            <a:spAutoFit/>
          </a:bodyPr>
          <a:lstStyle/>
          <a:p>
            <a:pPr>
              <a:lnSpc>
                <a:spcPct val="90000"/>
              </a:lnSpc>
              <a:defRPr/>
            </a:pPr>
            <a:r>
              <a:rPr lang="en-US" altLang="zh-CN" sz="2400" b="1" dirty="0"/>
              <a:t>1</a:t>
            </a:r>
            <a:r>
              <a:rPr lang="zh-CN" altLang="en-US" sz="2400" b="1" dirty="0"/>
              <a:t>、审题干</a:t>
            </a:r>
          </a:p>
          <a:p>
            <a:pPr>
              <a:lnSpc>
                <a:spcPct val="90000"/>
              </a:lnSpc>
              <a:defRPr/>
            </a:pPr>
            <a:r>
              <a:rPr lang="en-US" altLang="zh-CN" sz="2400" b="1" dirty="0"/>
              <a:t>2</a:t>
            </a:r>
            <a:r>
              <a:rPr lang="zh-CN" altLang="en-US" sz="2400" b="1" dirty="0"/>
              <a:t>、定考点</a:t>
            </a:r>
          </a:p>
          <a:p>
            <a:pPr>
              <a:lnSpc>
                <a:spcPct val="90000"/>
              </a:lnSpc>
              <a:defRPr/>
            </a:pPr>
            <a:r>
              <a:rPr lang="en-US" altLang="zh-CN" sz="2400" b="1" dirty="0"/>
              <a:t>3</a:t>
            </a:r>
            <a:r>
              <a:rPr lang="zh-CN" altLang="en-US" sz="2400" b="1" dirty="0"/>
              <a:t>、根据模式酝酿</a:t>
            </a:r>
          </a:p>
          <a:p>
            <a:pPr>
              <a:lnSpc>
                <a:spcPct val="90000"/>
              </a:lnSpc>
              <a:defRPr/>
            </a:pPr>
            <a:r>
              <a:rPr lang="en-US" altLang="zh-CN" sz="2400" b="1" dirty="0"/>
              <a:t>4</a:t>
            </a:r>
            <a:r>
              <a:rPr lang="zh-CN" altLang="en-US" sz="2400" b="1" dirty="0"/>
              <a:t>、准确答题，力求准、全、通。</a:t>
            </a:r>
          </a:p>
        </p:txBody>
      </p:sp>
      <p:sp>
        <p:nvSpPr>
          <p:cNvPr id="3" name="矩形 2"/>
          <p:cNvSpPr/>
          <p:nvPr/>
        </p:nvSpPr>
        <p:spPr>
          <a:xfrm>
            <a:off x="611560" y="3356992"/>
            <a:ext cx="1980029" cy="480131"/>
          </a:xfrm>
          <a:prstGeom prst="rect">
            <a:avLst/>
          </a:prstGeom>
        </p:spPr>
        <p:txBody>
          <a:bodyPr wrap="none">
            <a:spAutoFit/>
          </a:bodyPr>
          <a:lstStyle/>
          <a:p>
            <a:pPr>
              <a:lnSpc>
                <a:spcPct val="90000"/>
              </a:lnSpc>
              <a:defRPr/>
            </a:pPr>
            <a:r>
              <a:rPr lang="zh-CN" altLang="en-US" sz="2800" b="1" dirty="0">
                <a:solidFill>
                  <a:srgbClr val="FF0066"/>
                </a:solidFill>
              </a:rPr>
              <a:t>解题步骤：</a:t>
            </a:r>
          </a:p>
        </p:txBody>
      </p:sp>
      <p:sp>
        <p:nvSpPr>
          <p:cNvPr id="4" name="矩形 3"/>
          <p:cNvSpPr/>
          <p:nvPr/>
        </p:nvSpPr>
        <p:spPr>
          <a:xfrm>
            <a:off x="539552" y="1772816"/>
            <a:ext cx="8136904" cy="1089529"/>
          </a:xfrm>
          <a:prstGeom prst="rect">
            <a:avLst/>
          </a:prstGeom>
        </p:spPr>
        <p:txBody>
          <a:bodyPr wrap="square">
            <a:spAutoFit/>
          </a:bodyPr>
          <a:lstStyle/>
          <a:p>
            <a:pPr>
              <a:lnSpc>
                <a:spcPct val="90000"/>
              </a:lnSpc>
              <a:defRPr/>
            </a:pPr>
            <a:r>
              <a:rPr lang="en-US" altLang="zh-CN" sz="2400" b="1" dirty="0"/>
              <a:t>1</a:t>
            </a:r>
            <a:r>
              <a:rPr lang="zh-CN" altLang="en-US" sz="2400" b="1" dirty="0"/>
              <a:t>、标序号</a:t>
            </a:r>
          </a:p>
          <a:p>
            <a:pPr>
              <a:lnSpc>
                <a:spcPct val="90000"/>
              </a:lnSpc>
              <a:defRPr/>
            </a:pPr>
            <a:r>
              <a:rPr lang="en-US" altLang="zh-CN" sz="2400" b="1" dirty="0"/>
              <a:t>2</a:t>
            </a:r>
            <a:r>
              <a:rPr lang="zh-CN" altLang="en-US" sz="2400" b="1" dirty="0"/>
              <a:t>、抓文脉（按故事的发生、发展、高潮、结局）</a:t>
            </a:r>
          </a:p>
          <a:p>
            <a:pPr>
              <a:lnSpc>
                <a:spcPct val="90000"/>
              </a:lnSpc>
              <a:defRPr/>
            </a:pPr>
            <a:r>
              <a:rPr lang="en-US" altLang="zh-CN" sz="2400" b="1" dirty="0"/>
              <a:t>3</a:t>
            </a:r>
            <a:r>
              <a:rPr lang="zh-CN" altLang="en-US" sz="2400" b="1" dirty="0"/>
              <a:t>、边读边划关键词，适当点评（尤其是有关人物的）</a:t>
            </a:r>
          </a:p>
        </p:txBody>
      </p:sp>
      <p:sp>
        <p:nvSpPr>
          <p:cNvPr id="5" name="矩形 4"/>
          <p:cNvSpPr/>
          <p:nvPr/>
        </p:nvSpPr>
        <p:spPr>
          <a:xfrm>
            <a:off x="539552" y="1196752"/>
            <a:ext cx="1980029" cy="480131"/>
          </a:xfrm>
          <a:prstGeom prst="rect">
            <a:avLst/>
          </a:prstGeom>
        </p:spPr>
        <p:txBody>
          <a:bodyPr wrap="none">
            <a:spAutoFit/>
          </a:bodyPr>
          <a:lstStyle/>
          <a:p>
            <a:pPr>
              <a:lnSpc>
                <a:spcPct val="90000"/>
              </a:lnSpc>
              <a:defRPr/>
            </a:pPr>
            <a:r>
              <a:rPr lang="zh-CN" altLang="en-US" sz="2800" b="1" dirty="0">
                <a:solidFill>
                  <a:srgbClr val="FF0066"/>
                </a:solidFill>
              </a:rPr>
              <a:t>阅读步骤：</a:t>
            </a:r>
          </a:p>
        </p:txBody>
      </p:sp>
    </p:spTree>
    <p:extLst>
      <p:ext uri="{BB962C8B-B14F-4D97-AF65-F5344CB8AC3E}">
        <p14:creationId xmlns:p14="http://schemas.microsoft.com/office/powerpoint/2010/main" val="345249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7504" y="-243408"/>
            <a:ext cx="8229600" cy="908050"/>
          </a:xfrm>
        </p:spPr>
        <p:txBody>
          <a:bodyPr/>
          <a:lstStyle/>
          <a:p>
            <a:pPr eaLnBrk="1" hangingPunct="1">
              <a:defRPr/>
            </a:pPr>
            <a:r>
              <a:rPr lang="en-US" altLang="zh-CN" sz="2800" b="1" dirty="0" smtClean="0">
                <a:solidFill>
                  <a:srgbClr val="FF0000"/>
                </a:solidFill>
              </a:rPr>
              <a:t>                </a:t>
            </a:r>
            <a:r>
              <a:rPr lang="zh-CN" altLang="en-US" sz="2800" b="1" dirty="0" smtClean="0">
                <a:solidFill>
                  <a:srgbClr val="FF0000"/>
                </a:solidFill>
              </a:rPr>
              <a:t>扳着手指头数到十 </a:t>
            </a:r>
          </a:p>
        </p:txBody>
      </p:sp>
      <p:sp>
        <p:nvSpPr>
          <p:cNvPr id="16387" name="Rectangle 3"/>
          <p:cNvSpPr>
            <a:spLocks noGrp="1" noChangeArrowheads="1"/>
          </p:cNvSpPr>
          <p:nvPr>
            <p:ph type="body" idx="1"/>
          </p:nvPr>
        </p:nvSpPr>
        <p:spPr>
          <a:xfrm>
            <a:off x="467544" y="620688"/>
            <a:ext cx="8229600" cy="6840537"/>
          </a:xfrm>
        </p:spPr>
        <p:txBody>
          <a:bodyPr/>
          <a:lstStyle/>
          <a:p>
            <a:pPr eaLnBrk="1" hangingPunct="1">
              <a:lnSpc>
                <a:spcPct val="80000"/>
              </a:lnSpc>
              <a:defRPr/>
            </a:pPr>
            <a:r>
              <a:rPr lang="zh-CN" altLang="en-US" sz="2400" b="1" dirty="0" smtClean="0"/>
              <a:t>那一年，刚过完年，爹就让娘收拾东西，说要回单位上班。其实也没啥东西收拾的。几件洗净的旧衣裤，再就是过年时娘熬更守夜给爹做的一双新布鞋。爹爱吸烟。娘就把切碎的旱烟装了一小布袋放进包里。娘还将自家熬的红苕糖用刀背敲了一块用纸包了，塞进包里。 </a:t>
            </a:r>
            <a:br>
              <a:rPr lang="zh-CN" altLang="en-US" sz="2400" b="1" dirty="0" smtClean="0"/>
            </a:br>
            <a:r>
              <a:rPr lang="zh-CN" altLang="en-US" sz="2400" b="1" dirty="0" smtClean="0"/>
              <a:t>　　爹在一个很远很远的地方工作。爹说那地方白天狐狸都敢偷鸡呢。 </a:t>
            </a:r>
            <a:br>
              <a:rPr lang="zh-CN" altLang="en-US" sz="2400" b="1" dirty="0" smtClean="0"/>
            </a:br>
            <a:r>
              <a:rPr lang="zh-CN" altLang="en-US" sz="2400" b="1" dirty="0" smtClean="0"/>
              <a:t>　　我和娘把爹送到道场边。爹忽然记起什么似的，从衣袋里掏出一块零钱，爹说，坎上的瓦匠昨天又犯了病，抽空去看一下。爹说话时手指又在我的鼻子上刮了一下。 </a:t>
            </a:r>
            <a:br>
              <a:rPr lang="zh-CN" altLang="en-US" sz="2400" b="1" dirty="0" smtClean="0"/>
            </a:br>
            <a:r>
              <a:rPr lang="zh-CN" altLang="en-US" sz="2400" b="1" dirty="0" smtClean="0"/>
              <a:t>　　我说：</a:t>
            </a:r>
            <a:r>
              <a:rPr lang="zh-CN" altLang="en-US" sz="2400" b="1" dirty="0" smtClean="0">
                <a:latin typeface="Arial"/>
              </a:rPr>
              <a:t>“</a:t>
            </a:r>
            <a:r>
              <a:rPr lang="zh-CN" altLang="en-US" sz="2400" b="1" dirty="0" smtClean="0"/>
              <a:t>爹，你几时回来</a:t>
            </a:r>
            <a:r>
              <a:rPr lang="en-US" altLang="zh-CN" sz="2400" b="1" dirty="0" smtClean="0"/>
              <a:t>?</a:t>
            </a:r>
            <a:r>
              <a:rPr lang="en-US" altLang="zh-CN" sz="2400" b="1" dirty="0" smtClean="0">
                <a:latin typeface="Arial"/>
              </a:rPr>
              <a:t>”</a:t>
            </a:r>
            <a:r>
              <a:rPr lang="en-US" altLang="zh-CN" sz="2400" b="1" dirty="0" smtClean="0"/>
              <a:t> </a:t>
            </a:r>
            <a:br>
              <a:rPr lang="en-US" altLang="zh-CN" sz="2400" b="1" dirty="0" smtClean="0"/>
            </a:br>
            <a:r>
              <a:rPr lang="zh-CN" altLang="en-US" sz="2400" b="1" dirty="0" smtClean="0"/>
              <a:t>　　爹笑笑说：</a:t>
            </a:r>
            <a:r>
              <a:rPr lang="zh-CN" altLang="en-US" sz="2400" b="1" dirty="0" smtClean="0">
                <a:latin typeface="Arial"/>
              </a:rPr>
              <a:t>“</a:t>
            </a:r>
            <a:r>
              <a:rPr lang="zh-CN" altLang="en-US" sz="2400" b="1" dirty="0" smtClean="0"/>
              <a:t>个把月吧。</a:t>
            </a:r>
            <a:r>
              <a:rPr lang="zh-CN" altLang="en-US" sz="2400" b="1" dirty="0" smtClean="0">
                <a:latin typeface="Arial"/>
              </a:rPr>
              <a:t>”</a:t>
            </a:r>
            <a:r>
              <a:rPr lang="zh-CN" altLang="en-US" sz="2400" b="1" dirty="0" smtClean="0"/>
              <a:t> </a:t>
            </a:r>
            <a:br>
              <a:rPr lang="zh-CN" altLang="en-US" sz="2400" b="1" dirty="0" smtClean="0"/>
            </a:br>
            <a:r>
              <a:rPr lang="zh-CN" altLang="en-US" sz="2400" b="1" dirty="0" smtClean="0"/>
              <a:t>　　爹就去了。 </a:t>
            </a:r>
            <a:br>
              <a:rPr lang="zh-CN" altLang="en-US" sz="2400" b="1" dirty="0" smtClean="0"/>
            </a:br>
            <a:r>
              <a:rPr lang="zh-CN" altLang="en-US" sz="2400" b="1" dirty="0" smtClean="0"/>
              <a:t>　　我问娘，个把月是多长时间。娘说，个把月就是一个月，就是三十天。那时，我还没念书，扳着指头刚能数到十。 </a:t>
            </a:r>
            <a:br>
              <a:rPr lang="zh-CN" altLang="en-US" sz="2400" b="1" dirty="0" smtClean="0"/>
            </a:br>
            <a:r>
              <a:rPr lang="zh-CN" altLang="en-US" sz="2400" b="1" dirty="0" smtClean="0"/>
              <a:t>　　第二天；我随娘一块儿去看瓦匠。我们家的老房子漏雨，娘看瓦匠时就说了烧点瓦翻盖房子的事。回来时，我偷偷将瓦匠和好的泥包了一疙瘩。娘还是看见了。娘说，快给瓦匠送去，那泥是做瓦用的。 </a:t>
            </a:r>
            <a:br>
              <a:rPr lang="zh-CN" altLang="en-US" sz="2400" b="1" dirty="0" smtClean="0"/>
            </a:br>
            <a:r>
              <a:rPr lang="zh-CN" altLang="en-US" sz="2400" b="1" dirty="0" smtClean="0"/>
              <a:t/>
            </a:r>
            <a:br>
              <a:rPr lang="zh-CN" altLang="en-US" sz="2400" b="1" dirty="0" smtClean="0"/>
            </a:br>
            <a:endParaRPr lang="zh-CN" altLang="en-US" sz="2400" b="1" dirty="0" smtClean="0"/>
          </a:p>
        </p:txBody>
      </p:sp>
    </p:spTree>
    <p:extLst>
      <p:ext uri="{BB962C8B-B14F-4D97-AF65-F5344CB8AC3E}">
        <p14:creationId xmlns:p14="http://schemas.microsoft.com/office/powerpoint/2010/main" val="32646860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79512" y="188913"/>
            <a:ext cx="8784976" cy="6840537"/>
          </a:xfrm>
        </p:spPr>
        <p:txBody>
          <a:bodyPr/>
          <a:lstStyle/>
          <a:p>
            <a:pPr eaLnBrk="1" hangingPunct="1">
              <a:lnSpc>
                <a:spcPct val="80000"/>
              </a:lnSpc>
              <a:defRPr/>
            </a:pPr>
            <a:r>
              <a:rPr lang="zh-CN" altLang="en-US" sz="2000" b="1" dirty="0" smtClean="0"/>
              <a:t>　我说：</a:t>
            </a:r>
            <a:r>
              <a:rPr lang="zh-CN" altLang="en-US" sz="2000" b="1" dirty="0" smtClean="0">
                <a:latin typeface="Arial"/>
              </a:rPr>
              <a:t>“</a:t>
            </a:r>
            <a:r>
              <a:rPr lang="zh-CN" altLang="en-US" sz="2000" b="1" dirty="0" smtClean="0"/>
              <a:t>我也是有用途的。我每天用泥捏一只小狗，捏够了三个十，爹不就回来了</a:t>
            </a:r>
            <a:r>
              <a:rPr lang="en-US" altLang="zh-CN" sz="2000" b="1" dirty="0" smtClean="0"/>
              <a:t>?</a:t>
            </a:r>
            <a:r>
              <a:rPr lang="en-US" altLang="zh-CN" sz="2000" b="1" dirty="0" smtClean="0">
                <a:latin typeface="Arial"/>
              </a:rPr>
              <a:t>”</a:t>
            </a:r>
            <a:r>
              <a:rPr lang="en-US" altLang="zh-CN" sz="2000" b="1" dirty="0" smtClean="0"/>
              <a:t> </a:t>
            </a:r>
            <a:br>
              <a:rPr lang="en-US" altLang="zh-CN" sz="2000" b="1" dirty="0" smtClean="0"/>
            </a:br>
            <a:r>
              <a:rPr lang="zh-CN" altLang="en-US" sz="2000" b="1" dirty="0" smtClean="0"/>
              <a:t>　　娘就笑了，没有逼我将泥给瓦匠送去。 </a:t>
            </a:r>
            <a:br>
              <a:rPr lang="zh-CN" altLang="en-US" sz="2000" b="1" dirty="0" smtClean="0"/>
            </a:br>
            <a:r>
              <a:rPr lang="zh-CN" altLang="en-US" sz="2000" b="1" dirty="0" smtClean="0"/>
              <a:t>　　当天晚上，我便用泥捏了一只小狗。丑丑的小狗，我把它放到了屋檐下的鸡圈顶上。 </a:t>
            </a:r>
            <a:br>
              <a:rPr lang="zh-CN" altLang="en-US" sz="2000" b="1" dirty="0" smtClean="0"/>
            </a:br>
            <a:r>
              <a:rPr lang="zh-CN" altLang="en-US" sz="2000" b="1" dirty="0" smtClean="0"/>
              <a:t>　　开始时，我每天用泥捏一只。过了几天，我便有些急了。我知道爹每次回家，总会带些好吃的东西给我吃。娘也会做好吃的给爹吃。我便趁娘不注意时，隔个一天两天偷偷多捏一只放进去。 </a:t>
            </a:r>
            <a:br>
              <a:rPr lang="zh-CN" altLang="en-US" sz="2000" b="1" dirty="0" smtClean="0"/>
            </a:br>
            <a:r>
              <a:rPr lang="zh-CN" altLang="en-US" sz="2000" b="1" dirty="0" smtClean="0"/>
              <a:t>　　过了一段时间，我问娘：</a:t>
            </a:r>
            <a:r>
              <a:rPr lang="zh-CN" altLang="en-US" sz="2000" b="1" dirty="0" smtClean="0">
                <a:latin typeface="Arial"/>
              </a:rPr>
              <a:t>“</a:t>
            </a:r>
            <a:r>
              <a:rPr lang="zh-CN" altLang="en-US" sz="2000" b="1" dirty="0" smtClean="0"/>
              <a:t>爹咋还不回来</a:t>
            </a:r>
            <a:r>
              <a:rPr lang="en-US" altLang="zh-CN" sz="2000" b="1" dirty="0" smtClean="0"/>
              <a:t>?</a:t>
            </a:r>
            <a:r>
              <a:rPr lang="zh-CN" altLang="en-US" sz="2000" b="1" dirty="0" smtClean="0"/>
              <a:t>我的小狗已够三个十了。</a:t>
            </a:r>
            <a:r>
              <a:rPr lang="zh-CN" altLang="en-US" sz="2000" b="1" dirty="0" smtClean="0">
                <a:latin typeface="Arial"/>
              </a:rPr>
              <a:t>”</a:t>
            </a:r>
            <a:r>
              <a:rPr lang="zh-CN" altLang="en-US" sz="2000" b="1" dirty="0" smtClean="0"/>
              <a:t> </a:t>
            </a:r>
            <a:br>
              <a:rPr lang="zh-CN" altLang="en-US" sz="2000" b="1" dirty="0" smtClean="0"/>
            </a:br>
            <a:r>
              <a:rPr lang="zh-CN" altLang="en-US" sz="2000" b="1" dirty="0" smtClean="0"/>
              <a:t>　　娘说：</a:t>
            </a:r>
            <a:r>
              <a:rPr lang="zh-CN" altLang="en-US" sz="2000" b="1" dirty="0" smtClean="0">
                <a:latin typeface="Arial"/>
              </a:rPr>
              <a:t>“</a:t>
            </a:r>
            <a:r>
              <a:rPr lang="zh-CN" altLang="en-US" sz="2000" b="1" dirty="0" smtClean="0"/>
              <a:t>哪能呢</a:t>
            </a:r>
            <a:r>
              <a:rPr lang="en-US" altLang="zh-CN" sz="2000" b="1" dirty="0" smtClean="0"/>
              <a:t>?</a:t>
            </a:r>
            <a:r>
              <a:rPr lang="zh-CN" altLang="en-US" sz="2000" b="1" dirty="0" smtClean="0"/>
              <a:t>咱的鸡一天一个蛋，才一个十零九个呢。</a:t>
            </a:r>
            <a:r>
              <a:rPr lang="zh-CN" altLang="en-US" sz="2000" b="1" dirty="0" smtClean="0">
                <a:latin typeface="Arial"/>
              </a:rPr>
              <a:t>”</a:t>
            </a:r>
            <a:r>
              <a:rPr lang="zh-CN" altLang="en-US" sz="2000" b="1" dirty="0" smtClean="0"/>
              <a:t>娘也并不识字，她记日子的办法和我一样。 </a:t>
            </a:r>
            <a:br>
              <a:rPr lang="zh-CN" altLang="en-US" sz="2000" b="1" dirty="0" smtClean="0"/>
            </a:br>
            <a:r>
              <a:rPr lang="zh-CN" altLang="en-US" sz="2000" b="1" dirty="0" smtClean="0"/>
              <a:t>　　日子过得很慢。 </a:t>
            </a:r>
            <a:br>
              <a:rPr lang="zh-CN" altLang="en-US" sz="2000" b="1" dirty="0" smtClean="0"/>
            </a:br>
            <a:r>
              <a:rPr lang="zh-CN" altLang="en-US" sz="2000" b="1" dirty="0" smtClean="0"/>
              <a:t>　　我在焦急的等待中，终于盼回了爹。 </a:t>
            </a:r>
            <a:br>
              <a:rPr lang="zh-CN" altLang="en-US" sz="2000" b="1" dirty="0" smtClean="0"/>
            </a:br>
            <a:r>
              <a:rPr lang="zh-CN" altLang="en-US" sz="2000" b="1" dirty="0" smtClean="0"/>
              <a:t>　　娘急忙从箱底摸出几个鸡蛋去做饭。我便从鸡圈顶上拿来那些小狗。十只一堆，放了五堆零三只。 </a:t>
            </a:r>
            <a:br>
              <a:rPr lang="zh-CN" altLang="en-US" sz="2000" b="1" dirty="0" smtClean="0"/>
            </a:br>
            <a:r>
              <a:rPr lang="zh-CN" altLang="en-US" sz="2000" b="1" dirty="0" smtClean="0"/>
              <a:t>　　我说：</a:t>
            </a:r>
            <a:r>
              <a:rPr lang="zh-CN" altLang="en-US" sz="2000" b="1" dirty="0" smtClean="0">
                <a:latin typeface="Arial"/>
              </a:rPr>
              <a:t>“</a:t>
            </a:r>
            <a:r>
              <a:rPr lang="zh-CN" altLang="en-US" sz="2000" b="1" dirty="0" smtClean="0"/>
              <a:t>爹，你这次走的时间真长，我捏的小狗都五个十还多了三只呢。</a:t>
            </a:r>
            <a:r>
              <a:rPr lang="zh-CN" altLang="en-US" sz="2000" b="1" dirty="0" smtClean="0">
                <a:latin typeface="Arial"/>
              </a:rPr>
              <a:t>”</a:t>
            </a:r>
            <a:r>
              <a:rPr lang="zh-CN" altLang="en-US" sz="2000" b="1" dirty="0" smtClean="0"/>
              <a:t> </a:t>
            </a:r>
            <a:br>
              <a:rPr lang="zh-CN" altLang="en-US" sz="2000" b="1" dirty="0" smtClean="0"/>
            </a:br>
            <a:r>
              <a:rPr lang="zh-CN" altLang="en-US" sz="2000" b="1" dirty="0" smtClean="0"/>
              <a:t>　　</a:t>
            </a:r>
            <a:r>
              <a:rPr lang="zh-CN" altLang="en-US" sz="2000" b="1" dirty="0" smtClean="0">
                <a:latin typeface="Arial"/>
              </a:rPr>
              <a:t>“</a:t>
            </a:r>
            <a:r>
              <a:rPr lang="zh-CN" altLang="en-US" sz="2000" b="1" dirty="0" smtClean="0"/>
              <a:t>你肯定多捏了。</a:t>
            </a:r>
            <a:r>
              <a:rPr lang="zh-CN" altLang="en-US" sz="2000" b="1" dirty="0" smtClean="0">
                <a:latin typeface="Arial"/>
              </a:rPr>
              <a:t>”</a:t>
            </a:r>
            <a:r>
              <a:rPr lang="zh-CN" altLang="en-US" sz="2000" b="1" dirty="0" smtClean="0"/>
              <a:t>爹边说边去掏他带回的包，</a:t>
            </a:r>
            <a:r>
              <a:rPr lang="zh-CN" altLang="en-US" sz="2000" b="1" dirty="0" smtClean="0">
                <a:latin typeface="Arial"/>
              </a:rPr>
              <a:t>“</a:t>
            </a:r>
            <a:r>
              <a:rPr lang="zh-CN" altLang="en-US" sz="2000" b="1" dirty="0" smtClean="0"/>
              <a:t>我是每天攒半个馒头。看看，三十四个半边，刚好三十四天呢。</a:t>
            </a:r>
            <a:r>
              <a:rPr lang="zh-CN" altLang="en-US" sz="2000" b="1" dirty="0" smtClean="0">
                <a:latin typeface="Arial"/>
              </a:rPr>
              <a:t>”</a:t>
            </a:r>
            <a:r>
              <a:rPr lang="zh-CN" altLang="en-US" sz="2000" b="1" dirty="0" smtClean="0"/>
              <a:t> </a:t>
            </a:r>
            <a:br>
              <a:rPr lang="zh-CN" altLang="en-US" sz="2000" b="1" dirty="0" smtClean="0"/>
            </a:br>
            <a:r>
              <a:rPr lang="zh-CN" altLang="en-US" sz="2000" b="1" dirty="0" smtClean="0"/>
              <a:t>　　娘在灶间听了我和爹的对话，也插了言：</a:t>
            </a:r>
            <a:r>
              <a:rPr lang="zh-CN" altLang="en-US" sz="2000" b="1" dirty="0" smtClean="0">
                <a:latin typeface="Arial"/>
              </a:rPr>
              <a:t>“</a:t>
            </a:r>
            <a:r>
              <a:rPr lang="zh-CN" altLang="en-US" sz="2000" b="1" dirty="0" smtClean="0"/>
              <a:t>狗娃，你是不是偷了娘的鸡蛋</a:t>
            </a:r>
            <a:r>
              <a:rPr lang="en-US" altLang="zh-CN" sz="2000" b="1" dirty="0" smtClean="0"/>
              <a:t>?</a:t>
            </a:r>
            <a:r>
              <a:rPr lang="zh-CN" altLang="en-US" sz="2000" b="1" dirty="0" smtClean="0"/>
              <a:t>我就揣摩着不对劲，数来数去咋就差一个呢</a:t>
            </a:r>
            <a:r>
              <a:rPr lang="en-US" altLang="zh-CN" sz="2000" b="1" dirty="0" smtClean="0"/>
              <a:t>?</a:t>
            </a:r>
            <a:r>
              <a:rPr lang="en-US" altLang="zh-CN" sz="2000" b="1" dirty="0" smtClean="0">
                <a:latin typeface="Arial"/>
              </a:rPr>
              <a:t>”</a:t>
            </a:r>
            <a:r>
              <a:rPr lang="en-US" altLang="zh-CN" sz="2000" b="1" dirty="0" smtClean="0"/>
              <a:t> </a:t>
            </a:r>
            <a:br>
              <a:rPr lang="en-US" altLang="zh-CN" sz="2000" b="1" dirty="0" smtClean="0"/>
            </a:br>
            <a:r>
              <a:rPr lang="zh-CN" altLang="en-US" sz="2000" b="1" dirty="0" smtClean="0"/>
              <a:t>　　爹就嘿嘿地笑了，娘也笑了。 </a:t>
            </a:r>
            <a:br>
              <a:rPr lang="zh-CN" altLang="en-US" sz="2000" b="1" dirty="0" smtClean="0"/>
            </a:br>
            <a:r>
              <a:rPr lang="zh-CN" altLang="en-US" sz="2000" b="1" dirty="0" smtClean="0"/>
              <a:t>　　那个鸡蛋是我偷的。我把它打碎，装进一节竹筒里烧着吃了。 </a:t>
            </a:r>
            <a:br>
              <a:rPr lang="zh-CN" altLang="en-US" sz="2000" b="1" dirty="0" smtClean="0"/>
            </a:br>
            <a:r>
              <a:rPr lang="zh-CN" altLang="en-US" sz="2000" b="1" dirty="0" smtClean="0"/>
              <a:t/>
            </a:r>
            <a:br>
              <a:rPr lang="zh-CN" altLang="en-US" sz="2000" b="1" dirty="0" smtClean="0"/>
            </a:br>
            <a:endParaRPr lang="zh-CN" altLang="en-US" sz="2000" b="1" dirty="0" smtClean="0"/>
          </a:p>
        </p:txBody>
      </p:sp>
    </p:spTree>
    <p:extLst>
      <p:ext uri="{BB962C8B-B14F-4D97-AF65-F5344CB8AC3E}">
        <p14:creationId xmlns:p14="http://schemas.microsoft.com/office/powerpoint/2010/main" val="5614591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6175" y="4672726"/>
            <a:ext cx="8146740" cy="1200329"/>
          </a:xfrm>
          <a:prstGeom prst="rect">
            <a:avLst/>
          </a:prstGeom>
        </p:spPr>
        <p:txBody>
          <a:bodyPr wrap="square">
            <a:spAutoFit/>
          </a:bodyPr>
          <a:lstStyle/>
          <a:p>
            <a:r>
              <a:rPr lang="en-US" altLang="zh-CN" sz="2400" b="1" dirty="0">
                <a:solidFill>
                  <a:srgbClr val="0000FF"/>
                </a:solidFill>
                <a:latin typeface="Arial" charset="0"/>
              </a:rPr>
              <a:t>【</a:t>
            </a:r>
            <a:r>
              <a:rPr lang="zh-CN" altLang="en-US" sz="2400" b="1" dirty="0">
                <a:solidFill>
                  <a:srgbClr val="FF0066"/>
                </a:solidFill>
                <a:latin typeface="Arial" charset="0"/>
              </a:rPr>
              <a:t>解析</a:t>
            </a:r>
            <a:r>
              <a:rPr lang="en-US" altLang="zh-CN" sz="2400" b="1" dirty="0">
                <a:solidFill>
                  <a:srgbClr val="0000FF"/>
                </a:solidFill>
                <a:latin typeface="Arial" charset="0"/>
              </a:rPr>
              <a:t>】</a:t>
            </a:r>
            <a:r>
              <a:rPr lang="zh-CN" altLang="en-US" sz="2400" b="1" dirty="0">
                <a:latin typeface="Arial" charset="0"/>
              </a:rPr>
              <a:t>这篇微型小说没有跃宕起伏的情节。只是靠几个细节来支撑整篇小说的构架，来抒写人间的真情。这三个人不同的性格特征，应从细节描写中分析出来。 </a:t>
            </a:r>
            <a:endParaRPr lang="zh-CN" altLang="en-US" sz="2400" b="1" dirty="0"/>
          </a:p>
        </p:txBody>
      </p:sp>
      <p:sp>
        <p:nvSpPr>
          <p:cNvPr id="3" name="矩形 2"/>
          <p:cNvSpPr/>
          <p:nvPr/>
        </p:nvSpPr>
        <p:spPr>
          <a:xfrm>
            <a:off x="2271844" y="3145194"/>
            <a:ext cx="6385348" cy="461665"/>
          </a:xfrm>
          <a:prstGeom prst="rect">
            <a:avLst/>
          </a:prstGeom>
        </p:spPr>
        <p:txBody>
          <a:bodyPr wrap="square">
            <a:spAutoFit/>
          </a:bodyPr>
          <a:lstStyle/>
          <a:p>
            <a:pPr>
              <a:spcBef>
                <a:spcPct val="50000"/>
              </a:spcBef>
            </a:pPr>
            <a:r>
              <a:rPr lang="zh-CN" altLang="en-US" sz="2400" b="1" dirty="0" smtClean="0">
                <a:latin typeface="Arial" charset="0"/>
              </a:rPr>
              <a:t>充满</a:t>
            </a:r>
            <a:r>
              <a:rPr lang="zh-CN" altLang="en-US" sz="2400" b="1" dirty="0">
                <a:latin typeface="Arial" charset="0"/>
              </a:rPr>
              <a:t>亲情、乐于助人、朴实厚道、勤劳爱家等。</a:t>
            </a:r>
          </a:p>
        </p:txBody>
      </p:sp>
      <p:sp>
        <p:nvSpPr>
          <p:cNvPr id="4" name="矩形 3"/>
          <p:cNvSpPr/>
          <p:nvPr/>
        </p:nvSpPr>
        <p:spPr>
          <a:xfrm>
            <a:off x="591299" y="1268760"/>
            <a:ext cx="1576072" cy="461665"/>
          </a:xfrm>
          <a:prstGeom prst="rect">
            <a:avLst/>
          </a:prstGeom>
        </p:spPr>
        <p:txBody>
          <a:bodyPr wrap="none">
            <a:spAutoFit/>
          </a:bodyPr>
          <a:lstStyle/>
          <a:p>
            <a:r>
              <a:rPr lang="en-US" altLang="zh-CN" sz="2400" b="1" dirty="0">
                <a:solidFill>
                  <a:srgbClr val="0000FF"/>
                </a:solidFill>
                <a:latin typeface="Arial" charset="0"/>
              </a:rPr>
              <a:t>“</a:t>
            </a:r>
            <a:r>
              <a:rPr lang="zh-CN" altLang="en-US" sz="2400" b="1" dirty="0">
                <a:solidFill>
                  <a:srgbClr val="0000FF"/>
                </a:solidFill>
                <a:latin typeface="Arial" charset="0"/>
              </a:rPr>
              <a:t>狗娃”：</a:t>
            </a:r>
            <a:endParaRPr lang="zh-CN" altLang="en-US" sz="2400" b="1" dirty="0"/>
          </a:p>
        </p:txBody>
      </p:sp>
      <p:sp>
        <p:nvSpPr>
          <p:cNvPr id="5" name="矩形 4"/>
          <p:cNvSpPr/>
          <p:nvPr/>
        </p:nvSpPr>
        <p:spPr>
          <a:xfrm>
            <a:off x="2593277" y="1314926"/>
            <a:ext cx="6032421" cy="461665"/>
          </a:xfrm>
          <a:prstGeom prst="rect">
            <a:avLst/>
          </a:prstGeom>
        </p:spPr>
        <p:txBody>
          <a:bodyPr wrap="none">
            <a:spAutoFit/>
          </a:bodyPr>
          <a:lstStyle/>
          <a:p>
            <a:pPr>
              <a:spcBef>
                <a:spcPct val="50000"/>
              </a:spcBef>
            </a:pPr>
            <a:r>
              <a:rPr lang="zh-CN" altLang="en-US" sz="2400" b="1" dirty="0">
                <a:latin typeface="Arial" charset="0"/>
              </a:rPr>
              <a:t>天真、幼稚、调皮、可爱、诚实、爱父母。</a:t>
            </a:r>
          </a:p>
        </p:txBody>
      </p:sp>
      <p:sp>
        <p:nvSpPr>
          <p:cNvPr id="6" name="矩形 5"/>
          <p:cNvSpPr/>
          <p:nvPr/>
        </p:nvSpPr>
        <p:spPr>
          <a:xfrm>
            <a:off x="583169" y="2073088"/>
            <a:ext cx="1415772" cy="461665"/>
          </a:xfrm>
          <a:prstGeom prst="rect">
            <a:avLst/>
          </a:prstGeom>
        </p:spPr>
        <p:txBody>
          <a:bodyPr wrap="none">
            <a:spAutoFit/>
          </a:bodyPr>
          <a:lstStyle/>
          <a:p>
            <a:r>
              <a:rPr lang="zh-CN" altLang="en-US" sz="2400" b="1" dirty="0">
                <a:solidFill>
                  <a:srgbClr val="0000FF"/>
                </a:solidFill>
                <a:latin typeface="Arial" charset="0"/>
              </a:rPr>
              <a:t>“娘”：</a:t>
            </a:r>
            <a:endParaRPr lang="zh-CN" altLang="en-US" sz="2400" b="1" dirty="0"/>
          </a:p>
        </p:txBody>
      </p:sp>
      <p:sp>
        <p:nvSpPr>
          <p:cNvPr id="7" name="矩形 6"/>
          <p:cNvSpPr/>
          <p:nvPr/>
        </p:nvSpPr>
        <p:spPr>
          <a:xfrm>
            <a:off x="2593277" y="2091517"/>
            <a:ext cx="2954655" cy="461665"/>
          </a:xfrm>
          <a:prstGeom prst="rect">
            <a:avLst/>
          </a:prstGeom>
        </p:spPr>
        <p:txBody>
          <a:bodyPr wrap="none">
            <a:spAutoFit/>
          </a:bodyPr>
          <a:lstStyle/>
          <a:p>
            <a:pPr>
              <a:spcBef>
                <a:spcPct val="50000"/>
              </a:spcBef>
            </a:pPr>
            <a:r>
              <a:rPr lang="zh-CN" altLang="en-US" sz="2400" b="1" dirty="0">
                <a:latin typeface="Arial" charset="0"/>
              </a:rPr>
              <a:t>善良、勤俭、朴实。</a:t>
            </a:r>
          </a:p>
        </p:txBody>
      </p:sp>
      <p:sp>
        <p:nvSpPr>
          <p:cNvPr id="8" name="矩形 7"/>
          <p:cNvSpPr/>
          <p:nvPr/>
        </p:nvSpPr>
        <p:spPr>
          <a:xfrm>
            <a:off x="591299" y="3171763"/>
            <a:ext cx="1415772" cy="461665"/>
          </a:xfrm>
          <a:prstGeom prst="rect">
            <a:avLst/>
          </a:prstGeom>
        </p:spPr>
        <p:txBody>
          <a:bodyPr wrap="none">
            <a:spAutoFit/>
          </a:bodyPr>
          <a:lstStyle/>
          <a:p>
            <a:r>
              <a:rPr lang="zh-CN" altLang="en-US" sz="2400" b="1" dirty="0">
                <a:solidFill>
                  <a:srgbClr val="0000FF"/>
                </a:solidFill>
                <a:latin typeface="Arial" charset="0"/>
              </a:rPr>
              <a:t>“爹”：</a:t>
            </a:r>
            <a:endParaRPr lang="zh-CN" altLang="en-US" sz="2400" b="1" dirty="0"/>
          </a:p>
        </p:txBody>
      </p:sp>
      <p:sp>
        <p:nvSpPr>
          <p:cNvPr id="10" name="矩形 9"/>
          <p:cNvSpPr/>
          <p:nvPr/>
        </p:nvSpPr>
        <p:spPr>
          <a:xfrm>
            <a:off x="650032" y="116632"/>
            <a:ext cx="8170440" cy="830997"/>
          </a:xfrm>
          <a:prstGeom prst="rect">
            <a:avLst/>
          </a:prstGeom>
        </p:spPr>
        <p:txBody>
          <a:bodyPr wrap="square">
            <a:spAutoFit/>
          </a:bodyPr>
          <a:lstStyle/>
          <a:p>
            <a:r>
              <a:rPr lang="en-US" altLang="zh-CN" sz="2400" b="1" dirty="0"/>
              <a:t>1</a:t>
            </a:r>
            <a:r>
              <a:rPr lang="zh-CN" altLang="en-US" sz="2400" b="1" dirty="0"/>
              <a:t>．小说中的三个人物都有浓浓的亲情，但各有个性，试分别说明三个人的不同的性格特征。 </a:t>
            </a:r>
          </a:p>
        </p:txBody>
      </p:sp>
    </p:spTree>
    <p:extLst>
      <p:ext uri="{BB962C8B-B14F-4D97-AF65-F5344CB8AC3E}">
        <p14:creationId xmlns:p14="http://schemas.microsoft.com/office/powerpoint/2010/main" val="158850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4221088"/>
            <a:ext cx="7704856" cy="1691104"/>
          </a:xfrm>
          <a:prstGeom prst="rect">
            <a:avLst/>
          </a:prstGeom>
        </p:spPr>
        <p:txBody>
          <a:bodyPr wrap="square">
            <a:spAutoFit/>
          </a:bodyPr>
          <a:lstStyle/>
          <a:p>
            <a:pPr>
              <a:lnSpc>
                <a:spcPct val="150000"/>
              </a:lnSpc>
            </a:pPr>
            <a:r>
              <a:rPr lang="en-US" altLang="zh-CN" sz="2400" b="1" dirty="0">
                <a:solidFill>
                  <a:srgbClr val="FF0066"/>
                </a:solidFill>
              </a:rPr>
              <a:t>【</a:t>
            </a:r>
            <a:r>
              <a:rPr lang="zh-CN" altLang="en-US" sz="2400" b="1" dirty="0">
                <a:solidFill>
                  <a:srgbClr val="FF0066"/>
                </a:solidFill>
              </a:rPr>
              <a:t>解析</a:t>
            </a:r>
            <a:r>
              <a:rPr lang="en-US" altLang="zh-CN" sz="2400" b="1" dirty="0">
                <a:solidFill>
                  <a:srgbClr val="FF0066"/>
                </a:solidFill>
              </a:rPr>
              <a:t>】</a:t>
            </a:r>
            <a:r>
              <a:rPr lang="zh-CN" altLang="en-US" sz="2400" b="1" dirty="0"/>
              <a:t>前面的描写为后面作铺垫，这在文学作品中是常见的。环境艰苦，日子艰难，</a:t>
            </a:r>
            <a:r>
              <a:rPr lang="zh-CN" altLang="en-US" sz="2400" b="1" dirty="0">
                <a:latin typeface="Arial"/>
              </a:rPr>
              <a:t>“</a:t>
            </a:r>
            <a:r>
              <a:rPr lang="zh-CN" altLang="en-US" sz="2400" b="1" dirty="0"/>
              <a:t>爹</a:t>
            </a:r>
            <a:r>
              <a:rPr lang="zh-CN" altLang="en-US" sz="2400" b="1" dirty="0">
                <a:latin typeface="Arial"/>
              </a:rPr>
              <a:t>”</a:t>
            </a:r>
            <a:r>
              <a:rPr lang="zh-CN" altLang="en-US" sz="2400" b="1" dirty="0"/>
              <a:t>这个朴实的劳动人民才会表现得如此勤俭。 </a:t>
            </a:r>
          </a:p>
        </p:txBody>
      </p:sp>
      <p:sp>
        <p:nvSpPr>
          <p:cNvPr id="3" name="矩形 2"/>
          <p:cNvSpPr/>
          <p:nvPr/>
        </p:nvSpPr>
        <p:spPr>
          <a:xfrm>
            <a:off x="539552" y="1556792"/>
            <a:ext cx="7704856" cy="1754326"/>
          </a:xfrm>
          <a:prstGeom prst="rect">
            <a:avLst/>
          </a:prstGeom>
        </p:spPr>
        <p:txBody>
          <a:bodyPr wrap="square">
            <a:spAutoFit/>
          </a:bodyPr>
          <a:lstStyle/>
          <a:p>
            <a:pPr>
              <a:lnSpc>
                <a:spcPct val="150000"/>
              </a:lnSpc>
              <a:defRPr/>
            </a:pPr>
            <a:r>
              <a:rPr lang="zh-CN" altLang="en-US" sz="2400" b="1" dirty="0"/>
              <a:t>不行。因为这一句既表现了</a:t>
            </a:r>
            <a:r>
              <a:rPr lang="zh-CN" altLang="en-US" sz="2400" b="1" dirty="0">
                <a:latin typeface="Arial"/>
              </a:rPr>
              <a:t>“</a:t>
            </a:r>
            <a:r>
              <a:rPr lang="zh-CN" altLang="en-US" sz="2400" b="1" dirty="0"/>
              <a:t>爹</a:t>
            </a:r>
            <a:r>
              <a:rPr lang="zh-CN" altLang="en-US" sz="2400" b="1" dirty="0">
                <a:latin typeface="Arial"/>
              </a:rPr>
              <a:t>”</a:t>
            </a:r>
            <a:r>
              <a:rPr lang="zh-CN" altLang="en-US" sz="2400" b="1" dirty="0"/>
              <a:t>工作的艰苦环境环境，又为下文</a:t>
            </a:r>
            <a:r>
              <a:rPr lang="zh-CN" altLang="en-US" sz="2400" b="1" dirty="0">
                <a:latin typeface="Arial"/>
              </a:rPr>
              <a:t>“</a:t>
            </a:r>
            <a:r>
              <a:rPr lang="zh-CN" altLang="en-US" sz="2400" b="1" dirty="0"/>
              <a:t>爹</a:t>
            </a:r>
            <a:r>
              <a:rPr lang="zh-CN" altLang="en-US" sz="2400" b="1" dirty="0">
                <a:latin typeface="Arial"/>
              </a:rPr>
              <a:t>”</a:t>
            </a:r>
            <a:r>
              <a:rPr lang="zh-CN" altLang="en-US" sz="2400" b="1" dirty="0"/>
              <a:t>攒馒头回家作了伏笔，更突出了</a:t>
            </a:r>
            <a:r>
              <a:rPr lang="zh-CN" altLang="en-US" sz="2400" b="1" dirty="0">
                <a:latin typeface="Arial"/>
              </a:rPr>
              <a:t>“</a:t>
            </a:r>
            <a:r>
              <a:rPr lang="zh-CN" altLang="en-US" sz="2400" b="1" dirty="0"/>
              <a:t>俭朴和勤劳的性格。</a:t>
            </a:r>
          </a:p>
        </p:txBody>
      </p:sp>
      <p:sp>
        <p:nvSpPr>
          <p:cNvPr id="5" name="矩形 4"/>
          <p:cNvSpPr/>
          <p:nvPr/>
        </p:nvSpPr>
        <p:spPr>
          <a:xfrm>
            <a:off x="544778" y="404664"/>
            <a:ext cx="8208912" cy="461665"/>
          </a:xfrm>
          <a:prstGeom prst="rect">
            <a:avLst/>
          </a:prstGeom>
        </p:spPr>
        <p:txBody>
          <a:bodyPr wrap="square">
            <a:spAutoFit/>
          </a:bodyPr>
          <a:lstStyle/>
          <a:p>
            <a:r>
              <a:rPr lang="en-US" altLang="zh-CN" sz="2400" b="1" dirty="0"/>
              <a:t>2</a:t>
            </a:r>
            <a:r>
              <a:rPr lang="zh-CN" altLang="en-US" sz="2400" b="1" dirty="0"/>
              <a:t>．文中画横线的叙述性句子删掉行不行</a:t>
            </a:r>
            <a:r>
              <a:rPr lang="en-US" altLang="zh-CN" sz="2400" b="1" dirty="0"/>
              <a:t>?</a:t>
            </a:r>
            <a:r>
              <a:rPr lang="zh-CN" altLang="en-US" sz="2400" b="1" dirty="0"/>
              <a:t>为什么</a:t>
            </a:r>
            <a:r>
              <a:rPr lang="en-US" altLang="zh-CN" sz="2400" b="1" dirty="0"/>
              <a:t>? </a:t>
            </a:r>
            <a:endParaRPr lang="zh-CN" altLang="en-US" sz="2400" b="1" dirty="0"/>
          </a:p>
        </p:txBody>
      </p:sp>
    </p:spTree>
    <p:extLst>
      <p:ext uri="{BB962C8B-B14F-4D97-AF65-F5344CB8AC3E}">
        <p14:creationId xmlns:p14="http://schemas.microsoft.com/office/powerpoint/2010/main" val="340387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284984"/>
            <a:ext cx="8712968" cy="3416320"/>
          </a:xfrm>
          <a:prstGeom prst="rect">
            <a:avLst/>
          </a:prstGeom>
        </p:spPr>
        <p:txBody>
          <a:bodyPr wrap="square">
            <a:spAutoFit/>
          </a:bodyPr>
          <a:lstStyle/>
          <a:p>
            <a:pPr>
              <a:lnSpc>
                <a:spcPct val="150000"/>
              </a:lnSpc>
              <a:defRPr/>
            </a:pPr>
            <a:r>
              <a:rPr lang="en-US" altLang="zh-CN" sz="2400" b="1" dirty="0">
                <a:solidFill>
                  <a:srgbClr val="FF0066"/>
                </a:solidFill>
              </a:rPr>
              <a:t>【</a:t>
            </a:r>
            <a:r>
              <a:rPr lang="zh-CN" altLang="en-US" sz="2400" b="1" dirty="0">
                <a:solidFill>
                  <a:srgbClr val="FF0066"/>
                </a:solidFill>
              </a:rPr>
              <a:t>解析</a:t>
            </a:r>
            <a:r>
              <a:rPr lang="en-US" altLang="zh-CN" sz="2400" b="1" dirty="0">
                <a:solidFill>
                  <a:srgbClr val="FF0066"/>
                </a:solidFill>
              </a:rPr>
              <a:t>】</a:t>
            </a:r>
            <a:r>
              <a:rPr lang="zh-CN" altLang="en-US" sz="2400" b="1" dirty="0"/>
              <a:t>狗娃盼爹回来的那份亲情、那颗童心写得很感人。他</a:t>
            </a:r>
            <a:r>
              <a:rPr lang="zh-CN" altLang="en-US" sz="2400" b="1" dirty="0">
                <a:latin typeface="Arial"/>
              </a:rPr>
              <a:t>“</a:t>
            </a:r>
            <a:r>
              <a:rPr lang="zh-CN" altLang="en-US" sz="2400" b="1" dirty="0"/>
              <a:t>偷偷将瓦匠和好的泥包了一疙瘩</a:t>
            </a:r>
            <a:r>
              <a:rPr lang="zh-CN" altLang="en-US" sz="2400" b="1" dirty="0">
                <a:latin typeface="Arial"/>
              </a:rPr>
              <a:t>”</a:t>
            </a:r>
            <a:r>
              <a:rPr lang="zh-CN" altLang="en-US" sz="2400" b="1" dirty="0"/>
              <a:t>，他用泥捏小狗计数时</a:t>
            </a:r>
            <a:r>
              <a:rPr lang="zh-CN" altLang="en-US" sz="2400" b="1" dirty="0">
                <a:latin typeface="Arial"/>
              </a:rPr>
              <a:t>“</a:t>
            </a:r>
            <a:r>
              <a:rPr lang="zh-CN" altLang="en-US" sz="2400" b="1" dirty="0"/>
              <a:t>隔个一天两天偷偷多捏一只放进去</a:t>
            </a:r>
            <a:r>
              <a:rPr lang="zh-CN" altLang="en-US" sz="2400" b="1" dirty="0">
                <a:latin typeface="Arial"/>
              </a:rPr>
              <a:t>”</a:t>
            </a:r>
            <a:r>
              <a:rPr lang="zh-CN" altLang="en-US" sz="2400" b="1" dirty="0"/>
              <a:t>，他招供</a:t>
            </a:r>
            <a:r>
              <a:rPr lang="zh-CN" altLang="en-US" sz="2400" b="1" dirty="0">
                <a:latin typeface="Arial"/>
              </a:rPr>
              <a:t>“</a:t>
            </a:r>
            <a:r>
              <a:rPr lang="zh-CN" altLang="en-US" sz="2400" b="1" dirty="0"/>
              <a:t>那个鸡蛋是我偷的</a:t>
            </a:r>
            <a:r>
              <a:rPr lang="zh-CN" altLang="en-US" sz="2400" b="1" dirty="0">
                <a:latin typeface="Arial"/>
              </a:rPr>
              <a:t>”</a:t>
            </a:r>
            <a:r>
              <a:rPr lang="en-US" altLang="zh-CN" sz="2400" b="1" dirty="0">
                <a:latin typeface="Arial"/>
              </a:rPr>
              <a:t>……</a:t>
            </a:r>
            <a:r>
              <a:rPr lang="zh-CN" altLang="en-US" sz="2400" b="1" dirty="0"/>
              <a:t>几个</a:t>
            </a:r>
            <a:r>
              <a:rPr lang="zh-CN" altLang="en-US" sz="2400" b="1" dirty="0">
                <a:latin typeface="Arial"/>
              </a:rPr>
              <a:t>“</a:t>
            </a:r>
            <a:r>
              <a:rPr lang="zh-CN" altLang="en-US" sz="2400" b="1" dirty="0"/>
              <a:t>偷</a:t>
            </a:r>
            <a:r>
              <a:rPr lang="zh-CN" altLang="en-US" sz="2400" b="1" dirty="0">
                <a:latin typeface="Arial"/>
              </a:rPr>
              <a:t>”</a:t>
            </a:r>
            <a:r>
              <a:rPr lang="zh-CN" altLang="en-US" sz="2400" b="1" dirty="0"/>
              <a:t>字，让一个叫狗娃的孩子活灵活现地站到了读者面前，招人喜欢惹人爱，足以看出作者通过生动的细节表现人物情感和个性的功力。 </a:t>
            </a:r>
          </a:p>
        </p:txBody>
      </p:sp>
      <p:sp>
        <p:nvSpPr>
          <p:cNvPr id="3" name="矩形 2"/>
          <p:cNvSpPr/>
          <p:nvPr/>
        </p:nvSpPr>
        <p:spPr>
          <a:xfrm>
            <a:off x="334208" y="1412776"/>
            <a:ext cx="8558272" cy="1754326"/>
          </a:xfrm>
          <a:prstGeom prst="rect">
            <a:avLst/>
          </a:prstGeom>
        </p:spPr>
        <p:txBody>
          <a:bodyPr wrap="square">
            <a:spAutoFit/>
          </a:bodyPr>
          <a:lstStyle/>
          <a:p>
            <a:pPr>
              <a:lnSpc>
                <a:spcPct val="150000"/>
              </a:lnSpc>
              <a:defRPr/>
            </a:pPr>
            <a:r>
              <a:rPr lang="zh-CN" altLang="en-US" sz="2400" b="1" dirty="0">
                <a:solidFill>
                  <a:srgbClr val="0000FF"/>
                </a:solidFill>
              </a:rPr>
              <a:t>细节描写刻画了</a:t>
            </a:r>
            <a:r>
              <a:rPr lang="zh-CN" altLang="en-US" sz="2400" b="1" dirty="0">
                <a:solidFill>
                  <a:srgbClr val="0000FF"/>
                </a:solidFill>
                <a:latin typeface="Arial"/>
              </a:rPr>
              <a:t>“</a:t>
            </a:r>
            <a:r>
              <a:rPr lang="zh-CN" altLang="en-US" sz="2400" b="1" dirty="0">
                <a:solidFill>
                  <a:srgbClr val="0000FF"/>
                </a:solidFill>
              </a:rPr>
              <a:t>狗娃</a:t>
            </a:r>
            <a:r>
              <a:rPr lang="zh-CN" altLang="en-US" sz="2400" b="1" dirty="0">
                <a:solidFill>
                  <a:srgbClr val="0000FF"/>
                </a:solidFill>
                <a:latin typeface="Arial"/>
              </a:rPr>
              <a:t>”</a:t>
            </a:r>
            <a:r>
              <a:rPr lang="zh-CN" altLang="en-US" sz="2400" b="1" dirty="0">
                <a:solidFill>
                  <a:srgbClr val="0000FF"/>
                </a:solidFill>
              </a:rPr>
              <a:t>盼爹回家的急切心情，折射出了童心的幼稚和纯真，流露亲情方式不乏笨拙和顽皮。细节描写使狗娃的个性更鲜明，文章更富生活气息。</a:t>
            </a:r>
          </a:p>
        </p:txBody>
      </p:sp>
      <p:sp>
        <p:nvSpPr>
          <p:cNvPr id="4" name="矩形 3"/>
          <p:cNvSpPr/>
          <p:nvPr/>
        </p:nvSpPr>
        <p:spPr>
          <a:xfrm>
            <a:off x="467544" y="260648"/>
            <a:ext cx="8280920" cy="830997"/>
          </a:xfrm>
          <a:prstGeom prst="rect">
            <a:avLst/>
          </a:prstGeom>
        </p:spPr>
        <p:txBody>
          <a:bodyPr wrap="square">
            <a:spAutoFit/>
          </a:bodyPr>
          <a:lstStyle/>
          <a:p>
            <a:r>
              <a:rPr lang="en-US" altLang="zh-CN" sz="2400" b="1" dirty="0"/>
              <a:t>3</a:t>
            </a:r>
            <a:r>
              <a:rPr lang="zh-CN" altLang="en-US" sz="2400" b="1" dirty="0"/>
              <a:t>．</a:t>
            </a:r>
            <a:r>
              <a:rPr lang="zh-CN" altLang="en-US" sz="2400" b="1" dirty="0">
                <a:latin typeface="Arial"/>
              </a:rPr>
              <a:t>“</a:t>
            </a:r>
            <a:r>
              <a:rPr lang="zh-CN" altLang="en-US" sz="2400" b="1" dirty="0"/>
              <a:t>狗娃</a:t>
            </a:r>
            <a:r>
              <a:rPr lang="zh-CN" altLang="en-US" sz="2400" b="1" dirty="0">
                <a:latin typeface="Arial"/>
              </a:rPr>
              <a:t>”</a:t>
            </a:r>
            <a:r>
              <a:rPr lang="zh-CN" altLang="en-US" sz="2400" b="1" dirty="0"/>
              <a:t>偷泥，偷偷多做小狗，还偷了鸡蛋烧着吃等细节描写，对刻画人物有何作用</a:t>
            </a:r>
            <a:r>
              <a:rPr lang="en-US" altLang="zh-CN" sz="2400" b="1" dirty="0"/>
              <a:t>? </a:t>
            </a:r>
            <a:endParaRPr lang="zh-CN" altLang="en-US" sz="2400" b="1" dirty="0"/>
          </a:p>
        </p:txBody>
      </p:sp>
    </p:spTree>
    <p:extLst>
      <p:ext uri="{BB962C8B-B14F-4D97-AF65-F5344CB8AC3E}">
        <p14:creationId xmlns:p14="http://schemas.microsoft.com/office/powerpoint/2010/main" val="274328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323528" y="116632"/>
            <a:ext cx="8229600" cy="676672"/>
          </a:xfrm>
        </p:spPr>
        <p:txBody>
          <a:bodyPr>
            <a:normAutofit/>
          </a:bodyPr>
          <a:lstStyle/>
          <a:p>
            <a:pPr marL="0" indent="0" eaLnBrk="1" hangingPunct="1">
              <a:lnSpc>
                <a:spcPct val="80000"/>
              </a:lnSpc>
              <a:buNone/>
              <a:defRPr/>
            </a:pPr>
            <a:r>
              <a:rPr lang="en-US" altLang="zh-CN" sz="3600" b="1" dirty="0" smtClean="0"/>
              <a:t>㈠</a:t>
            </a:r>
            <a:r>
              <a:rPr lang="zh-CN" altLang="en-US" sz="4000" b="1" dirty="0" smtClean="0">
                <a:solidFill>
                  <a:srgbClr val="FF0066"/>
                </a:solidFill>
              </a:rPr>
              <a:t>注意环境描写</a:t>
            </a:r>
            <a:r>
              <a:rPr lang="zh-CN" altLang="en-US" sz="3600" b="1" dirty="0" smtClean="0"/>
              <a:t> </a:t>
            </a:r>
            <a:endParaRPr lang="zh-CN" altLang="en-US" sz="3600" dirty="0" smtClean="0"/>
          </a:p>
        </p:txBody>
      </p:sp>
      <p:sp>
        <p:nvSpPr>
          <p:cNvPr id="2" name="矩形 1"/>
          <p:cNvSpPr/>
          <p:nvPr/>
        </p:nvSpPr>
        <p:spPr>
          <a:xfrm>
            <a:off x="251520" y="692696"/>
            <a:ext cx="8640960" cy="5909310"/>
          </a:xfrm>
          <a:prstGeom prst="rect">
            <a:avLst/>
          </a:prstGeom>
        </p:spPr>
        <p:txBody>
          <a:bodyPr wrap="square">
            <a:spAutoFit/>
          </a:bodyPr>
          <a:lstStyle/>
          <a:p>
            <a:pPr>
              <a:lnSpc>
                <a:spcPct val="150000"/>
              </a:lnSpc>
              <a:defRPr/>
            </a:pPr>
            <a:r>
              <a:rPr lang="zh-CN" altLang="en-US" sz="2800" b="1" dirty="0" smtClean="0"/>
              <a:t>         </a:t>
            </a:r>
            <a:r>
              <a:rPr lang="zh-CN" altLang="en-US" sz="2800" b="1" dirty="0" smtClean="0">
                <a:solidFill>
                  <a:srgbClr val="7030A0"/>
                </a:solidFill>
                <a:effectLst>
                  <a:outerShdw blurRad="38100" dist="38100" dir="2700000" algn="tl">
                    <a:srgbClr val="000000">
                      <a:alpha val="43137"/>
                    </a:srgbClr>
                  </a:outerShdw>
                </a:effectLst>
              </a:rPr>
              <a:t>环境</a:t>
            </a:r>
            <a:r>
              <a:rPr lang="zh-CN" altLang="en-US" sz="2800" b="1" dirty="0">
                <a:solidFill>
                  <a:srgbClr val="7030A0"/>
                </a:solidFill>
                <a:effectLst>
                  <a:outerShdw blurRad="38100" dist="38100" dir="2700000" algn="tl">
                    <a:srgbClr val="000000">
                      <a:alpha val="43137"/>
                    </a:srgbClr>
                  </a:outerShdw>
                </a:effectLst>
              </a:rPr>
              <a:t>描写</a:t>
            </a:r>
            <a:r>
              <a:rPr lang="zh-CN" altLang="en-US" sz="2800" b="1" dirty="0"/>
              <a:t>是小说艺术的一个重要内容，分析环境描写是全面理解小说的重要环节。环境是形成人物性格、促使人物行动的指定场所和范围。小说中的环境描写，有时是为了表现故事发生的</a:t>
            </a:r>
            <a:r>
              <a:rPr lang="zh-CN" altLang="en-US" sz="2800" b="1" dirty="0">
                <a:solidFill>
                  <a:srgbClr val="7030A0"/>
                </a:solidFill>
                <a:effectLst>
                  <a:outerShdw blurRad="38100" dist="38100" dir="2700000" algn="tl">
                    <a:srgbClr val="000000">
                      <a:alpha val="43137"/>
                    </a:srgbClr>
                  </a:outerShdw>
                </a:effectLst>
              </a:rPr>
              <a:t>时间、地点和社会条件</a:t>
            </a:r>
            <a:r>
              <a:rPr lang="zh-CN" altLang="en-US" sz="2800" b="1" dirty="0"/>
              <a:t>，用于</a:t>
            </a:r>
            <a:r>
              <a:rPr lang="zh-CN" altLang="en-US" sz="2800" b="1" dirty="0">
                <a:solidFill>
                  <a:srgbClr val="FF0000"/>
                </a:solidFill>
                <a:effectLst>
                  <a:outerShdw blurRad="38100" dist="38100" dir="2700000" algn="tl">
                    <a:srgbClr val="000000">
                      <a:alpha val="43137"/>
                    </a:srgbClr>
                  </a:outerShdw>
                </a:effectLst>
              </a:rPr>
              <a:t>烘托</a:t>
            </a:r>
            <a:r>
              <a:rPr lang="zh-CN" altLang="en-US" sz="2800" b="1" dirty="0"/>
              <a:t>人物活动的时代意义，有时是为了</a:t>
            </a:r>
            <a:r>
              <a:rPr lang="zh-CN" altLang="en-US" sz="2800" b="1" dirty="0">
                <a:solidFill>
                  <a:srgbClr val="FF0000"/>
                </a:solidFill>
                <a:effectLst>
                  <a:outerShdw blurRad="38100" dist="38100" dir="2700000" algn="tl">
                    <a:srgbClr val="000000">
                      <a:alpha val="43137"/>
                    </a:srgbClr>
                  </a:outerShdw>
                </a:effectLst>
              </a:rPr>
              <a:t>渲染</a:t>
            </a:r>
            <a:r>
              <a:rPr lang="zh-CN" altLang="en-US" sz="2800" b="1" dirty="0"/>
              <a:t>气氛，从</a:t>
            </a:r>
            <a:r>
              <a:rPr lang="zh-CN" altLang="en-US" sz="2800" b="1" dirty="0">
                <a:solidFill>
                  <a:srgbClr val="FF0000"/>
                </a:solidFill>
                <a:effectLst>
                  <a:outerShdw blurRad="38100" dist="38100" dir="2700000" algn="tl">
                    <a:srgbClr val="000000">
                      <a:alpha val="43137"/>
                    </a:srgbClr>
                  </a:outerShdw>
                </a:effectLst>
              </a:rPr>
              <a:t>侧面表现</a:t>
            </a:r>
            <a:r>
              <a:rPr lang="zh-CN" altLang="en-US" sz="2800" b="1" dirty="0"/>
              <a:t>人物的性格，它是整个作品中不可分割的构成部分，对于增强故事的真实性是至关重要的。因此在分析人物形象的时候也要分析环境，要连带写景的部分一起分析。</a:t>
            </a:r>
          </a:p>
        </p:txBody>
      </p:sp>
    </p:spTree>
    <p:extLst>
      <p:ext uri="{BB962C8B-B14F-4D97-AF65-F5344CB8AC3E}">
        <p14:creationId xmlns:p14="http://schemas.microsoft.com/office/powerpoint/2010/main" val="142037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5192" y="116632"/>
            <a:ext cx="8229600" cy="1143000"/>
          </a:xfrm>
        </p:spPr>
        <p:txBody>
          <a:bodyPr>
            <a:normAutofit fontScale="90000"/>
          </a:bodyPr>
          <a:lstStyle/>
          <a:p>
            <a:pPr eaLnBrk="1" hangingPunct="1">
              <a:defRPr/>
            </a:pPr>
            <a:r>
              <a:rPr lang="en-US" altLang="zh-CN" sz="4000" b="1" dirty="0" smtClean="0"/>
              <a:t>⒈</a:t>
            </a:r>
            <a:r>
              <a:rPr lang="zh-CN" altLang="en-US" sz="4000" b="1" dirty="0" smtClean="0"/>
              <a:t>环境分类及作用</a:t>
            </a:r>
            <a:r>
              <a:rPr lang="zh-CN" altLang="en-US" sz="4000" dirty="0" smtClean="0"/>
              <a:t/>
            </a:r>
            <a:br>
              <a:rPr lang="zh-CN" altLang="en-US" sz="4000" dirty="0" smtClean="0"/>
            </a:br>
            <a:endParaRPr lang="zh-CN" altLang="en-US" sz="4000" dirty="0" smtClean="0"/>
          </a:p>
        </p:txBody>
      </p:sp>
      <p:sp>
        <p:nvSpPr>
          <p:cNvPr id="2" name="矩形 1"/>
          <p:cNvSpPr/>
          <p:nvPr/>
        </p:nvSpPr>
        <p:spPr>
          <a:xfrm>
            <a:off x="251520" y="836712"/>
            <a:ext cx="8712968" cy="1754326"/>
          </a:xfrm>
          <a:prstGeom prst="rect">
            <a:avLst/>
          </a:prstGeom>
        </p:spPr>
        <p:txBody>
          <a:bodyPr wrap="square">
            <a:spAutoFit/>
          </a:bodyPr>
          <a:lstStyle/>
          <a:p>
            <a:pPr>
              <a:lnSpc>
                <a:spcPct val="150000"/>
              </a:lnSpc>
              <a:defRPr/>
            </a:pPr>
            <a:r>
              <a:rPr lang="zh-CN" altLang="en-US" sz="2400" b="1" dirty="0" smtClean="0"/>
              <a:t>      环境</a:t>
            </a:r>
            <a:r>
              <a:rPr lang="zh-CN" altLang="en-US" sz="2400" b="1" dirty="0"/>
              <a:t>是人物活动的舞台，包括</a:t>
            </a:r>
            <a:r>
              <a:rPr lang="zh-CN" altLang="en-US" sz="2400" b="1" dirty="0">
                <a:solidFill>
                  <a:srgbClr val="00B0F0"/>
                </a:solidFill>
                <a:effectLst>
                  <a:outerShdw blurRad="38100" dist="38100" dir="2700000" algn="tl">
                    <a:srgbClr val="000000">
                      <a:alpha val="43137"/>
                    </a:srgbClr>
                  </a:outerShdw>
                </a:effectLst>
              </a:rPr>
              <a:t>自然环境和社会环境</a:t>
            </a:r>
            <a:r>
              <a:rPr lang="zh-CN" altLang="en-US" sz="2400" b="1" dirty="0"/>
              <a:t>。小说的环境描写跟人物的塑造与表现主旨有极其重要的关系。阅读中始终把</a:t>
            </a:r>
            <a:r>
              <a:rPr lang="zh-CN" altLang="en-US" sz="2400" b="1" dirty="0">
                <a:solidFill>
                  <a:srgbClr val="002060"/>
                </a:solidFill>
                <a:effectLst>
                  <a:outerShdw blurRad="38100" dist="38100" dir="2700000" algn="tl">
                    <a:srgbClr val="000000">
                      <a:alpha val="43137"/>
                    </a:srgbClr>
                  </a:outerShdw>
                </a:effectLst>
              </a:rPr>
              <a:t>环境、情节和人物</a:t>
            </a:r>
            <a:r>
              <a:rPr lang="zh-CN" altLang="en-US" sz="2400" b="1" dirty="0"/>
              <a:t>联系起来，才能把握小说创作的真谛。</a:t>
            </a:r>
          </a:p>
        </p:txBody>
      </p:sp>
      <p:sp>
        <p:nvSpPr>
          <p:cNvPr id="3" name="矩形 2"/>
          <p:cNvSpPr/>
          <p:nvPr/>
        </p:nvSpPr>
        <p:spPr>
          <a:xfrm>
            <a:off x="14681" y="6042707"/>
            <a:ext cx="8208912" cy="389209"/>
          </a:xfrm>
          <a:prstGeom prst="rect">
            <a:avLst/>
          </a:prstGeom>
        </p:spPr>
        <p:txBody>
          <a:bodyPr wrap="square">
            <a:spAutoFit/>
          </a:bodyPr>
          <a:lstStyle/>
          <a:p>
            <a:pPr>
              <a:lnSpc>
                <a:spcPct val="80000"/>
              </a:lnSpc>
              <a:defRPr/>
            </a:pPr>
            <a:r>
              <a:rPr lang="zh-CN" altLang="en-US" sz="2400" b="1" dirty="0" smtClean="0"/>
              <a:t>③</a:t>
            </a:r>
            <a:r>
              <a:rPr lang="zh-CN" altLang="en-US" sz="2400" b="1" dirty="0"/>
              <a:t>揭示</a:t>
            </a:r>
            <a:r>
              <a:rPr lang="zh-CN" altLang="en-US" sz="2400" b="1" dirty="0">
                <a:solidFill>
                  <a:srgbClr val="002060"/>
                </a:solidFill>
                <a:effectLst>
                  <a:outerShdw blurRad="38100" dist="38100" dir="2700000" algn="tl">
                    <a:srgbClr val="000000">
                      <a:alpha val="43137"/>
                    </a:srgbClr>
                  </a:outerShdw>
                </a:effectLst>
              </a:rPr>
              <a:t>社会本质</a:t>
            </a:r>
            <a:r>
              <a:rPr lang="zh-CN" altLang="en-US" sz="2400" b="1" dirty="0"/>
              <a:t>特征，揭示主题。 </a:t>
            </a:r>
          </a:p>
        </p:txBody>
      </p:sp>
      <p:sp>
        <p:nvSpPr>
          <p:cNvPr id="4" name="矩形 3"/>
          <p:cNvSpPr/>
          <p:nvPr/>
        </p:nvSpPr>
        <p:spPr>
          <a:xfrm>
            <a:off x="395536" y="2849637"/>
            <a:ext cx="6312947" cy="438646"/>
          </a:xfrm>
          <a:prstGeom prst="rect">
            <a:avLst/>
          </a:prstGeom>
        </p:spPr>
        <p:txBody>
          <a:bodyPr wrap="none">
            <a:spAutoFit/>
          </a:bodyPr>
          <a:lstStyle/>
          <a:p>
            <a:pPr>
              <a:lnSpc>
                <a:spcPct val="80000"/>
              </a:lnSpc>
              <a:defRPr/>
            </a:pPr>
            <a:r>
              <a:rPr lang="zh-CN" altLang="en-US" sz="2800" b="1" dirty="0"/>
              <a:t>⑴</a:t>
            </a:r>
            <a:r>
              <a:rPr lang="zh-CN" altLang="en-US" sz="2800" b="1" dirty="0">
                <a:solidFill>
                  <a:srgbClr val="002060"/>
                </a:solidFill>
              </a:rPr>
              <a:t>社会环境</a:t>
            </a:r>
            <a:r>
              <a:rPr lang="en-US" altLang="zh-CN" sz="2800" b="1" dirty="0">
                <a:latin typeface="Arial"/>
              </a:rPr>
              <a:t>——</a:t>
            </a:r>
            <a:r>
              <a:rPr lang="zh-CN" altLang="en-US" sz="2800" b="1" dirty="0"/>
              <a:t>故事发生的</a:t>
            </a:r>
            <a:r>
              <a:rPr lang="zh-CN" altLang="en-US" sz="2800" b="1" dirty="0">
                <a:solidFill>
                  <a:srgbClr val="7030A0"/>
                </a:solidFill>
                <a:effectLst>
                  <a:outerShdw blurRad="38100" dist="38100" dir="2700000" algn="tl">
                    <a:srgbClr val="000000">
                      <a:alpha val="43137"/>
                    </a:srgbClr>
                  </a:outerShdw>
                </a:effectLst>
              </a:rPr>
              <a:t>时代背景</a:t>
            </a:r>
            <a:r>
              <a:rPr lang="zh-CN" altLang="en-US" sz="2800" b="1" dirty="0"/>
              <a:t>。</a:t>
            </a:r>
          </a:p>
        </p:txBody>
      </p:sp>
      <p:sp>
        <p:nvSpPr>
          <p:cNvPr id="5" name="矩形 4"/>
          <p:cNvSpPr/>
          <p:nvPr/>
        </p:nvSpPr>
        <p:spPr>
          <a:xfrm>
            <a:off x="539552" y="3645024"/>
            <a:ext cx="1266693" cy="438646"/>
          </a:xfrm>
          <a:prstGeom prst="rect">
            <a:avLst/>
          </a:prstGeom>
        </p:spPr>
        <p:txBody>
          <a:bodyPr wrap="none">
            <a:spAutoFit/>
          </a:bodyPr>
          <a:lstStyle/>
          <a:p>
            <a:pPr>
              <a:lnSpc>
                <a:spcPct val="80000"/>
              </a:lnSpc>
              <a:defRPr/>
            </a:pPr>
            <a:r>
              <a:rPr lang="zh-CN" altLang="en-US" sz="2800" b="1" dirty="0">
                <a:solidFill>
                  <a:srgbClr val="FF0000"/>
                </a:solidFill>
                <a:effectLst>
                  <a:outerShdw blurRad="38100" dist="38100" dir="2700000" algn="tl">
                    <a:srgbClr val="000000">
                      <a:alpha val="43137"/>
                    </a:srgbClr>
                  </a:outerShdw>
                </a:effectLst>
              </a:rPr>
              <a:t>作用：</a:t>
            </a:r>
          </a:p>
        </p:txBody>
      </p:sp>
      <p:sp>
        <p:nvSpPr>
          <p:cNvPr id="6" name="矩形 5"/>
          <p:cNvSpPr/>
          <p:nvPr/>
        </p:nvSpPr>
        <p:spPr>
          <a:xfrm>
            <a:off x="0" y="4277961"/>
            <a:ext cx="9289032" cy="387798"/>
          </a:xfrm>
          <a:prstGeom prst="rect">
            <a:avLst/>
          </a:prstGeom>
        </p:spPr>
        <p:txBody>
          <a:bodyPr wrap="square">
            <a:spAutoFit/>
          </a:bodyPr>
          <a:lstStyle/>
          <a:p>
            <a:pPr>
              <a:lnSpc>
                <a:spcPct val="80000"/>
              </a:lnSpc>
              <a:defRPr/>
            </a:pPr>
            <a:r>
              <a:rPr lang="zh-CN" altLang="en-US" sz="2400" b="1" dirty="0"/>
              <a:t>①交待人物活动及其成长的</a:t>
            </a:r>
            <a:r>
              <a:rPr lang="zh-CN" altLang="en-US" sz="2400" b="1" dirty="0">
                <a:solidFill>
                  <a:srgbClr val="0070C0"/>
                </a:solidFill>
                <a:effectLst>
                  <a:outerShdw blurRad="38100" dist="38100" dir="2700000" algn="tl">
                    <a:srgbClr val="000000">
                      <a:alpha val="43137"/>
                    </a:srgbClr>
                  </a:outerShdw>
                </a:effectLst>
              </a:rPr>
              <a:t>时代背景</a:t>
            </a:r>
            <a:r>
              <a:rPr lang="zh-CN" altLang="en-US" sz="2400" b="1" dirty="0"/>
              <a:t>，揭示了各种复杂的</a:t>
            </a:r>
            <a:r>
              <a:rPr lang="zh-CN" altLang="en-US" sz="2400" b="1" dirty="0">
                <a:solidFill>
                  <a:srgbClr val="0070C0"/>
                </a:solidFill>
                <a:effectLst>
                  <a:outerShdw blurRad="38100" dist="38100" dir="2700000" algn="tl">
                    <a:srgbClr val="000000">
                      <a:alpha val="43137"/>
                    </a:srgbClr>
                  </a:outerShdw>
                </a:effectLst>
              </a:rPr>
              <a:t>社会关系</a:t>
            </a:r>
            <a:r>
              <a:rPr lang="zh-CN" altLang="en-US" sz="2400" b="1" dirty="0"/>
              <a:t>； </a:t>
            </a:r>
          </a:p>
        </p:txBody>
      </p:sp>
      <p:sp>
        <p:nvSpPr>
          <p:cNvPr id="7" name="矩形 6"/>
          <p:cNvSpPr/>
          <p:nvPr/>
        </p:nvSpPr>
        <p:spPr>
          <a:xfrm>
            <a:off x="-17367" y="5229200"/>
            <a:ext cx="8675948" cy="387798"/>
          </a:xfrm>
          <a:prstGeom prst="rect">
            <a:avLst/>
          </a:prstGeom>
        </p:spPr>
        <p:txBody>
          <a:bodyPr wrap="square">
            <a:spAutoFit/>
          </a:bodyPr>
          <a:lstStyle/>
          <a:p>
            <a:pPr>
              <a:lnSpc>
                <a:spcPct val="80000"/>
              </a:lnSpc>
              <a:defRPr/>
            </a:pPr>
            <a:r>
              <a:rPr lang="zh-CN" altLang="en-US" sz="2400" b="1" dirty="0"/>
              <a:t>②交代人物身份，表现</a:t>
            </a:r>
            <a:r>
              <a:rPr lang="zh-CN" altLang="en-US" sz="2400" b="1" dirty="0">
                <a:solidFill>
                  <a:srgbClr val="7030A0"/>
                </a:solidFill>
                <a:effectLst>
                  <a:outerShdw blurRad="38100" dist="38100" dir="2700000" algn="tl">
                    <a:srgbClr val="000000">
                      <a:alpha val="43137"/>
                    </a:srgbClr>
                  </a:outerShdw>
                </a:effectLst>
              </a:rPr>
              <a:t>人物性格</a:t>
            </a:r>
            <a:r>
              <a:rPr lang="zh-CN" altLang="en-US" sz="2400" b="1" dirty="0"/>
              <a:t>；或影响或决定人物性格；</a:t>
            </a:r>
          </a:p>
        </p:txBody>
      </p:sp>
    </p:spTree>
    <p:extLst>
      <p:ext uri="{BB962C8B-B14F-4D97-AF65-F5344CB8AC3E}">
        <p14:creationId xmlns:p14="http://schemas.microsoft.com/office/powerpoint/2010/main" val="22595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ppt_x"/>
                                          </p:val>
                                        </p:tav>
                                        <p:tav tm="100000">
                                          <p:val>
                                            <p:strVal val="#ppt_x"/>
                                          </p:val>
                                        </p:tav>
                                      </p:tavLst>
                                    </p:anim>
                                    <p:anim calcmode="lin" valueType="num">
                                      <p:cBhvr additive="base">
                                        <p:cTn id="8" dur="500" fill="hold"/>
                                        <p:tgtEl>
                                          <p:spTgt spid="337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2" grpId="0"/>
      <p:bldP spid="3" grpId="0"/>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defRPr/>
            </a:pPr>
            <a:r>
              <a:rPr lang="en-US" altLang="zh-CN" sz="3600" b="1" dirty="0" smtClean="0"/>
              <a:t>⑵</a:t>
            </a:r>
            <a:r>
              <a:rPr lang="zh-CN" altLang="en-US" sz="3600" b="1" dirty="0" smtClean="0"/>
              <a:t>自然环境</a:t>
            </a:r>
            <a:r>
              <a:rPr lang="en-US" altLang="zh-CN" sz="3600" dirty="0" smtClean="0"/>
              <a:t>:</a:t>
            </a:r>
            <a:r>
              <a:rPr lang="zh-CN" altLang="en-US" sz="3600" dirty="0" smtClean="0"/>
              <a:t>人物活动的具体场景，如</a:t>
            </a:r>
            <a:r>
              <a:rPr lang="zh-CN" altLang="en-US" sz="3600" b="1" dirty="0" smtClean="0">
                <a:solidFill>
                  <a:srgbClr val="0070C0"/>
                </a:solidFill>
                <a:effectLst>
                  <a:outerShdw blurRad="38100" dist="38100" dir="2700000" algn="tl">
                    <a:srgbClr val="000000">
                      <a:alpha val="43137"/>
                    </a:srgbClr>
                  </a:outerShdw>
                </a:effectLst>
              </a:rPr>
              <a:t>地点、气候、时间、景色、场面</a:t>
            </a:r>
            <a:r>
              <a:rPr lang="zh-CN" altLang="en-US" sz="3600" dirty="0" smtClean="0"/>
              <a:t>等。</a:t>
            </a:r>
            <a:endParaRPr lang="zh-CN" altLang="en-US" sz="4000" dirty="0" smtClean="0"/>
          </a:p>
        </p:txBody>
      </p:sp>
      <p:sp>
        <p:nvSpPr>
          <p:cNvPr id="11268" name="Rectangle 4"/>
          <p:cNvSpPr>
            <a:spLocks noChangeArrowheads="1"/>
          </p:cNvSpPr>
          <p:nvPr/>
        </p:nvSpPr>
        <p:spPr bwMode="auto">
          <a:xfrm>
            <a:off x="4479925" y="32464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04800"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endParaRPr lang="zh-CN" altLang="zh-CN"/>
          </a:p>
        </p:txBody>
      </p:sp>
      <p:sp>
        <p:nvSpPr>
          <p:cNvPr id="2" name="矩形 1"/>
          <p:cNvSpPr/>
          <p:nvPr/>
        </p:nvSpPr>
        <p:spPr>
          <a:xfrm>
            <a:off x="467544" y="1412776"/>
            <a:ext cx="1343638" cy="480131"/>
          </a:xfrm>
          <a:prstGeom prst="rect">
            <a:avLst/>
          </a:prstGeom>
        </p:spPr>
        <p:txBody>
          <a:bodyPr wrap="none">
            <a:spAutoFit/>
          </a:bodyPr>
          <a:lstStyle/>
          <a:p>
            <a:pPr>
              <a:lnSpc>
                <a:spcPct val="90000"/>
              </a:lnSpc>
              <a:defRPr/>
            </a:pPr>
            <a:r>
              <a:rPr lang="zh-CN" altLang="en-US" sz="2800" b="1" dirty="0">
                <a:solidFill>
                  <a:srgbClr val="FF0000"/>
                </a:solidFill>
                <a:effectLst>
                  <a:outerShdw blurRad="38100" dist="38100" dir="2700000" algn="tl">
                    <a:srgbClr val="000000">
                      <a:alpha val="43137"/>
                    </a:srgbClr>
                  </a:outerShdw>
                </a:effectLst>
              </a:rPr>
              <a:t>作用： </a:t>
            </a:r>
          </a:p>
        </p:txBody>
      </p:sp>
      <p:sp>
        <p:nvSpPr>
          <p:cNvPr id="3" name="矩形 2"/>
          <p:cNvSpPr/>
          <p:nvPr/>
        </p:nvSpPr>
        <p:spPr>
          <a:xfrm>
            <a:off x="395536" y="2060848"/>
            <a:ext cx="8640960" cy="830997"/>
          </a:xfrm>
          <a:prstGeom prst="rect">
            <a:avLst/>
          </a:prstGeom>
        </p:spPr>
        <p:txBody>
          <a:bodyPr wrap="square">
            <a:spAutoFit/>
          </a:bodyPr>
          <a:lstStyle/>
          <a:p>
            <a:r>
              <a:rPr lang="zh-CN" altLang="en-US" sz="2400" b="1" dirty="0" smtClean="0"/>
              <a:t>①自身的、独立的</a:t>
            </a:r>
            <a:r>
              <a:rPr lang="zh-CN" altLang="en-US" sz="2400" b="1" dirty="0" smtClean="0">
                <a:solidFill>
                  <a:srgbClr val="7030A0"/>
                </a:solidFill>
                <a:effectLst>
                  <a:outerShdw blurRad="38100" dist="38100" dir="2700000" algn="tl">
                    <a:srgbClr val="000000">
                      <a:alpha val="43137"/>
                    </a:srgbClr>
                  </a:outerShdw>
                </a:effectLst>
              </a:rPr>
              <a:t>审美价值</a:t>
            </a:r>
            <a:r>
              <a:rPr lang="zh-CN" altLang="en-US" sz="2400" b="1" dirty="0" smtClean="0"/>
              <a:t>：表现地域风光，提示时间、季节</a:t>
            </a:r>
            <a:endParaRPr lang="en-US" altLang="zh-CN" sz="2400" b="1" dirty="0" smtClean="0"/>
          </a:p>
          <a:p>
            <a:r>
              <a:rPr lang="en-US" altLang="zh-CN" sz="2400" b="1" dirty="0"/>
              <a:t> </a:t>
            </a:r>
            <a:r>
              <a:rPr lang="en-US" altLang="zh-CN" sz="2400" b="1" dirty="0" smtClean="0"/>
              <a:t>    </a:t>
            </a:r>
            <a:r>
              <a:rPr lang="zh-CN" altLang="en-US" sz="2400" b="1" dirty="0" smtClean="0"/>
              <a:t>和环境特点； </a:t>
            </a:r>
            <a:endParaRPr lang="zh-CN" altLang="en-US" sz="2400" b="1" dirty="0"/>
          </a:p>
        </p:txBody>
      </p:sp>
      <p:sp>
        <p:nvSpPr>
          <p:cNvPr id="4" name="矩形 3"/>
          <p:cNvSpPr/>
          <p:nvPr/>
        </p:nvSpPr>
        <p:spPr>
          <a:xfrm>
            <a:off x="395536" y="2968129"/>
            <a:ext cx="5109091" cy="461665"/>
          </a:xfrm>
          <a:prstGeom prst="rect">
            <a:avLst/>
          </a:prstGeom>
        </p:spPr>
        <p:txBody>
          <a:bodyPr wrap="none">
            <a:spAutoFit/>
          </a:bodyPr>
          <a:lstStyle/>
          <a:p>
            <a:r>
              <a:rPr lang="zh-CN" altLang="en-US" sz="2400" b="1" dirty="0" smtClean="0"/>
              <a:t>②</a:t>
            </a:r>
            <a:r>
              <a:rPr lang="zh-CN" altLang="en-US" sz="2400" b="1" dirty="0" smtClean="0">
                <a:solidFill>
                  <a:srgbClr val="00B050"/>
                </a:solidFill>
                <a:effectLst>
                  <a:outerShdw blurRad="38100" dist="38100" dir="2700000" algn="tl">
                    <a:srgbClr val="000000">
                      <a:alpha val="43137"/>
                    </a:srgbClr>
                  </a:outerShdw>
                </a:effectLst>
              </a:rPr>
              <a:t>渲染</a:t>
            </a:r>
            <a:r>
              <a:rPr lang="zh-CN" altLang="en-US" sz="2400" b="1" dirty="0" smtClean="0"/>
              <a:t>气氛，为后边刻画人物作铺垫</a:t>
            </a:r>
            <a:endParaRPr lang="zh-CN" altLang="en-US" sz="2400" b="1" dirty="0"/>
          </a:p>
        </p:txBody>
      </p:sp>
      <p:sp>
        <p:nvSpPr>
          <p:cNvPr id="5" name="矩形 4"/>
          <p:cNvSpPr/>
          <p:nvPr/>
        </p:nvSpPr>
        <p:spPr>
          <a:xfrm>
            <a:off x="423800" y="3602244"/>
            <a:ext cx="4185761" cy="461665"/>
          </a:xfrm>
          <a:prstGeom prst="rect">
            <a:avLst/>
          </a:prstGeom>
        </p:spPr>
        <p:txBody>
          <a:bodyPr wrap="none">
            <a:spAutoFit/>
          </a:bodyPr>
          <a:lstStyle/>
          <a:p>
            <a:r>
              <a:rPr lang="zh-CN" altLang="en-US" sz="2400" b="1" dirty="0" smtClean="0"/>
              <a:t>③</a:t>
            </a:r>
            <a:r>
              <a:rPr lang="zh-CN" altLang="en-US" sz="2400" b="1" dirty="0" smtClean="0">
                <a:solidFill>
                  <a:srgbClr val="00B0F0"/>
                </a:solidFill>
                <a:effectLst>
                  <a:outerShdw blurRad="38100" dist="38100" dir="2700000" algn="tl">
                    <a:srgbClr val="000000">
                      <a:alpha val="43137"/>
                    </a:srgbClr>
                  </a:outerShdw>
                </a:effectLst>
              </a:rPr>
              <a:t>烘托</a:t>
            </a:r>
            <a:r>
              <a:rPr lang="zh-CN" altLang="en-US" sz="2400" b="1" dirty="0" smtClean="0"/>
              <a:t>人物性格，或某种心理</a:t>
            </a:r>
            <a:endParaRPr lang="zh-CN" altLang="en-US" sz="2400" b="1" dirty="0"/>
          </a:p>
        </p:txBody>
      </p:sp>
      <p:sp>
        <p:nvSpPr>
          <p:cNvPr id="6" name="矩形 5"/>
          <p:cNvSpPr/>
          <p:nvPr/>
        </p:nvSpPr>
        <p:spPr>
          <a:xfrm>
            <a:off x="423800" y="4221088"/>
            <a:ext cx="3639138" cy="424732"/>
          </a:xfrm>
          <a:prstGeom prst="rect">
            <a:avLst/>
          </a:prstGeom>
        </p:spPr>
        <p:txBody>
          <a:bodyPr wrap="none">
            <a:spAutoFit/>
          </a:bodyPr>
          <a:lstStyle/>
          <a:p>
            <a:pPr>
              <a:lnSpc>
                <a:spcPct val="90000"/>
              </a:lnSpc>
              <a:defRPr/>
            </a:pPr>
            <a:r>
              <a:rPr lang="zh-CN" altLang="en-US" sz="2400" b="1" dirty="0"/>
              <a:t>④展开、推动</a:t>
            </a:r>
            <a:r>
              <a:rPr lang="zh-CN" altLang="en-US" sz="2400" b="1" dirty="0">
                <a:solidFill>
                  <a:srgbClr val="002060"/>
                </a:solidFill>
                <a:effectLst>
                  <a:outerShdw blurRad="38100" dist="38100" dir="2700000" algn="tl">
                    <a:srgbClr val="000000">
                      <a:alpha val="43137"/>
                    </a:srgbClr>
                  </a:outerShdw>
                </a:effectLst>
              </a:rPr>
              <a:t>情节发展</a:t>
            </a:r>
            <a:r>
              <a:rPr lang="zh-CN" altLang="en-US" sz="2400" b="1" dirty="0"/>
              <a:t>； </a:t>
            </a:r>
          </a:p>
        </p:txBody>
      </p:sp>
      <p:sp>
        <p:nvSpPr>
          <p:cNvPr id="7" name="矩形 6"/>
          <p:cNvSpPr/>
          <p:nvPr/>
        </p:nvSpPr>
        <p:spPr>
          <a:xfrm>
            <a:off x="395536" y="4800810"/>
            <a:ext cx="2100255" cy="424732"/>
          </a:xfrm>
          <a:prstGeom prst="rect">
            <a:avLst/>
          </a:prstGeom>
        </p:spPr>
        <p:txBody>
          <a:bodyPr wrap="none">
            <a:spAutoFit/>
          </a:bodyPr>
          <a:lstStyle/>
          <a:p>
            <a:pPr>
              <a:lnSpc>
                <a:spcPct val="90000"/>
              </a:lnSpc>
              <a:defRPr/>
            </a:pPr>
            <a:r>
              <a:rPr lang="zh-CN" altLang="en-US" sz="2400" b="1" dirty="0"/>
              <a:t>⑤深化</a:t>
            </a:r>
            <a:r>
              <a:rPr lang="zh-CN" altLang="en-US" sz="2400" b="1" dirty="0">
                <a:solidFill>
                  <a:srgbClr val="C00000"/>
                </a:solidFill>
                <a:effectLst>
                  <a:outerShdw blurRad="38100" dist="38100" dir="2700000" algn="tl">
                    <a:srgbClr val="000000">
                      <a:alpha val="43137"/>
                    </a:srgbClr>
                  </a:outerShdw>
                </a:effectLst>
              </a:rPr>
              <a:t>主旨</a:t>
            </a:r>
            <a:r>
              <a:rPr lang="zh-CN" altLang="en-US" sz="2400" b="1" dirty="0"/>
              <a:t>； </a:t>
            </a:r>
          </a:p>
        </p:txBody>
      </p:sp>
      <p:sp>
        <p:nvSpPr>
          <p:cNvPr id="8" name="矩形 7"/>
          <p:cNvSpPr/>
          <p:nvPr/>
        </p:nvSpPr>
        <p:spPr>
          <a:xfrm>
            <a:off x="395536" y="5553940"/>
            <a:ext cx="2419252" cy="424732"/>
          </a:xfrm>
          <a:prstGeom prst="rect">
            <a:avLst/>
          </a:prstGeom>
        </p:spPr>
        <p:txBody>
          <a:bodyPr wrap="none">
            <a:spAutoFit/>
          </a:bodyPr>
          <a:lstStyle/>
          <a:p>
            <a:pPr>
              <a:lnSpc>
                <a:spcPct val="90000"/>
              </a:lnSpc>
              <a:defRPr/>
            </a:pPr>
            <a:r>
              <a:rPr lang="zh-CN" altLang="en-US" sz="2400" b="1" dirty="0"/>
              <a:t>⑥</a:t>
            </a:r>
            <a:r>
              <a:rPr lang="zh-CN" altLang="en-US" sz="2400" b="1" dirty="0">
                <a:solidFill>
                  <a:srgbClr val="002060"/>
                </a:solidFill>
                <a:effectLst>
                  <a:outerShdw blurRad="38100" dist="38100" dir="2700000" algn="tl">
                    <a:srgbClr val="000000">
                      <a:alpha val="43137"/>
                    </a:srgbClr>
                  </a:outerShdw>
                </a:effectLst>
              </a:rPr>
              <a:t>象征和暗示</a:t>
            </a:r>
            <a:r>
              <a:rPr lang="zh-CN" altLang="en-US" sz="2400" b="1" dirty="0"/>
              <a:t>。 </a:t>
            </a:r>
          </a:p>
        </p:txBody>
      </p:sp>
    </p:spTree>
    <p:extLst>
      <p:ext uri="{BB962C8B-B14F-4D97-AF65-F5344CB8AC3E}">
        <p14:creationId xmlns:p14="http://schemas.microsoft.com/office/powerpoint/2010/main" val="362819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ppt_x"/>
                                          </p:val>
                                        </p:tav>
                                        <p:tav tm="100000">
                                          <p:val>
                                            <p:strVal val="#ppt_x"/>
                                          </p:val>
                                        </p:tav>
                                      </p:tavLst>
                                    </p:anim>
                                    <p:anim calcmode="lin" valueType="num">
                                      <p:cBhvr additive="base">
                                        <p:cTn id="8"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2" grpId="0"/>
      <p:bldP spid="3" grpId="0"/>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zh-CN" altLang="en-US" b="1" dirty="0" smtClean="0">
                <a:solidFill>
                  <a:srgbClr val="FF0066"/>
                </a:solidFill>
              </a:rPr>
              <a:t>命题指向</a:t>
            </a:r>
          </a:p>
        </p:txBody>
      </p:sp>
      <p:sp>
        <p:nvSpPr>
          <p:cNvPr id="35843" name="Rectangle 3"/>
          <p:cNvSpPr>
            <a:spLocks noGrp="1" noChangeArrowheads="1"/>
          </p:cNvSpPr>
          <p:nvPr>
            <p:ph type="body" idx="1"/>
          </p:nvPr>
        </p:nvSpPr>
        <p:spPr>
          <a:xfrm>
            <a:off x="457200" y="1600200"/>
            <a:ext cx="8507288" cy="4525963"/>
          </a:xfrm>
        </p:spPr>
        <p:txBody>
          <a:bodyPr/>
          <a:lstStyle/>
          <a:p>
            <a:pPr eaLnBrk="1" hangingPunct="1">
              <a:defRPr/>
            </a:pPr>
            <a:endParaRPr lang="en-US" altLang="zh-CN" dirty="0" smtClean="0"/>
          </a:p>
          <a:p>
            <a:pPr eaLnBrk="1" hangingPunct="1">
              <a:defRPr/>
            </a:pPr>
            <a:r>
              <a:rPr lang="en-US" altLang="zh-CN" dirty="0" smtClean="0"/>
              <a:t>⑴</a:t>
            </a:r>
            <a:r>
              <a:rPr lang="zh-CN" altLang="en-US" dirty="0" smtClean="0"/>
              <a:t>在文中准确地找出</a:t>
            </a:r>
            <a:r>
              <a:rPr lang="zh-CN" altLang="en-US" b="1" dirty="0" smtClean="0">
                <a:solidFill>
                  <a:srgbClr val="00B0F0"/>
                </a:solidFill>
                <a:effectLst>
                  <a:outerShdw blurRad="38100" dist="38100" dir="2700000" algn="tl">
                    <a:srgbClr val="000000">
                      <a:alpha val="43137"/>
                    </a:srgbClr>
                  </a:outerShdw>
                </a:effectLst>
              </a:rPr>
              <a:t>描写环境</a:t>
            </a:r>
            <a:r>
              <a:rPr lang="zh-CN" altLang="en-US" dirty="0" smtClean="0"/>
              <a:t>的句子；</a:t>
            </a:r>
          </a:p>
          <a:p>
            <a:pPr eaLnBrk="1" hangingPunct="1">
              <a:defRPr/>
            </a:pPr>
            <a:r>
              <a:rPr lang="zh-CN" altLang="en-US" dirty="0" smtClean="0"/>
              <a:t>⑵就指定的</a:t>
            </a:r>
            <a:r>
              <a:rPr lang="zh-CN" altLang="en-US" b="1" dirty="0" smtClean="0">
                <a:solidFill>
                  <a:srgbClr val="00B0F0"/>
                </a:solidFill>
                <a:effectLst>
                  <a:outerShdw blurRad="38100" dist="38100" dir="2700000" algn="tl">
                    <a:srgbClr val="000000">
                      <a:alpha val="43137"/>
                    </a:srgbClr>
                  </a:outerShdw>
                </a:effectLst>
              </a:rPr>
              <a:t>环境描写</a:t>
            </a:r>
            <a:r>
              <a:rPr lang="zh-CN" altLang="en-US" dirty="0" smtClean="0"/>
              <a:t>说出其</a:t>
            </a:r>
            <a:r>
              <a:rPr lang="zh-CN" altLang="en-US" b="1" dirty="0" smtClean="0">
                <a:solidFill>
                  <a:srgbClr val="FF0000"/>
                </a:solidFill>
                <a:effectLst>
                  <a:outerShdw blurRad="38100" dist="38100" dir="2700000" algn="tl">
                    <a:srgbClr val="000000">
                      <a:alpha val="43137"/>
                    </a:srgbClr>
                  </a:outerShdw>
                </a:effectLst>
              </a:rPr>
              <a:t>作用</a:t>
            </a:r>
            <a:r>
              <a:rPr lang="zh-CN" altLang="en-US" dirty="0" smtClean="0"/>
              <a:t>；</a:t>
            </a:r>
          </a:p>
          <a:p>
            <a:pPr eaLnBrk="1" hangingPunct="1">
              <a:defRPr/>
            </a:pPr>
            <a:r>
              <a:rPr lang="zh-CN" altLang="en-US" dirty="0" smtClean="0"/>
              <a:t>⑶找出文中</a:t>
            </a:r>
            <a:r>
              <a:rPr lang="zh-CN" altLang="en-US" b="1" dirty="0" smtClean="0">
                <a:solidFill>
                  <a:srgbClr val="00B0F0"/>
                </a:solidFill>
                <a:effectLst>
                  <a:outerShdw blurRad="38100" dist="38100" dir="2700000" algn="tl">
                    <a:srgbClr val="000000">
                      <a:alpha val="43137"/>
                    </a:srgbClr>
                  </a:outerShdw>
                </a:effectLst>
              </a:rPr>
              <a:t>描写环境</a:t>
            </a:r>
            <a:r>
              <a:rPr lang="zh-CN" altLang="en-US" dirty="0" smtClean="0"/>
              <a:t>的句子，分析环境描写对</a:t>
            </a:r>
            <a:r>
              <a:rPr lang="zh-CN" altLang="en-US" b="1" dirty="0" smtClean="0">
                <a:solidFill>
                  <a:srgbClr val="FF0000"/>
                </a:solidFill>
                <a:effectLst>
                  <a:outerShdw blurRad="38100" dist="38100" dir="2700000" algn="tl">
                    <a:srgbClr val="000000">
                      <a:alpha val="43137"/>
                    </a:srgbClr>
                  </a:outerShdw>
                </a:effectLst>
              </a:rPr>
              <a:t>塑造人物</a:t>
            </a:r>
            <a:r>
              <a:rPr lang="zh-CN" altLang="en-US" dirty="0" smtClean="0"/>
              <a:t>或</a:t>
            </a:r>
            <a:r>
              <a:rPr lang="zh-CN" altLang="en-US" b="1" dirty="0" smtClean="0">
                <a:solidFill>
                  <a:srgbClr val="FF0000"/>
                </a:solidFill>
                <a:effectLst>
                  <a:outerShdw blurRad="38100" dist="38100" dir="2700000" algn="tl">
                    <a:srgbClr val="000000">
                      <a:alpha val="43137"/>
                    </a:srgbClr>
                  </a:outerShdw>
                </a:effectLst>
              </a:rPr>
              <a:t>表现主题</a:t>
            </a:r>
            <a:r>
              <a:rPr lang="zh-CN" altLang="en-US" dirty="0" smtClean="0"/>
              <a:t>所起到的作用；</a:t>
            </a:r>
          </a:p>
          <a:p>
            <a:pPr eaLnBrk="1" hangingPunct="1">
              <a:defRPr/>
            </a:pPr>
            <a:r>
              <a:rPr lang="zh-CN" altLang="en-US" dirty="0" smtClean="0"/>
              <a:t>⑷依据文章内容发挥想像续写一段环境描写。</a:t>
            </a:r>
          </a:p>
        </p:txBody>
      </p:sp>
    </p:spTree>
    <p:extLst>
      <p:ext uri="{BB962C8B-B14F-4D97-AF65-F5344CB8AC3E}">
        <p14:creationId xmlns:p14="http://schemas.microsoft.com/office/powerpoint/2010/main" val="243515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4" end="4"/>
                                            </p:txEl>
                                          </p:spTgt>
                                        </p:tgtEl>
                                        <p:attrNameLst>
                                          <p:attrName>style.visibility</p:attrName>
                                        </p:attrNameLst>
                                      </p:cBhvr>
                                      <p:to>
                                        <p:strVal val="visible"/>
                                      </p:to>
                                    </p:set>
                                    <p:anim calcmode="lin" valueType="num">
                                      <p:cBhvr additive="base">
                                        <p:cTn id="3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6268</Words>
  <Application>Microsoft Office PowerPoint</Application>
  <PresentationFormat>全屏显示(4:3)</PresentationFormat>
  <Paragraphs>359</Paragraphs>
  <Slides>58</Slides>
  <Notes>0</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 </vt:lpstr>
      <vt:lpstr>教学目标：</vt:lpstr>
      <vt:lpstr>复习小说文体知识。</vt:lpstr>
      <vt:lpstr>PowerPoint 演示文稿</vt:lpstr>
      <vt:lpstr>PowerPoint 演示文稿</vt:lpstr>
      <vt:lpstr>PowerPoint 演示文稿</vt:lpstr>
      <vt:lpstr>⒈环境分类及作用 </vt:lpstr>
      <vt:lpstr>⑵自然环境:人物活动的具体场景，如地点、气候、时间、景色、场面等。</vt:lpstr>
      <vt:lpstr>命题指向</vt:lpstr>
      <vt:lpstr>环境类考题类型示例 </vt:lpstr>
      <vt:lpstr>答题指要</vt:lpstr>
      <vt:lpstr>⑵答题示例</vt:lpstr>
      <vt:lpstr>⑶环境类试题的答题思路： </vt:lpstr>
      <vt:lpstr>PowerPoint 演示文稿</vt:lpstr>
      <vt:lpstr>PowerPoint 演示文稿</vt:lpstr>
      <vt:lpstr>情节的作用 </vt:lpstr>
      <vt:lpstr>⒉情节的特点 </vt:lpstr>
      <vt:lpstr>⑵情节安排基本技巧 </vt:lpstr>
      <vt:lpstr>考题示例</vt:lpstr>
      <vt:lpstr>⒊考题示例</vt:lpstr>
      <vt:lpstr>⑵情节类探究题示例宁夏11题</vt:lpstr>
      <vt:lpstr>⒋答题指要 </vt:lpstr>
      <vt:lpstr>5答题思路：</vt:lpstr>
      <vt:lpstr>PowerPoint 演示文稿</vt:lpstr>
      <vt:lpstr>⒈表现人物的手法：</vt:lpstr>
      <vt:lpstr>⒉形象刻画基本技巧——各种描写手法的运用与作用</vt:lpstr>
      <vt:lpstr>PowerPoint 演示文稿</vt:lpstr>
      <vt:lpstr>考题示例</vt:lpstr>
      <vt:lpstr>⑵常见题型</vt:lpstr>
      <vt:lpstr>⒋小说人物形象的切入点</vt:lpstr>
      <vt:lpstr>⒌解题示例</vt:lpstr>
      <vt:lpstr>⒍人物类试题答题思路： </vt:lpstr>
      <vt:lpstr>PowerPoint 演示文稿</vt:lpstr>
      <vt:lpstr>PowerPoint 演示文稿</vt:lpstr>
      <vt:lpstr>⒋考题试例</vt:lpstr>
      <vt:lpstr>⒌解题思路</vt:lpstr>
      <vt:lpstr>PowerPoint 演示文稿</vt:lpstr>
      <vt:lpstr>⒈常见题型： </vt:lpstr>
      <vt:lpstr>⒉解题思路</vt:lpstr>
      <vt:lpstr>PowerPoint 演示文稿</vt:lpstr>
      <vt:lpstr>考题示例</vt:lpstr>
      <vt:lpstr>⒊小说常用开头结尾</vt:lpstr>
      <vt:lpstr>⑵小说的结局</vt:lpstr>
      <vt:lpstr>考题示例</vt:lpstr>
      <vt:lpstr>⒋答题模式：</vt:lpstr>
      <vt:lpstr>⒌分析小说的标题</vt:lpstr>
      <vt:lpstr>考题示例一</vt:lpstr>
      <vt:lpstr>示例2</vt:lpstr>
      <vt:lpstr>PowerPoint 演示文稿</vt:lpstr>
      <vt:lpstr>PowerPoint 演示文稿</vt:lpstr>
      <vt:lpstr>PowerPoint 演示文稿</vt:lpstr>
      <vt:lpstr>考题示例</vt:lpstr>
      <vt:lpstr>实战演练</vt:lpstr>
      <vt:lpstr>                扳着手指头数到十 </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USER</cp:lastModifiedBy>
  <cp:revision>43</cp:revision>
  <dcterms:created xsi:type="dcterms:W3CDTF">2016-01-18T01:27:15Z</dcterms:created>
  <dcterms:modified xsi:type="dcterms:W3CDTF">2016-03-11T01:07:25Z</dcterms:modified>
</cp:coreProperties>
</file>