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300" r:id="rId20"/>
    <p:sldId id="276" r:id="rId21"/>
    <p:sldId id="277" r:id="rId22"/>
    <p:sldId id="278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84" d="100"/>
          <a:sy n="84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1" descr="index_1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0"/>
            <a:ext cx="428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30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19E51-E3D5-4EE4-8535-B916202B5CD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4956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F6F8D-17A8-4904-8EEA-AEA7338C57A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0432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42441-66ED-4FA9-88B6-51CA5D6514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17335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F081A-6393-4D2C-AEED-E0CC3AF7BCA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1535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F976C-CA4C-4288-9F6A-24C4565C4F6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2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A848E-7DB3-45C4-81F6-78B3A12A72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969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5BE7A-303F-4D05-BEDC-8EE67E5785E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7767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6EC97-F33B-47B1-A1A7-6F217B81751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028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63A75-ABA2-4323-B50D-FDF42A45F28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4246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297BA-EDF6-4931-AEED-46550315EF3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63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DAB9E-11E9-407D-9C6C-663A8FB4F4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7257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06090-2180-4771-B49B-5F2FD1BF553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210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A9084-9CE9-4310-9438-9DDDE29803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56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CC3031-F277-46F1-9F69-D353DB2C1A4C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20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3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Rectangle 19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Rectangle 20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smtClean="0">
                <a:solidFill>
                  <a:srgbClr val="666699"/>
                </a:solidFill>
              </a:endParaRPr>
            </a:p>
          </p:txBody>
        </p:sp>
        <p:sp>
          <p:nvSpPr>
            <p:cNvPr id="1036" name="Rectangle 21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smtClean="0">
                <a:solidFill>
                  <a:srgbClr val="666699"/>
                </a:solidFill>
              </a:endParaRPr>
            </a:p>
          </p:txBody>
        </p:sp>
        <p:sp>
          <p:nvSpPr>
            <p:cNvPr id="1037" name="Rectangle 22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smtClean="0">
                <a:solidFill>
                  <a:srgbClr val="9999CC"/>
                </a:solidFill>
              </a:endParaRPr>
            </a:p>
          </p:txBody>
        </p:sp>
        <p:sp>
          <p:nvSpPr>
            <p:cNvPr id="1038" name="Rectangle 23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smtClean="0">
                <a:solidFill>
                  <a:srgbClr val="666699"/>
                </a:solidFill>
              </a:endParaRPr>
            </a:p>
          </p:txBody>
        </p:sp>
        <p:sp>
          <p:nvSpPr>
            <p:cNvPr id="1039" name="Rectangle 24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0" name="Rectangle 25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smtClean="0">
                <a:solidFill>
                  <a:srgbClr val="9999CC"/>
                </a:solidFill>
              </a:endParaRPr>
            </a:p>
          </p:txBody>
        </p:sp>
        <p:sp>
          <p:nvSpPr>
            <p:cNvPr id="1041" name="Rectangle 26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smtClean="0">
                <a:solidFill>
                  <a:srgbClr val="9999CC"/>
                </a:solidFill>
              </a:endParaRPr>
            </a:p>
          </p:txBody>
        </p:sp>
      </p:grpSp>
      <p:pic>
        <p:nvPicPr>
          <p:cNvPr id="1032" name="Picture 27" descr="index_1_0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6391275"/>
            <a:ext cx="428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2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39752" y="1828800"/>
            <a:ext cx="6651848" cy="2209800"/>
          </a:xfrm>
        </p:spPr>
        <p:txBody>
          <a:bodyPr/>
          <a:lstStyle/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中国古代诗歌发展历程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深圳实验学校高中部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/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赵广瑞</a:t>
            </a:r>
          </a:p>
        </p:txBody>
      </p:sp>
    </p:spTree>
    <p:extLst>
      <p:ext uri="{BB962C8B-B14F-4D97-AF65-F5344CB8AC3E}">
        <p14:creationId xmlns:p14="http://schemas.microsoft.com/office/powerpoint/2010/main" val="211975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比兴连用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363272" cy="3886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桃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之夭夭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，灼灼其华。之子于归，宜其室家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桃之夭夭，有蕡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其实。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之子于归，宜其家室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桃之夭夭，其叶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蓁蓁。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之子于归，宜其家人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三、“楚辞”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关于楚地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①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《水龙吟》辛弃疾：楚天千里清秋。楚地面积广阔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②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巫风盛行。巫：女巫；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覡：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男巫。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“楚辞”写作特点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、具有鲜明的地方特点的文学体式。</a:t>
            </a: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书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楚语，作楚声，纪楚地，名楚物。</a:t>
            </a:r>
          </a:p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、多用语助词“兮”</a:t>
            </a: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杂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言中用虚词，便于唱，也使得情感的表达更为充分。衬字和字数的增加，表达的情感是不同的。</a:t>
            </a:r>
          </a:p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、多有联想、想象之词，极富浪漫色彩。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湘夫人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帝子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降兮北渚，目眇眇兮愁予。袅袅兮秋风，洞庭波兮木叶下。登白薠兮骋望，与佳期兮夕张。鸟何萃兮蘋中，罾何为兮木上？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四、汉乐府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、关于乐府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①音乐机构：乐府诗汉武帝时期设立的一个音乐机构的名称。（歌舞、朝廷宴会、祭祀）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②诗歌体式：人们把经由乐府搜集整理而成的诗歌称为乐府诗，因产生于汉代，故又称汉乐府。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四、汉乐府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、写作特色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）成熟的五言诗（绝大多数是五言），句式整齐的古体五言。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十五从军征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238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十五从军征，八十始得归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道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逢乡里人：家中有阿谁？</a:t>
            </a:r>
          </a:p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遥看是君家，松柏冢累累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兔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从狗窦入，雉从梁上飞。</a:t>
            </a:r>
          </a:p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中庭生旅谷，井上生旅葵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舂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谷持作饭，采葵持作羹。</a:t>
            </a:r>
          </a:p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羹饭一时熟，不知贻阿谁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！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出门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东向看，泪落沾我衣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四、汉乐府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）多为现实主义作品，注重人物形象的刻画，质朴自然而无雕饰。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五、“古诗十九首”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、成熟的文人五言诗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西北有高楼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16659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西北有高楼，上与浮云齐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交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疏结绮窗，阿阁三重阶。</a:t>
            </a:r>
          </a:p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上有弦歌声，音响一何悲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！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谁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能为此曲，无乃杞梁妻。</a:t>
            </a:r>
          </a:p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清商随风发，中曲正徘徊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一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弹再三叹，慷慨有余哀。</a:t>
            </a:r>
          </a:p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不惜歌者苦，但伤知音稀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愿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为双鸿鹄，奋翅起高飞。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111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一、上古歌谣</a:t>
            </a:r>
            <a:endParaRPr lang="zh-CN" alt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）断竹，续竹，飞土，逐</a:t>
            </a:r>
            <a:r>
              <a:rPr lang="zh-CN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肉</a:t>
            </a:r>
            <a:r>
              <a:rPr lang="zh-CN" altLang="en-US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sz="40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）候人兮猗</a:t>
            </a:r>
            <a:r>
              <a:rPr lang="zh-CN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sz="40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）土反其宅，水归其壑</a:t>
            </a:r>
            <a:r>
              <a:rPr lang="zh-CN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，</a:t>
            </a:r>
            <a:endParaRPr lang="en-US" altLang="zh-CN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        </a:t>
            </a:r>
            <a:r>
              <a:rPr lang="zh-CN" altLang="zh-CN" sz="40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昆虫</a:t>
            </a:r>
            <a:r>
              <a:rPr lang="zh-CN" altLang="zh-CN" sz="4000" dirty="0">
                <a:latin typeface="华文隶书" panose="02010800040101010101" pitchFamily="2" charset="-122"/>
                <a:ea typeface="华文隶书" panose="02010800040101010101" pitchFamily="2" charset="-122"/>
              </a:rPr>
              <a:t>勿作，草木归其泽。</a:t>
            </a:r>
            <a:endParaRPr lang="zh-CN" altLang="en-US" sz="4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白头吟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16659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皑如山上雪，皎若云间月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闻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君有两意，故来相决绝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今日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斗酒会，明旦沟水头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躞蹀御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沟上，沟水东西流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凄凄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复凄凄，嫁娶不须啼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愿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得一心人，白头不相离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竹竿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何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袅袅，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鱼尾何簁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簁！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男儿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重意气，何用钱刀为！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上山采蘼芜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16659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上山采蘼芜，下山逢故夫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长跪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问故夫，新人复何如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？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新人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虽言好，未若故人姝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颜色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类相似，手爪不相如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新人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从门入，故人从閤去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新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人工织缣，故人工织素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织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缣日一匹，织素五丈余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将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缣来比素，新人不如故。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五、“古诗十九首”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、五言之冠冕</a:t>
            </a:r>
          </a:p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、多写游子思妇之词，表现了对理想有所追求，却又求之不得的深沉慨叹。</a:t>
            </a:r>
          </a:p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4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、文质兼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美</a:t>
            </a:r>
            <a:endParaRPr lang="zh-CN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六、建安文学——建安风骨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（一）三曹、七子、一蔡</a:t>
            </a:r>
          </a:p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、三曹——曹操、曹丕、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曹植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）这三位诗文，在诗歌发展上是逐渐改变的，与诗歌发展脉络是一脉相承的。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①曹操诗歌风格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慷慨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悲凉，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犹幽燕老将，沉雄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古朴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9684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蒿里行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关东有义士，兴兵讨群凶。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初期会盟津，乃心在咸阳。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军合力不齐，踌躇而雁行。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势利使人争，嗣还自相戕。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淮南弟称号，刻玺於北方。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铠甲生虮虱，万姓以死亡。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白骨露於野，千里无鸡鸣。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生民百遗一，念之断人肠。 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0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观沧海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53603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东临碣石，以观沧海。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水何澹澹，山岛竦峙。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树木丛生，百草丰茂。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秋风萧瑟，洪波涌起。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日月之行，若出其中。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星汉灿烂，若出其里。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幸甚至哉，歌以咏志。 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0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②曹丕诗歌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风格</a:t>
            </a:r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——《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燕歌行</a:t>
            </a:r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7056"/>
            <a:ext cx="8229600" cy="3886200"/>
          </a:xfrm>
        </p:spPr>
        <p:txBody>
          <a:bodyPr/>
          <a:lstStyle/>
          <a:p>
            <a:r>
              <a:rPr lang="zh-CN" altLang="zh-CN" sz="2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秋风</a:t>
            </a:r>
            <a:r>
              <a:rPr lang="zh-CN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萧瑟天气凉，草木摇落露为霜</a:t>
            </a:r>
            <a:r>
              <a:rPr lang="zh-CN" altLang="zh-CN" sz="28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，群</a:t>
            </a:r>
            <a:r>
              <a:rPr lang="zh-CN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燕辞归鹄南翔。</a:t>
            </a:r>
          </a:p>
          <a:p>
            <a:r>
              <a:rPr lang="zh-CN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念君客游思断肠，慊慊思归恋故乡，君何淹留寄他方？</a:t>
            </a:r>
          </a:p>
          <a:p>
            <a:r>
              <a:rPr lang="zh-CN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贱妾茕茕守空房，忧来思君不敢忘，不觉泪下沾衣裳。</a:t>
            </a:r>
          </a:p>
          <a:p>
            <a:r>
              <a:rPr lang="zh-CN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援琴鸣弦发清商，短歌微吟不能长。明月皎皎照我床，星汉西流夜未央。</a:t>
            </a:r>
          </a:p>
          <a:p>
            <a:r>
              <a:rPr lang="zh-CN" altLang="zh-CN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牵牛织女遥相望，尔独何辜限河梁。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0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行行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重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行行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行行重行行，与君生别离。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相去万余里，各在天一涯。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道路阻且长，会面安可知。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胡马依北风，越鸟巢南枝。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相去日已远，衣带日已缓。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浮云蔽白日，游子不顾返。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思君令人老，岁月忽已晚。</a:t>
            </a:r>
            <a:b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弃捐勿复道，努力加餐饭。 </a:t>
            </a:r>
          </a:p>
        </p:txBody>
      </p:sp>
    </p:spTree>
    <p:extLst>
      <p:ext uri="{BB962C8B-B14F-4D97-AF65-F5344CB8AC3E}">
        <p14:creationId xmlns:p14="http://schemas.microsoft.com/office/powerpoint/2010/main" val="213250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闺怨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闺中少妇不知愁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，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春日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凝妆上翠楼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忽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见陌头杨柳色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，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 algn="ctr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悔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教夫婿觅封侯。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0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③曹植诗歌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风格</a:t>
            </a:r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——《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白马篇</a:t>
            </a:r>
            <a:r>
              <a:rPr lang="en-US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》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886200"/>
          </a:xfrm>
        </p:spPr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白马饰金羁，连翩西北驰。借问谁家子，幽并游侠儿。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少小去乡邑，扬声沙漠垂。宿昔秉良弓，楛矢何参差。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控弦破左的，右发摧月支。仰手接飞猱，俯身散马蹄。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狡捷过猴猿，勇剽若豹螭。边城多警急，虏骑数迁移。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羽檄从北来，厉马登高堤。长驱蹈匈奴，左顾凌鲜卑。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0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上古歌谣的特点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、上古歌谣多反映当时生活的事实，自然朴素。</a:t>
            </a:r>
          </a:p>
          <a:p>
            <a:r>
              <a:rPr lang="en-US" altLang="zh-CN" sz="36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、形式上大多以二言，四言为主，兼有杂言。</a:t>
            </a:r>
          </a:p>
          <a:p>
            <a:r>
              <a:rPr lang="en-US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zh-CN" sz="3600" dirty="0">
                <a:latin typeface="华文隶书" panose="02010800040101010101" pitchFamily="2" charset="-122"/>
                <a:ea typeface="华文隶书" panose="02010800040101010101" pitchFamily="2" charset="-122"/>
              </a:rPr>
              <a:t>、上古歌谣具可歌。</a:t>
            </a:r>
            <a:endParaRPr lang="zh-CN" altLang="en-US" sz="36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73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文学的自觉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父子三人，质——文质——文。这时作家逐渐自觉，逐渐有了追求，有意为之的过程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①生命志意存留的意识（有意为之）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②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注重文法，如对偶互文等修辞的使用。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0444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、建安七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子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）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孔融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）王粲：《登楼赋》《七哀诗》描绘社会动荡的场景。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）陈琳：最著名的是《为袁绍檄豫州文》，文中历数曹操的罪状，诋斥及其父祖，极富煽动力，建安五年，官渡一战，袁绍大败，陈琳为曹军俘获。曹操爱其才而不咎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zh-CN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0444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08112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孔融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382616"/>
          </a:xfrm>
        </p:spPr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孔文举年十岁，随父到洛。时李元礼有盛名，为司隶校尉。诣门者，皆俊才清称及中表亲戚，乃通。文举至门，谓吏曰：“我是李府君亲。”既通，前坐。元礼问曰：“君与仆有何亲？”对曰：“昔先君仲尼与君先人伯阳有师资之尊，是仆与君奕世为通好也。”元礼及宾客莫不奇之。太中大夫陈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韪后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至，人以其语语之，韪曰：“小时了了，大未必佳。”文举曰：“想君小时，必当了了。”韪大踧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踖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0444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、建安七子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4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5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）刘桢、徐干：刘桢《赠从弟》三首为代表作，言简意明，平易通俗，长于比喻。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6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7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）阮瑀、应玚：阮瑀的音乐修养颇高，他的儿子阮籍，孙子阮咸皆是当时名人，位列“竹林七贤”，妙于音律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044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、一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蔡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蔡邕：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蔡文姬之父。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0444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4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、建安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风骨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风骨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：中国人强调整合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建安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风骨在文学作品中表现出：政治理想的高扬、人生短暂的哀叹、强烈的个性、浓郁的悲剧色彩，而这些，都构成了“建安风骨”的时代风格——时代乱吟，忧生伤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世。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04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二、《诗经》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、汉族文学史上</a:t>
            </a:r>
            <a:r>
              <a:rPr lang="zh-CN" altLang="zh-CN" u="heavy" dirty="0">
                <a:latin typeface="华文隶书" panose="02010800040101010101" pitchFamily="2" charset="-122"/>
                <a:ea typeface="华文隶书" panose="02010800040101010101" pitchFamily="2" charset="-122"/>
              </a:rPr>
              <a:t>最早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的</a:t>
            </a:r>
            <a:r>
              <a:rPr lang="zh-CN" altLang="zh-CN" u="heavy" dirty="0">
                <a:latin typeface="华文隶书" panose="02010800040101010101" pitchFamily="2" charset="-122"/>
                <a:ea typeface="华文隶书" panose="02010800040101010101" pitchFamily="2" charset="-122"/>
              </a:rPr>
              <a:t>诗歌总集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，收录了西周初年至</a:t>
            </a:r>
            <a:r>
              <a:rPr lang="zh-CN" altLang="zh-CN" u="heavy" dirty="0">
                <a:latin typeface="华文隶书" panose="02010800040101010101" pitchFamily="2" charset="-122"/>
                <a:ea typeface="华文隶书" panose="02010800040101010101" pitchFamily="2" charset="-122"/>
              </a:rPr>
              <a:t>春秋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中叶约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500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年的诗歌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①最早：源流：源：开端；流：发展。中国的诗的源头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②诗歌：真正严格意义上的诗歌。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③总集：集合→《诗经》的编定→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305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篇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④春秋：春秋的诗→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《诗经》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73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二、《诗经》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、六义内容和手法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《毛师大序》云：“故诗有六义焉：一曰风，二曰赋，三曰比，四曰兴，五曰雅，六曰颂。”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73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二、《诗经》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内容上的划分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①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“风”即民间歌谣，包括十五国风，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160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篇；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②“雅”即宫廷乐歌，包括“小雅”和“大雅”两部分，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105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篇；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③“颂”即宗庙祭祀乐歌，</a:t>
            </a:r>
            <a:r>
              <a:rPr lang="en-US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40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篇，分为“周颂”，“鲁颂”，“商颂”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 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73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二、《诗经》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496944" cy="3886200"/>
          </a:xfrm>
        </p:spPr>
        <p:txBody>
          <a:bodyPr/>
          <a:lstStyle/>
          <a:p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手法上的划分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④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“赋”就是直言其事，直抒其情。朱熹《诗集传》说：“赋者，敷陈其事，而直言之者也。”它是诗人常用的一种表现手法。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⑤“比”就是比喻。朱熹说：“比者，以彼物比此物也。”《诗经》中广泛运用明喻、隐喻、借喻、博喻、对喻等。</a:t>
            </a:r>
          </a:p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⑥“兴”托物起兴。朱熹说：“兴者，先言他物以引起所咏之词也。”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73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赋：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《郑风·将仲子》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81200"/>
            <a:ext cx="8784976" cy="388620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将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仲子兮，无逾我里，无折我树杞。岂敢爱之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？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marL="0" indent="0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畏我父母。仲可怀也，父母之言，亦可畏也。</a:t>
            </a:r>
          </a:p>
          <a:p>
            <a:pPr marL="0" indent="0">
              <a:buNone/>
            </a:pP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将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仲子兮，无逾我墙，无折我树桑。岂敢爱之？</a:t>
            </a:r>
          </a:p>
          <a:p>
            <a:pPr marL="0" indent="0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畏我诸兄。仲可怀也，诸兄之言，亦可畏也。</a:t>
            </a:r>
          </a:p>
          <a:p>
            <a:pPr marL="0" indent="0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将仲子兮，无逾我园，无折我树檀。岂敢爱之？</a:t>
            </a:r>
          </a:p>
          <a:p>
            <a:pPr marL="0" indent="0">
              <a:buNone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畏人之多言。仲可怀也，人之多言，亦可畏也。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730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比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《魏风·硕鼠》：硕鼠硕鼠，无食吾黍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《王风·采葛》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：一日不见，如三秋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兮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。</a:t>
            </a:r>
            <a:endParaRPr lang="en-US" altLang="zh-CN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《卫风·硕人》</a:t>
            </a:r>
            <a:r>
              <a:rPr lang="zh-CN" altLang="en-US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手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如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柔荑，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肤如凝脂，领如蝤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蛴，齿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如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瓠犀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，</a:t>
            </a:r>
            <a:r>
              <a:rPr lang="zh-CN" altLang="zh-CN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螓首</a:t>
            </a: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蛾眉，巧笑倩兮，美目盼兮。</a:t>
            </a:r>
            <a:endParaRPr lang="zh-CN" altLang="en-US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529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2055</Words>
  <Application>Microsoft Office PowerPoint</Application>
  <PresentationFormat>全屏显示(4:3)</PresentationFormat>
  <Paragraphs>156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Pixel</vt:lpstr>
      <vt:lpstr>中国古代诗歌发展历程</vt:lpstr>
      <vt:lpstr>一、上古歌谣</vt:lpstr>
      <vt:lpstr>上古歌谣的特点</vt:lpstr>
      <vt:lpstr>二、《诗经》</vt:lpstr>
      <vt:lpstr>二、《诗经》</vt:lpstr>
      <vt:lpstr>二、《诗经》</vt:lpstr>
      <vt:lpstr>二、《诗经》</vt:lpstr>
      <vt:lpstr>赋：《郑风·将仲子》</vt:lpstr>
      <vt:lpstr>比</vt:lpstr>
      <vt:lpstr>比兴连用</vt:lpstr>
      <vt:lpstr>三、“楚辞”</vt:lpstr>
      <vt:lpstr>“楚辞”写作特点</vt:lpstr>
      <vt:lpstr>湘夫人</vt:lpstr>
      <vt:lpstr>四、汉乐府</vt:lpstr>
      <vt:lpstr>四、汉乐府</vt:lpstr>
      <vt:lpstr>十五从军征</vt:lpstr>
      <vt:lpstr>四、汉乐府</vt:lpstr>
      <vt:lpstr>五、“古诗十九首”</vt:lpstr>
      <vt:lpstr>西北有高楼</vt:lpstr>
      <vt:lpstr>白头吟</vt:lpstr>
      <vt:lpstr>上山采蘼芜</vt:lpstr>
      <vt:lpstr>五、“古诗十九首”</vt:lpstr>
      <vt:lpstr>六、建安文学——建安风骨</vt:lpstr>
      <vt:lpstr>蒿里行</vt:lpstr>
      <vt:lpstr>观沧海</vt:lpstr>
      <vt:lpstr>②曹丕诗歌风格——《燕歌行》</vt:lpstr>
      <vt:lpstr>行行重行行</vt:lpstr>
      <vt:lpstr>闺怨</vt:lpstr>
      <vt:lpstr>③曹植诗歌风格——《白马篇》</vt:lpstr>
      <vt:lpstr>文学的自觉</vt:lpstr>
      <vt:lpstr>2、建安七子</vt:lpstr>
      <vt:lpstr>孔融</vt:lpstr>
      <vt:lpstr>2、建安七子</vt:lpstr>
      <vt:lpstr>3、一蔡</vt:lpstr>
      <vt:lpstr>4、建安风骨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中国古代诗歌发展历程</dc:title>
  <dc:creator>USER</dc:creator>
  <cp:lastModifiedBy>USER</cp:lastModifiedBy>
  <cp:revision>14</cp:revision>
  <dcterms:created xsi:type="dcterms:W3CDTF">2016-09-20T06:30:10Z</dcterms:created>
  <dcterms:modified xsi:type="dcterms:W3CDTF">2016-10-18T11:54:04Z</dcterms:modified>
</cp:coreProperties>
</file>