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CBBD36E-D006-47EF-884F-D65B33252498}" type="datetimeFigureOut">
              <a:rPr lang="zh-CN" altLang="en-US" smtClean="0"/>
              <a:t>2016-4-11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6597777-5CE5-420C-B615-D556A0CF62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BBD36E-D006-47EF-884F-D65B33252498}" type="datetimeFigureOut">
              <a:rPr lang="zh-CN" altLang="en-US" smtClean="0"/>
              <a:t>2016-4-11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597777-5CE5-420C-B615-D556A0CF62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BBD36E-D006-47EF-884F-D65B33252498}" type="datetimeFigureOut">
              <a:rPr lang="zh-CN" altLang="en-US" smtClean="0"/>
              <a:t>2016-4-11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597777-5CE5-420C-B615-D556A0CF62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BBD36E-D006-47EF-884F-D65B33252498}" type="datetimeFigureOut">
              <a:rPr lang="zh-CN" altLang="en-US" smtClean="0"/>
              <a:t>2016-4-11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597777-5CE5-420C-B615-D556A0CF626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BBD36E-D006-47EF-884F-D65B33252498}" type="datetimeFigureOut">
              <a:rPr lang="zh-CN" altLang="en-US" smtClean="0"/>
              <a:t>2016-4-11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597777-5CE5-420C-B615-D556A0CF626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BBD36E-D006-47EF-884F-D65B33252498}" type="datetimeFigureOut">
              <a:rPr lang="zh-CN" altLang="en-US" smtClean="0"/>
              <a:t>2016-4-11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597777-5CE5-420C-B615-D556A0CF626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BBD36E-D006-47EF-884F-D65B33252498}" type="datetimeFigureOut">
              <a:rPr lang="zh-CN" altLang="en-US" smtClean="0"/>
              <a:t>2016-4-11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597777-5CE5-420C-B615-D556A0CF62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BBD36E-D006-47EF-884F-D65B33252498}" type="datetimeFigureOut">
              <a:rPr lang="zh-CN" altLang="en-US" smtClean="0"/>
              <a:t>2016-4-11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597777-5CE5-420C-B615-D556A0CF626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BBD36E-D006-47EF-884F-D65B33252498}" type="datetimeFigureOut">
              <a:rPr lang="zh-CN" altLang="en-US" smtClean="0"/>
              <a:t>2016-4-11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597777-5CE5-420C-B615-D556A0CF62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CBBD36E-D006-47EF-884F-D65B33252498}" type="datetimeFigureOut">
              <a:rPr lang="zh-CN" altLang="en-US" smtClean="0"/>
              <a:t>2016-4-11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597777-5CE5-420C-B615-D556A0CF62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CBBD36E-D006-47EF-884F-D65B33252498}" type="datetimeFigureOut">
              <a:rPr lang="zh-CN" altLang="en-US" smtClean="0"/>
              <a:t>2016-4-11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6597777-5CE5-420C-B615-D556A0CF626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CBBD36E-D006-47EF-884F-D65B33252498}" type="datetimeFigureOut">
              <a:rPr lang="zh-CN" altLang="en-US" smtClean="0"/>
              <a:t>2016-4-11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6597777-5CE5-420C-B615-D556A0CF62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ict.cn/remote%20mountain%20areas" TargetMode="External"/><Relationship Id="rId2" Type="http://schemas.openxmlformats.org/officeDocument/2006/relationships/hyperlink" Target="http://dict.cn/remote%20contro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ict.cn/remote%20sensin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ict.cn/tailor%20for%E3%80%94to%E3%80%95" TargetMode="External"/><Relationship Id="rId2" Type="http://schemas.openxmlformats.org/officeDocument/2006/relationships/hyperlink" Target="http://dict.cn/tailor%27s%20sho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ict.cn/tailor%20to%20sb%27s%20need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ict.cn/distribute%20profits" TargetMode="External"/><Relationship Id="rId7" Type="http://schemas.openxmlformats.org/officeDocument/2006/relationships/hyperlink" Target="http://dict.cn/distribute%20to%20the%20poor" TargetMode="External"/><Relationship Id="rId2" Type="http://schemas.openxmlformats.org/officeDocument/2006/relationships/hyperlink" Target="http://dict.cn/distribute%20bonus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distribute%20to" TargetMode="External"/><Relationship Id="rId5" Type="http://schemas.openxmlformats.org/officeDocument/2006/relationships/hyperlink" Target="http://dict.cn/distribute%20widely" TargetMode="External"/><Relationship Id="rId4" Type="http://schemas.openxmlformats.org/officeDocument/2006/relationships/hyperlink" Target="http://dict.cn/distribute%20fairly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ict.cn/adjust%20errors" TargetMode="External"/><Relationship Id="rId2" Type="http://schemas.openxmlformats.org/officeDocument/2006/relationships/hyperlink" Target="http://dict.cn/adjust%20a%20camer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ict.cn/adjust%20itself" TargetMode="External"/><Relationship Id="rId2" Type="http://schemas.openxmlformats.org/officeDocument/2006/relationships/hyperlink" Target="http://dict.cn/adjust%20expenses%20to%20incom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adjust%20to%20external%20changes" TargetMode="External"/><Relationship Id="rId5" Type="http://schemas.openxmlformats.org/officeDocument/2006/relationships/hyperlink" Target="http://dict.cn/adjust%20to%20army%20life" TargetMode="External"/><Relationship Id="rId4" Type="http://schemas.openxmlformats.org/officeDocument/2006/relationships/hyperlink" Target="http://dict.cn/adjust_2E_2E_2Eto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ict.cn/participate%20in%20a%20business" TargetMode="External"/><Relationship Id="rId2" Type="http://schemas.openxmlformats.org/officeDocument/2006/relationships/hyperlink" Target="http://dict.cn/participate%20sb%27s%20jo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ict.cn/grill%20steak" TargetMode="External"/><Relationship Id="rId2" Type="http://schemas.openxmlformats.org/officeDocument/2006/relationships/hyperlink" Target="http://dict.cn/grill%20mutt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ict.cn/electric%20grill" TargetMode="External"/><Relationship Id="rId4" Type="http://schemas.openxmlformats.org/officeDocument/2006/relationships/hyperlink" Target="http://dict.cn/mixed%20gril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dict.cn/executive%20privileg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make%20loans" TargetMode="External"/><Relationship Id="rId3" Type="http://schemas.openxmlformats.org/officeDocument/2006/relationships/hyperlink" Target="http://dict.cn/loan%20to" TargetMode="External"/><Relationship Id="rId7" Type="http://schemas.openxmlformats.org/officeDocument/2006/relationships/hyperlink" Target="http://dict.cn/issue%20government%20loans" TargetMode="External"/><Relationship Id="rId2" Type="http://schemas.openxmlformats.org/officeDocument/2006/relationships/hyperlink" Target="http://dict.cn/loan%20fr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grant%E3%80%94recall%2C%20receive%2C%20request%E3%80%95%20a%20loan" TargetMode="External"/><Relationship Id="rId5" Type="http://schemas.openxmlformats.org/officeDocument/2006/relationships/hyperlink" Target="http://dict.cn/loans%20upon%20farm%20commodities" TargetMode="External"/><Relationship Id="rId10" Type="http://schemas.openxmlformats.org/officeDocument/2006/relationships/hyperlink" Target="http://dict.cn/loan%20with%20no%20interest" TargetMode="External"/><Relationship Id="rId4" Type="http://schemas.openxmlformats.org/officeDocument/2006/relationships/hyperlink" Target="http://dict.cn/loan%20on" TargetMode="External"/><Relationship Id="rId9" Type="http://schemas.openxmlformats.org/officeDocument/2006/relationships/hyperlink" Target="http://dict.cn/process%20a%20loan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24736"/>
          </a:xfrm>
        </p:spPr>
        <p:txBody>
          <a:bodyPr>
            <a:no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Relevant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adj.</a:t>
            </a:r>
            <a:r>
              <a:rPr lang="zh-CN" altLang="en-US" sz="2000" b="1" dirty="0" smtClean="0"/>
              <a:t>相关的；切题的；中肯的；有重大关系的；有意义的，目的明确的 </a:t>
            </a:r>
            <a:endParaRPr lang="en-US" altLang="zh-CN" sz="2000" b="1" dirty="0"/>
          </a:p>
          <a:p>
            <a:r>
              <a:rPr lang="zh-CN" altLang="en-US" sz="2000" b="1" dirty="0" smtClean="0">
                <a:effectLst/>
              </a:rPr>
              <a:t>与本研究相关的一篇论文是他发表的。 </a:t>
            </a:r>
            <a:endParaRPr lang="en-US" altLang="zh-CN" sz="2000" b="1" dirty="0" smtClean="0">
              <a:effectLst/>
            </a:endParaRPr>
          </a:p>
          <a:p>
            <a:r>
              <a:rPr lang="en-US" altLang="zh-CN" sz="2000" b="1" u="sng" dirty="0" smtClean="0">
                <a:solidFill>
                  <a:srgbClr val="FF9900"/>
                </a:solidFill>
                <a:effectLst/>
              </a:rPr>
              <a:t>A paper </a:t>
            </a:r>
            <a:r>
              <a:rPr lang="en-US" altLang="zh-CN" sz="2000" b="1" i="1" u="sng" dirty="0" smtClean="0">
                <a:solidFill>
                  <a:srgbClr val="FF9900"/>
                </a:solidFill>
                <a:effectLst/>
              </a:rPr>
              <a:t>relevant</a:t>
            </a:r>
            <a:r>
              <a:rPr lang="en-US" altLang="zh-CN" sz="2000" b="1" u="sng" dirty="0" smtClean="0">
                <a:solidFill>
                  <a:srgbClr val="FF9900"/>
                </a:solidFill>
                <a:effectLst/>
              </a:rPr>
              <a:t> to this research was published by him.</a:t>
            </a:r>
          </a:p>
          <a:p>
            <a:r>
              <a:rPr lang="zh-CN" altLang="en-US" sz="2000" b="1" dirty="0" smtClean="0">
                <a:effectLst/>
              </a:rPr>
              <a:t>你听说过相关的报道吗</a:t>
            </a:r>
            <a:r>
              <a:rPr lang="en-US" altLang="zh-CN" sz="2000" b="1" dirty="0" smtClean="0">
                <a:effectLst/>
              </a:rPr>
              <a:t>? </a:t>
            </a:r>
          </a:p>
          <a:p>
            <a:r>
              <a:rPr lang="en-US" altLang="zh-CN" sz="2000" b="1" u="sng" dirty="0" smtClean="0">
                <a:solidFill>
                  <a:srgbClr val="FF9900"/>
                </a:solidFill>
                <a:effectLst/>
              </a:rPr>
              <a:t>Have you heard of the </a:t>
            </a:r>
            <a:r>
              <a:rPr lang="en-US" altLang="zh-CN" sz="2000" b="1" i="1" u="sng" dirty="0" smtClean="0">
                <a:solidFill>
                  <a:srgbClr val="FF9900"/>
                </a:solidFill>
                <a:effectLst/>
              </a:rPr>
              <a:t>relevant</a:t>
            </a:r>
            <a:r>
              <a:rPr lang="en-US" altLang="zh-CN" sz="2000" b="1" u="sng" dirty="0" smtClean="0">
                <a:solidFill>
                  <a:srgbClr val="FF9900"/>
                </a:solidFill>
                <a:effectLst/>
              </a:rPr>
              <a:t> report?</a:t>
            </a:r>
          </a:p>
          <a:p>
            <a:r>
              <a:rPr lang="en-US" altLang="zh-CN" sz="3200" b="1" dirty="0" smtClean="0">
                <a:solidFill>
                  <a:srgbClr val="FF0000"/>
                </a:solidFill>
                <a:effectLst/>
              </a:rPr>
              <a:t>Remote</a:t>
            </a:r>
            <a:r>
              <a:rPr lang="zh-CN" altLang="en-US" sz="3200" b="1" dirty="0" smtClean="0"/>
              <a:t> </a:t>
            </a:r>
            <a:r>
              <a:rPr lang="zh-CN" altLang="en-US" sz="3200" b="1" dirty="0" smtClean="0">
                <a:effectLst/>
              </a:rPr>
              <a:t> </a:t>
            </a:r>
            <a:r>
              <a:rPr lang="en-US" altLang="zh-CN" sz="2000" b="1" dirty="0" smtClean="0">
                <a:effectLst/>
              </a:rPr>
              <a:t>adj.</a:t>
            </a:r>
            <a:r>
              <a:rPr lang="zh-CN" altLang="en-US" sz="2000" b="1" dirty="0" smtClean="0">
                <a:effectLst/>
              </a:rPr>
              <a:t>遥远的；偏僻的；远程的；</a:t>
            </a:r>
            <a:r>
              <a:rPr lang="en-US" altLang="zh-CN" sz="2000" b="1" dirty="0" smtClean="0">
                <a:effectLst/>
              </a:rPr>
              <a:t>(</a:t>
            </a:r>
            <a:r>
              <a:rPr lang="zh-CN" altLang="en-US" sz="2000" b="1" dirty="0" smtClean="0">
                <a:effectLst/>
              </a:rPr>
              <a:t>感情等</a:t>
            </a:r>
            <a:r>
              <a:rPr lang="en-US" altLang="zh-CN" sz="2000" b="1" dirty="0" smtClean="0">
                <a:effectLst/>
              </a:rPr>
              <a:t>)</a:t>
            </a:r>
            <a:r>
              <a:rPr lang="zh-CN" altLang="en-US" sz="2000" b="1" dirty="0" smtClean="0">
                <a:effectLst/>
              </a:rPr>
              <a:t>距离很大 </a:t>
            </a:r>
            <a:r>
              <a:rPr lang="en-US" altLang="zh-CN" sz="2000" b="1" dirty="0" smtClean="0">
                <a:effectLst/>
              </a:rPr>
              <a:t>n.</a:t>
            </a:r>
            <a:r>
              <a:rPr lang="zh-CN" altLang="en-US" sz="2000" b="1" dirty="0" smtClean="0">
                <a:effectLst/>
              </a:rPr>
              <a:t>远程操作 </a:t>
            </a:r>
          </a:p>
          <a:p>
            <a:pPr>
              <a:buFont typeface="Arial"/>
              <a:buChar char="•"/>
            </a:pPr>
            <a:r>
              <a:rPr lang="zh-CN" altLang="en-US" sz="2000" b="1" dirty="0" smtClean="0">
                <a:effectLst/>
              </a:rPr>
              <a:t>遥控</a:t>
            </a:r>
            <a:endParaRPr lang="en-US" altLang="zh-CN" sz="2000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sz="2000" b="1" dirty="0" smtClean="0">
                <a:effectLst/>
                <a:hlinkClick r:id="rId2"/>
              </a:rPr>
              <a:t>remote control</a:t>
            </a:r>
            <a:endParaRPr lang="zh-CN" altLang="en-US" sz="2000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zh-CN" altLang="en-US" sz="2000" b="1" dirty="0" smtClean="0">
                <a:effectLst/>
              </a:rPr>
              <a:t>偏远山区 </a:t>
            </a:r>
          </a:p>
          <a:p>
            <a:pPr>
              <a:buFont typeface="Arial"/>
              <a:buChar char="•"/>
            </a:pPr>
            <a:r>
              <a:rPr lang="en-US" altLang="zh-CN" sz="2000" b="1" dirty="0" smtClean="0">
                <a:effectLst/>
                <a:hlinkClick r:id="rId3"/>
              </a:rPr>
              <a:t>remote mountain areas</a:t>
            </a:r>
            <a:r>
              <a:rPr lang="en-US" altLang="zh-CN" sz="2000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sz="2000" b="1" dirty="0" smtClean="0">
                <a:effectLst/>
              </a:rPr>
              <a:t>遥感 </a:t>
            </a:r>
          </a:p>
          <a:p>
            <a:pPr>
              <a:buFont typeface="Arial"/>
              <a:buChar char="•"/>
            </a:pPr>
            <a:r>
              <a:rPr lang="en-US" altLang="zh-CN" sz="2000" b="1" dirty="0" smtClean="0">
                <a:effectLst/>
                <a:hlinkClick r:id="rId4"/>
              </a:rPr>
              <a:t>remote sensing</a:t>
            </a:r>
            <a:r>
              <a:rPr lang="en-US" altLang="zh-CN" sz="2000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endParaRPr lang="zh-CN" altLang="en-US" sz="2000" b="1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26870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 fontScale="92500" lnSpcReduction="10000"/>
          </a:bodyPr>
          <a:lstStyle/>
          <a:p>
            <a:pPr lvl="0">
              <a:buClr>
                <a:srgbClr val="2DA2BF"/>
              </a:buClr>
            </a:pPr>
            <a:r>
              <a:rPr lang="en-US" altLang="zh-CN" sz="3000" b="1" dirty="0">
                <a:solidFill>
                  <a:srgbClr val="FF0000"/>
                </a:solidFill>
              </a:rPr>
              <a:t>Tailor</a:t>
            </a:r>
            <a:r>
              <a:rPr lang="zh-CN" altLang="en-US" sz="3000" b="1" dirty="0">
                <a:solidFill>
                  <a:srgbClr val="FF0000"/>
                </a:solidFill>
              </a:rPr>
              <a:t> </a:t>
            </a:r>
            <a:r>
              <a:rPr lang="zh-CN" altLang="en-US" sz="2400" b="1" dirty="0">
                <a:solidFill>
                  <a:prstClr val="black"/>
                </a:solidFill>
              </a:rPr>
              <a:t>　 　 </a:t>
            </a:r>
            <a:r>
              <a:rPr lang="en-US" altLang="zh-CN" sz="2400" b="1" dirty="0">
                <a:solidFill>
                  <a:prstClr val="black"/>
                </a:solidFill>
              </a:rPr>
              <a:t>n.</a:t>
            </a:r>
            <a:r>
              <a:rPr lang="zh-CN" altLang="en-US" sz="2400" b="1" dirty="0">
                <a:solidFill>
                  <a:prstClr val="black"/>
                </a:solidFill>
              </a:rPr>
              <a:t>裁缝  </a:t>
            </a:r>
            <a:r>
              <a:rPr lang="en-US" altLang="zh-CN" sz="2400" b="1" dirty="0" err="1">
                <a:solidFill>
                  <a:prstClr val="black"/>
                </a:solidFill>
              </a:rPr>
              <a:t>vt.</a:t>
            </a:r>
            <a:r>
              <a:rPr lang="zh-CN" altLang="en-US" sz="2400" b="1" dirty="0">
                <a:solidFill>
                  <a:prstClr val="black"/>
                </a:solidFill>
              </a:rPr>
              <a:t>缝制；调整使适合  </a:t>
            </a:r>
            <a:r>
              <a:rPr lang="en-US" altLang="zh-CN" sz="2400" b="1" dirty="0">
                <a:solidFill>
                  <a:prstClr val="black"/>
                </a:solidFill>
              </a:rPr>
              <a:t>vi.</a:t>
            </a:r>
            <a:r>
              <a:rPr lang="zh-CN" altLang="en-US" sz="2400" b="1" dirty="0">
                <a:solidFill>
                  <a:prstClr val="black"/>
                </a:solidFill>
              </a:rPr>
              <a:t>做裁缝</a:t>
            </a:r>
            <a:endParaRPr lang="en-US" altLang="zh-CN" sz="2400" b="1" dirty="0">
              <a:solidFill>
                <a:prstClr val="black"/>
              </a:solidFill>
            </a:endParaRPr>
          </a:p>
          <a:p>
            <a:pPr lvl="0">
              <a:buClr>
                <a:srgbClr val="873624"/>
              </a:buClr>
            </a:pPr>
            <a:r>
              <a:rPr lang="zh-CN" altLang="en-US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这</a:t>
            </a:r>
            <a:r>
              <a:rPr lang="zh-CN" altLang="en-US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位裁缝师为迪克做了一套西装。 </a:t>
            </a:r>
            <a:endParaRPr lang="en-US" altLang="zh-CN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0">
              <a:buClr>
                <a:srgbClr val="873624"/>
              </a:buClr>
            </a:pPr>
            <a:r>
              <a:rPr lang="en-US" altLang="zh-CN" b="1" u="sng" dirty="0">
                <a:solidFill>
                  <a:srgbClr val="FF9900"/>
                </a:solidFill>
              </a:rPr>
              <a:t>The </a:t>
            </a:r>
            <a:r>
              <a:rPr lang="en-US" altLang="zh-CN" b="1" i="1" u="sng" dirty="0">
                <a:solidFill>
                  <a:srgbClr val="FF9900"/>
                </a:solidFill>
              </a:rPr>
              <a:t>tailor</a:t>
            </a:r>
            <a:r>
              <a:rPr lang="en-US" altLang="zh-CN" b="1" u="sng" dirty="0">
                <a:solidFill>
                  <a:srgbClr val="FF9900"/>
                </a:solidFill>
              </a:rPr>
              <a:t> made a suit for Dick</a:t>
            </a:r>
            <a:r>
              <a:rPr lang="en-US" altLang="zh-CN" b="1" u="sng" dirty="0" smtClean="0">
                <a:solidFill>
                  <a:srgbClr val="FF9900"/>
                </a:solidFill>
              </a:rPr>
              <a:t>.</a:t>
            </a:r>
          </a:p>
          <a:p>
            <a:pPr lvl="0">
              <a:buClr>
                <a:srgbClr val="873624"/>
              </a:buClr>
            </a:pPr>
            <a:r>
              <a:rPr lang="zh-CN" altLang="en-US" b="1" dirty="0"/>
              <a:t>他为我缝制了一</a:t>
            </a:r>
            <a:r>
              <a:rPr lang="zh-CN" altLang="en-US" b="1" dirty="0" smtClean="0"/>
              <a:t>套衣服。</a:t>
            </a:r>
            <a:endParaRPr lang="en-US" altLang="zh-CN" b="1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0">
              <a:buClr>
                <a:srgbClr val="873624"/>
              </a:buClr>
            </a:pPr>
            <a:r>
              <a:rPr lang="en-US" altLang="zh-CN" b="1" u="sng" dirty="0" smtClean="0">
                <a:solidFill>
                  <a:srgbClr val="FF9900"/>
                </a:solidFill>
              </a:rPr>
              <a:t>He </a:t>
            </a:r>
            <a:r>
              <a:rPr lang="en-US" altLang="zh-CN" b="1" i="1" u="sng" dirty="0">
                <a:solidFill>
                  <a:srgbClr val="FF9900"/>
                </a:solidFill>
              </a:rPr>
              <a:t>tailored</a:t>
            </a:r>
            <a:r>
              <a:rPr lang="en-US" altLang="zh-CN" b="1" u="sng" dirty="0">
                <a:solidFill>
                  <a:srgbClr val="FF9900"/>
                </a:solidFill>
              </a:rPr>
              <a:t> me a </a:t>
            </a:r>
            <a:r>
              <a:rPr lang="en-US" altLang="zh-CN" b="1" u="sng" dirty="0" smtClean="0">
                <a:solidFill>
                  <a:srgbClr val="FF9900"/>
                </a:solidFill>
              </a:rPr>
              <a:t>suit.</a:t>
            </a:r>
          </a:p>
          <a:p>
            <a:pPr lvl="0">
              <a:buClr>
                <a:srgbClr val="873624"/>
              </a:buClr>
            </a:pPr>
            <a:r>
              <a:rPr lang="zh-CN" altLang="en-US" b="1" dirty="0"/>
              <a:t>他穿了一套定做的漂亮西装。 </a:t>
            </a:r>
            <a:endParaRPr lang="en-US" altLang="zh-CN" b="1" dirty="0" smtClean="0"/>
          </a:p>
          <a:p>
            <a:pPr lvl="0">
              <a:buClr>
                <a:srgbClr val="873624"/>
              </a:buClr>
            </a:pPr>
            <a:r>
              <a:rPr lang="en-US" altLang="zh-CN" b="1" u="sng" dirty="0" smtClean="0">
                <a:solidFill>
                  <a:srgbClr val="FF9900"/>
                </a:solidFill>
              </a:rPr>
              <a:t>He </a:t>
            </a:r>
            <a:r>
              <a:rPr lang="en-US" altLang="zh-CN" b="1" u="sng" dirty="0">
                <a:solidFill>
                  <a:srgbClr val="FF9900"/>
                </a:solidFill>
              </a:rPr>
              <a:t>wears a beautifully </a:t>
            </a:r>
            <a:r>
              <a:rPr lang="en-US" altLang="zh-CN" b="1" i="1" u="sng" dirty="0">
                <a:solidFill>
                  <a:srgbClr val="FF9900"/>
                </a:solidFill>
              </a:rPr>
              <a:t>tailored</a:t>
            </a:r>
            <a:r>
              <a:rPr lang="en-US" altLang="zh-CN" b="1" u="sng" dirty="0">
                <a:solidFill>
                  <a:srgbClr val="FF9900"/>
                </a:solidFill>
              </a:rPr>
              <a:t> suit</a:t>
            </a:r>
            <a:r>
              <a:rPr lang="en-US" altLang="zh-CN" b="1" u="sng" dirty="0" smtClean="0">
                <a:solidFill>
                  <a:srgbClr val="FF9900"/>
                </a:solidFill>
              </a:rPr>
              <a:t>.</a:t>
            </a:r>
          </a:p>
          <a:p>
            <a:pPr lvl="0">
              <a:buClr>
                <a:srgbClr val="873624"/>
              </a:buClr>
            </a:pPr>
            <a:r>
              <a:rPr lang="zh-CN" altLang="en-US" b="1" dirty="0"/>
              <a:t>你得</a:t>
            </a:r>
            <a:r>
              <a:rPr lang="zh-CN" altLang="en-US" b="1" dirty="0" smtClean="0"/>
              <a:t>量入为出</a:t>
            </a:r>
            <a:endParaRPr lang="en-US" altLang="zh-CN" b="1" dirty="0" smtClean="0"/>
          </a:p>
          <a:p>
            <a:pPr lvl="0">
              <a:buClr>
                <a:srgbClr val="873624"/>
              </a:buClr>
            </a:pPr>
            <a:r>
              <a:rPr lang="en-US" altLang="zh-CN" b="1" u="sng" dirty="0" smtClean="0">
                <a:solidFill>
                  <a:srgbClr val="FF9900"/>
                </a:solidFill>
              </a:rPr>
              <a:t>You </a:t>
            </a:r>
            <a:r>
              <a:rPr lang="en-US" altLang="zh-CN" b="1" u="sng" dirty="0">
                <a:solidFill>
                  <a:srgbClr val="FF9900"/>
                </a:solidFill>
              </a:rPr>
              <a:t>have to </a:t>
            </a:r>
            <a:r>
              <a:rPr lang="en-US" altLang="zh-CN" b="1" i="1" u="sng" dirty="0">
                <a:solidFill>
                  <a:srgbClr val="FF9900"/>
                </a:solidFill>
              </a:rPr>
              <a:t>tailor</a:t>
            </a:r>
            <a:r>
              <a:rPr lang="en-US" altLang="zh-CN" b="1" u="sng" dirty="0">
                <a:solidFill>
                  <a:srgbClr val="FF9900"/>
                </a:solidFill>
              </a:rPr>
              <a:t> your spending to your income</a:t>
            </a:r>
            <a:r>
              <a:rPr lang="en-US" altLang="zh-CN" b="1" u="sng" dirty="0" smtClean="0">
                <a:solidFill>
                  <a:srgbClr val="FF9900"/>
                </a:solidFill>
              </a:rPr>
              <a:t>.</a:t>
            </a:r>
          </a:p>
          <a:p>
            <a:pPr>
              <a:buFont typeface="Arial"/>
              <a:buChar char="•"/>
            </a:pPr>
            <a:r>
              <a:rPr lang="zh-CN" altLang="en-US" b="1" dirty="0" smtClean="0"/>
              <a:t>裁缝店</a:t>
            </a:r>
            <a:endParaRPr lang="en-US" altLang="zh-CN" b="1" dirty="0" smtClean="0"/>
          </a:p>
          <a:p>
            <a:pPr>
              <a:buFont typeface="Arial"/>
              <a:buChar char="•"/>
            </a:pPr>
            <a:r>
              <a:rPr lang="en-US" altLang="zh-CN" b="1" dirty="0" smtClean="0">
                <a:hlinkClick r:id="rId2"/>
              </a:rPr>
              <a:t>tailor's shop</a:t>
            </a:r>
            <a:endParaRPr lang="zh-CN" altLang="en-US" b="1" dirty="0"/>
          </a:p>
          <a:p>
            <a:pPr>
              <a:buFont typeface="Arial"/>
              <a:buChar char="•"/>
            </a:pPr>
            <a:r>
              <a:rPr lang="en-US" altLang="zh-CN" b="1" dirty="0" smtClean="0">
                <a:hlinkClick r:id="rId3"/>
              </a:rPr>
              <a:t>tailor </a:t>
            </a:r>
            <a:r>
              <a:rPr lang="en-US" altLang="zh-CN" b="1" dirty="0" err="1">
                <a:hlinkClick r:id="rId3"/>
              </a:rPr>
              <a:t>for〔to</a:t>
            </a:r>
            <a:r>
              <a:rPr lang="en-US" altLang="zh-CN" b="1" dirty="0">
                <a:hlinkClick r:id="rId3"/>
              </a:rPr>
              <a:t>〕</a:t>
            </a:r>
            <a:r>
              <a:rPr lang="en-US" altLang="zh-CN" b="1" dirty="0"/>
              <a:t> </a:t>
            </a:r>
            <a:r>
              <a:rPr lang="zh-CN" altLang="en-US" b="1" dirty="0"/>
              <a:t>改变</a:t>
            </a:r>
            <a:r>
              <a:rPr lang="en-US" altLang="zh-CN" b="1" dirty="0"/>
              <a:t>,</a:t>
            </a:r>
            <a:r>
              <a:rPr lang="zh-CN" altLang="en-US" b="1" dirty="0"/>
              <a:t>调整</a:t>
            </a:r>
            <a:r>
              <a:rPr lang="en-US" altLang="zh-CN" b="1" dirty="0"/>
              <a:t>,</a:t>
            </a:r>
            <a:r>
              <a:rPr lang="zh-CN" altLang="en-US" b="1" dirty="0"/>
              <a:t>使适合</a:t>
            </a:r>
            <a:r>
              <a:rPr lang="en-US" altLang="zh-CN" b="1" dirty="0"/>
              <a:t>…</a:t>
            </a:r>
            <a:r>
              <a:rPr lang="zh-CN" altLang="en-US" b="1" dirty="0"/>
              <a:t>的需要 </a:t>
            </a:r>
          </a:p>
          <a:p>
            <a:pPr>
              <a:buFont typeface="Arial"/>
              <a:buChar char="•"/>
            </a:pPr>
            <a:r>
              <a:rPr lang="zh-CN" altLang="en-US" b="1" dirty="0" smtClean="0"/>
              <a:t>调整</a:t>
            </a:r>
            <a:r>
              <a:rPr lang="zh-CN" altLang="en-US" b="1" dirty="0"/>
              <a:t>以适合某人的需要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hlinkClick r:id="rId4"/>
              </a:rPr>
              <a:t>tailor </a:t>
            </a:r>
            <a:r>
              <a:rPr lang="en-US" altLang="zh-CN" b="1" dirty="0">
                <a:hlinkClick r:id="rId4"/>
              </a:rPr>
              <a:t>to </a:t>
            </a:r>
            <a:r>
              <a:rPr lang="en-US" altLang="zh-CN" b="1" dirty="0" err="1">
                <a:hlinkClick r:id="rId4"/>
              </a:rPr>
              <a:t>sb's</a:t>
            </a:r>
            <a:r>
              <a:rPr lang="en-US" altLang="zh-CN" b="1" dirty="0">
                <a:hlinkClick r:id="rId4"/>
              </a:rPr>
              <a:t> </a:t>
            </a:r>
            <a:r>
              <a:rPr lang="en-US" altLang="zh-CN" b="1" dirty="0" smtClean="0">
                <a:hlinkClick r:id="rId4"/>
              </a:rPr>
              <a:t>needs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/>
            </a:r>
            <a:br>
              <a:rPr lang="en-US" altLang="zh-CN" b="1" dirty="0">
                <a:solidFill>
                  <a:prstClr val="black">
                    <a:lumMod val="85000"/>
                    <a:lumOff val="15000"/>
                  </a:prstClr>
                </a:solidFill>
              </a:rPr>
            </a:b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04580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Distribute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zh-CN" altLang="en-US" b="1" dirty="0"/>
              <a:t>　 　 </a:t>
            </a:r>
            <a:r>
              <a:rPr lang="en-US" altLang="zh-CN" b="1" dirty="0"/>
              <a:t>v.</a:t>
            </a:r>
            <a:r>
              <a:rPr lang="zh-CN" altLang="en-US" b="1" dirty="0"/>
              <a:t>分配；散发；分布 </a:t>
            </a:r>
            <a:endParaRPr lang="en-US" altLang="zh-CN" b="1" dirty="0" smtClean="0"/>
          </a:p>
          <a:p>
            <a:r>
              <a:rPr lang="zh-CN" altLang="en-US" b="1" dirty="0"/>
              <a:t>我们每周都要在街上散发传单。</a:t>
            </a:r>
          </a:p>
          <a:p>
            <a:r>
              <a:rPr lang="en-US" altLang="zh-CN" b="1" u="sng" dirty="0" smtClean="0">
                <a:solidFill>
                  <a:srgbClr val="FF9900"/>
                </a:solidFill>
              </a:rPr>
              <a:t>We </a:t>
            </a:r>
            <a:r>
              <a:rPr lang="en-US" altLang="zh-CN" b="1" i="1" u="sng" dirty="0">
                <a:solidFill>
                  <a:srgbClr val="FF9900"/>
                </a:solidFill>
              </a:rPr>
              <a:t>distribute</a:t>
            </a:r>
            <a:r>
              <a:rPr lang="en-US" altLang="zh-CN" b="1" u="sng" dirty="0">
                <a:solidFill>
                  <a:srgbClr val="FF9900"/>
                </a:solidFill>
              </a:rPr>
              <a:t> </a:t>
            </a:r>
            <a:r>
              <a:rPr lang="en-US" altLang="zh-CN" b="1" u="sng" dirty="0" smtClean="0">
                <a:solidFill>
                  <a:srgbClr val="FF9900"/>
                </a:solidFill>
              </a:rPr>
              <a:t>handbills / leaflets / fliers /  </a:t>
            </a:r>
            <a:r>
              <a:rPr lang="en-US" altLang="zh-CN" b="1" u="sng" dirty="0">
                <a:solidFill>
                  <a:srgbClr val="FF9900"/>
                </a:solidFill>
              </a:rPr>
              <a:t>on the street every weekend</a:t>
            </a:r>
            <a:r>
              <a:rPr lang="en-US" altLang="zh-CN" b="1" u="sng" dirty="0" smtClean="0">
                <a:solidFill>
                  <a:srgbClr val="FF9900"/>
                </a:solidFill>
              </a:rPr>
              <a:t>.</a:t>
            </a:r>
          </a:p>
          <a:p>
            <a:pPr>
              <a:buFont typeface="Arial"/>
              <a:buChar char="•"/>
            </a:pPr>
            <a:r>
              <a:rPr lang="zh-CN" altLang="en-US" b="1" dirty="0"/>
              <a:t>分发红利 </a:t>
            </a:r>
            <a:endParaRPr lang="en-US" altLang="zh-CN" b="1" dirty="0" smtClean="0"/>
          </a:p>
          <a:p>
            <a:pPr>
              <a:buFont typeface="Arial"/>
              <a:buChar char="•"/>
            </a:pPr>
            <a:r>
              <a:rPr lang="en-US" altLang="zh-CN" b="1" dirty="0" smtClean="0">
                <a:hlinkClick r:id="rId2"/>
              </a:rPr>
              <a:t>distribute bonuses</a:t>
            </a:r>
            <a:endParaRPr lang="zh-CN" altLang="en-US" b="1" dirty="0"/>
          </a:p>
          <a:p>
            <a:pPr>
              <a:buFont typeface="Arial"/>
              <a:buChar char="•"/>
            </a:pPr>
            <a:r>
              <a:rPr lang="zh-CN" altLang="en-US" b="1" dirty="0"/>
              <a:t>分利润 </a:t>
            </a:r>
            <a:endParaRPr lang="en-US" altLang="zh-CN" b="1" dirty="0" smtClean="0"/>
          </a:p>
          <a:p>
            <a:pPr>
              <a:buFont typeface="Arial"/>
              <a:buChar char="•"/>
            </a:pPr>
            <a:r>
              <a:rPr lang="en-US" altLang="zh-CN" b="1" dirty="0" smtClean="0">
                <a:hlinkClick r:id="rId3"/>
              </a:rPr>
              <a:t>distribute profits</a:t>
            </a:r>
            <a:endParaRPr lang="zh-CN" altLang="en-US" b="1" dirty="0"/>
          </a:p>
          <a:p>
            <a:pPr>
              <a:buFont typeface="Arial"/>
              <a:buChar char="•"/>
            </a:pPr>
            <a:r>
              <a:rPr lang="zh-CN" altLang="en-US" b="1" dirty="0"/>
              <a:t>公平地分配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hlinkClick r:id="rId4"/>
              </a:rPr>
              <a:t>distribute </a:t>
            </a:r>
            <a:r>
              <a:rPr lang="en-US" altLang="zh-CN" b="1" dirty="0">
                <a:hlinkClick r:id="rId4"/>
              </a:rPr>
              <a:t>fairly</a:t>
            </a:r>
            <a:r>
              <a:rPr lang="en-US" altLang="zh-CN" b="1" dirty="0"/>
              <a:t> </a:t>
            </a:r>
            <a:endParaRPr lang="en-US" altLang="zh-CN" b="1" dirty="0" smtClean="0"/>
          </a:p>
          <a:p>
            <a:pPr>
              <a:buFont typeface="Arial"/>
              <a:buChar char="•"/>
            </a:pPr>
            <a:r>
              <a:rPr lang="zh-CN" altLang="en-US" b="1" dirty="0"/>
              <a:t>分布很广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hlinkClick r:id="rId5"/>
              </a:rPr>
              <a:t>distribute </a:t>
            </a:r>
            <a:r>
              <a:rPr lang="en-US" altLang="zh-CN" b="1" dirty="0">
                <a:hlinkClick r:id="rId5"/>
              </a:rPr>
              <a:t>widely</a:t>
            </a:r>
            <a:r>
              <a:rPr lang="en-US" altLang="zh-CN" b="1" dirty="0"/>
              <a:t> </a:t>
            </a:r>
            <a:endParaRPr lang="en-US" altLang="zh-CN" b="1" dirty="0" smtClean="0"/>
          </a:p>
          <a:p>
            <a:pPr>
              <a:buFont typeface="Arial"/>
              <a:buChar char="•"/>
            </a:pPr>
            <a:r>
              <a:rPr lang="en-US" altLang="zh-CN" b="1" dirty="0" smtClean="0">
                <a:hlinkClick r:id="rId6"/>
              </a:rPr>
              <a:t>distribute </a:t>
            </a:r>
            <a:r>
              <a:rPr lang="en-US" altLang="zh-CN" b="1" dirty="0">
                <a:hlinkClick r:id="rId6"/>
              </a:rPr>
              <a:t>to</a:t>
            </a:r>
            <a:r>
              <a:rPr lang="en-US" altLang="zh-CN" b="1" dirty="0"/>
              <a:t> </a:t>
            </a:r>
            <a:r>
              <a:rPr lang="zh-CN" altLang="en-US" b="1" dirty="0"/>
              <a:t>向</a:t>
            </a:r>
            <a:r>
              <a:rPr lang="en-US" altLang="zh-CN" b="1" dirty="0"/>
              <a:t>…</a:t>
            </a:r>
            <a:r>
              <a:rPr lang="zh-CN" altLang="en-US" b="1" dirty="0"/>
              <a:t>发放 </a:t>
            </a:r>
          </a:p>
          <a:p>
            <a:pPr>
              <a:buFont typeface="Arial"/>
              <a:buChar char="•"/>
            </a:pPr>
            <a:r>
              <a:rPr lang="zh-CN" altLang="en-US" b="1" dirty="0"/>
              <a:t>向穷人发放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hlinkClick r:id="rId7"/>
              </a:rPr>
              <a:t>distribute </a:t>
            </a:r>
            <a:r>
              <a:rPr lang="en-US" altLang="zh-CN" b="1" dirty="0">
                <a:hlinkClick r:id="rId7"/>
              </a:rPr>
              <a:t>to the </a:t>
            </a:r>
            <a:r>
              <a:rPr lang="en-US" altLang="zh-CN" b="1" dirty="0" smtClean="0">
                <a:hlinkClick r:id="rId7"/>
              </a:rPr>
              <a:t>poor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04580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24736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Operate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zh-CN" altLang="en-US" b="1" dirty="0" smtClean="0"/>
              <a:t>   </a:t>
            </a:r>
            <a:r>
              <a:rPr lang="en-US" altLang="zh-CN" b="1" dirty="0" smtClean="0"/>
              <a:t>v</a:t>
            </a:r>
            <a:r>
              <a:rPr lang="en-US" altLang="zh-CN" b="1" dirty="0"/>
              <a:t>.</a:t>
            </a:r>
            <a:r>
              <a:rPr lang="zh-CN" altLang="en-US" b="1" dirty="0"/>
              <a:t>操作；运转；经营；</a:t>
            </a:r>
            <a:r>
              <a:rPr lang="zh-CN" altLang="en-US" b="1" dirty="0" smtClean="0"/>
              <a:t>动手术</a:t>
            </a:r>
            <a:endParaRPr lang="en-US" altLang="zh-CN" b="1" dirty="0" smtClean="0"/>
          </a:p>
          <a:p>
            <a:r>
              <a:rPr lang="zh-CN" altLang="en-US" b="1" dirty="0"/>
              <a:t>医生开始给那个男孩动手术。 </a:t>
            </a:r>
            <a:endParaRPr lang="en-US" altLang="zh-CN" b="1" dirty="0" smtClean="0"/>
          </a:p>
          <a:p>
            <a:r>
              <a:rPr lang="en-US" altLang="zh-CN" b="1" u="sng" dirty="0" smtClean="0">
                <a:solidFill>
                  <a:srgbClr val="FF9900"/>
                </a:solidFill>
              </a:rPr>
              <a:t>The </a:t>
            </a:r>
            <a:r>
              <a:rPr lang="en-US" altLang="zh-CN" b="1" u="sng" dirty="0">
                <a:solidFill>
                  <a:srgbClr val="FF9900"/>
                </a:solidFill>
              </a:rPr>
              <a:t>doctor began to </a:t>
            </a:r>
            <a:r>
              <a:rPr lang="en-US" altLang="zh-CN" b="1" i="1" u="sng" dirty="0">
                <a:solidFill>
                  <a:srgbClr val="FF9900"/>
                </a:solidFill>
              </a:rPr>
              <a:t>operate</a:t>
            </a:r>
            <a:r>
              <a:rPr lang="en-US" altLang="zh-CN" b="1" u="sng" dirty="0">
                <a:solidFill>
                  <a:srgbClr val="FF9900"/>
                </a:solidFill>
              </a:rPr>
              <a:t> on the boy</a:t>
            </a:r>
            <a:r>
              <a:rPr lang="en-US" altLang="zh-CN" b="1" u="sng" dirty="0" smtClean="0">
                <a:solidFill>
                  <a:srgbClr val="FF9900"/>
                </a:solidFill>
              </a:rPr>
              <a:t>.</a:t>
            </a:r>
          </a:p>
          <a:p>
            <a:r>
              <a:rPr lang="zh-CN" altLang="en-US" b="1" dirty="0"/>
              <a:t>他们经营三家工厂和一个大仓库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en-US" altLang="zh-CN" b="1" u="sng" dirty="0" smtClean="0">
                <a:solidFill>
                  <a:srgbClr val="FF9900"/>
                </a:solidFill>
              </a:rPr>
              <a:t>They </a:t>
            </a:r>
            <a:r>
              <a:rPr lang="en-US" altLang="zh-CN" b="1" i="1" u="sng" dirty="0">
                <a:solidFill>
                  <a:srgbClr val="FF9900"/>
                </a:solidFill>
              </a:rPr>
              <a:t>operate</a:t>
            </a:r>
            <a:r>
              <a:rPr lang="en-US" altLang="zh-CN" b="1" u="sng" dirty="0">
                <a:solidFill>
                  <a:srgbClr val="FF9900"/>
                </a:solidFill>
              </a:rPr>
              <a:t> three factories and a huge warehouse</a:t>
            </a:r>
            <a:r>
              <a:rPr lang="en-US" altLang="zh-CN" b="1" u="sng" dirty="0" smtClean="0">
                <a:solidFill>
                  <a:srgbClr val="FF9900"/>
                </a:solidFill>
              </a:rPr>
              <a:t>.</a:t>
            </a:r>
          </a:p>
          <a:p>
            <a:r>
              <a:rPr lang="zh-CN" altLang="en-US" b="1" dirty="0">
                <a:solidFill>
                  <a:srgbClr val="FF9900"/>
                </a:solidFill>
              </a:rPr>
              <a:t>这台电梯运转不正常</a:t>
            </a:r>
            <a:r>
              <a:rPr lang="zh-CN" altLang="en-US" b="1" dirty="0" smtClean="0">
                <a:solidFill>
                  <a:srgbClr val="FF9900"/>
                </a:solidFill>
              </a:rPr>
              <a:t>。</a:t>
            </a:r>
            <a:endParaRPr lang="en-US" altLang="zh-CN" b="1" dirty="0" smtClean="0">
              <a:solidFill>
                <a:srgbClr val="FF9900"/>
              </a:solidFill>
            </a:endParaRPr>
          </a:p>
          <a:p>
            <a:r>
              <a:rPr lang="en-US" altLang="zh-CN" b="1" u="sng" dirty="0" smtClean="0">
                <a:solidFill>
                  <a:srgbClr val="FF9900"/>
                </a:solidFill>
              </a:rPr>
              <a:t>The </a:t>
            </a:r>
            <a:r>
              <a:rPr lang="en-US" altLang="zh-CN" b="1" u="sng" dirty="0">
                <a:solidFill>
                  <a:srgbClr val="FF9900"/>
                </a:solidFill>
              </a:rPr>
              <a:t>lift doesn't </a:t>
            </a:r>
            <a:r>
              <a:rPr lang="en-US" altLang="zh-CN" b="1" i="1" u="sng" dirty="0">
                <a:solidFill>
                  <a:srgbClr val="FF9900"/>
                </a:solidFill>
              </a:rPr>
              <a:t>operate</a:t>
            </a:r>
            <a:r>
              <a:rPr lang="en-US" altLang="zh-CN" b="1" u="sng" dirty="0">
                <a:solidFill>
                  <a:srgbClr val="FF9900"/>
                </a:solidFill>
              </a:rPr>
              <a:t> properly.</a:t>
            </a:r>
            <a:br>
              <a:rPr lang="en-US" altLang="zh-CN" b="1" u="sng" dirty="0">
                <a:solidFill>
                  <a:srgbClr val="FF9900"/>
                </a:solidFill>
              </a:rPr>
            </a:br>
            <a:endParaRPr lang="zh-CN" altLang="en-US" b="1" u="sng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580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24736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4580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Weed</a:t>
            </a:r>
            <a:r>
              <a:rPr lang="en-US" altLang="zh-CN" sz="2000" b="1" dirty="0" smtClean="0"/>
              <a:t> </a:t>
            </a:r>
            <a:r>
              <a:rPr lang="zh-CN" altLang="en-US" sz="2000" b="1" dirty="0"/>
              <a:t>　</a:t>
            </a:r>
            <a:r>
              <a:rPr lang="en-US" altLang="zh-CN" sz="2000" b="1" dirty="0" smtClean="0"/>
              <a:t>n</a:t>
            </a:r>
            <a:r>
              <a:rPr lang="en-US" altLang="zh-CN" sz="2000" b="1" dirty="0"/>
              <a:t>.</a:t>
            </a:r>
            <a:r>
              <a:rPr lang="zh-CN" altLang="en-US" sz="2000" b="1" dirty="0"/>
              <a:t>衣服；丧服 </a:t>
            </a:r>
            <a:r>
              <a:rPr lang="en-US" altLang="zh-CN" sz="2000" b="1" dirty="0" smtClean="0"/>
              <a:t>vi</a:t>
            </a:r>
            <a:r>
              <a:rPr lang="en-US" altLang="zh-CN" sz="2000" b="1" dirty="0"/>
              <a:t>.</a:t>
            </a:r>
            <a:r>
              <a:rPr lang="zh-CN" altLang="en-US" sz="2000" b="1" dirty="0"/>
              <a:t>除草；清除；</a:t>
            </a:r>
            <a:r>
              <a:rPr lang="zh-CN" altLang="en-US" sz="2000" b="1" dirty="0" smtClean="0"/>
              <a:t>淘汰</a:t>
            </a:r>
            <a:endParaRPr lang="en-US" altLang="zh-CN" sz="2000" b="1" dirty="0" smtClean="0"/>
          </a:p>
          <a:p>
            <a:r>
              <a:rPr lang="zh-CN" altLang="en-US" sz="2000" b="1" dirty="0"/>
              <a:t>花园杂草丛生。</a:t>
            </a:r>
            <a:endParaRPr lang="en-US" altLang="zh-CN" sz="2000" b="1" dirty="0"/>
          </a:p>
          <a:p>
            <a:r>
              <a:rPr lang="en-US" altLang="zh-CN" sz="2000" b="1" u="sng" dirty="0" smtClean="0">
                <a:solidFill>
                  <a:srgbClr val="FF9900"/>
                </a:solidFill>
              </a:rPr>
              <a:t>The </a:t>
            </a:r>
            <a:r>
              <a:rPr lang="en-US" altLang="zh-CN" sz="2000" b="1" u="sng" dirty="0">
                <a:solidFill>
                  <a:srgbClr val="FF9900"/>
                </a:solidFill>
              </a:rPr>
              <a:t>garden is choked with </a:t>
            </a:r>
            <a:r>
              <a:rPr lang="en-US" altLang="zh-CN" sz="2000" b="1" i="1" u="sng" dirty="0">
                <a:solidFill>
                  <a:srgbClr val="FF9900"/>
                </a:solidFill>
              </a:rPr>
              <a:t>weeds</a:t>
            </a:r>
            <a:r>
              <a:rPr lang="en-US" altLang="zh-CN" sz="2000" b="1" u="sng" dirty="0" smtClean="0">
                <a:solidFill>
                  <a:srgbClr val="FF9900"/>
                </a:solidFill>
              </a:rPr>
              <a:t>.</a:t>
            </a:r>
          </a:p>
          <a:p>
            <a:r>
              <a:rPr lang="zh-CN" altLang="en-US" sz="2000" b="1" dirty="0" smtClean="0"/>
              <a:t>我</a:t>
            </a:r>
            <a:r>
              <a:rPr lang="zh-CN" altLang="en-US" sz="2000" b="1" dirty="0"/>
              <a:t>明天得给花园除草。</a:t>
            </a:r>
            <a:endParaRPr lang="en-US" altLang="zh-CN" sz="2000" b="1" dirty="0"/>
          </a:p>
          <a:p>
            <a:r>
              <a:rPr lang="en-US" altLang="zh-CN" sz="2000" b="1" u="sng" dirty="0" smtClean="0">
                <a:solidFill>
                  <a:srgbClr val="FF9900"/>
                </a:solidFill>
              </a:rPr>
              <a:t>Tomorrow </a:t>
            </a:r>
            <a:r>
              <a:rPr lang="en-US" altLang="zh-CN" sz="2000" b="1" u="sng" dirty="0">
                <a:solidFill>
                  <a:srgbClr val="FF9900"/>
                </a:solidFill>
              </a:rPr>
              <a:t>I have to </a:t>
            </a:r>
            <a:r>
              <a:rPr lang="en-US" altLang="zh-CN" sz="2000" b="1" i="1" u="sng" dirty="0">
                <a:solidFill>
                  <a:srgbClr val="FF9900"/>
                </a:solidFill>
              </a:rPr>
              <a:t>weed</a:t>
            </a:r>
            <a:r>
              <a:rPr lang="en-US" altLang="zh-CN" sz="2000" b="1" u="sng" dirty="0">
                <a:solidFill>
                  <a:srgbClr val="FF9900"/>
                </a:solidFill>
              </a:rPr>
              <a:t> the garden</a:t>
            </a:r>
            <a:r>
              <a:rPr lang="en-US" altLang="zh-CN" sz="2000" b="1" u="sng" dirty="0" smtClean="0">
                <a:solidFill>
                  <a:srgbClr val="FF9900"/>
                </a:solidFill>
              </a:rPr>
              <a:t>.</a:t>
            </a:r>
          </a:p>
          <a:p>
            <a:r>
              <a:rPr lang="zh-CN" altLang="en-US" sz="2000" b="1" dirty="0" smtClean="0"/>
              <a:t>我们</a:t>
            </a:r>
            <a:r>
              <a:rPr lang="zh-CN" altLang="en-US" sz="2000" b="1" dirty="0"/>
              <a:t>必须淘汰不合格的申请人。</a:t>
            </a:r>
            <a:endParaRPr lang="en-US" altLang="zh-CN" sz="2000" b="1" dirty="0"/>
          </a:p>
          <a:p>
            <a:r>
              <a:rPr lang="en-US" altLang="zh-CN" sz="2000" b="1" u="sng" dirty="0" smtClean="0">
                <a:solidFill>
                  <a:srgbClr val="FF9900"/>
                </a:solidFill>
              </a:rPr>
              <a:t>We </a:t>
            </a:r>
            <a:r>
              <a:rPr lang="en-US" altLang="zh-CN" sz="2000" b="1" u="sng" dirty="0">
                <a:solidFill>
                  <a:srgbClr val="FF9900"/>
                </a:solidFill>
              </a:rPr>
              <a:t>have to </a:t>
            </a:r>
            <a:r>
              <a:rPr lang="en-US" altLang="zh-CN" sz="2000" b="1" i="1" u="sng" dirty="0">
                <a:solidFill>
                  <a:srgbClr val="FF9900"/>
                </a:solidFill>
              </a:rPr>
              <a:t>weed</a:t>
            </a:r>
            <a:r>
              <a:rPr lang="en-US" altLang="zh-CN" sz="2000" b="1" u="sng" dirty="0">
                <a:solidFill>
                  <a:srgbClr val="FF9900"/>
                </a:solidFill>
              </a:rPr>
              <a:t> out unqualified applicants</a:t>
            </a:r>
            <a:r>
              <a:rPr lang="en-US" altLang="zh-CN" sz="2000" b="1" u="sng" dirty="0" smtClean="0">
                <a:solidFill>
                  <a:srgbClr val="FF9900"/>
                </a:solidFill>
              </a:rPr>
              <a:t>.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Adjust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</a:rPr>
              <a:t>　</a:t>
            </a:r>
            <a:r>
              <a:rPr lang="zh-CN" altLang="en-US" sz="2000" b="1" dirty="0"/>
              <a:t> 　 </a:t>
            </a:r>
            <a:r>
              <a:rPr lang="en-US" altLang="zh-CN" sz="2000" b="1" dirty="0"/>
              <a:t>v.</a:t>
            </a:r>
            <a:r>
              <a:rPr lang="zh-CN" altLang="en-US" sz="2000" b="1" dirty="0"/>
              <a:t>调整；校准；调节；使</a:t>
            </a:r>
            <a:r>
              <a:rPr lang="zh-CN" altLang="en-US" sz="2000" b="1" dirty="0" smtClean="0"/>
              <a:t>适应</a:t>
            </a:r>
            <a:endParaRPr lang="en-US" altLang="zh-CN" sz="2000" b="1" dirty="0"/>
          </a:p>
          <a:p>
            <a:r>
              <a:rPr lang="zh-CN" altLang="en-US" sz="2000" b="1" dirty="0"/>
              <a:t>他很快使自己适应了这个国家炎热的天气。 </a:t>
            </a:r>
            <a:endParaRPr lang="en-US" altLang="zh-CN" sz="2000" b="1" dirty="0" smtClean="0"/>
          </a:p>
          <a:p>
            <a:r>
              <a:rPr lang="en-US" altLang="zh-CN" sz="2000" b="1" u="sng" dirty="0" smtClean="0">
                <a:solidFill>
                  <a:srgbClr val="FF9900"/>
                </a:solidFill>
              </a:rPr>
              <a:t>He </a:t>
            </a:r>
            <a:r>
              <a:rPr lang="en-US" altLang="zh-CN" sz="2000" b="1" i="1" u="sng" dirty="0">
                <a:solidFill>
                  <a:srgbClr val="FF9900"/>
                </a:solidFill>
              </a:rPr>
              <a:t>adjusted</a:t>
            </a:r>
            <a:r>
              <a:rPr lang="en-US" altLang="zh-CN" sz="2000" b="1" u="sng" dirty="0">
                <a:solidFill>
                  <a:srgbClr val="FF9900"/>
                </a:solidFill>
              </a:rPr>
              <a:t> himself very quickly to the heat of the country</a:t>
            </a:r>
            <a:r>
              <a:rPr lang="en-US" altLang="zh-CN" sz="2000" b="1" u="sng" dirty="0" smtClean="0">
                <a:solidFill>
                  <a:srgbClr val="FF9900"/>
                </a:solidFill>
              </a:rPr>
              <a:t>.</a:t>
            </a:r>
            <a:endParaRPr lang="zh-CN" altLang="en-US" sz="2000" b="1" u="sng" dirty="0">
              <a:solidFill>
                <a:srgbClr val="FF9900"/>
              </a:solidFill>
            </a:endParaRPr>
          </a:p>
          <a:p>
            <a:pPr>
              <a:buFont typeface="Arial"/>
              <a:buChar char="•"/>
            </a:pPr>
            <a:r>
              <a:rPr lang="zh-CN" altLang="en-US" sz="2000" b="1" dirty="0"/>
              <a:t>校准镜头 </a:t>
            </a:r>
          </a:p>
          <a:p>
            <a:pPr>
              <a:buFont typeface="Arial"/>
              <a:buChar char="•"/>
            </a:pPr>
            <a:r>
              <a:rPr lang="en-US" altLang="zh-CN" sz="2000" b="1" dirty="0" smtClean="0">
                <a:solidFill>
                  <a:srgbClr val="FF9900"/>
                </a:solidFill>
                <a:hlinkClick r:id="rId2"/>
              </a:rPr>
              <a:t>adjust </a:t>
            </a:r>
            <a:r>
              <a:rPr lang="en-US" altLang="zh-CN" sz="2000" b="1" dirty="0">
                <a:solidFill>
                  <a:srgbClr val="FF9900"/>
                </a:solidFill>
                <a:hlinkClick r:id="rId2"/>
              </a:rPr>
              <a:t>a camera</a:t>
            </a:r>
            <a:r>
              <a:rPr lang="en-US" altLang="zh-CN" sz="2000" b="1" dirty="0">
                <a:solidFill>
                  <a:srgbClr val="FF9900"/>
                </a:solidFill>
              </a:rPr>
              <a:t> </a:t>
            </a:r>
            <a:endParaRPr lang="en-US" altLang="zh-CN" sz="2000" b="1" dirty="0" smtClean="0">
              <a:solidFill>
                <a:srgbClr val="FF9900"/>
              </a:solidFill>
            </a:endParaRPr>
          </a:p>
          <a:p>
            <a:pPr>
              <a:buFont typeface="Arial"/>
              <a:buChar char="•"/>
            </a:pPr>
            <a:r>
              <a:rPr lang="zh-CN" altLang="en-US" sz="2000" b="1" dirty="0"/>
              <a:t>校正错误 </a:t>
            </a:r>
            <a:endParaRPr lang="en-US" altLang="zh-CN" sz="2000" b="1" dirty="0" smtClean="0"/>
          </a:p>
          <a:p>
            <a:pPr>
              <a:buFont typeface="Arial"/>
              <a:buChar char="•"/>
            </a:pPr>
            <a:r>
              <a:rPr lang="en-US" altLang="zh-CN" sz="2000" b="1" dirty="0" smtClean="0">
                <a:hlinkClick r:id="rId3"/>
              </a:rPr>
              <a:t>adjust errors</a:t>
            </a:r>
            <a:r>
              <a:rPr lang="en-US" altLang="zh-CN" sz="20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/>
            </a:r>
            <a:br>
              <a:rPr lang="en-US" altLang="zh-CN" sz="2000" b="1" dirty="0">
                <a:solidFill>
                  <a:prstClr val="black">
                    <a:lumMod val="85000"/>
                    <a:lumOff val="15000"/>
                  </a:prstClr>
                </a:solidFill>
              </a:rPr>
            </a:br>
            <a:r>
              <a:rPr lang="zh-CN" altLang="en-US" sz="2000" b="1" dirty="0" smtClean="0"/>
              <a:t> </a:t>
            </a:r>
            <a:endParaRPr lang="zh-CN" altLang="en-US" sz="2000" b="1" dirty="0"/>
          </a:p>
          <a:p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04580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 fontScale="92500"/>
          </a:bodyPr>
          <a:lstStyle/>
          <a:p>
            <a:pPr lvl="0">
              <a:buClr>
                <a:srgbClr val="873624"/>
              </a:buClr>
              <a:buFont typeface="Arial"/>
              <a:buChar char="•"/>
            </a:pPr>
            <a:r>
              <a:rPr lang="zh-CN" altLang="en-US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量入为出 </a:t>
            </a:r>
          </a:p>
          <a:p>
            <a:pPr lvl="0">
              <a:buClr>
                <a:srgbClr val="873624"/>
              </a:buClr>
              <a:buFont typeface="Arial"/>
              <a:buChar char="•"/>
            </a:pPr>
            <a:r>
              <a:rPr lang="en-US" altLang="zh-CN" b="1" dirty="0">
                <a:solidFill>
                  <a:prstClr val="black">
                    <a:lumMod val="85000"/>
                    <a:lumOff val="15000"/>
                  </a:prstClr>
                </a:solidFill>
                <a:hlinkClick r:id="rId2"/>
              </a:rPr>
              <a:t>adjust expenses to income</a:t>
            </a:r>
            <a:r>
              <a:rPr lang="en-US" altLang="zh-CN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</a:p>
          <a:p>
            <a:pPr lvl="0">
              <a:buClr>
                <a:srgbClr val="873624"/>
              </a:buClr>
              <a:buFont typeface="Arial"/>
              <a:buChar char="•"/>
            </a:pPr>
            <a:r>
              <a:rPr lang="zh-CN" altLang="en-US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自行调节 </a:t>
            </a:r>
            <a:endParaRPr lang="en-US" altLang="zh-CN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0">
              <a:buClr>
                <a:srgbClr val="873624"/>
              </a:buClr>
              <a:buFont typeface="Arial"/>
              <a:buChar char="•"/>
            </a:pPr>
            <a:r>
              <a:rPr lang="en-US" altLang="zh-CN" b="1" dirty="0">
                <a:solidFill>
                  <a:prstClr val="black">
                    <a:lumMod val="85000"/>
                    <a:lumOff val="15000"/>
                  </a:prstClr>
                </a:solidFill>
                <a:hlinkClick r:id="rId3"/>
              </a:rPr>
              <a:t>adjust itself</a:t>
            </a:r>
            <a:endParaRPr lang="zh-CN" altLang="en-US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0">
              <a:buClr>
                <a:srgbClr val="873624"/>
              </a:buClr>
              <a:buFont typeface="Arial"/>
              <a:buChar char="•"/>
            </a:pPr>
            <a:r>
              <a:rPr lang="en-US" altLang="zh-CN" b="1" dirty="0">
                <a:solidFill>
                  <a:prstClr val="black">
                    <a:lumMod val="85000"/>
                    <a:lumOff val="15000"/>
                  </a:prstClr>
                </a:solidFill>
                <a:hlinkClick r:id="rId4"/>
              </a:rPr>
              <a:t>adjust...to</a:t>
            </a:r>
            <a:r>
              <a:rPr lang="en-US" altLang="zh-CN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 (</a:t>
            </a:r>
            <a:r>
              <a:rPr lang="zh-CN" altLang="en-US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使</a:t>
            </a:r>
            <a:r>
              <a:rPr lang="en-US" altLang="zh-CN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)</a:t>
            </a:r>
            <a:r>
              <a:rPr lang="zh-CN" altLang="en-US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适应于</a:t>
            </a:r>
            <a:r>
              <a:rPr lang="en-US" altLang="zh-CN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… </a:t>
            </a:r>
          </a:p>
          <a:p>
            <a:pPr lvl="0">
              <a:buClr>
                <a:srgbClr val="873624"/>
              </a:buClr>
              <a:buFont typeface="Arial"/>
              <a:buChar char="•"/>
            </a:pPr>
            <a:r>
              <a:rPr lang="zh-CN" altLang="en-US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适应军队生活 </a:t>
            </a:r>
          </a:p>
          <a:p>
            <a:pPr lvl="0">
              <a:buClr>
                <a:srgbClr val="873624"/>
              </a:buClr>
              <a:buFont typeface="Arial"/>
              <a:buChar char="•"/>
            </a:pPr>
            <a:r>
              <a:rPr lang="en-US" altLang="zh-CN" b="1" dirty="0">
                <a:solidFill>
                  <a:prstClr val="black">
                    <a:lumMod val="85000"/>
                    <a:lumOff val="15000"/>
                  </a:prstClr>
                </a:solidFill>
                <a:hlinkClick r:id="rId5"/>
              </a:rPr>
              <a:t>adjust to army life</a:t>
            </a:r>
            <a:r>
              <a:rPr lang="en-US" altLang="zh-CN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</a:p>
          <a:p>
            <a:pPr lvl="0">
              <a:buClr>
                <a:srgbClr val="873624"/>
              </a:buClr>
              <a:buFont typeface="Arial"/>
              <a:buChar char="•"/>
            </a:pPr>
            <a:r>
              <a:rPr lang="zh-CN" altLang="en-US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适应外界的变化 </a:t>
            </a:r>
          </a:p>
          <a:p>
            <a:pPr lvl="0">
              <a:buClr>
                <a:srgbClr val="873624"/>
              </a:buClr>
              <a:buFont typeface="Arial"/>
              <a:buChar char="•"/>
            </a:pPr>
            <a:r>
              <a:rPr lang="en-US" altLang="zh-CN" b="1" dirty="0">
                <a:solidFill>
                  <a:prstClr val="black">
                    <a:lumMod val="85000"/>
                    <a:lumOff val="15000"/>
                  </a:prstClr>
                </a:solidFill>
                <a:hlinkClick r:id="rId6"/>
              </a:rPr>
              <a:t>adjust to external changes</a:t>
            </a:r>
            <a:endParaRPr lang="en-US" altLang="zh-CN" sz="40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Sniff</a:t>
            </a:r>
            <a:r>
              <a:rPr lang="zh-CN" altLang="en-US" b="1" dirty="0" smtClean="0"/>
              <a:t>   </a:t>
            </a:r>
            <a:r>
              <a:rPr lang="en-US" altLang="zh-CN" b="1" dirty="0" err="1" smtClean="0"/>
              <a:t>vt</a:t>
            </a:r>
            <a:r>
              <a:rPr lang="en-US" altLang="zh-CN" b="1" dirty="0" err="1"/>
              <a:t>.</a:t>
            </a:r>
            <a:r>
              <a:rPr lang="zh-CN" altLang="en-US" b="1" dirty="0"/>
              <a:t>嗅到；吸入；嗤之以鼻地说 </a:t>
            </a:r>
            <a:r>
              <a:rPr lang="zh-CN" altLang="en-US" b="1" dirty="0" smtClean="0"/>
              <a:t>  </a:t>
            </a:r>
            <a:r>
              <a:rPr lang="en-US" altLang="zh-CN" b="1" dirty="0" smtClean="0"/>
              <a:t>n</a:t>
            </a:r>
            <a:r>
              <a:rPr lang="en-US" altLang="zh-CN" b="1" dirty="0"/>
              <a:t>.</a:t>
            </a:r>
            <a:r>
              <a:rPr lang="zh-CN" altLang="en-US" b="1" dirty="0"/>
              <a:t>嗅；吸气；</a:t>
            </a:r>
            <a:r>
              <a:rPr lang="zh-CN" altLang="en-US" b="1" dirty="0" smtClean="0"/>
              <a:t>气味</a:t>
            </a:r>
            <a:endParaRPr lang="en-US" altLang="zh-CN" b="1" dirty="0" smtClean="0"/>
          </a:p>
          <a:p>
            <a:r>
              <a:rPr lang="zh-CN" altLang="en-US" b="1" dirty="0"/>
              <a:t>他一定是感冒了</a:t>
            </a:r>
            <a:r>
              <a:rPr lang="en-US" altLang="zh-CN" b="1" dirty="0"/>
              <a:t>,</a:t>
            </a:r>
            <a:r>
              <a:rPr lang="zh-CN" altLang="en-US" b="1" dirty="0"/>
              <a:t>正在打喷嚏。 </a:t>
            </a:r>
          </a:p>
          <a:p>
            <a:r>
              <a:rPr lang="en-US" altLang="zh-CN" b="1" u="sng" dirty="0" smtClean="0">
                <a:solidFill>
                  <a:srgbClr val="FF9900"/>
                </a:solidFill>
              </a:rPr>
              <a:t>He </a:t>
            </a:r>
            <a:r>
              <a:rPr lang="en-US" altLang="zh-CN" b="1" u="sng" dirty="0">
                <a:solidFill>
                  <a:srgbClr val="FF9900"/>
                </a:solidFill>
              </a:rPr>
              <a:t>must have had a cold, he is </a:t>
            </a:r>
            <a:r>
              <a:rPr lang="en-US" altLang="zh-CN" b="1" i="1" u="sng" dirty="0">
                <a:solidFill>
                  <a:srgbClr val="FF9900"/>
                </a:solidFill>
              </a:rPr>
              <a:t>sniffing</a:t>
            </a:r>
            <a:r>
              <a:rPr lang="en-US" altLang="zh-CN" b="1" u="sng" dirty="0" smtClean="0">
                <a:solidFill>
                  <a:srgbClr val="FF9900"/>
                </a:solidFill>
              </a:rPr>
              <a:t>.</a:t>
            </a:r>
          </a:p>
          <a:p>
            <a:r>
              <a:rPr lang="zh-CN" altLang="en-US" b="1" dirty="0"/>
              <a:t>我闻了闻药</a:t>
            </a:r>
            <a:r>
              <a:rPr lang="en-US" altLang="zh-CN" b="1" dirty="0"/>
              <a:t>,</a:t>
            </a:r>
            <a:r>
              <a:rPr lang="zh-CN" altLang="en-US" b="1" dirty="0"/>
              <a:t>然后服了一匙。</a:t>
            </a:r>
            <a:r>
              <a:rPr lang="en-US" altLang="zh-CN" b="1" dirty="0"/>
              <a:t> </a:t>
            </a:r>
            <a:endParaRPr lang="en-US" altLang="zh-CN" b="1" dirty="0" smtClean="0"/>
          </a:p>
          <a:p>
            <a:r>
              <a:rPr lang="en-US" altLang="zh-CN" b="1" u="sng" dirty="0" smtClean="0">
                <a:solidFill>
                  <a:srgbClr val="FF9900"/>
                </a:solidFill>
              </a:rPr>
              <a:t>I </a:t>
            </a:r>
            <a:r>
              <a:rPr lang="en-US" altLang="zh-CN" b="1" i="1" u="sng" dirty="0">
                <a:solidFill>
                  <a:srgbClr val="FF9900"/>
                </a:solidFill>
              </a:rPr>
              <a:t>sniffed</a:t>
            </a:r>
            <a:r>
              <a:rPr lang="en-US" altLang="zh-CN" b="1" u="sng" dirty="0">
                <a:solidFill>
                  <a:srgbClr val="FF9900"/>
                </a:solidFill>
              </a:rPr>
              <a:t> the medicine before taking a spoonful of it. </a:t>
            </a:r>
            <a:br>
              <a:rPr lang="en-US" altLang="zh-CN" b="1" u="sng" dirty="0">
                <a:solidFill>
                  <a:srgbClr val="FF9900"/>
                </a:solidFill>
              </a:rPr>
            </a:br>
            <a:endParaRPr lang="en-US" altLang="zh-CN" b="1" u="sng" dirty="0" smtClean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580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24736"/>
          </a:xfrm>
        </p:spPr>
        <p:txBody>
          <a:bodyPr>
            <a:no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Broom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2400" b="1" dirty="0"/>
              <a:t>　 </a:t>
            </a:r>
            <a:r>
              <a:rPr lang="en-US" altLang="zh-CN" sz="2400" b="1" dirty="0"/>
              <a:t>n.</a:t>
            </a:r>
            <a:r>
              <a:rPr lang="zh-CN" altLang="en-US" sz="2400" b="1" dirty="0"/>
              <a:t>扫帚；金雀花 </a:t>
            </a:r>
            <a:r>
              <a:rPr lang="zh-CN" altLang="en-US" sz="2400" b="1" dirty="0" smtClean="0"/>
              <a:t> </a:t>
            </a:r>
            <a:r>
              <a:rPr lang="en-US" altLang="zh-CN" sz="2400" b="1" dirty="0" err="1" smtClean="0"/>
              <a:t>vt</a:t>
            </a:r>
            <a:r>
              <a:rPr lang="en-US" altLang="zh-CN" sz="2400" b="1" dirty="0" err="1"/>
              <a:t>.</a:t>
            </a:r>
            <a:r>
              <a:rPr lang="zh-CN" altLang="en-US" sz="2400" b="1" dirty="0" smtClean="0"/>
              <a:t>清扫</a:t>
            </a:r>
            <a:endParaRPr lang="en-US" altLang="zh-CN" sz="2400" b="1" dirty="0" smtClean="0"/>
          </a:p>
          <a:p>
            <a:r>
              <a:rPr lang="zh-CN" altLang="en-US" sz="2400" b="1" dirty="0"/>
              <a:t>他拿起扫帚帮我扫地。 </a:t>
            </a:r>
            <a:endParaRPr lang="en-US" altLang="zh-CN" sz="2400" b="1" dirty="0" smtClean="0"/>
          </a:p>
          <a:p>
            <a:r>
              <a:rPr lang="en-US" altLang="zh-CN" sz="2400" b="1" u="sng" dirty="0" smtClean="0">
                <a:solidFill>
                  <a:srgbClr val="FF9900"/>
                </a:solidFill>
              </a:rPr>
              <a:t>He </a:t>
            </a:r>
            <a:r>
              <a:rPr lang="en-US" altLang="zh-CN" sz="2400" b="1" u="sng" dirty="0">
                <a:solidFill>
                  <a:srgbClr val="FF9900"/>
                </a:solidFill>
              </a:rPr>
              <a:t>picked up the </a:t>
            </a:r>
            <a:r>
              <a:rPr lang="en-US" altLang="zh-CN" sz="2400" b="1" i="1" u="sng" dirty="0">
                <a:solidFill>
                  <a:srgbClr val="FF9900"/>
                </a:solidFill>
              </a:rPr>
              <a:t>broom</a:t>
            </a:r>
            <a:r>
              <a:rPr lang="en-US" altLang="zh-CN" sz="2400" b="1" u="sng" dirty="0">
                <a:solidFill>
                  <a:srgbClr val="FF9900"/>
                </a:solidFill>
              </a:rPr>
              <a:t> to help me sweep the floor</a:t>
            </a:r>
            <a:r>
              <a:rPr lang="en-US" altLang="zh-CN" sz="2400" b="1" u="sng" dirty="0" smtClean="0">
                <a:solidFill>
                  <a:srgbClr val="FF9900"/>
                </a:solidFill>
              </a:rPr>
              <a:t>.</a:t>
            </a:r>
          </a:p>
          <a:p>
            <a:r>
              <a:rPr lang="zh-CN" altLang="en-US" sz="2400" b="1" dirty="0"/>
              <a:t>她把纸屑扫在一起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r>
              <a:rPr lang="en-US" altLang="zh-CN" sz="2400" b="1" u="sng" dirty="0" smtClean="0">
                <a:solidFill>
                  <a:srgbClr val="FF9900"/>
                </a:solidFill>
              </a:rPr>
              <a:t>She </a:t>
            </a:r>
            <a:r>
              <a:rPr lang="en-US" altLang="zh-CN" sz="2400" b="1" i="1" u="sng" dirty="0" err="1">
                <a:solidFill>
                  <a:srgbClr val="FF9900"/>
                </a:solidFill>
              </a:rPr>
              <a:t>broomed</a:t>
            </a:r>
            <a:r>
              <a:rPr lang="en-US" altLang="zh-CN" sz="2400" b="1" u="sng" dirty="0">
                <a:solidFill>
                  <a:srgbClr val="FF9900"/>
                </a:solidFill>
              </a:rPr>
              <a:t> up the scraps of paper</a:t>
            </a:r>
            <a:r>
              <a:rPr lang="en-US" altLang="zh-CN" sz="2400" b="1" u="sng" dirty="0" smtClean="0">
                <a:solidFill>
                  <a:srgbClr val="FF9900"/>
                </a:solidFill>
              </a:rPr>
              <a:t>.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Participate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 </a:t>
            </a:r>
            <a:r>
              <a:rPr lang="zh-CN" altLang="en-US" sz="2400" b="1" dirty="0"/>
              <a:t>　 　 </a:t>
            </a:r>
            <a:r>
              <a:rPr lang="en-US" altLang="zh-CN" sz="2400" b="1" dirty="0"/>
              <a:t>vi.</a:t>
            </a:r>
            <a:r>
              <a:rPr lang="zh-CN" altLang="en-US" sz="2400" b="1" dirty="0"/>
              <a:t>参加；参与 </a:t>
            </a:r>
            <a:r>
              <a:rPr lang="zh-CN" altLang="en-US" sz="2400" b="1" dirty="0" smtClean="0"/>
              <a:t>  </a:t>
            </a:r>
            <a:r>
              <a:rPr lang="en-US" altLang="zh-CN" sz="2400" b="1" dirty="0" err="1" smtClean="0"/>
              <a:t>vt</a:t>
            </a:r>
            <a:r>
              <a:rPr lang="en-US" altLang="zh-CN" sz="2400" b="1" dirty="0" err="1"/>
              <a:t>.</a:t>
            </a:r>
            <a:r>
              <a:rPr lang="zh-CN" altLang="en-US" sz="2400" b="1" dirty="0"/>
              <a:t>分享 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在</a:t>
            </a:r>
            <a:r>
              <a:rPr lang="zh-CN" altLang="en-US" sz="2400" b="1" dirty="0"/>
              <a:t>古希腊奥运会中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只允许男人参加比赛。 </a:t>
            </a:r>
            <a:endParaRPr lang="en-US" altLang="zh-CN" sz="2400" b="1" dirty="0" smtClean="0"/>
          </a:p>
          <a:p>
            <a:r>
              <a:rPr lang="en-US" altLang="zh-CN" sz="2400" b="1" u="sng" dirty="0" smtClean="0">
                <a:solidFill>
                  <a:srgbClr val="FF9900"/>
                </a:solidFill>
              </a:rPr>
              <a:t>In </a:t>
            </a:r>
            <a:r>
              <a:rPr lang="en-US" altLang="zh-CN" sz="2400" b="1" u="sng" dirty="0">
                <a:solidFill>
                  <a:srgbClr val="FF9900"/>
                </a:solidFill>
              </a:rPr>
              <a:t>the ancient Greek Olympics, only men were allowed to </a:t>
            </a:r>
            <a:r>
              <a:rPr lang="en-US" altLang="zh-CN" sz="2400" b="1" i="1" u="sng" dirty="0">
                <a:solidFill>
                  <a:srgbClr val="FF9900"/>
                </a:solidFill>
              </a:rPr>
              <a:t>participate</a:t>
            </a:r>
            <a:r>
              <a:rPr lang="en-US" altLang="zh-CN" sz="2400" b="1" u="sng" dirty="0">
                <a:solidFill>
                  <a:srgbClr val="FF9900"/>
                </a:solidFill>
              </a:rPr>
              <a:t> in it</a:t>
            </a:r>
            <a:r>
              <a:rPr lang="en-US" altLang="zh-CN" sz="2400" b="1" u="sng" dirty="0" smtClean="0">
                <a:solidFill>
                  <a:srgbClr val="FF9900"/>
                </a:solidFill>
              </a:rPr>
              <a:t>.</a:t>
            </a:r>
          </a:p>
          <a:p>
            <a:r>
              <a:rPr lang="zh-CN" altLang="en-US" sz="2400" b="1" dirty="0"/>
              <a:t>我和你同甘共苦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r>
              <a:rPr lang="en-US" altLang="zh-CN" sz="2400" b="1" u="sng" dirty="0" smtClean="0">
                <a:solidFill>
                  <a:srgbClr val="FF9900"/>
                </a:solidFill>
              </a:rPr>
              <a:t>I </a:t>
            </a:r>
            <a:r>
              <a:rPr lang="en-US" altLang="zh-CN" sz="2400" b="1" i="1" u="sng" dirty="0">
                <a:solidFill>
                  <a:srgbClr val="FF9900"/>
                </a:solidFill>
              </a:rPr>
              <a:t>participate</a:t>
            </a:r>
            <a:r>
              <a:rPr lang="en-US" altLang="zh-CN" sz="2400" b="1" u="sng" dirty="0">
                <a:solidFill>
                  <a:srgbClr val="FF9900"/>
                </a:solidFill>
              </a:rPr>
              <a:t> your suffering and joy</a:t>
            </a:r>
            <a:r>
              <a:rPr lang="en-US" altLang="zh-CN" sz="2400" b="1" u="sng" dirty="0" smtClean="0">
                <a:solidFill>
                  <a:srgbClr val="FF9900"/>
                </a:solidFill>
              </a:rPr>
              <a:t>.</a:t>
            </a:r>
          </a:p>
          <a:p>
            <a:pPr>
              <a:buFont typeface="Arial"/>
              <a:buChar char="•"/>
            </a:pPr>
            <a:r>
              <a:rPr lang="zh-CN" altLang="en-US" sz="2400" b="1" dirty="0"/>
              <a:t>分享某人的快乐 </a:t>
            </a:r>
          </a:p>
          <a:p>
            <a:pPr>
              <a:buFont typeface="Arial"/>
              <a:buChar char="•"/>
            </a:pPr>
            <a:r>
              <a:rPr lang="en-US" altLang="zh-CN" sz="2400" b="1" dirty="0" smtClean="0">
                <a:hlinkClick r:id="rId2"/>
              </a:rPr>
              <a:t>participate </a:t>
            </a:r>
            <a:r>
              <a:rPr lang="en-US" altLang="zh-CN" sz="2400" b="1" dirty="0" err="1">
                <a:hlinkClick r:id="rId2"/>
              </a:rPr>
              <a:t>sb's</a:t>
            </a:r>
            <a:r>
              <a:rPr lang="en-US" altLang="zh-CN" sz="2400" b="1" dirty="0">
                <a:hlinkClick r:id="rId2"/>
              </a:rPr>
              <a:t> joy</a:t>
            </a:r>
            <a:r>
              <a:rPr lang="en-US" altLang="zh-CN" sz="2400" b="1" dirty="0"/>
              <a:t> </a:t>
            </a:r>
            <a:endParaRPr lang="en-US" altLang="zh-CN" sz="2400" b="1" dirty="0" smtClean="0"/>
          </a:p>
          <a:p>
            <a:pPr>
              <a:buFont typeface="Arial"/>
              <a:buChar char="•"/>
            </a:pPr>
            <a:r>
              <a:rPr lang="zh-CN" altLang="en-US" sz="2400" b="1" dirty="0"/>
              <a:t>从事经商 </a:t>
            </a:r>
            <a:endParaRPr lang="en-US" altLang="zh-CN" sz="2400" b="1" dirty="0" smtClean="0"/>
          </a:p>
          <a:p>
            <a:pPr>
              <a:buFont typeface="Arial"/>
              <a:buChar char="•"/>
            </a:pPr>
            <a:r>
              <a:rPr lang="en-US" altLang="zh-CN" sz="2400" b="1" dirty="0" smtClean="0">
                <a:hlinkClick r:id="rId3"/>
              </a:rPr>
              <a:t>participate </a:t>
            </a:r>
            <a:r>
              <a:rPr lang="en-US" altLang="zh-CN" sz="2400" b="1" dirty="0">
                <a:hlinkClick r:id="rId3"/>
              </a:rPr>
              <a:t>in a </a:t>
            </a:r>
            <a:r>
              <a:rPr lang="en-US" altLang="zh-CN" sz="2400" b="1" dirty="0" smtClean="0">
                <a:hlinkClick r:id="rId3"/>
              </a:rPr>
              <a:t>business</a:t>
            </a:r>
            <a:endParaRPr lang="zh-CN" altLang="en-US" sz="2400" b="1" dirty="0"/>
          </a:p>
          <a:p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04580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24736"/>
          </a:xfrm>
        </p:spPr>
        <p:txBody>
          <a:bodyPr>
            <a:no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Grill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2400" b="1" dirty="0" smtClean="0"/>
              <a:t> </a:t>
            </a:r>
            <a:r>
              <a:rPr lang="zh-CN" altLang="en-US" sz="2400" b="1" dirty="0"/>
              <a:t>　 </a:t>
            </a:r>
            <a:r>
              <a:rPr lang="en-US" altLang="zh-CN" sz="2400" b="1" dirty="0"/>
              <a:t>n.</a:t>
            </a:r>
            <a:r>
              <a:rPr lang="zh-CN" altLang="en-US" sz="2400" b="1" dirty="0"/>
              <a:t>烤架；铁格子；烧烤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食物</a:t>
            </a:r>
            <a:r>
              <a:rPr lang="en-US" altLang="zh-CN" sz="2400" b="1" dirty="0"/>
              <a:t>) 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vt</a:t>
            </a:r>
            <a:r>
              <a:rPr lang="en-US" altLang="zh-CN" sz="2400" b="1" dirty="0" err="1"/>
              <a:t>.</a:t>
            </a:r>
            <a:r>
              <a:rPr lang="zh-CN" altLang="en-US" sz="2400" b="1" dirty="0"/>
              <a:t>拷问；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在烤架上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烤 </a:t>
            </a:r>
            <a:endParaRPr lang="en-US" altLang="zh-CN" sz="2400" b="1" dirty="0" smtClean="0"/>
          </a:p>
          <a:p>
            <a:r>
              <a:rPr lang="zh-CN" altLang="en-US" sz="2400" b="1" dirty="0"/>
              <a:t>把汉堡牛排放到烤架上。</a:t>
            </a:r>
          </a:p>
          <a:p>
            <a:r>
              <a:rPr lang="en-US" altLang="zh-CN" sz="2400" b="1" u="sng" dirty="0" smtClean="0">
                <a:solidFill>
                  <a:srgbClr val="FF9900"/>
                </a:solidFill>
              </a:rPr>
              <a:t>Put </a:t>
            </a:r>
            <a:r>
              <a:rPr lang="en-US" altLang="zh-CN" sz="2400" b="1" u="sng" dirty="0">
                <a:solidFill>
                  <a:srgbClr val="FF9900"/>
                </a:solidFill>
              </a:rPr>
              <a:t>the hamburgers on the </a:t>
            </a:r>
            <a:r>
              <a:rPr lang="en-US" altLang="zh-CN" sz="2400" b="1" i="1" u="sng" dirty="0">
                <a:solidFill>
                  <a:srgbClr val="FF9900"/>
                </a:solidFill>
              </a:rPr>
              <a:t>grill</a:t>
            </a:r>
            <a:r>
              <a:rPr lang="en-US" altLang="zh-CN" sz="2400" b="1" u="sng" dirty="0" smtClean="0">
                <a:solidFill>
                  <a:srgbClr val="FF9900"/>
                </a:solidFill>
              </a:rPr>
              <a:t>.</a:t>
            </a:r>
          </a:p>
          <a:p>
            <a:r>
              <a:rPr lang="zh-CN" altLang="en-US" sz="2400" b="1" dirty="0" smtClean="0"/>
              <a:t>他</a:t>
            </a:r>
            <a:r>
              <a:rPr lang="zh-CN" altLang="en-US" sz="2400" b="1" dirty="0"/>
              <a:t>可曾请朋友向他提问，对他进行模拟面试</a:t>
            </a:r>
            <a:r>
              <a:rPr lang="en-US" altLang="zh-CN" sz="2400" b="1" dirty="0"/>
              <a:t>? </a:t>
            </a:r>
            <a:endParaRPr lang="en-US" altLang="zh-CN" sz="2400" b="1" dirty="0" smtClean="0"/>
          </a:p>
          <a:p>
            <a:r>
              <a:rPr lang="en-US" altLang="zh-CN" sz="2400" b="1" u="sng" dirty="0" smtClean="0">
                <a:solidFill>
                  <a:srgbClr val="FF9900"/>
                </a:solidFill>
              </a:rPr>
              <a:t>Had </a:t>
            </a:r>
            <a:r>
              <a:rPr lang="en-US" altLang="zh-CN" sz="2400" b="1" u="sng" dirty="0">
                <a:solidFill>
                  <a:srgbClr val="FF9900"/>
                </a:solidFill>
              </a:rPr>
              <a:t>he asked any friends to </a:t>
            </a:r>
            <a:r>
              <a:rPr lang="en-US" altLang="zh-CN" sz="2400" b="1" i="1" u="sng" dirty="0">
                <a:solidFill>
                  <a:srgbClr val="FF9900"/>
                </a:solidFill>
              </a:rPr>
              <a:t>grill</a:t>
            </a:r>
            <a:r>
              <a:rPr lang="en-US" altLang="zh-CN" sz="2400" b="1" u="sng" dirty="0">
                <a:solidFill>
                  <a:srgbClr val="FF9900"/>
                </a:solidFill>
              </a:rPr>
              <a:t> him in a mock interview</a:t>
            </a:r>
            <a:r>
              <a:rPr lang="en-US" altLang="zh-CN" sz="2400" b="1" u="sng" dirty="0" smtClean="0">
                <a:solidFill>
                  <a:srgbClr val="FF9900"/>
                </a:solidFill>
              </a:rPr>
              <a:t>?</a:t>
            </a:r>
          </a:p>
          <a:p>
            <a:r>
              <a:rPr lang="zh-CN" altLang="en-US" sz="2400" b="1" dirty="0" smtClean="0"/>
              <a:t>把</a:t>
            </a:r>
            <a:r>
              <a:rPr lang="zh-CN" altLang="en-US" sz="2400" b="1" dirty="0"/>
              <a:t>香肠烤十分钟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r>
              <a:rPr lang="en-US" altLang="zh-CN" sz="2400" b="1" i="1" u="sng" dirty="0" smtClean="0">
                <a:solidFill>
                  <a:srgbClr val="FF9900"/>
                </a:solidFill>
              </a:rPr>
              <a:t>Grill</a:t>
            </a:r>
            <a:r>
              <a:rPr lang="en-US" altLang="zh-CN" sz="2400" b="1" u="sng" dirty="0" smtClean="0">
                <a:solidFill>
                  <a:srgbClr val="FF9900"/>
                </a:solidFill>
              </a:rPr>
              <a:t> </a:t>
            </a:r>
            <a:r>
              <a:rPr lang="en-US" altLang="zh-CN" sz="2400" b="1" u="sng" dirty="0">
                <a:solidFill>
                  <a:srgbClr val="FF9900"/>
                </a:solidFill>
              </a:rPr>
              <a:t>the sausages for ten minutes</a:t>
            </a:r>
            <a:r>
              <a:rPr lang="en-US" altLang="zh-CN" sz="2400" b="1" u="sng" dirty="0" smtClean="0">
                <a:solidFill>
                  <a:srgbClr val="FF9900"/>
                </a:solidFill>
              </a:rPr>
              <a:t>.</a:t>
            </a:r>
          </a:p>
          <a:p>
            <a:pPr>
              <a:buFont typeface="Arial"/>
              <a:buChar char="•"/>
            </a:pPr>
            <a:r>
              <a:rPr lang="zh-CN" altLang="en-US" sz="2400" b="1" u="sng" dirty="0">
                <a:solidFill>
                  <a:srgbClr val="FF9900"/>
                </a:solidFill>
              </a:rPr>
              <a:t>烤羊肉 </a:t>
            </a:r>
          </a:p>
          <a:p>
            <a:pPr>
              <a:buFont typeface="Arial"/>
              <a:buChar char="•"/>
            </a:pPr>
            <a:r>
              <a:rPr lang="en-US" altLang="zh-CN" sz="2400" b="1" dirty="0" smtClean="0">
                <a:hlinkClick r:id="rId2"/>
              </a:rPr>
              <a:t>grill </a:t>
            </a:r>
            <a:r>
              <a:rPr lang="en-US" altLang="zh-CN" sz="2400" b="1" dirty="0">
                <a:hlinkClick r:id="rId2"/>
              </a:rPr>
              <a:t>mutton</a:t>
            </a:r>
            <a:r>
              <a:rPr lang="en-US" altLang="zh-CN" sz="2400" b="1" dirty="0"/>
              <a:t> </a:t>
            </a:r>
            <a:endParaRPr lang="en-US" altLang="zh-CN" sz="2400" b="1" dirty="0" smtClean="0"/>
          </a:p>
          <a:p>
            <a:pPr>
              <a:buFont typeface="Arial"/>
              <a:buChar char="•"/>
            </a:pPr>
            <a:r>
              <a:rPr lang="zh-CN" altLang="en-US" sz="2400" b="1" dirty="0"/>
              <a:t>烤牛排 </a:t>
            </a:r>
            <a:endParaRPr lang="en-US" altLang="zh-CN" sz="2400" b="1" dirty="0" smtClean="0"/>
          </a:p>
          <a:p>
            <a:pPr>
              <a:buFont typeface="Arial"/>
              <a:buChar char="•"/>
            </a:pPr>
            <a:r>
              <a:rPr lang="en-US" altLang="zh-CN" sz="2400" b="1" dirty="0" smtClean="0">
                <a:hlinkClick r:id="rId3"/>
              </a:rPr>
              <a:t>grill steak</a:t>
            </a:r>
            <a:endParaRPr lang="en-US" altLang="zh-CN" sz="2400" b="1" dirty="0" smtClean="0"/>
          </a:p>
          <a:p>
            <a:pPr>
              <a:buFont typeface="Arial"/>
              <a:buChar char="•"/>
            </a:pPr>
            <a:r>
              <a:rPr lang="zh-CN" altLang="en-US" sz="2400" b="1" dirty="0"/>
              <a:t>什锦烤肉 </a:t>
            </a:r>
          </a:p>
          <a:p>
            <a:pPr>
              <a:buFont typeface="Arial"/>
              <a:buChar char="•"/>
            </a:pPr>
            <a:r>
              <a:rPr lang="en-US" altLang="zh-CN" sz="2400" b="1" dirty="0" smtClean="0">
                <a:hlinkClick r:id="rId4"/>
              </a:rPr>
              <a:t>mixed </a:t>
            </a:r>
            <a:r>
              <a:rPr lang="en-US" altLang="zh-CN" sz="2400" b="1" dirty="0">
                <a:hlinkClick r:id="rId4"/>
              </a:rPr>
              <a:t>grill</a:t>
            </a:r>
            <a:r>
              <a:rPr lang="en-US" altLang="zh-CN" sz="2400" b="1" dirty="0"/>
              <a:t> </a:t>
            </a:r>
            <a:endParaRPr lang="en-US" altLang="zh-CN" sz="2400" b="1" dirty="0" smtClean="0"/>
          </a:p>
          <a:p>
            <a:pPr>
              <a:buFont typeface="Arial"/>
              <a:buChar char="•"/>
            </a:pPr>
            <a:r>
              <a:rPr lang="zh-CN" altLang="en-US" sz="2400" b="1" dirty="0"/>
              <a:t>电烤</a:t>
            </a:r>
            <a:r>
              <a:rPr lang="zh-CN" altLang="en-US" sz="2400" b="1" dirty="0" smtClean="0"/>
              <a:t>架</a:t>
            </a:r>
            <a:endParaRPr lang="en-US" altLang="zh-CN" sz="2400" b="1" dirty="0" smtClean="0"/>
          </a:p>
          <a:p>
            <a:pPr>
              <a:buFont typeface="Arial"/>
              <a:buChar char="•"/>
            </a:pPr>
            <a:r>
              <a:rPr lang="en-US" altLang="zh-CN" sz="2400" b="1" dirty="0" smtClean="0">
                <a:hlinkClick r:id="rId5"/>
              </a:rPr>
              <a:t>electric grill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04580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Privilege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zh-CN" altLang="en-US" b="1" dirty="0"/>
              <a:t>　 </a:t>
            </a:r>
            <a:r>
              <a:rPr lang="en-US" altLang="zh-CN" b="1" dirty="0"/>
              <a:t>n.</a:t>
            </a:r>
            <a:r>
              <a:rPr lang="zh-CN" altLang="en-US" b="1" dirty="0"/>
              <a:t>特权；荣幸；特别恩典；基本人权 </a:t>
            </a:r>
            <a:r>
              <a:rPr lang="zh-CN" altLang="en-US" b="1" dirty="0" smtClean="0"/>
              <a:t> </a:t>
            </a:r>
            <a:r>
              <a:rPr lang="en-US" altLang="zh-CN" b="1" dirty="0" err="1" smtClean="0"/>
              <a:t>vt</a:t>
            </a:r>
            <a:r>
              <a:rPr lang="en-US" altLang="zh-CN" b="1" dirty="0" err="1"/>
              <a:t>.</a:t>
            </a:r>
            <a:r>
              <a:rPr lang="zh-CN" altLang="en-US" b="1" dirty="0"/>
              <a:t>给特权；免除 </a:t>
            </a:r>
            <a:endParaRPr lang="en-US" altLang="zh-CN" b="1" dirty="0"/>
          </a:p>
          <a:p>
            <a:r>
              <a:rPr lang="zh-CN" altLang="en-US" b="1" dirty="0" smtClean="0"/>
              <a:t>我</a:t>
            </a:r>
            <a:r>
              <a:rPr lang="zh-CN" altLang="en-US" b="1" dirty="0"/>
              <a:t>有会见王后的特权。 </a:t>
            </a:r>
            <a:endParaRPr lang="en-US" altLang="zh-CN" b="1" dirty="0" smtClean="0"/>
          </a:p>
          <a:p>
            <a:r>
              <a:rPr lang="en-US" altLang="zh-CN" b="1" u="sng" dirty="0" smtClean="0">
                <a:solidFill>
                  <a:srgbClr val="FF9900"/>
                </a:solidFill>
              </a:rPr>
              <a:t>I have </a:t>
            </a:r>
            <a:r>
              <a:rPr lang="en-US" altLang="zh-CN" b="1" u="sng" dirty="0">
                <a:solidFill>
                  <a:srgbClr val="FF9900"/>
                </a:solidFill>
              </a:rPr>
              <a:t>the </a:t>
            </a:r>
            <a:r>
              <a:rPr lang="en-US" altLang="zh-CN" b="1" i="1" u="sng" dirty="0">
                <a:solidFill>
                  <a:srgbClr val="FF9900"/>
                </a:solidFill>
              </a:rPr>
              <a:t>privilege</a:t>
            </a:r>
            <a:r>
              <a:rPr lang="en-US" altLang="zh-CN" b="1" u="sng" dirty="0">
                <a:solidFill>
                  <a:srgbClr val="FF9900"/>
                </a:solidFill>
              </a:rPr>
              <a:t> of meeting the queen</a:t>
            </a:r>
            <a:r>
              <a:rPr lang="en-US" altLang="zh-CN" b="1" u="sng" dirty="0" smtClean="0">
                <a:solidFill>
                  <a:srgbClr val="FF9900"/>
                </a:solidFill>
              </a:rPr>
              <a:t>.</a:t>
            </a:r>
          </a:p>
          <a:p>
            <a:r>
              <a:rPr lang="zh-CN" altLang="en-US" b="1" dirty="0" smtClean="0"/>
              <a:t>国王不能</a:t>
            </a:r>
            <a:r>
              <a:rPr lang="zh-CN" altLang="en-US" b="1" dirty="0"/>
              <a:t>特免</a:t>
            </a:r>
            <a:r>
              <a:rPr lang="zh-CN" altLang="en-US" b="1" dirty="0" smtClean="0"/>
              <a:t>上帝</a:t>
            </a:r>
            <a:r>
              <a:rPr lang="zh-CN" altLang="en-US" b="1" dirty="0"/>
              <a:t>不允许做的事。 </a:t>
            </a:r>
            <a:endParaRPr lang="en-US" altLang="zh-CN" b="1" dirty="0" smtClean="0"/>
          </a:p>
          <a:p>
            <a:r>
              <a:rPr lang="en-US" altLang="zh-CN" b="1" u="sng" dirty="0" smtClean="0">
                <a:solidFill>
                  <a:srgbClr val="FF9900"/>
                </a:solidFill>
              </a:rPr>
              <a:t>Kings </a:t>
            </a:r>
            <a:r>
              <a:rPr lang="en-US" altLang="zh-CN" b="1" u="sng" dirty="0">
                <a:solidFill>
                  <a:srgbClr val="FF9900"/>
                </a:solidFill>
              </a:rPr>
              <a:t>cannot </a:t>
            </a:r>
            <a:r>
              <a:rPr lang="en-US" altLang="zh-CN" b="1" i="1" u="sng" dirty="0">
                <a:solidFill>
                  <a:srgbClr val="FF9900"/>
                </a:solidFill>
              </a:rPr>
              <a:t>privilege</a:t>
            </a:r>
            <a:r>
              <a:rPr lang="en-US" altLang="zh-CN" b="1" u="sng" dirty="0">
                <a:solidFill>
                  <a:srgbClr val="FF9900"/>
                </a:solidFill>
              </a:rPr>
              <a:t> what God forbade</a:t>
            </a:r>
            <a:r>
              <a:rPr lang="en-US" altLang="zh-CN" b="1" u="sng" dirty="0" smtClean="0">
                <a:solidFill>
                  <a:srgbClr val="FF9900"/>
                </a:solidFill>
              </a:rPr>
              <a:t>.</a:t>
            </a:r>
            <a:endParaRPr lang="zh-CN" altLang="en-US" b="1" u="sng" dirty="0">
              <a:solidFill>
                <a:srgbClr val="FF9900"/>
              </a:solidFill>
            </a:endParaRPr>
          </a:p>
          <a:p>
            <a:pPr>
              <a:buFont typeface="Arial"/>
              <a:buChar char="•"/>
            </a:pPr>
            <a:r>
              <a:rPr lang="zh-CN" altLang="en-US" b="1" dirty="0"/>
              <a:t>行政特权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hlinkClick r:id="rId2"/>
              </a:rPr>
              <a:t>executive privilege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Donate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zh-CN" altLang="en-US" b="1" dirty="0"/>
              <a:t>　 </a:t>
            </a:r>
            <a:r>
              <a:rPr lang="en-US" altLang="zh-CN" b="1" dirty="0"/>
              <a:t>v.</a:t>
            </a:r>
            <a:r>
              <a:rPr lang="zh-CN" altLang="en-US" b="1" dirty="0"/>
              <a:t>捐赠；</a:t>
            </a:r>
            <a:r>
              <a:rPr lang="zh-CN" altLang="en-US" b="1" dirty="0" smtClean="0"/>
              <a:t>捐献</a:t>
            </a:r>
            <a:endParaRPr lang="en-US" altLang="zh-CN" b="1" dirty="0" smtClean="0"/>
          </a:p>
          <a:p>
            <a:r>
              <a:rPr lang="zh-CN" altLang="en-US" b="1" dirty="0"/>
              <a:t>政府号召青年义务献血。 </a:t>
            </a:r>
            <a:endParaRPr lang="en-US" altLang="zh-CN" b="1" dirty="0" smtClean="0"/>
          </a:p>
          <a:p>
            <a:r>
              <a:rPr lang="en-US" altLang="zh-CN" b="1" u="sng" dirty="0" smtClean="0">
                <a:solidFill>
                  <a:srgbClr val="FF9900"/>
                </a:solidFill>
              </a:rPr>
              <a:t>The </a:t>
            </a:r>
            <a:r>
              <a:rPr lang="en-US" altLang="zh-CN" b="1" u="sng" dirty="0">
                <a:solidFill>
                  <a:srgbClr val="FF9900"/>
                </a:solidFill>
              </a:rPr>
              <a:t>government calls on the youth to </a:t>
            </a:r>
            <a:r>
              <a:rPr lang="en-US" altLang="zh-CN" b="1" i="1" u="sng" dirty="0">
                <a:solidFill>
                  <a:srgbClr val="FF9900"/>
                </a:solidFill>
              </a:rPr>
              <a:t>donate</a:t>
            </a:r>
            <a:r>
              <a:rPr lang="en-US" altLang="zh-CN" b="1" u="sng" dirty="0">
                <a:solidFill>
                  <a:srgbClr val="FF9900"/>
                </a:solidFill>
              </a:rPr>
              <a:t> their blood voluntarily</a:t>
            </a:r>
            <a:r>
              <a:rPr lang="en-US" altLang="zh-CN" b="1" u="sng" dirty="0" smtClean="0">
                <a:solidFill>
                  <a:srgbClr val="FF9900"/>
                </a:solidFill>
              </a:rPr>
              <a:t>.</a:t>
            </a:r>
          </a:p>
          <a:p>
            <a:r>
              <a:rPr lang="zh-CN" altLang="en-US" b="1" dirty="0"/>
              <a:t>他捐款支持癌症研究工作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en-US" altLang="zh-CN" b="1" u="sng" dirty="0" smtClean="0">
                <a:solidFill>
                  <a:srgbClr val="FF9900"/>
                </a:solidFill>
              </a:rPr>
              <a:t>He </a:t>
            </a:r>
            <a:r>
              <a:rPr lang="en-US" altLang="zh-CN" b="1" i="1" u="sng" dirty="0">
                <a:solidFill>
                  <a:srgbClr val="FF9900"/>
                </a:solidFill>
              </a:rPr>
              <a:t>donated</a:t>
            </a:r>
            <a:r>
              <a:rPr lang="en-US" altLang="zh-CN" b="1" u="sng" dirty="0">
                <a:solidFill>
                  <a:srgbClr val="FF9900"/>
                </a:solidFill>
              </a:rPr>
              <a:t> to cancer research</a:t>
            </a:r>
            <a:r>
              <a:rPr lang="en-US" altLang="zh-CN" b="1" u="sng" dirty="0" smtClean="0">
                <a:solidFill>
                  <a:srgbClr val="FF9900"/>
                </a:solidFill>
              </a:rPr>
              <a:t>.</a:t>
            </a:r>
          </a:p>
          <a:p>
            <a:r>
              <a:rPr lang="zh-CN" altLang="en-US" b="1" dirty="0" smtClean="0"/>
              <a:t>他们</a:t>
            </a:r>
            <a:r>
              <a:rPr lang="zh-CN" altLang="en-US" b="1" dirty="0"/>
              <a:t>过去每年都向红十字会捐献大笔的钱。 </a:t>
            </a:r>
          </a:p>
          <a:p>
            <a:r>
              <a:rPr lang="en-US" altLang="zh-CN" b="1" u="sng" dirty="0" smtClean="0">
                <a:solidFill>
                  <a:srgbClr val="FF9900"/>
                </a:solidFill>
              </a:rPr>
              <a:t>They </a:t>
            </a:r>
            <a:r>
              <a:rPr lang="en-US" altLang="zh-CN" b="1" u="sng" dirty="0">
                <a:solidFill>
                  <a:srgbClr val="FF9900"/>
                </a:solidFill>
              </a:rPr>
              <a:t>used to </a:t>
            </a:r>
            <a:r>
              <a:rPr lang="en-US" altLang="zh-CN" b="1" i="1" u="sng" dirty="0">
                <a:solidFill>
                  <a:srgbClr val="FF9900"/>
                </a:solidFill>
              </a:rPr>
              <a:t>donate</a:t>
            </a:r>
            <a:r>
              <a:rPr lang="en-US" altLang="zh-CN" b="1" u="sng" dirty="0">
                <a:solidFill>
                  <a:srgbClr val="FF9900"/>
                </a:solidFill>
              </a:rPr>
              <a:t> large sum of money to the Red Cross every year. </a:t>
            </a:r>
            <a:endParaRPr lang="zh-CN" altLang="en-US" b="1" u="sng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580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 fontScale="92500"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Purchase</a:t>
            </a:r>
            <a:r>
              <a:rPr lang="zh-CN" altLang="en-US" b="1" dirty="0" smtClean="0">
                <a:solidFill>
                  <a:srgbClr val="FF0000"/>
                </a:solidFill>
              </a:rPr>
              <a:t>  </a:t>
            </a:r>
            <a:r>
              <a:rPr lang="zh-CN" altLang="en-US" b="1" dirty="0"/>
              <a:t>　 </a:t>
            </a:r>
            <a:r>
              <a:rPr lang="en-US" altLang="zh-CN" b="1" dirty="0" err="1" smtClean="0"/>
              <a:t>vt</a:t>
            </a:r>
            <a:r>
              <a:rPr lang="en-US" altLang="zh-CN" b="1" dirty="0" err="1"/>
              <a:t>.</a:t>
            </a:r>
            <a:r>
              <a:rPr lang="zh-CN" altLang="en-US" b="1" dirty="0"/>
              <a:t>购买 </a:t>
            </a:r>
            <a:r>
              <a:rPr lang="zh-CN" altLang="en-US" b="1" dirty="0" smtClean="0"/>
              <a:t>  </a:t>
            </a:r>
            <a:r>
              <a:rPr lang="en-US" altLang="zh-CN" b="1" dirty="0" smtClean="0"/>
              <a:t>n</a:t>
            </a:r>
            <a:r>
              <a:rPr lang="en-US" altLang="zh-CN" b="1" dirty="0"/>
              <a:t>.</a:t>
            </a:r>
            <a:r>
              <a:rPr lang="zh-CN" altLang="en-US" b="1" dirty="0"/>
              <a:t>购买；购买的物品 </a:t>
            </a:r>
            <a:endParaRPr lang="en-US" altLang="zh-CN" b="1" dirty="0"/>
          </a:p>
          <a:p>
            <a:r>
              <a:rPr lang="zh-CN" altLang="en-US" b="1" dirty="0" smtClean="0"/>
              <a:t>她</a:t>
            </a:r>
            <a:r>
              <a:rPr lang="zh-CN" altLang="en-US" b="1" dirty="0"/>
              <a:t>在公司里买了一些股票。 </a:t>
            </a:r>
            <a:endParaRPr lang="en-US" altLang="zh-CN" b="1" dirty="0"/>
          </a:p>
          <a:p>
            <a:r>
              <a:rPr lang="en-US" altLang="zh-CN" b="1" u="sng" dirty="0" smtClean="0">
                <a:solidFill>
                  <a:srgbClr val="FF9900"/>
                </a:solidFill>
              </a:rPr>
              <a:t>She </a:t>
            </a:r>
            <a:r>
              <a:rPr lang="en-US" altLang="zh-CN" b="1" i="1" u="sng" dirty="0">
                <a:solidFill>
                  <a:srgbClr val="FF9900"/>
                </a:solidFill>
              </a:rPr>
              <a:t>purchased</a:t>
            </a:r>
            <a:r>
              <a:rPr lang="en-US" altLang="zh-CN" b="1" u="sng" dirty="0">
                <a:solidFill>
                  <a:srgbClr val="FF9900"/>
                </a:solidFill>
              </a:rPr>
              <a:t> a number of shares in the company</a:t>
            </a:r>
            <a:r>
              <a:rPr lang="en-US" altLang="zh-CN" b="1" u="sng" dirty="0" smtClean="0">
                <a:solidFill>
                  <a:srgbClr val="FF9900"/>
                </a:solidFill>
              </a:rPr>
              <a:t>.</a:t>
            </a:r>
          </a:p>
          <a:p>
            <a:r>
              <a:rPr lang="zh-CN" altLang="en-US" b="1" dirty="0" smtClean="0"/>
              <a:t>票</a:t>
            </a:r>
            <a:r>
              <a:rPr lang="zh-CN" altLang="en-US" b="1" dirty="0"/>
              <a:t>必须提前两周买。 </a:t>
            </a:r>
            <a:endParaRPr lang="en-US" altLang="zh-CN" b="1" dirty="0"/>
          </a:p>
          <a:p>
            <a:r>
              <a:rPr lang="en-US" altLang="zh-CN" b="1" u="sng" dirty="0" smtClean="0">
                <a:solidFill>
                  <a:srgbClr val="FF9900"/>
                </a:solidFill>
              </a:rPr>
              <a:t>Tickets </a:t>
            </a:r>
            <a:r>
              <a:rPr lang="en-US" altLang="zh-CN" b="1" u="sng" dirty="0">
                <a:solidFill>
                  <a:srgbClr val="FF9900"/>
                </a:solidFill>
              </a:rPr>
              <a:t>must be </a:t>
            </a:r>
            <a:r>
              <a:rPr lang="en-US" altLang="zh-CN" b="1" i="1" u="sng" dirty="0">
                <a:solidFill>
                  <a:srgbClr val="FF9900"/>
                </a:solidFill>
              </a:rPr>
              <a:t>purchased</a:t>
            </a:r>
            <a:r>
              <a:rPr lang="en-US" altLang="zh-CN" b="1" u="sng" dirty="0">
                <a:solidFill>
                  <a:srgbClr val="FF9900"/>
                </a:solidFill>
              </a:rPr>
              <a:t> two weeks in advance</a:t>
            </a:r>
            <a:r>
              <a:rPr lang="en-US" altLang="zh-CN" b="1" u="sng" dirty="0" smtClean="0">
                <a:solidFill>
                  <a:srgbClr val="FF9900"/>
                </a:solidFill>
              </a:rPr>
              <a:t>.</a:t>
            </a:r>
          </a:p>
          <a:p>
            <a:r>
              <a:rPr lang="zh-CN" altLang="en-US" b="1" dirty="0" smtClean="0"/>
              <a:t>这</a:t>
            </a:r>
            <a:r>
              <a:rPr lang="zh-CN" altLang="en-US" b="1" dirty="0"/>
              <a:t>张发票是你购物的凭据</a:t>
            </a:r>
            <a:r>
              <a:rPr lang="en-US" altLang="zh-CN" b="1" dirty="0"/>
              <a:t>. </a:t>
            </a:r>
            <a:endParaRPr lang="en-US" altLang="zh-CN" b="1" dirty="0" smtClean="0"/>
          </a:p>
          <a:p>
            <a:r>
              <a:rPr lang="en-US" altLang="zh-CN" b="1" u="sng" dirty="0" smtClean="0">
                <a:solidFill>
                  <a:srgbClr val="FF9900"/>
                </a:solidFill>
              </a:rPr>
              <a:t>The </a:t>
            </a:r>
            <a:r>
              <a:rPr lang="en-US" altLang="zh-CN" b="1" u="sng" dirty="0">
                <a:solidFill>
                  <a:srgbClr val="FF9900"/>
                </a:solidFill>
              </a:rPr>
              <a:t>receipt is your proof of </a:t>
            </a:r>
            <a:r>
              <a:rPr lang="en-US" altLang="zh-CN" b="1" i="1" u="sng" dirty="0">
                <a:solidFill>
                  <a:srgbClr val="FF9900"/>
                </a:solidFill>
              </a:rPr>
              <a:t>purchase</a:t>
            </a:r>
            <a:r>
              <a:rPr lang="en-US" altLang="zh-CN" b="1" u="sng" dirty="0" smtClean="0">
                <a:solidFill>
                  <a:srgbClr val="FF9900"/>
                </a:solidFill>
              </a:rPr>
              <a:t>.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Vaccinate</a:t>
            </a:r>
            <a:r>
              <a:rPr lang="zh-CN" altLang="en-US" b="1" dirty="0" smtClean="0">
                <a:solidFill>
                  <a:srgbClr val="FF0000"/>
                </a:solidFill>
              </a:rPr>
              <a:t>  </a:t>
            </a:r>
            <a:r>
              <a:rPr lang="zh-CN" altLang="en-US" b="1" dirty="0"/>
              <a:t>　 　 </a:t>
            </a:r>
            <a:r>
              <a:rPr lang="en-US" altLang="zh-CN" b="1" dirty="0"/>
              <a:t>v.</a:t>
            </a:r>
            <a:r>
              <a:rPr lang="zh-CN" altLang="en-US" b="1" dirty="0"/>
              <a:t>接种疫苗；</a:t>
            </a:r>
            <a:r>
              <a:rPr lang="zh-CN" altLang="en-US" b="1" dirty="0" smtClean="0"/>
              <a:t>预防接种</a:t>
            </a:r>
            <a:endParaRPr lang="en-US" altLang="zh-CN" b="1" dirty="0" smtClean="0"/>
          </a:p>
          <a:p>
            <a:r>
              <a:rPr lang="zh-CN" altLang="en-US" b="1" dirty="0" smtClean="0"/>
              <a:t>护士在学校给孩子们</a:t>
            </a:r>
            <a:r>
              <a:rPr lang="zh-CN" altLang="en-US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接种</a:t>
            </a:r>
            <a:r>
              <a:rPr lang="zh-CN" altLang="en-US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疫苗。</a:t>
            </a:r>
            <a:endParaRPr lang="en-US" altLang="zh-CN" b="1" dirty="0" smtClean="0"/>
          </a:p>
          <a:p>
            <a:r>
              <a:rPr lang="en-US" altLang="zh-CN" b="1" u="sng" dirty="0" smtClean="0">
                <a:solidFill>
                  <a:srgbClr val="FF9900"/>
                </a:solidFill>
              </a:rPr>
              <a:t>The </a:t>
            </a:r>
            <a:r>
              <a:rPr lang="en-US" altLang="zh-CN" b="1" u="sng" dirty="0">
                <a:solidFill>
                  <a:srgbClr val="FF9900"/>
                </a:solidFill>
              </a:rPr>
              <a:t>nurse vaccinated the children in the </a:t>
            </a:r>
            <a:r>
              <a:rPr lang="en-US" altLang="zh-CN" b="1" u="sng" dirty="0" smtClean="0">
                <a:solidFill>
                  <a:srgbClr val="FF9900"/>
                </a:solidFill>
              </a:rPr>
              <a:t>school.</a:t>
            </a:r>
          </a:p>
          <a:p>
            <a:r>
              <a:rPr lang="zh-CN" altLang="en-US" b="1" dirty="0" smtClean="0"/>
              <a:t>她</a:t>
            </a:r>
            <a:r>
              <a:rPr lang="zh-CN" altLang="en-US" b="1" dirty="0"/>
              <a:t>小时候就接种了天花疫苗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en-US" altLang="zh-CN" b="1" u="sng" dirty="0" smtClean="0">
                <a:solidFill>
                  <a:srgbClr val="FF9900"/>
                </a:solidFill>
              </a:rPr>
              <a:t>She </a:t>
            </a:r>
            <a:r>
              <a:rPr lang="en-US" altLang="zh-CN" b="1" u="sng" dirty="0">
                <a:solidFill>
                  <a:srgbClr val="FF9900"/>
                </a:solidFill>
              </a:rPr>
              <a:t>was </a:t>
            </a:r>
            <a:r>
              <a:rPr lang="en-US" altLang="zh-CN" b="1" i="1" u="sng" dirty="0" smtClean="0">
                <a:solidFill>
                  <a:srgbClr val="FF9900"/>
                </a:solidFill>
              </a:rPr>
              <a:t>vaccinated</a:t>
            </a:r>
            <a:r>
              <a:rPr lang="en-US" altLang="zh-CN" b="1" u="sng" dirty="0" smtClean="0">
                <a:solidFill>
                  <a:srgbClr val="FF9900"/>
                </a:solidFill>
              </a:rPr>
              <a:t> </a:t>
            </a:r>
            <a:r>
              <a:rPr lang="en-US" altLang="zh-CN" b="1" u="sng" dirty="0">
                <a:solidFill>
                  <a:srgbClr val="FF9900"/>
                </a:solidFill>
              </a:rPr>
              <a:t>against smallpox as a child</a:t>
            </a:r>
            <a:r>
              <a:rPr lang="en-US" altLang="zh-CN" b="1" u="sng" dirty="0" smtClean="0">
                <a:solidFill>
                  <a:srgbClr val="FF9900"/>
                </a:solidFill>
              </a:rPr>
              <a:t>.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Loan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　 </a:t>
            </a:r>
            <a:r>
              <a:rPr lang="zh-CN" altLang="en-US" b="1" dirty="0"/>
              <a:t>　 </a:t>
            </a:r>
            <a:r>
              <a:rPr lang="en-US" altLang="zh-CN" b="1" dirty="0"/>
              <a:t>n.</a:t>
            </a:r>
            <a:r>
              <a:rPr lang="zh-CN" altLang="en-US" b="1" dirty="0"/>
              <a:t>贷款；借出 </a:t>
            </a:r>
            <a:r>
              <a:rPr lang="zh-CN" altLang="en-US" b="1" dirty="0" smtClean="0"/>
              <a:t>  </a:t>
            </a:r>
            <a:r>
              <a:rPr lang="en-US" altLang="zh-CN" b="1" dirty="0" smtClean="0"/>
              <a:t>v</a:t>
            </a:r>
            <a:r>
              <a:rPr lang="en-US" altLang="zh-CN" b="1" dirty="0"/>
              <a:t>.</a:t>
            </a:r>
            <a:r>
              <a:rPr lang="zh-CN" altLang="en-US" b="1" dirty="0"/>
              <a:t>借；供应</a:t>
            </a:r>
            <a:r>
              <a:rPr lang="zh-CN" altLang="en-US" b="1" dirty="0" smtClean="0"/>
              <a:t>货款</a:t>
            </a:r>
            <a:endParaRPr lang="en-US" altLang="zh-CN" b="1" dirty="0" smtClean="0"/>
          </a:p>
          <a:p>
            <a:r>
              <a:rPr lang="zh-CN" altLang="en-US" b="1" dirty="0"/>
              <a:t>银行将向他提供一笔贷款。 </a:t>
            </a:r>
            <a:endParaRPr lang="en-US" altLang="zh-CN" b="1" dirty="0" smtClean="0"/>
          </a:p>
          <a:p>
            <a:r>
              <a:rPr lang="en-US" altLang="zh-CN" b="1" u="sng" dirty="0" smtClean="0">
                <a:solidFill>
                  <a:srgbClr val="FF9900"/>
                </a:solidFill>
              </a:rPr>
              <a:t>The </a:t>
            </a:r>
            <a:r>
              <a:rPr lang="en-US" altLang="zh-CN" b="1" u="sng" dirty="0">
                <a:solidFill>
                  <a:srgbClr val="FF9900"/>
                </a:solidFill>
              </a:rPr>
              <a:t>bank will </a:t>
            </a:r>
            <a:r>
              <a:rPr lang="en-US" altLang="zh-CN" b="1" u="sng" dirty="0" smtClean="0">
                <a:solidFill>
                  <a:srgbClr val="FF9900"/>
                </a:solidFill>
              </a:rPr>
              <a:t>offer </a:t>
            </a:r>
            <a:r>
              <a:rPr lang="en-US" altLang="zh-CN" b="1" u="sng" dirty="0">
                <a:solidFill>
                  <a:srgbClr val="FF9900"/>
                </a:solidFill>
              </a:rPr>
              <a:t>him with a </a:t>
            </a:r>
            <a:r>
              <a:rPr lang="en-US" altLang="zh-CN" b="1" i="1" u="sng" dirty="0">
                <a:solidFill>
                  <a:srgbClr val="FF9900"/>
                </a:solidFill>
              </a:rPr>
              <a:t>loan</a:t>
            </a:r>
            <a:r>
              <a:rPr lang="en-US" altLang="zh-CN" b="1" u="sng" dirty="0" smtClean="0">
                <a:solidFill>
                  <a:srgbClr val="FF99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4580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24736"/>
          </a:xfrm>
        </p:spPr>
        <p:txBody>
          <a:bodyPr>
            <a:noAutofit/>
          </a:bodyPr>
          <a:lstStyle/>
          <a:p>
            <a:pPr lvl="0">
              <a:buClr>
                <a:srgbClr val="873624"/>
              </a:buClr>
            </a:pPr>
            <a:r>
              <a:rPr lang="zh-CN" altLang="en-US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那家银行不肯贷那么多款给他。</a:t>
            </a:r>
            <a:endParaRPr lang="en-US" altLang="zh-CN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0">
              <a:buClr>
                <a:srgbClr val="873624"/>
              </a:buClr>
            </a:pPr>
            <a:r>
              <a:rPr lang="en-US" altLang="zh-CN" b="1" u="sng" dirty="0">
                <a:solidFill>
                  <a:srgbClr val="FF9900"/>
                </a:solidFill>
              </a:rPr>
              <a:t>The bank was unwilling to </a:t>
            </a:r>
            <a:r>
              <a:rPr lang="en-US" altLang="zh-CN" b="1" i="1" u="sng" dirty="0">
                <a:solidFill>
                  <a:srgbClr val="FF9900"/>
                </a:solidFill>
              </a:rPr>
              <a:t>loan</a:t>
            </a:r>
            <a:r>
              <a:rPr lang="en-US" altLang="zh-CN" b="1" u="sng" dirty="0">
                <a:solidFill>
                  <a:srgbClr val="FF9900"/>
                </a:solidFill>
              </a:rPr>
              <a:t> him that quantity of money</a:t>
            </a:r>
            <a:r>
              <a:rPr lang="en-US" altLang="zh-CN" b="1" u="sng" dirty="0" smtClean="0">
                <a:solidFill>
                  <a:srgbClr val="FF9900"/>
                </a:solidFill>
              </a:rPr>
              <a:t>.</a:t>
            </a:r>
            <a:endParaRPr lang="zh-CN" altLang="en-US" sz="2000" b="1" u="sng" dirty="0">
              <a:solidFill>
                <a:srgbClr val="FF9900"/>
              </a:solidFill>
            </a:endParaRPr>
          </a:p>
          <a:p>
            <a:pPr>
              <a:buFont typeface="Arial"/>
              <a:buChar char="•"/>
            </a:pPr>
            <a:r>
              <a:rPr lang="en-US" altLang="zh-CN" sz="2000" b="1" dirty="0" smtClean="0">
                <a:hlinkClick r:id="rId2"/>
              </a:rPr>
              <a:t>loan </a:t>
            </a:r>
            <a:r>
              <a:rPr lang="en-US" altLang="zh-CN" sz="2000" b="1" dirty="0">
                <a:hlinkClick r:id="rId2"/>
              </a:rPr>
              <a:t>from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从</a:t>
            </a:r>
            <a:r>
              <a:rPr lang="en-US" altLang="zh-CN" sz="2000" b="1" dirty="0"/>
              <a:t>…</a:t>
            </a:r>
            <a:r>
              <a:rPr lang="zh-CN" altLang="en-US" sz="2000" b="1" dirty="0"/>
              <a:t>借出 </a:t>
            </a:r>
          </a:p>
          <a:p>
            <a:pPr>
              <a:buFont typeface="Arial"/>
              <a:buChar char="•"/>
            </a:pPr>
            <a:r>
              <a:rPr lang="en-US" altLang="zh-CN" sz="2000" b="1" dirty="0">
                <a:hlinkClick r:id="rId3"/>
              </a:rPr>
              <a:t>loan to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借</a:t>
            </a:r>
            <a:r>
              <a:rPr lang="en-US" altLang="zh-CN" sz="2000" b="1" dirty="0"/>
              <a:t>…</a:t>
            </a:r>
            <a:r>
              <a:rPr lang="zh-CN" altLang="en-US" sz="2000" b="1" dirty="0"/>
              <a:t>给</a:t>
            </a:r>
            <a:r>
              <a:rPr lang="en-US" altLang="zh-CN" sz="2000" b="1" dirty="0"/>
              <a:t>… </a:t>
            </a:r>
          </a:p>
          <a:p>
            <a:pPr>
              <a:buFont typeface="Arial"/>
              <a:buChar char="•"/>
            </a:pPr>
            <a:r>
              <a:rPr lang="en-US" altLang="zh-CN" sz="2000" b="1" dirty="0" smtClean="0">
                <a:hlinkClick r:id="rId4"/>
              </a:rPr>
              <a:t>loan </a:t>
            </a:r>
            <a:r>
              <a:rPr lang="en-US" altLang="zh-CN" sz="2000" b="1" dirty="0">
                <a:hlinkClick r:id="rId4"/>
              </a:rPr>
              <a:t>on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以</a:t>
            </a:r>
            <a:r>
              <a:rPr lang="en-US" altLang="zh-CN" sz="2000" b="1" dirty="0"/>
              <a:t>…</a:t>
            </a:r>
            <a:r>
              <a:rPr lang="zh-CN" altLang="en-US" sz="2000" b="1" dirty="0"/>
              <a:t>抵押借</a:t>
            </a:r>
            <a:r>
              <a:rPr lang="en-US" altLang="zh-CN" sz="2000" b="1" dirty="0"/>
              <a:t>… </a:t>
            </a:r>
          </a:p>
          <a:p>
            <a:pPr>
              <a:buFont typeface="Arial"/>
              <a:buChar char="•"/>
            </a:pPr>
            <a:r>
              <a:rPr lang="zh-CN" altLang="en-US" sz="2000" b="1" dirty="0"/>
              <a:t>农产品贷款 </a:t>
            </a:r>
          </a:p>
          <a:p>
            <a:pPr>
              <a:buFont typeface="Arial"/>
              <a:buChar char="•"/>
            </a:pPr>
            <a:r>
              <a:rPr lang="en-US" altLang="zh-CN" sz="2000" b="1" dirty="0" smtClean="0">
                <a:hlinkClick r:id="rId5"/>
              </a:rPr>
              <a:t>loans on </a:t>
            </a:r>
            <a:r>
              <a:rPr lang="en-US" altLang="zh-CN" sz="2000" b="1" dirty="0">
                <a:hlinkClick r:id="rId5"/>
              </a:rPr>
              <a:t>farm commodities</a:t>
            </a:r>
            <a:r>
              <a:rPr lang="en-US" altLang="zh-CN" sz="2000" b="1" dirty="0"/>
              <a:t> </a:t>
            </a:r>
            <a:endParaRPr lang="en-US" altLang="zh-CN" sz="2000" b="1" dirty="0" smtClean="0"/>
          </a:p>
          <a:p>
            <a:pPr>
              <a:buFont typeface="Arial"/>
              <a:buChar char="•"/>
            </a:pPr>
            <a:r>
              <a:rPr lang="zh-CN" altLang="en-US" sz="2000" b="1" dirty="0" smtClean="0"/>
              <a:t>同意</a:t>
            </a:r>
            <a:r>
              <a:rPr lang="en-US" altLang="zh-CN" sz="2000" b="1" dirty="0"/>
              <a:t>〔</a:t>
            </a:r>
            <a:r>
              <a:rPr lang="zh-CN" altLang="en-US" sz="2000" b="1" dirty="0"/>
              <a:t>收回</a:t>
            </a:r>
            <a:r>
              <a:rPr lang="en-US" altLang="zh-CN" sz="2000" b="1" dirty="0"/>
              <a:t>,</a:t>
            </a:r>
            <a:r>
              <a:rPr lang="zh-CN" altLang="en-US" sz="2000" b="1" dirty="0"/>
              <a:t>得到</a:t>
            </a:r>
            <a:r>
              <a:rPr lang="en-US" altLang="zh-CN" sz="2000" b="1" dirty="0"/>
              <a:t>,</a:t>
            </a:r>
            <a:r>
              <a:rPr lang="zh-CN" altLang="en-US" sz="2000" b="1" dirty="0"/>
              <a:t>请求</a:t>
            </a:r>
            <a:r>
              <a:rPr lang="en-US" altLang="zh-CN" sz="2000" b="1" dirty="0"/>
              <a:t>〕</a:t>
            </a:r>
            <a:r>
              <a:rPr lang="zh-CN" altLang="en-US" sz="2000" b="1" dirty="0"/>
              <a:t>贷款 </a:t>
            </a:r>
          </a:p>
          <a:p>
            <a:pPr>
              <a:buFont typeface="Arial"/>
              <a:buChar char="•"/>
            </a:pPr>
            <a:r>
              <a:rPr lang="en-US" altLang="zh-CN" sz="2000" b="1" dirty="0" err="1" smtClean="0">
                <a:hlinkClick r:id="rId6"/>
              </a:rPr>
              <a:t>grant〔recall</a:t>
            </a:r>
            <a:r>
              <a:rPr lang="en-US" altLang="zh-CN" sz="2000" b="1" dirty="0">
                <a:hlinkClick r:id="rId6"/>
              </a:rPr>
              <a:t>, receive, request〕 a loan</a:t>
            </a:r>
            <a:r>
              <a:rPr lang="en-US" altLang="zh-CN" sz="2000" b="1" dirty="0"/>
              <a:t> </a:t>
            </a:r>
            <a:endParaRPr lang="en-US" altLang="zh-CN" sz="2000" b="1" dirty="0" smtClean="0"/>
          </a:p>
          <a:p>
            <a:pPr>
              <a:buFont typeface="Arial"/>
              <a:buChar char="•"/>
            </a:pPr>
            <a:r>
              <a:rPr lang="zh-CN" altLang="en-US" sz="2000" b="1" dirty="0"/>
              <a:t>发行公债 </a:t>
            </a:r>
            <a:endParaRPr lang="en-US" altLang="zh-CN" sz="2000" b="1" dirty="0" smtClean="0"/>
          </a:p>
          <a:p>
            <a:pPr>
              <a:buFont typeface="Arial"/>
              <a:buChar char="•"/>
            </a:pPr>
            <a:r>
              <a:rPr lang="en-US" altLang="zh-CN" sz="2000" b="1" dirty="0" smtClean="0">
                <a:hlinkClick r:id="rId7"/>
              </a:rPr>
              <a:t>issue </a:t>
            </a:r>
            <a:r>
              <a:rPr lang="en-US" altLang="zh-CN" sz="2000" b="1" dirty="0">
                <a:hlinkClick r:id="rId7"/>
              </a:rPr>
              <a:t>government </a:t>
            </a:r>
            <a:r>
              <a:rPr lang="en-US" altLang="zh-CN" sz="2000" b="1" dirty="0" smtClean="0">
                <a:hlinkClick r:id="rId7"/>
              </a:rPr>
              <a:t>loans</a:t>
            </a:r>
            <a:endParaRPr lang="zh-CN" altLang="en-US" sz="2000" b="1" dirty="0"/>
          </a:p>
          <a:p>
            <a:pPr>
              <a:buFont typeface="Arial"/>
              <a:buChar char="•"/>
            </a:pPr>
            <a:r>
              <a:rPr lang="zh-CN" altLang="en-US" sz="2000" b="1" dirty="0"/>
              <a:t>办理贷款 </a:t>
            </a:r>
          </a:p>
          <a:p>
            <a:pPr>
              <a:buFont typeface="Arial"/>
              <a:buChar char="•"/>
            </a:pPr>
            <a:r>
              <a:rPr lang="en-US" altLang="zh-CN" sz="2000" b="1" dirty="0" smtClean="0">
                <a:hlinkClick r:id="rId8"/>
              </a:rPr>
              <a:t>make </a:t>
            </a:r>
            <a:r>
              <a:rPr lang="en-US" altLang="zh-CN" sz="2000" b="1" dirty="0">
                <a:hlinkClick r:id="rId8"/>
              </a:rPr>
              <a:t>loans</a:t>
            </a:r>
            <a:r>
              <a:rPr lang="en-US" altLang="zh-CN" sz="2000" b="1" dirty="0"/>
              <a:t> </a:t>
            </a:r>
            <a:endParaRPr lang="en-US" altLang="zh-CN" sz="2000" b="1" dirty="0" smtClean="0"/>
          </a:p>
          <a:p>
            <a:pPr>
              <a:buFont typeface="Arial"/>
              <a:buChar char="•"/>
            </a:pPr>
            <a:r>
              <a:rPr lang="zh-CN" altLang="en-US" sz="2000" b="1" dirty="0"/>
              <a:t>办理贷款手续 </a:t>
            </a:r>
          </a:p>
          <a:p>
            <a:pPr>
              <a:buFont typeface="Arial"/>
              <a:buChar char="•"/>
            </a:pPr>
            <a:r>
              <a:rPr lang="en-US" altLang="zh-CN" sz="2000" b="1" dirty="0" smtClean="0">
                <a:hlinkClick r:id="rId9"/>
              </a:rPr>
              <a:t>process </a:t>
            </a:r>
            <a:r>
              <a:rPr lang="en-US" altLang="zh-CN" sz="2000" b="1" dirty="0">
                <a:hlinkClick r:id="rId9"/>
              </a:rPr>
              <a:t>a loan</a:t>
            </a:r>
            <a:r>
              <a:rPr lang="en-US" altLang="zh-CN" sz="2000" b="1" dirty="0"/>
              <a:t> </a:t>
            </a:r>
            <a:endParaRPr lang="en-US" altLang="zh-CN" sz="2000" b="1" dirty="0" smtClean="0"/>
          </a:p>
          <a:p>
            <a:pPr>
              <a:buFont typeface="Arial"/>
              <a:buChar char="•"/>
            </a:pPr>
            <a:r>
              <a:rPr lang="zh-CN" altLang="en-US" sz="2000" b="1" dirty="0"/>
              <a:t>无息贷款 </a:t>
            </a:r>
          </a:p>
          <a:p>
            <a:pPr>
              <a:buFont typeface="Arial"/>
              <a:buChar char="•"/>
            </a:pPr>
            <a:r>
              <a:rPr lang="en-US" altLang="zh-CN" sz="2000" b="1" dirty="0" smtClean="0">
                <a:hlinkClick r:id="rId10"/>
              </a:rPr>
              <a:t>loan </a:t>
            </a:r>
            <a:r>
              <a:rPr lang="en-US" altLang="zh-CN" sz="2000" b="1" dirty="0">
                <a:hlinkClick r:id="rId10"/>
              </a:rPr>
              <a:t>with no </a:t>
            </a:r>
            <a:r>
              <a:rPr lang="en-US" altLang="zh-CN" sz="2000" b="1" dirty="0" smtClean="0">
                <a:hlinkClick r:id="rId10"/>
              </a:rPr>
              <a:t>interest</a:t>
            </a:r>
            <a:endParaRPr lang="zh-CN" altLang="en-US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04580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24736"/>
          </a:xfrm>
        </p:spPr>
        <p:txBody>
          <a:bodyPr>
            <a:no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Sew</a:t>
            </a:r>
            <a:r>
              <a:rPr lang="zh-CN" altLang="en-US" sz="2400" b="1" dirty="0" smtClean="0"/>
              <a:t> </a:t>
            </a:r>
            <a:r>
              <a:rPr lang="zh-CN" altLang="en-US" sz="2400" b="1" dirty="0"/>
              <a:t>　 　 </a:t>
            </a:r>
            <a:r>
              <a:rPr lang="en-US" altLang="zh-CN" sz="2400" b="1" dirty="0"/>
              <a:t>v.</a:t>
            </a:r>
            <a:r>
              <a:rPr lang="zh-CN" altLang="en-US" sz="2400" b="1" dirty="0"/>
              <a:t>缝合；</a:t>
            </a:r>
            <a:r>
              <a:rPr lang="zh-CN" altLang="en-US" sz="2400" b="1" dirty="0" smtClean="0"/>
              <a:t>缝纫</a:t>
            </a:r>
            <a:endParaRPr lang="en-US" altLang="zh-CN" sz="2400" b="1" dirty="0"/>
          </a:p>
          <a:p>
            <a:r>
              <a:rPr lang="zh-CN" altLang="en-US" sz="2400" b="1" dirty="0" smtClean="0"/>
              <a:t>裙子</a:t>
            </a:r>
            <a:r>
              <a:rPr lang="zh-CN" altLang="en-US" sz="2400" b="1" dirty="0"/>
              <a:t>做好了</a:t>
            </a:r>
            <a:r>
              <a:rPr lang="en-US" altLang="zh-CN" sz="2400" b="1" dirty="0"/>
              <a:t>--</a:t>
            </a:r>
            <a:r>
              <a:rPr lang="zh-CN" altLang="en-US" sz="2400" b="1" dirty="0"/>
              <a:t>我现在再缝上个口袋。 </a:t>
            </a:r>
            <a:endParaRPr lang="en-US" altLang="zh-CN" sz="2400" b="1" dirty="0"/>
          </a:p>
          <a:p>
            <a:r>
              <a:rPr lang="en-US" altLang="zh-CN" sz="2400" b="1" u="sng" dirty="0" smtClean="0">
                <a:solidFill>
                  <a:srgbClr val="FF9900"/>
                </a:solidFill>
              </a:rPr>
              <a:t>The </a:t>
            </a:r>
            <a:r>
              <a:rPr lang="en-US" altLang="zh-CN" sz="2400" b="1" u="sng" dirty="0">
                <a:solidFill>
                  <a:srgbClr val="FF9900"/>
                </a:solidFill>
              </a:rPr>
              <a:t>skirt is finished </a:t>
            </a:r>
            <a:r>
              <a:rPr lang="en-US" altLang="zh-CN" sz="2400" b="1" u="sng" dirty="0" smtClean="0">
                <a:solidFill>
                  <a:srgbClr val="FF9900"/>
                </a:solidFill>
              </a:rPr>
              <a:t>and I'm </a:t>
            </a:r>
            <a:r>
              <a:rPr lang="en-US" altLang="zh-CN" sz="2400" b="1" u="sng" dirty="0">
                <a:solidFill>
                  <a:srgbClr val="FF9900"/>
                </a:solidFill>
              </a:rPr>
              <a:t>now going to </a:t>
            </a:r>
            <a:r>
              <a:rPr lang="en-US" altLang="zh-CN" sz="2400" b="1" i="1" u="sng" dirty="0">
                <a:solidFill>
                  <a:srgbClr val="FF9900"/>
                </a:solidFill>
              </a:rPr>
              <a:t>sew</a:t>
            </a:r>
            <a:r>
              <a:rPr lang="en-US" altLang="zh-CN" sz="2400" b="1" u="sng" dirty="0">
                <a:solidFill>
                  <a:srgbClr val="FF9900"/>
                </a:solidFill>
              </a:rPr>
              <a:t> a pocket on</a:t>
            </a:r>
            <a:r>
              <a:rPr lang="en-US" altLang="zh-CN" sz="2400" b="1" u="sng" dirty="0" smtClean="0">
                <a:solidFill>
                  <a:srgbClr val="FF9900"/>
                </a:solidFill>
              </a:rPr>
              <a:t>.</a:t>
            </a:r>
          </a:p>
          <a:p>
            <a:r>
              <a:rPr lang="zh-CN" altLang="en-US" sz="2400" b="1" dirty="0" smtClean="0"/>
              <a:t>我</a:t>
            </a:r>
            <a:r>
              <a:rPr lang="zh-CN" altLang="en-US" sz="2400" b="1" dirty="0"/>
              <a:t>把大衣的破处缝好，就会完好如新了。 </a:t>
            </a:r>
            <a:endParaRPr lang="en-US" altLang="zh-CN" sz="2400" b="1" dirty="0"/>
          </a:p>
          <a:p>
            <a:r>
              <a:rPr lang="en-US" altLang="zh-CN" sz="2400" b="1" u="sng" dirty="0" smtClean="0">
                <a:solidFill>
                  <a:srgbClr val="FF9900"/>
                </a:solidFill>
              </a:rPr>
              <a:t>I'll </a:t>
            </a:r>
            <a:r>
              <a:rPr lang="en-US" altLang="zh-CN" sz="2400" b="1" u="sng" dirty="0">
                <a:solidFill>
                  <a:srgbClr val="FF9900"/>
                </a:solidFill>
              </a:rPr>
              <a:t>just </a:t>
            </a:r>
            <a:r>
              <a:rPr lang="en-US" altLang="zh-CN" sz="2400" b="1" i="1" u="sng" dirty="0">
                <a:solidFill>
                  <a:srgbClr val="FF9900"/>
                </a:solidFill>
              </a:rPr>
              <a:t>sew</a:t>
            </a:r>
            <a:r>
              <a:rPr lang="en-US" altLang="zh-CN" sz="2400" b="1" u="sng" dirty="0">
                <a:solidFill>
                  <a:srgbClr val="FF9900"/>
                </a:solidFill>
              </a:rPr>
              <a:t> up that tear, and the coat will be as good as new</a:t>
            </a:r>
            <a:r>
              <a:rPr lang="en-US" altLang="zh-CN" sz="2400" b="1" u="sng" dirty="0" smtClean="0">
                <a:solidFill>
                  <a:srgbClr val="FF9900"/>
                </a:solidFill>
              </a:rPr>
              <a:t>.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Plough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2400" b="1" dirty="0"/>
              <a:t>　 　 </a:t>
            </a:r>
            <a:r>
              <a:rPr lang="en-US" altLang="zh-CN" sz="2400" b="1" dirty="0"/>
              <a:t>v.</a:t>
            </a:r>
            <a:r>
              <a:rPr lang="zh-CN" altLang="en-US" sz="2400" b="1" dirty="0"/>
              <a:t>用犁耕田；耕犁；开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路</a:t>
            </a:r>
            <a:r>
              <a:rPr lang="en-US" altLang="zh-CN" sz="2400" b="1" dirty="0"/>
              <a:t>) </a:t>
            </a:r>
            <a:r>
              <a:rPr lang="en-US" altLang="zh-CN" sz="2400" b="1" dirty="0" smtClean="0"/>
              <a:t> n</a:t>
            </a:r>
            <a:r>
              <a:rPr lang="en-US" altLang="zh-CN" sz="2400" b="1" dirty="0"/>
              <a:t>.</a:t>
            </a:r>
            <a:r>
              <a:rPr lang="zh-CN" altLang="en-US" sz="2400" b="1" dirty="0"/>
              <a:t>犁；耕地；铲雪机 </a:t>
            </a:r>
            <a:endParaRPr lang="en-US" altLang="zh-CN" sz="2400" b="1" dirty="0" smtClean="0"/>
          </a:p>
          <a:p>
            <a:r>
              <a:rPr lang="zh-CN" altLang="en-US" sz="2400" b="1" dirty="0"/>
              <a:t>地翻耕后种上了玉米。</a:t>
            </a:r>
          </a:p>
          <a:p>
            <a:r>
              <a:rPr lang="en-US" altLang="zh-CN" sz="2400" b="1" u="sng" dirty="0" smtClean="0">
                <a:solidFill>
                  <a:srgbClr val="FF9900"/>
                </a:solidFill>
              </a:rPr>
              <a:t>The </a:t>
            </a:r>
            <a:r>
              <a:rPr lang="en-US" altLang="zh-CN" sz="2400" b="1" u="sng" dirty="0">
                <a:solidFill>
                  <a:srgbClr val="FF9900"/>
                </a:solidFill>
              </a:rPr>
              <a:t>ground was </a:t>
            </a:r>
            <a:r>
              <a:rPr lang="en-US" altLang="zh-CN" sz="2400" b="1" i="1" u="sng" dirty="0">
                <a:solidFill>
                  <a:srgbClr val="FF9900"/>
                </a:solidFill>
              </a:rPr>
              <a:t>ploughed</a:t>
            </a:r>
            <a:r>
              <a:rPr lang="en-US" altLang="zh-CN" sz="2400" b="1" u="sng" dirty="0">
                <a:solidFill>
                  <a:srgbClr val="FF9900"/>
                </a:solidFill>
              </a:rPr>
              <a:t> and planted with corn</a:t>
            </a:r>
            <a:r>
              <a:rPr lang="en-US" altLang="zh-CN" sz="2400" b="1" u="sng" dirty="0" smtClean="0">
                <a:solidFill>
                  <a:srgbClr val="FF9900"/>
                </a:solidFill>
              </a:rPr>
              <a:t>.</a:t>
            </a:r>
          </a:p>
          <a:p>
            <a:r>
              <a:rPr lang="zh-CN" altLang="en-US" sz="2400" b="1" dirty="0"/>
              <a:t>大家都很忙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男的耕田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女的织布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r>
              <a:rPr lang="en-US" altLang="zh-CN" sz="2400" b="1" u="sng" dirty="0" smtClean="0">
                <a:solidFill>
                  <a:srgbClr val="FF9900"/>
                </a:solidFill>
              </a:rPr>
              <a:t>All </a:t>
            </a:r>
            <a:r>
              <a:rPr lang="en-US" altLang="zh-CN" sz="2400" b="1" u="sng" dirty="0">
                <a:solidFill>
                  <a:srgbClr val="FF9900"/>
                </a:solidFill>
              </a:rPr>
              <a:t>were busily engaged, men at their </a:t>
            </a:r>
            <a:r>
              <a:rPr lang="en-US" altLang="zh-CN" sz="2400" b="1" i="1" u="sng" dirty="0">
                <a:solidFill>
                  <a:srgbClr val="FF9900"/>
                </a:solidFill>
              </a:rPr>
              <a:t>ploughs</a:t>
            </a:r>
            <a:r>
              <a:rPr lang="en-US" altLang="zh-CN" sz="2400" b="1" u="sng" dirty="0">
                <a:solidFill>
                  <a:srgbClr val="FF9900"/>
                </a:solidFill>
              </a:rPr>
              <a:t>, women at their looms</a:t>
            </a:r>
            <a:r>
              <a:rPr lang="en-US" altLang="zh-CN" sz="2400" b="1" u="sng" dirty="0" smtClean="0">
                <a:solidFill>
                  <a:srgbClr val="FF9900"/>
                </a:solidFill>
              </a:rPr>
              <a:t>.</a:t>
            </a:r>
          </a:p>
          <a:p>
            <a:r>
              <a:rPr lang="zh-CN" altLang="en-US" sz="2400" b="1" dirty="0"/>
              <a:t>犁由拖拉机牵引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在一些国家则用牛来拉。</a:t>
            </a:r>
            <a:r>
              <a:rPr lang="en-US" altLang="zh-CN" sz="2400" b="1" dirty="0"/>
              <a:t> </a:t>
            </a:r>
            <a:endParaRPr lang="en-US" altLang="zh-CN" sz="2400" b="1" dirty="0" smtClean="0"/>
          </a:p>
          <a:p>
            <a:r>
              <a:rPr lang="en-US" altLang="zh-CN" sz="2400" b="1" i="1" u="sng" dirty="0" smtClean="0">
                <a:solidFill>
                  <a:srgbClr val="FF9900"/>
                </a:solidFill>
              </a:rPr>
              <a:t>Ploughs</a:t>
            </a:r>
            <a:r>
              <a:rPr lang="en-US" altLang="zh-CN" sz="2400" b="1" u="sng" dirty="0" smtClean="0">
                <a:solidFill>
                  <a:srgbClr val="FF9900"/>
                </a:solidFill>
              </a:rPr>
              <a:t> </a:t>
            </a:r>
            <a:r>
              <a:rPr lang="en-US" altLang="zh-CN" sz="2400" b="1" u="sng" dirty="0">
                <a:solidFill>
                  <a:srgbClr val="FF9900"/>
                </a:solidFill>
              </a:rPr>
              <a:t>are pulled by tractors, or in some countries by oxen. </a:t>
            </a:r>
            <a:endParaRPr lang="en-US" altLang="zh-CN" sz="2400" b="1" u="sng" dirty="0" smtClean="0">
              <a:solidFill>
                <a:srgbClr val="FF9900"/>
              </a:solidFill>
            </a:endParaRPr>
          </a:p>
          <a:p>
            <a:r>
              <a:rPr lang="en-US" altLang="zh-CN" sz="2400" b="1" dirty="0"/>
              <a:t/>
            </a:r>
            <a:br>
              <a:rPr lang="en-US" altLang="zh-CN" sz="2400" b="1" dirty="0"/>
            </a:b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04580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112</TotalTime>
  <Words>340</Words>
  <Application>Microsoft Office PowerPoint</Application>
  <PresentationFormat>全屏显示(4:3)</PresentationFormat>
  <Paragraphs>163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聚合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18</cp:revision>
  <dcterms:created xsi:type="dcterms:W3CDTF">2016-04-11T02:09:08Z</dcterms:created>
  <dcterms:modified xsi:type="dcterms:W3CDTF">2016-04-11T04:01:53Z</dcterms:modified>
</cp:coreProperties>
</file>